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7"/>
  </p:notesMasterIdLst>
  <p:sldIdLst>
    <p:sldId id="256" r:id="rId2"/>
    <p:sldId id="333" r:id="rId3"/>
    <p:sldId id="296" r:id="rId4"/>
    <p:sldId id="312" r:id="rId5"/>
    <p:sldId id="334" r:id="rId6"/>
    <p:sldId id="313" r:id="rId7"/>
    <p:sldId id="314" r:id="rId8"/>
    <p:sldId id="316" r:id="rId9"/>
    <p:sldId id="317" r:id="rId10"/>
    <p:sldId id="336" r:id="rId11"/>
    <p:sldId id="318" r:id="rId12"/>
    <p:sldId id="319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09" r:id="rId25"/>
    <p:sldId id="335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214" autoAdjust="0"/>
    <p:restoredTop sz="86333" autoAdjust="0"/>
  </p:normalViewPr>
  <p:slideViewPr>
    <p:cSldViewPr>
      <p:cViewPr>
        <p:scale>
          <a:sx n="75" d="100"/>
          <a:sy n="75" d="100"/>
        </p:scale>
        <p:origin x="-76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18" y="-8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114300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229600" cy="1524000"/>
          </a:xfrm>
        </p:spPr>
        <p:txBody>
          <a:bodyPr>
            <a:noAutofit/>
          </a:bodyPr>
          <a:lstStyle/>
          <a:p>
            <a:pPr algn="ctr"/>
            <a:r>
              <a:rPr lang="en-US" sz="2700" dirty="0" smtClean="0">
                <a:solidFill>
                  <a:srgbClr val="FFFF00"/>
                </a:solidFill>
              </a:rPr>
              <a:t>FINAL YEAR PROJECT</a:t>
            </a:r>
            <a:br>
              <a:rPr lang="en-US" sz="2700" dirty="0" smtClean="0">
                <a:solidFill>
                  <a:srgbClr val="FFFF00"/>
                </a:solidFill>
              </a:rPr>
            </a:br>
            <a:r>
              <a:rPr lang="en-US" sz="4400" dirty="0" smtClean="0">
                <a:solidFill>
                  <a:srgbClr val="FF0000"/>
                </a:solidFill>
              </a:rPr>
              <a:t>“Data Concealment using LSB substitution techniques”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7" name="Picture 6" descr="F:\Work\Industrial Training\CEN-Project\DRAFT\Ami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743200"/>
            <a:ext cx="134562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4572000"/>
          <a:ext cx="7088505" cy="1892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62835"/>
                <a:gridCol w="2362835"/>
                <a:gridCol w="2362835"/>
              </a:tblGrid>
              <a:tr h="27545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j-lt"/>
                        </a:rPr>
                        <a:t>TEAM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</a:rPr>
                        <a:t>FACULTY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  <a:tr h="2984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</a:rPr>
                        <a:t>Mr. </a:t>
                      </a:r>
                      <a:r>
                        <a:rPr lang="en-US" sz="1800" dirty="0" err="1">
                          <a:latin typeface="+mj-lt"/>
                        </a:rPr>
                        <a:t>Gaurav</a:t>
                      </a:r>
                      <a:r>
                        <a:rPr lang="en-US" sz="1800" dirty="0">
                          <a:latin typeface="+mj-lt"/>
                        </a:rPr>
                        <a:t> </a:t>
                      </a:r>
                      <a:r>
                        <a:rPr lang="en-US" sz="1800" dirty="0" err="1">
                          <a:latin typeface="+mj-lt"/>
                        </a:rPr>
                        <a:t>Walia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j-lt"/>
                        </a:rPr>
                        <a:t>Mr.</a:t>
                      </a:r>
                      <a:r>
                        <a:rPr lang="en-US" sz="1800" baseline="0" dirty="0" smtClean="0">
                          <a:latin typeface="+mj-lt"/>
                        </a:rPr>
                        <a:t> Himalaya </a:t>
                      </a:r>
                      <a:r>
                        <a:rPr lang="en-US" sz="1800" baseline="0" dirty="0" err="1" smtClean="0">
                          <a:latin typeface="+mj-lt"/>
                        </a:rPr>
                        <a:t>Monga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</a:rPr>
                        <a:t>Mr. </a:t>
                      </a:r>
                      <a:r>
                        <a:rPr lang="en-US" sz="1800" dirty="0" err="1">
                          <a:latin typeface="+mj-lt"/>
                        </a:rPr>
                        <a:t>Sanjiv</a:t>
                      </a:r>
                      <a:r>
                        <a:rPr lang="en-US" sz="1800" dirty="0">
                          <a:latin typeface="+mj-lt"/>
                        </a:rPr>
                        <a:t> Kumar </a:t>
                      </a:r>
                      <a:r>
                        <a:rPr lang="en-US" sz="1800" dirty="0" err="1">
                          <a:latin typeface="+mj-lt"/>
                        </a:rPr>
                        <a:t>Tomar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  <a:tr h="5968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j-lt"/>
                        </a:rPr>
                        <a:t>E.No</a:t>
                      </a:r>
                      <a:r>
                        <a:rPr lang="en-US" sz="1800" dirty="0">
                          <a:latin typeface="+mj-lt"/>
                        </a:rPr>
                        <a:t>.: A2305208370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</a:rPr>
                        <a:t>Class - </a:t>
                      </a:r>
                      <a:r>
                        <a:rPr lang="en-US" sz="1800" dirty="0" smtClean="0">
                          <a:latin typeface="+mj-lt"/>
                        </a:rPr>
                        <a:t>8CS3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+mj-lt"/>
                        </a:rPr>
                        <a:t>E.No</a:t>
                      </a:r>
                      <a:r>
                        <a:rPr lang="en-US" sz="1800" dirty="0" smtClean="0">
                          <a:latin typeface="+mj-lt"/>
                        </a:rPr>
                        <a:t>.</a:t>
                      </a:r>
                      <a:r>
                        <a:rPr lang="en-US" sz="1800" baseline="0" dirty="0" smtClean="0">
                          <a:latin typeface="+mj-lt"/>
                        </a:rPr>
                        <a:t> : A2305208372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+mj-lt"/>
                        </a:rPr>
                        <a:t>Class – 8CS3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</a:rPr>
                        <a:t>Senior Lecturer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  <a:tr h="2984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j-lt"/>
                        </a:rPr>
                        <a:t>B.Tech</a:t>
                      </a:r>
                      <a:r>
                        <a:rPr lang="en-US" sz="1800" dirty="0">
                          <a:latin typeface="+mj-lt"/>
                        </a:rPr>
                        <a:t> (CS&amp;E) 08-12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+mj-lt"/>
                        </a:rPr>
                        <a:t>B.Tech</a:t>
                      </a:r>
                      <a:r>
                        <a:rPr lang="en-US" sz="1800" dirty="0" smtClean="0">
                          <a:latin typeface="+mj-lt"/>
                        </a:rPr>
                        <a:t> (CS&amp;E) 08-12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</a:rPr>
                        <a:t>ASET, AUUP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295400"/>
            <a:ext cx="4419600" cy="7040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ENCRYPTION ONLY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48200" y="152400"/>
            <a:ext cx="2743200" cy="6279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819400"/>
            <a:ext cx="4419600" cy="704088"/>
          </a:xfrm>
        </p:spPr>
        <p:txBody>
          <a:bodyPr>
            <a:noAutofit/>
          </a:bodyPr>
          <a:lstStyle/>
          <a:p>
            <a:pPr lvl="1"/>
            <a:r>
              <a:rPr lang="en-US" sz="4000" dirty="0">
                <a:solidFill>
                  <a:srgbClr val="FFFF00"/>
                </a:solidFill>
                <a:latin typeface="+mj-lt"/>
              </a:rPr>
              <a:t>COMPRESSION </a:t>
            </a: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/>
            </a:r>
            <a:br>
              <a:rPr lang="en-US" sz="4000" dirty="0" smtClean="0">
                <a:solidFill>
                  <a:srgbClr val="FFFF00"/>
                </a:solidFill>
                <a:latin typeface="+mj-lt"/>
              </a:rPr>
            </a:b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WITH</a:t>
            </a:r>
            <a:br>
              <a:rPr lang="en-US" sz="4000" dirty="0" smtClean="0">
                <a:solidFill>
                  <a:srgbClr val="FFFF00"/>
                </a:solidFill>
                <a:latin typeface="+mj-lt"/>
              </a:rPr>
            </a:b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ENCRYPTION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48200" y="228600"/>
            <a:ext cx="2200275" cy="6304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286000"/>
            <a:ext cx="4419600" cy="704088"/>
          </a:xfrm>
        </p:spPr>
        <p:txBody>
          <a:bodyPr>
            <a:noAutofit/>
          </a:bodyPr>
          <a:lstStyle/>
          <a:p>
            <a:pPr lvl="1"/>
            <a:r>
              <a:rPr lang="en-US" sz="4000" dirty="0">
                <a:solidFill>
                  <a:srgbClr val="FFFF00"/>
                </a:solidFill>
                <a:latin typeface="+mj-lt"/>
              </a:rPr>
              <a:t>W/O COMPRESSION &amp; W/O ENCRYPTION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00600" y="381000"/>
            <a:ext cx="3048000" cy="5692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57400" y="0"/>
            <a:ext cx="6553200" cy="7040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 : Main Menu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embed file (1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7010400" cy="544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629400" cy="70408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Master File Selection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embed file (2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315200" cy="4899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7040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Selecting the new output file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embed file (3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805613" cy="455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781800" cy="7040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Input File Selection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embed file (4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672263" cy="446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53400" cy="70408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Compression level selection and Encryption choice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embed file (5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629522" cy="5031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28800" y="533400"/>
            <a:ext cx="5943600" cy="1447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Success Pop up!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embed file (6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0"/>
            <a:ext cx="5719112" cy="153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28800" y="762000"/>
            <a:ext cx="5791200" cy="70408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Image still working even after a video hidden!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embed file (7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81200"/>
            <a:ext cx="4724400" cy="4126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077200" cy="1362456"/>
          </a:xfrm>
        </p:spPr>
        <p:txBody>
          <a:bodyPr/>
          <a:lstStyle/>
          <a:p>
            <a:r>
              <a:rPr b="0" smtClean="0">
                <a:solidFill>
                  <a:srgbClr val="FFFF00"/>
                </a:solidFill>
              </a:rPr>
              <a:t>Explanation of the </a:t>
            </a:r>
            <a:br>
              <a:rPr b="0" smtClean="0">
                <a:solidFill>
                  <a:srgbClr val="FFFF00"/>
                </a:solidFill>
              </a:rPr>
            </a:br>
            <a:r>
              <a:rPr b="0" smtClean="0">
                <a:solidFill>
                  <a:srgbClr val="FFFF00"/>
                </a:solidFill>
              </a:rPr>
              <a:t>Project Title:</a:t>
            </a:r>
            <a:endParaRPr lang="en-US" b="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6324600" cy="41148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We aim to create a secure data sharing system with the intent of cross sharing of data of multiple file type in a hidden shell. This is the process of </a:t>
            </a:r>
            <a:r>
              <a:rPr lang="en-US" sz="2400" dirty="0" smtClean="0">
                <a:solidFill>
                  <a:srgbClr val="FFFF00"/>
                </a:solidFill>
              </a:rPr>
              <a:t>data concealment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We have used </a:t>
            </a:r>
            <a:r>
              <a:rPr lang="en-US" sz="2400" dirty="0" smtClean="0">
                <a:solidFill>
                  <a:srgbClr val="FFFF00"/>
                </a:solidFill>
              </a:rPr>
              <a:t>the techniques of LSB substitution</a:t>
            </a:r>
            <a:r>
              <a:rPr lang="en-US" sz="2400" dirty="0" smtClean="0"/>
              <a:t>, wherein the input data file’s attributes are put in the output data file, replacing it’s Least Significant Bits.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70408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Retrieval – Shows file info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retrieve file (3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36145" cy="4870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914400"/>
            <a:ext cx="6781800" cy="70408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Prompts for password authentication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retrieve file (4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0"/>
            <a:ext cx="3919538" cy="204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705600" cy="70408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Requests permission for opening of the hidden file!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retrieve file (5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14600"/>
            <a:ext cx="5595938" cy="2120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71600"/>
            <a:ext cx="6858000" cy="70408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SNAPSHOT:  Smooth working of the video, after subsequent embed and retrieval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F:\Data\WORK\Final Year Thesis\Draft\Snapshots_DC\New folder\retrieve file (6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38400"/>
            <a:ext cx="4191000" cy="3707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609600"/>
            <a:ext cx="5718048" cy="926592"/>
          </a:xfrm>
        </p:spPr>
        <p:txBody>
          <a:bodyPr/>
          <a:lstStyle/>
          <a:p>
            <a:r>
              <a:rPr b="0" smtClean="0">
                <a:solidFill>
                  <a:srgbClr val="FFFF00"/>
                </a:solidFill>
                <a:effectLst/>
              </a:rPr>
              <a:t>FUTURE RESEARCH</a:t>
            </a:r>
            <a:endParaRPr lang="en-US" b="0" dirty="0">
              <a:solidFill>
                <a:srgbClr val="FFFF00"/>
              </a:solidFill>
              <a:effectLst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447800" y="1905000"/>
            <a:ext cx="57912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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Other Encryption techniques can also be implemented.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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combination of text and file can also be implemented.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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Authentication of user using this software can also be done using passwords for security in the organization.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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more user friendly environment can also be created but that will hamper the system memory requirements.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7200" smtClean="0">
                <a:solidFill>
                  <a:srgbClr val="FFFF00"/>
                </a:solidFill>
              </a:rPr>
              <a:t>Thank you.</a:t>
            </a:r>
            <a:endParaRPr lang="en-US" sz="72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1002340"/>
          </a:xfrm>
        </p:spPr>
        <p:txBody>
          <a:bodyPr>
            <a:noAutofit/>
          </a:bodyPr>
          <a:lstStyle/>
          <a:p>
            <a:r>
              <a:rPr sz="5400" smtClean="0">
                <a:solidFill>
                  <a:srgbClr val="FFFF00"/>
                </a:solidFill>
              </a:rPr>
              <a:t>Application Features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1428"/>
            <a:ext cx="5638800" cy="60265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 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FEATURES OF THE APPLICATION:</a:t>
            </a:r>
          </a:p>
          <a:p>
            <a:pPr lvl="0" algn="just"/>
            <a:r>
              <a:rPr lang="en-US" dirty="0" smtClean="0"/>
              <a:t>Concealing  </a:t>
            </a:r>
            <a:r>
              <a:rPr lang="en-US" i="1" dirty="0" smtClean="0"/>
              <a:t>Plain text</a:t>
            </a:r>
            <a:r>
              <a:rPr lang="en-US" dirty="0" smtClean="0"/>
              <a:t> in an </a:t>
            </a:r>
            <a:r>
              <a:rPr lang="en-US" i="1" dirty="0" smtClean="0"/>
              <a:t>Image File.</a:t>
            </a:r>
            <a:endParaRPr lang="en-US" dirty="0" smtClean="0"/>
          </a:p>
          <a:p>
            <a:pPr lvl="0" algn="just"/>
            <a:r>
              <a:rPr lang="en-US" dirty="0" smtClean="0"/>
              <a:t>Concealing  </a:t>
            </a:r>
            <a:r>
              <a:rPr lang="en-US" i="1" dirty="0" smtClean="0"/>
              <a:t>Plain text</a:t>
            </a:r>
            <a:r>
              <a:rPr lang="en-US" dirty="0" smtClean="0"/>
              <a:t> in an </a:t>
            </a:r>
            <a:r>
              <a:rPr lang="en-US" i="1" dirty="0" smtClean="0"/>
              <a:t>Audio </a:t>
            </a:r>
            <a:r>
              <a:rPr lang="en-US" i="1" dirty="0" err="1" smtClean="0"/>
              <a:t>FIle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Concealing  </a:t>
            </a:r>
            <a:r>
              <a:rPr lang="en-US" i="1" dirty="0" smtClean="0">
                <a:solidFill>
                  <a:srgbClr val="FFFF00"/>
                </a:solidFill>
              </a:rPr>
              <a:t>Plain text</a:t>
            </a:r>
            <a:r>
              <a:rPr lang="en-US" dirty="0" smtClean="0">
                <a:solidFill>
                  <a:srgbClr val="FFFF00"/>
                </a:solidFill>
              </a:rPr>
              <a:t> in a Video</a:t>
            </a:r>
            <a:r>
              <a:rPr lang="en-US" i="1" dirty="0" smtClean="0">
                <a:solidFill>
                  <a:srgbClr val="FFFF00"/>
                </a:solidFill>
              </a:rPr>
              <a:t> File. (NEW)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just"/>
            <a:r>
              <a:rPr lang="en-US" dirty="0" smtClean="0"/>
              <a:t>Concealing  </a:t>
            </a:r>
            <a:r>
              <a:rPr lang="en-US" i="1" dirty="0" smtClean="0"/>
              <a:t>Image</a:t>
            </a:r>
            <a:r>
              <a:rPr lang="en-US" dirty="0" smtClean="0"/>
              <a:t> in an </a:t>
            </a:r>
            <a:r>
              <a:rPr lang="en-US" i="1" dirty="0" smtClean="0"/>
              <a:t>Image File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Concealing  </a:t>
            </a:r>
            <a:r>
              <a:rPr lang="en-US" i="1" dirty="0" smtClean="0"/>
              <a:t>Image</a:t>
            </a:r>
            <a:r>
              <a:rPr lang="en-US" dirty="0" smtClean="0"/>
              <a:t> in an </a:t>
            </a:r>
            <a:r>
              <a:rPr lang="en-US" i="1" dirty="0" smtClean="0"/>
              <a:t>Audio File.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Concealing  </a:t>
            </a:r>
            <a:r>
              <a:rPr lang="en-US" i="1" dirty="0" smtClean="0">
                <a:solidFill>
                  <a:srgbClr val="FFFF00"/>
                </a:solidFill>
              </a:rPr>
              <a:t>Image</a:t>
            </a:r>
            <a:r>
              <a:rPr lang="en-US" dirty="0" smtClean="0">
                <a:solidFill>
                  <a:srgbClr val="FFFF00"/>
                </a:solidFill>
              </a:rPr>
              <a:t> in  a Video </a:t>
            </a:r>
            <a:r>
              <a:rPr lang="en-US" i="1" dirty="0" smtClean="0">
                <a:solidFill>
                  <a:srgbClr val="FFFF00"/>
                </a:solidFill>
              </a:rPr>
              <a:t>File. (NEW)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just"/>
            <a:r>
              <a:rPr lang="en-US" dirty="0" smtClean="0"/>
              <a:t>Concealing  </a:t>
            </a:r>
            <a:r>
              <a:rPr lang="en-US" i="1" dirty="0" smtClean="0"/>
              <a:t>Audio</a:t>
            </a:r>
            <a:r>
              <a:rPr lang="en-US" dirty="0" smtClean="0"/>
              <a:t> in an </a:t>
            </a:r>
            <a:r>
              <a:rPr lang="en-US" i="1" dirty="0" smtClean="0"/>
              <a:t>Image File.</a:t>
            </a:r>
            <a:endParaRPr lang="en-US" dirty="0" smtClean="0"/>
          </a:p>
          <a:p>
            <a:pPr lvl="0" algn="just"/>
            <a:r>
              <a:rPr lang="en-US" dirty="0" smtClean="0"/>
              <a:t>Concealing  </a:t>
            </a:r>
            <a:r>
              <a:rPr lang="en-US" i="1" dirty="0" smtClean="0"/>
              <a:t>Audio</a:t>
            </a:r>
            <a:r>
              <a:rPr lang="en-US" dirty="0" smtClean="0"/>
              <a:t> in an </a:t>
            </a:r>
            <a:r>
              <a:rPr lang="en-US" i="1" dirty="0" smtClean="0"/>
              <a:t>Audio File.</a:t>
            </a:r>
            <a:endParaRPr lang="en-US" dirty="0" smtClean="0"/>
          </a:p>
          <a:p>
            <a:pPr lvl="0" algn="just"/>
            <a:r>
              <a:rPr lang="en-US" dirty="0" smtClean="0">
                <a:solidFill>
                  <a:srgbClr val="FFFF00"/>
                </a:solidFill>
              </a:rPr>
              <a:t>Concealing  </a:t>
            </a:r>
            <a:r>
              <a:rPr lang="en-US" i="1" dirty="0" smtClean="0">
                <a:solidFill>
                  <a:srgbClr val="FFFF00"/>
                </a:solidFill>
              </a:rPr>
              <a:t>Audio</a:t>
            </a:r>
            <a:r>
              <a:rPr lang="en-US" dirty="0" smtClean="0">
                <a:solidFill>
                  <a:srgbClr val="FFFF00"/>
                </a:solidFill>
              </a:rPr>
              <a:t> in a Vide</a:t>
            </a:r>
            <a:r>
              <a:rPr lang="en-US" i="1" dirty="0" smtClean="0">
                <a:solidFill>
                  <a:srgbClr val="FFFF00"/>
                </a:solidFill>
              </a:rPr>
              <a:t>o File. (NEW)</a:t>
            </a:r>
          </a:p>
          <a:p>
            <a:pPr lvl="0" algn="just"/>
            <a:r>
              <a:rPr lang="en-US" dirty="0" smtClean="0">
                <a:solidFill>
                  <a:srgbClr val="FFFF00"/>
                </a:solidFill>
              </a:rPr>
              <a:t>Concealing  Vide</a:t>
            </a:r>
            <a:r>
              <a:rPr lang="en-US" i="1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in an </a:t>
            </a:r>
            <a:r>
              <a:rPr lang="en-US" i="1" dirty="0" smtClean="0">
                <a:solidFill>
                  <a:srgbClr val="FFFF00"/>
                </a:solidFill>
              </a:rPr>
              <a:t>Image File. (NEW)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just"/>
            <a:r>
              <a:rPr lang="en-US" dirty="0" smtClean="0">
                <a:solidFill>
                  <a:srgbClr val="FFFF00"/>
                </a:solidFill>
              </a:rPr>
              <a:t>Concealing  Vide</a:t>
            </a:r>
            <a:r>
              <a:rPr lang="en-US" i="1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in an </a:t>
            </a:r>
            <a:r>
              <a:rPr lang="en-US" i="1" dirty="0" smtClean="0">
                <a:solidFill>
                  <a:srgbClr val="FFFF00"/>
                </a:solidFill>
              </a:rPr>
              <a:t>Audio File. (NEW)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just"/>
            <a:r>
              <a:rPr lang="en-US" dirty="0" smtClean="0">
                <a:solidFill>
                  <a:srgbClr val="FFFF00"/>
                </a:solidFill>
              </a:rPr>
              <a:t>Concealing  Vide</a:t>
            </a:r>
            <a:r>
              <a:rPr lang="en-US" i="1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in a Vide</a:t>
            </a:r>
            <a:r>
              <a:rPr lang="en-US" i="1" dirty="0" smtClean="0">
                <a:solidFill>
                  <a:srgbClr val="FFFF00"/>
                </a:solidFill>
              </a:rPr>
              <a:t>o File. (NEW)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 </a:t>
            </a:r>
            <a:r>
              <a:rPr lang="en-US" dirty="0" smtClean="0">
                <a:solidFill>
                  <a:srgbClr val="00B0F0"/>
                </a:solidFill>
              </a:rPr>
              <a:t>ADDED FEATURES:</a:t>
            </a:r>
          </a:p>
          <a:p>
            <a:pPr lvl="0" algn="just"/>
            <a:r>
              <a:rPr lang="en-US" dirty="0" smtClean="0"/>
              <a:t>Dynamic File </a:t>
            </a:r>
            <a:r>
              <a:rPr lang="en-US" i="1" dirty="0" smtClean="0"/>
              <a:t>Compression</a:t>
            </a:r>
            <a:endParaRPr lang="en-US" dirty="0" smtClean="0"/>
          </a:p>
          <a:p>
            <a:pPr lvl="0" algn="just"/>
            <a:r>
              <a:rPr lang="en-US" dirty="0" smtClean="0"/>
              <a:t>Password </a:t>
            </a:r>
            <a:r>
              <a:rPr lang="en-US" i="1" dirty="0" smtClean="0"/>
              <a:t>Encryption</a:t>
            </a:r>
            <a:r>
              <a:rPr lang="en-US" dirty="0" smtClean="0"/>
              <a:t> for compressed files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28600"/>
            <a:ext cx="7239000" cy="105727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Implementation so far :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676400"/>
            <a:ext cx="6400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Implementation as per the project goal, has been </a:t>
            </a:r>
            <a:r>
              <a:rPr lang="en-US" sz="2800" dirty="0" smtClean="0">
                <a:solidFill>
                  <a:srgbClr val="00B0F0"/>
                </a:solidFill>
              </a:rPr>
              <a:t>completed</a:t>
            </a:r>
            <a:r>
              <a:rPr lang="en-US" sz="2800" dirty="0" smtClean="0"/>
              <a:t>!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Concealment of </a:t>
            </a:r>
            <a:r>
              <a:rPr lang="en-US" sz="2800" dirty="0" smtClean="0">
                <a:solidFill>
                  <a:srgbClr val="00B0F0"/>
                </a:solidFill>
              </a:rPr>
              <a:t>all types </a:t>
            </a:r>
            <a:r>
              <a:rPr lang="en-US" sz="2800" dirty="0" smtClean="0"/>
              <a:t>of files (Plain text, image, audio &amp; video)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All modules of Concealment are </a:t>
            </a:r>
            <a:r>
              <a:rPr lang="en-US" sz="2800" dirty="0" smtClean="0">
                <a:solidFill>
                  <a:srgbClr val="00B0F0"/>
                </a:solidFill>
              </a:rPr>
              <a:t>finished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09600"/>
            <a:ext cx="5638800" cy="1057656"/>
          </a:xfrm>
        </p:spPr>
        <p:txBody>
          <a:bodyPr/>
          <a:lstStyle/>
          <a:p>
            <a:r>
              <a:rPr smtClean="0">
                <a:solidFill>
                  <a:srgbClr val="FFFF00"/>
                </a:solidFill>
              </a:rPr>
              <a:t>Product Functions: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6705600" cy="38100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The software will perform following functions:</a:t>
            </a:r>
          </a:p>
          <a:p>
            <a:pPr lvl="1"/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Password protection</a:t>
            </a:r>
            <a:r>
              <a:rPr lang="en-US" sz="2000" dirty="0" smtClean="0"/>
              <a:t> of  message</a:t>
            </a:r>
            <a:endParaRPr lang="en-US" sz="18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Password protection o</a:t>
            </a:r>
            <a:r>
              <a:rPr lang="en-US" sz="2000" dirty="0" smtClean="0"/>
              <a:t>f file</a:t>
            </a:r>
            <a:endParaRPr lang="en-US" sz="18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Compression of message</a:t>
            </a:r>
            <a:endParaRPr lang="en-US" sz="18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Compression of file</a:t>
            </a:r>
            <a:endParaRPr lang="en-US" sz="18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Password protection</a:t>
            </a:r>
            <a:r>
              <a:rPr lang="en-US" sz="2000" dirty="0" smtClean="0"/>
              <a:t> </a:t>
            </a:r>
            <a:r>
              <a:rPr lang="en-US" sz="2000" dirty="0" smtClean="0"/>
              <a:t>and compression of message/ File</a:t>
            </a:r>
            <a:endParaRPr lang="en-US" sz="18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Embedding all above into an </a:t>
            </a:r>
            <a:r>
              <a:rPr lang="en-US" sz="2000" dirty="0" smtClean="0"/>
              <a:t>image, audio and video</a:t>
            </a:r>
            <a:endParaRPr lang="en-US" sz="1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62600" y="12954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0" y="228600"/>
            <a:ext cx="9144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Basic Flow Chart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" y="1447800"/>
            <a:ext cx="3429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Get_byte_data</a:t>
            </a:r>
            <a:r>
              <a:rPr lang="en-US" dirty="0" smtClean="0">
                <a:solidFill>
                  <a:srgbClr val="FFFF00"/>
                </a:solidFill>
              </a:rPr>
              <a:t>(image)</a:t>
            </a:r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[Writable Raster]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5000" y="1524000"/>
            <a:ext cx="2362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Text.getBytes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4"/>
            <a:endCxn id="10" idx="0"/>
          </p:cNvCxnSpPr>
          <p:nvPr/>
        </p:nvCxnSpPr>
        <p:spPr>
          <a:xfrm rot="5400000">
            <a:off x="66675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91200" y="2590800"/>
            <a:ext cx="2209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Bit Conversion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09800" y="4191000"/>
            <a:ext cx="4495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</a:rPr>
              <a:t>image=(byte)[(image[offset] &amp; </a:t>
            </a:r>
            <a:r>
              <a:rPr lang="en-US" dirty="0" err="1" smtClean="0">
                <a:solidFill>
                  <a:srgbClr val="FFFF00"/>
                </a:solidFill>
              </a:rPr>
              <a:t>oxfe</a:t>
            </a:r>
            <a:r>
              <a:rPr lang="en-US" dirty="0" smtClean="0">
                <a:solidFill>
                  <a:srgbClr val="FFFF00"/>
                </a:solidFill>
              </a:rPr>
              <a:t>) | b ]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b= [message &gt;&gt;&gt; bit] &amp;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1400" y="6096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RETURN IMAGE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5943600" y="3733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09800" y="2667000"/>
            <a:ext cx="1828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43400" y="579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3886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ENCODE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0"/>
            <a:ext cx="6022848" cy="1155192"/>
          </a:xfrm>
        </p:spPr>
        <p:txBody>
          <a:bodyPr/>
          <a:lstStyle/>
          <a:p>
            <a:r>
              <a:rPr smtClean="0">
                <a:solidFill>
                  <a:srgbClr val="FFFF00"/>
                </a:solidFill>
              </a:rPr>
              <a:t>Internal Mechanism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2590800"/>
          <a:ext cx="5562600" cy="29768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8800"/>
                <a:gridCol w="3733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‘g’ ‘a’ ‘u’ ‘r’ ‘a’ ‘v’</a:t>
                      </a:r>
                      <a:endParaRPr lang="en-US" dirty="0"/>
                    </a:p>
                  </a:txBody>
                  <a:tcPr/>
                </a:tc>
              </a:tr>
              <a:tr h="494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0   1   1   0  0  1   1   1</a:t>
                      </a:r>
                      <a:endParaRPr lang="en-US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1   0   1  0   1  0  1   1 (Original Pixel)</a:t>
                      </a:r>
                      <a:endParaRPr lang="en-US" dirty="0"/>
                    </a:p>
                  </a:txBody>
                  <a:tcPr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Msg</a:t>
                      </a:r>
                      <a:r>
                        <a:rPr lang="en-US" dirty="0" smtClean="0"/>
                        <a:t>&gt;&gt;&gt;bit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baseline="0" dirty="0" smtClean="0"/>
                        <a:t>   _  _  _  _   _   _ 0         + 1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   0   1  0   1  0  1   0 (New Pixel)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6670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ByteArrayOutputStream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arrayOutputStream</a:t>
            </a:r>
            <a:r>
              <a:rPr lang="en-US" dirty="0" smtClean="0">
                <a:solidFill>
                  <a:srgbClr val="00B0F0"/>
                </a:solidFill>
              </a:rPr>
              <a:t>= new </a:t>
            </a:r>
            <a:r>
              <a:rPr lang="en-US" dirty="0" err="1" smtClean="0">
                <a:solidFill>
                  <a:srgbClr val="00B0F0"/>
                </a:solidFill>
              </a:rPr>
              <a:t>ByteArrayOutputStream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ZipOutputStream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zOut</a:t>
            </a:r>
            <a:r>
              <a:rPr lang="en-US" dirty="0" smtClean="0">
                <a:solidFill>
                  <a:srgbClr val="00B0F0"/>
                </a:solidFill>
              </a:rPr>
              <a:t>= new </a:t>
            </a:r>
            <a:r>
              <a:rPr lang="en-US" dirty="0" err="1" smtClean="0">
                <a:solidFill>
                  <a:srgbClr val="00B0F0"/>
                </a:solidFill>
              </a:rPr>
              <a:t>ZipOutputStream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arrayOutputStream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2578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zOut.write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fileArray</a:t>
            </a:r>
            <a:r>
              <a:rPr lang="en-US" dirty="0" smtClean="0">
                <a:solidFill>
                  <a:srgbClr val="00B0F0"/>
                </a:solidFill>
              </a:rPr>
              <a:t>, 0, </a:t>
            </a:r>
            <a:r>
              <a:rPr lang="en-US" dirty="0" err="1" smtClean="0">
                <a:solidFill>
                  <a:srgbClr val="00B0F0"/>
                </a:solidFill>
              </a:rPr>
              <a:t>messageSize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4727448" cy="850392"/>
          </a:xfrm>
        </p:spPr>
        <p:txBody>
          <a:bodyPr/>
          <a:lstStyle/>
          <a:p>
            <a:r>
              <a:rPr sz="4800" smtClean="0">
                <a:solidFill>
                  <a:srgbClr val="FFFF00"/>
                </a:solidFill>
              </a:rPr>
              <a:t>COMPRESSION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7772400" cy="1509712"/>
          </a:xfrm>
        </p:spPr>
        <p:txBody>
          <a:bodyPr/>
          <a:lstStyle/>
          <a:p>
            <a:pPr algn="just"/>
            <a:r>
              <a:rPr lang="en-US" dirty="0" err="1" smtClean="0"/>
              <a:t>Firt</a:t>
            </a:r>
            <a:r>
              <a:rPr lang="en-US" dirty="0" smtClean="0"/>
              <a:t> we initialize the </a:t>
            </a:r>
            <a:r>
              <a:rPr lang="en-US" dirty="0" err="1" smtClean="0"/>
              <a:t>ByteArrayOutputStream</a:t>
            </a:r>
            <a:r>
              <a:rPr lang="en-US" dirty="0" smtClean="0"/>
              <a:t> class and then we pass the object to </a:t>
            </a:r>
            <a:r>
              <a:rPr lang="en-US" dirty="0" err="1" smtClean="0"/>
              <a:t>ZipOutputStream</a:t>
            </a:r>
            <a:r>
              <a:rPr lang="en-US" dirty="0" smtClean="0"/>
              <a:t> class. this is how we achieve the main object (for instance </a:t>
            </a:r>
            <a:r>
              <a:rPr lang="en-US" dirty="0" err="1" smtClean="0"/>
              <a:t>zOut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46482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00B0F0"/>
                </a:solidFill>
              </a:rPr>
              <a:t>ZipEntry</a:t>
            </a:r>
            <a:r>
              <a:rPr lang="en-US" dirty="0" smtClean="0">
                <a:solidFill>
                  <a:srgbClr val="00B0F0"/>
                </a:solidFill>
              </a:rPr>
              <a:t> entry= new </a:t>
            </a:r>
            <a:r>
              <a:rPr lang="en-US" dirty="0" err="1" smtClean="0">
                <a:solidFill>
                  <a:srgbClr val="00B0F0"/>
                </a:solidFill>
              </a:rPr>
              <a:t>ZipEntry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dataFile.getName</a:t>
            </a:r>
            <a:r>
              <a:rPr lang="en-US" dirty="0" smtClean="0">
                <a:solidFill>
                  <a:srgbClr val="00B0F0"/>
                </a:solidFill>
              </a:rPr>
              <a:t>());</a:t>
            </a:r>
          </a:p>
          <a:p>
            <a:pPr algn="just"/>
            <a:r>
              <a:rPr lang="en-US" dirty="0" err="1" smtClean="0">
                <a:solidFill>
                  <a:srgbClr val="00B0F0"/>
                </a:solidFill>
              </a:rPr>
              <a:t>zOut.setLevel</a:t>
            </a:r>
            <a:r>
              <a:rPr lang="en-US" dirty="0" smtClean="0">
                <a:solidFill>
                  <a:srgbClr val="00B0F0"/>
                </a:solidFill>
              </a:rPr>
              <a:t>(compression);</a:t>
            </a:r>
          </a:p>
          <a:p>
            <a:pPr algn="just"/>
            <a:r>
              <a:rPr lang="en-US" dirty="0" err="1" smtClean="0">
                <a:solidFill>
                  <a:srgbClr val="00B0F0"/>
                </a:solidFill>
              </a:rPr>
              <a:t>zOut.putNextEntry</a:t>
            </a:r>
            <a:r>
              <a:rPr lang="en-US" dirty="0" smtClean="0">
                <a:solidFill>
                  <a:srgbClr val="00B0F0"/>
                </a:solidFill>
              </a:rPr>
              <a:t>(entry);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04800" y="3505200"/>
            <a:ext cx="7772400" cy="1509712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Passing the file in the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ZipEntry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200" dirty="0" smtClean="0"/>
              <a:t>constructor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setting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lang="en-US" sz="2200" dirty="0" smtClean="0"/>
              <a:t>e </a:t>
            </a:r>
            <a:r>
              <a:rPr lang="en-US" sz="2200" dirty="0" err="1" smtClean="0"/>
              <a:t>compresssion</a:t>
            </a:r>
            <a:r>
              <a:rPr lang="en-US" sz="2200" dirty="0" smtClean="0"/>
              <a:t> level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295400"/>
            <a:ext cx="4419600" cy="7040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COMPRESSION ONLY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57800" y="152400"/>
            <a:ext cx="3048000" cy="6378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636</TotalTime>
  <Words>528</Words>
  <Application>Microsoft Office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FINAL YEAR PROJECT “Data Concealment using LSB substitution techniques”</vt:lpstr>
      <vt:lpstr>Explanation of the  Project Title:</vt:lpstr>
      <vt:lpstr>Application Features</vt:lpstr>
      <vt:lpstr>Slide 4</vt:lpstr>
      <vt:lpstr>Product Functions:</vt:lpstr>
      <vt:lpstr>Basic Flow Chart</vt:lpstr>
      <vt:lpstr>Internal Mechanism</vt:lpstr>
      <vt:lpstr>COMPRESSION</vt:lpstr>
      <vt:lpstr>COMPRESSION ONLY</vt:lpstr>
      <vt:lpstr>ENCRYPTION ONLY</vt:lpstr>
      <vt:lpstr>COMPRESSION  WITH ENCRYPTION</vt:lpstr>
      <vt:lpstr>W/O COMPRESSION &amp; W/O ENCRYPTION</vt:lpstr>
      <vt:lpstr>SNAPSHOT : Main Menu</vt:lpstr>
      <vt:lpstr>SNAPSHOT: Master File Selection</vt:lpstr>
      <vt:lpstr>SNAPSHOT: Selecting the new output file</vt:lpstr>
      <vt:lpstr>SNAPSHOT: Input File Selection</vt:lpstr>
      <vt:lpstr>SNAPSHOT: Compression level selection and Encryption choice</vt:lpstr>
      <vt:lpstr>SNAPSHOT: Success Pop up!</vt:lpstr>
      <vt:lpstr>SNAPSHOT: Image still working even after a video hidden!</vt:lpstr>
      <vt:lpstr>SNAPSHOT: Retrieval – Shows file info</vt:lpstr>
      <vt:lpstr>SNAPSHOT: Prompts for password authentication</vt:lpstr>
      <vt:lpstr>SNAPSHOT: Requests permission for opening of the hidden file!</vt:lpstr>
      <vt:lpstr>SNAPSHOT:  Smooth working of the video, after subsequent embed and retrieval</vt:lpstr>
      <vt:lpstr>FUTURE RESEARCH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Shaadi.com</dc:title>
  <dc:creator>Admin</dc:creator>
  <cp:lastModifiedBy>Himalaya Monga</cp:lastModifiedBy>
  <cp:revision>112</cp:revision>
  <dcterms:created xsi:type="dcterms:W3CDTF">2006-08-16T00:00:00Z</dcterms:created>
  <dcterms:modified xsi:type="dcterms:W3CDTF">2012-04-29T16:43:35Z</dcterms:modified>
</cp:coreProperties>
</file>