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96" r:id="rId6"/>
    <p:sldId id="298" r:id="rId7"/>
    <p:sldId id="299" r:id="rId8"/>
    <p:sldId id="295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214" autoAdjust="0"/>
    <p:restoredTop sz="86333" autoAdjust="0"/>
  </p:normalViewPr>
  <p:slideViewPr>
    <p:cSldViewPr>
      <p:cViewPr>
        <p:scale>
          <a:sx n="78" d="100"/>
          <a:sy n="78" d="100"/>
        </p:scale>
        <p:origin x="-6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518" y="-8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114300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09-Dec-11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ncient_Gree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ryption" TargetMode="External"/><Relationship Id="rId2" Type="http://schemas.openxmlformats.org/officeDocument/2006/relationships/hyperlink" Target="http://en.wikipedia.org/wiki/Cryptograph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143000"/>
            <a:ext cx="4876800" cy="1066800"/>
          </a:xfrm>
        </p:spPr>
        <p:txBody>
          <a:bodyPr>
            <a:noAutofit/>
          </a:bodyPr>
          <a:lstStyle/>
          <a:p>
            <a:pPr algn="ctr"/>
            <a:r>
              <a:rPr lang="en-US" sz="2700" dirty="0" smtClean="0">
                <a:solidFill>
                  <a:srgbClr val="FFFF00"/>
                </a:solidFill>
              </a:rPr>
              <a:t>SYNOPSIS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2700" dirty="0" smtClean="0">
                <a:solidFill>
                  <a:srgbClr val="FFFF00"/>
                </a:solidFill>
              </a:rPr>
              <a:t>FOR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2700" dirty="0" smtClean="0">
                <a:solidFill>
                  <a:srgbClr val="FFFF00"/>
                </a:solidFill>
              </a:rPr>
              <a:t>FINAL YEAR PROJECT</a:t>
            </a:r>
            <a:br>
              <a:rPr lang="en-US" sz="2700" dirty="0" smtClean="0">
                <a:solidFill>
                  <a:srgbClr val="FFFF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“STEGANOGRAPHY”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7" name="Picture 6" descr="F:\Work\Industrial Training\CEN-Project\DRAFT\Ami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362200"/>
            <a:ext cx="134562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90600" y="4572000"/>
          <a:ext cx="7088505" cy="18928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62835"/>
                <a:gridCol w="2362835"/>
                <a:gridCol w="2362835"/>
              </a:tblGrid>
              <a:tr h="275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TEAM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FACULTY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298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Mr. </a:t>
                      </a:r>
                      <a:r>
                        <a:rPr lang="en-US" sz="1800" dirty="0" err="1"/>
                        <a:t>Gaurav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Walia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/>
                        <a:t>Mr.</a:t>
                      </a:r>
                      <a:r>
                        <a:rPr lang="en-US" sz="1800" baseline="0" dirty="0" smtClean="0"/>
                        <a:t> Himalaya </a:t>
                      </a:r>
                      <a:r>
                        <a:rPr lang="en-US" sz="1800" baseline="0" dirty="0" err="1" smtClean="0"/>
                        <a:t>Monga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Mr. </a:t>
                      </a:r>
                      <a:r>
                        <a:rPr lang="en-US" sz="1800" dirty="0" err="1"/>
                        <a:t>Sanjiv</a:t>
                      </a:r>
                      <a:r>
                        <a:rPr lang="en-US" sz="1800" dirty="0"/>
                        <a:t> Kumar </a:t>
                      </a:r>
                      <a:r>
                        <a:rPr lang="en-US" sz="1800" dirty="0" err="1"/>
                        <a:t>Tomar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59682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E.No</a:t>
                      </a:r>
                      <a:r>
                        <a:rPr lang="en-US" sz="1800" dirty="0"/>
                        <a:t>.: A2305208370</a:t>
                      </a:r>
                    </a:p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Class - 7CS3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E.No</a:t>
                      </a:r>
                      <a:r>
                        <a:rPr lang="en-US" sz="1800" dirty="0" smtClean="0"/>
                        <a:t>.</a:t>
                      </a:r>
                      <a:r>
                        <a:rPr lang="en-US" sz="1800" baseline="0" dirty="0" smtClean="0"/>
                        <a:t> : A2305208372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/>
                        <a:t>Class – 7CS3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Senior Lecturer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  <a:tr h="29841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B.Tech</a:t>
                      </a:r>
                      <a:r>
                        <a:rPr lang="en-US" sz="1800" dirty="0"/>
                        <a:t> (CS&amp;E) 08-12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/>
                        <a:t>B.Tech</a:t>
                      </a:r>
                      <a:r>
                        <a:rPr lang="en-US" sz="1800" dirty="0" smtClean="0"/>
                        <a:t> (CS&amp;E) 08-12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ASET, AUUP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89823" marR="89823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STEGANOGRAPHY</a:t>
            </a:r>
            <a:endParaRPr lang="en-US" sz="8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702296" cy="9425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PROJECT HIGHLIGHTS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&amp;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BASIC CONCEPTS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81000"/>
            <a:ext cx="4117848" cy="9144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PROJECT GOALS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828800"/>
            <a:ext cx="8153400" cy="4724400"/>
          </a:xfrm>
        </p:spPr>
        <p:txBody>
          <a:bodyPr>
            <a:normAutofit/>
          </a:bodyPr>
          <a:lstStyle/>
          <a:p>
            <a:pPr lvl="0" algn="just">
              <a:buClr>
                <a:srgbClr val="FFFF00"/>
              </a:buClr>
              <a:buFont typeface="Arial" pitchFamily="34" charset="0"/>
              <a:buChar char="•"/>
            </a:pPr>
            <a:r>
              <a:rPr lang="en-US" dirty="0" smtClean="0"/>
              <a:t>Implement and demonstrate an interactive interface for multiple parties to share confidential messages in a hidden shell using the techniques of </a:t>
            </a:r>
            <a:r>
              <a:rPr lang="en-US" dirty="0" err="1" smtClean="0"/>
              <a:t>steganography</a:t>
            </a:r>
            <a:r>
              <a:rPr lang="en-US" dirty="0" smtClean="0"/>
              <a:t>.</a:t>
            </a:r>
          </a:p>
          <a:p>
            <a:pPr lvl="0" algn="just">
              <a:buClr>
                <a:srgbClr val="FFFF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0" algn="just">
              <a:buClr>
                <a:srgbClr val="FFFF00"/>
              </a:buClr>
              <a:buFont typeface="Arial" pitchFamily="34" charset="0"/>
              <a:buChar char="•"/>
            </a:pPr>
            <a:r>
              <a:rPr lang="en-US" dirty="0" smtClean="0"/>
              <a:t>To achieve a robust environment for messages that do not attract attention themselves.</a:t>
            </a:r>
          </a:p>
          <a:p>
            <a:pPr lvl="0" algn="just">
              <a:buClr>
                <a:srgbClr val="FFFF00"/>
              </a:buClr>
              <a:buFont typeface="Arial" pitchFamily="34" charset="0"/>
              <a:buChar char="•"/>
            </a:pPr>
            <a:endParaRPr lang="en-US" dirty="0" smtClean="0"/>
          </a:p>
          <a:p>
            <a:pPr lvl="0" algn="just">
              <a:buClr>
                <a:srgbClr val="FFFF00"/>
              </a:buClr>
              <a:buFont typeface="Arial" pitchFamily="34" charset="0"/>
              <a:buChar char="•"/>
            </a:pPr>
            <a:r>
              <a:rPr lang="en-US" dirty="0" smtClean="0"/>
              <a:t>Enhancing the capabilities of the project to make it far more beneficial and highly </a:t>
            </a:r>
            <a:r>
              <a:rPr lang="en-US" dirty="0" err="1" smtClean="0"/>
              <a:t>producitive</a:t>
            </a:r>
            <a:r>
              <a:rPr lang="en-US" dirty="0" smtClean="0"/>
              <a:t> than present </a:t>
            </a:r>
            <a:r>
              <a:rPr lang="en-US" dirty="0" err="1" smtClean="0"/>
              <a:t>cryptographics</a:t>
            </a:r>
            <a:r>
              <a:rPr lang="en-US" dirty="0" smtClean="0"/>
              <a:t> system in the market.</a:t>
            </a:r>
          </a:p>
          <a:p>
            <a:pPr lvl="0" algn="just">
              <a:buClr>
                <a:srgbClr val="FFFF00"/>
              </a:buClr>
            </a:pPr>
            <a:endParaRPr lang="en-US" dirty="0" smtClean="0"/>
          </a:p>
          <a:p>
            <a:pPr algn="just">
              <a:buClr>
                <a:srgbClr val="FFFF00"/>
              </a:buCl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990600"/>
            <a:ext cx="5946648" cy="6858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What is Digital </a:t>
            </a:r>
            <a:r>
              <a:rPr lang="en-US" sz="4800" dirty="0" err="1" smtClean="0">
                <a:solidFill>
                  <a:srgbClr val="FFFF00"/>
                </a:solidFill>
              </a:rPr>
              <a:t>Steganography</a:t>
            </a:r>
            <a:r>
              <a:rPr lang="en-US" sz="4800" dirty="0" smtClean="0">
                <a:solidFill>
                  <a:srgbClr val="FFFF00"/>
                </a:solidFill>
              </a:rPr>
              <a:t>??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305800" cy="464820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err="1" smtClean="0"/>
              <a:t>Steganography</a:t>
            </a:r>
            <a:r>
              <a:rPr lang="en-US" dirty="0" smtClean="0"/>
              <a:t> is the art and science of writing hidden messages in such a way that no one, apart from the sender and intended recipient, suspects the existence of the message, a form of security through obscurity.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word </a:t>
            </a:r>
            <a:r>
              <a:rPr lang="en-US" i="1" dirty="0" err="1" smtClean="0"/>
              <a:t>steganography</a:t>
            </a:r>
            <a:r>
              <a:rPr lang="en-US" dirty="0" smtClean="0"/>
              <a:t> is of </a:t>
            </a:r>
            <a:r>
              <a:rPr lang="en-US" dirty="0" smtClean="0">
                <a:hlinkClick r:id="rId2" tooltip="Ancient Greek"/>
              </a:rPr>
              <a:t>Greek</a:t>
            </a:r>
            <a:r>
              <a:rPr lang="en-US" dirty="0" smtClean="0"/>
              <a:t> origin and means "concealed writing" from the Greek words </a:t>
            </a:r>
            <a:r>
              <a:rPr lang="en-US" i="1" dirty="0" err="1" smtClean="0"/>
              <a:t>steganos</a:t>
            </a:r>
            <a:r>
              <a:rPr lang="en-US" dirty="0" smtClean="0"/>
              <a:t> (</a:t>
            </a:r>
            <a:r>
              <a:rPr lang="en-US" dirty="0" err="1" smtClean="0"/>
              <a:t>στεγανός</a:t>
            </a:r>
            <a:r>
              <a:rPr lang="en-US" dirty="0" smtClean="0"/>
              <a:t>) meaning "covered or protected", and </a:t>
            </a:r>
            <a:r>
              <a:rPr lang="en-US" i="1" dirty="0" err="1" smtClean="0"/>
              <a:t>graphei</a:t>
            </a:r>
            <a:r>
              <a:rPr lang="en-US" dirty="0" smtClean="0"/>
              <a:t> (</a:t>
            </a:r>
            <a:r>
              <a:rPr lang="en-US" dirty="0" err="1" smtClean="0"/>
              <a:t>γραφή</a:t>
            </a:r>
            <a:r>
              <a:rPr lang="en-US" dirty="0" smtClean="0"/>
              <a:t>) meaning "writing".</a:t>
            </a:r>
          </a:p>
          <a:p>
            <a:pPr algn="just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8610600" cy="16764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FFFF00"/>
                </a:solidFill>
              </a:rPr>
              <a:t>How it differs from CRYPTOGRAPHY?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86000"/>
            <a:ext cx="8153400" cy="4267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The advantage of </a:t>
            </a:r>
            <a:r>
              <a:rPr lang="en-US" dirty="0" err="1" smtClean="0"/>
              <a:t>steganography</a:t>
            </a:r>
            <a:r>
              <a:rPr lang="en-US" dirty="0" smtClean="0"/>
              <a:t>, over </a:t>
            </a:r>
            <a:r>
              <a:rPr lang="en-US" dirty="0" smtClean="0">
                <a:hlinkClick r:id="rId2" tooltip="Cryptography"/>
              </a:rPr>
              <a:t>cryptography</a:t>
            </a:r>
            <a:r>
              <a:rPr lang="en-US" dirty="0" smtClean="0"/>
              <a:t> alone, is that messages do not attract attention to themselves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Plainly visible encrypted messages—no matter how unbreakable—will arouse suspicion, and may in themselves be incriminating in countries where </a:t>
            </a:r>
            <a:r>
              <a:rPr lang="en-US" dirty="0" smtClean="0">
                <a:hlinkClick r:id="rId3" tooltip="Encryption"/>
              </a:rPr>
              <a:t>encryption</a:t>
            </a:r>
            <a:r>
              <a:rPr lang="en-US" dirty="0" smtClean="0"/>
              <a:t> is illegal. Therefore, whereas cryptography protects the contents of a message, </a:t>
            </a:r>
            <a:r>
              <a:rPr lang="en-US" dirty="0" err="1" smtClean="0"/>
              <a:t>steganography</a:t>
            </a:r>
            <a:r>
              <a:rPr lang="en-US" dirty="0" smtClean="0"/>
              <a:t> can be said to protect both messages and communicating parties.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851648" cy="914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Need for </a:t>
            </a:r>
            <a:r>
              <a:rPr lang="en-US" dirty="0" err="1" smtClean="0">
                <a:solidFill>
                  <a:srgbClr val="FFFF00"/>
                </a:solidFill>
              </a:rPr>
              <a:t>Steganography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848600" cy="3429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To improve the present data hiding technologies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For government agencies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Removal of Paper based hiding methodologies.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To provide both parties with the setup and ensure data integrity.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851648" cy="990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Methodology Used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7854696" cy="1752600"/>
          </a:xfrm>
        </p:spPr>
        <p:txBody>
          <a:bodyPr>
            <a:noAutofit/>
          </a:bodyPr>
          <a:lstStyle/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Usage of Java language for Code </a:t>
            </a:r>
            <a:r>
              <a:rPr lang="en-US" sz="2800" dirty="0" smtClean="0"/>
              <a:t>building</a:t>
            </a:r>
          </a:p>
          <a:p>
            <a:pPr algn="l"/>
            <a:r>
              <a:rPr lang="en-US" sz="2800" dirty="0" smtClean="0"/>
              <a:t> </a:t>
            </a:r>
            <a:endParaRPr lang="en-US" sz="2800" dirty="0" smtClean="0"/>
          </a:p>
          <a:p>
            <a:pPr algn="l"/>
            <a:r>
              <a:rPr lang="en-US" sz="2800" dirty="0" smtClean="0"/>
              <a:t>• Usage of Pixel Mapping concept, for linking hidden data message with the original images. </a:t>
            </a:r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• Basic concepts of cryptography used. </a:t>
            </a:r>
          </a:p>
          <a:p>
            <a:pPr algn="l"/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676400"/>
            <a:ext cx="3889248" cy="9144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THANK YOU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372</TotalTime>
  <Words>332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SYNOPSIS FOR FINAL YEAR PROJECT “STEGANOGRAPHY”</vt:lpstr>
      <vt:lpstr>STEGANOGRAPHY</vt:lpstr>
      <vt:lpstr>PROJECT GOALS</vt:lpstr>
      <vt:lpstr>What is Digital Steganography??</vt:lpstr>
      <vt:lpstr>How it differs from CRYPTOGRAPHY?</vt:lpstr>
      <vt:lpstr>Need for Steganography</vt:lpstr>
      <vt:lpstr>Methodology Used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Shaadi.com</dc:title>
  <dc:creator>Admin</dc:creator>
  <cp:lastModifiedBy>Gaurav</cp:lastModifiedBy>
  <cp:revision>70</cp:revision>
  <dcterms:created xsi:type="dcterms:W3CDTF">2006-08-16T00:00:00Z</dcterms:created>
  <dcterms:modified xsi:type="dcterms:W3CDTF">2011-12-09T04:16:39Z</dcterms:modified>
</cp:coreProperties>
</file>