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1"/>
  </p:notesMasterIdLst>
  <p:sldIdLst>
    <p:sldId id="256" r:id="rId2"/>
    <p:sldId id="296" r:id="rId3"/>
    <p:sldId id="308" r:id="rId4"/>
    <p:sldId id="312" r:id="rId5"/>
    <p:sldId id="315" r:id="rId6"/>
    <p:sldId id="313" r:id="rId7"/>
    <p:sldId id="314" r:id="rId8"/>
    <p:sldId id="316" r:id="rId9"/>
    <p:sldId id="309" r:id="rId1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2214" autoAdjust="0"/>
    <p:restoredTop sz="86333" autoAdjust="0"/>
  </p:normalViewPr>
  <p:slideViewPr>
    <p:cSldViewPr>
      <p:cViewPr>
        <p:scale>
          <a:sx n="75" d="100"/>
          <a:sy n="75" d="100"/>
        </p:scale>
        <p:origin x="-762"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0" d="100"/>
          <a:sy n="80" d="100"/>
        </p:scale>
        <p:origin x="-1518" y="-84"/>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Image Placeholder 7"/>
          <p:cNvSpPr>
            <a:spLocks noGrp="1" noRot="1" noChangeAspect="1"/>
          </p:cNvSpPr>
          <p:nvPr>
            <p:ph type="sldImg" idx="2"/>
          </p:nvPr>
        </p:nvSpPr>
        <p:spPr>
          <a:xfrm>
            <a:off x="762000" y="1143000"/>
            <a:ext cx="3429000" cy="2571750"/>
          </a:xfrm>
          <a:prstGeom prst="rect">
            <a:avLst/>
          </a:prstGeom>
          <a:noFill/>
          <a:ln w="12700">
            <a:solidFill>
              <a:prstClr val="black"/>
            </a:solidFill>
          </a:ln>
        </p:spPr>
        <p:txBody>
          <a:bodyPr vert="horz" lIns="91440" tIns="45720" rIns="91440" bIns="45720" rtlCol="0" anchor="ctr"/>
          <a:lstStyle/>
          <a:p>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20-Mar-12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20-Mar-12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20-Mar-12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20-Mar-12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20-Mar-12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20-Mar-12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20-Mar-12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20-Mar-12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20-Mar-12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20-Mar-12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20-Mar-12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20-Mar-12</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66800"/>
            <a:ext cx="8229600" cy="1524000"/>
          </a:xfrm>
        </p:spPr>
        <p:txBody>
          <a:bodyPr>
            <a:noAutofit/>
          </a:bodyPr>
          <a:lstStyle/>
          <a:p>
            <a:pPr algn="ctr"/>
            <a:r>
              <a:rPr lang="en-US" sz="2700" dirty="0" smtClean="0">
                <a:solidFill>
                  <a:srgbClr val="FFFF00"/>
                </a:solidFill>
              </a:rPr>
              <a:t>PROGRESS REPORT</a:t>
            </a:r>
            <a:br>
              <a:rPr lang="en-US" sz="2700" dirty="0" smtClean="0">
                <a:solidFill>
                  <a:srgbClr val="FFFF00"/>
                </a:solidFill>
              </a:rPr>
            </a:br>
            <a:r>
              <a:rPr lang="en-US" sz="2700" dirty="0" smtClean="0">
                <a:solidFill>
                  <a:srgbClr val="FFFF00"/>
                </a:solidFill>
              </a:rPr>
              <a:t>FOR</a:t>
            </a:r>
            <a:br>
              <a:rPr lang="en-US" sz="2700" dirty="0" smtClean="0">
                <a:solidFill>
                  <a:srgbClr val="FFFF00"/>
                </a:solidFill>
              </a:rPr>
            </a:br>
            <a:r>
              <a:rPr lang="en-US" sz="2700" dirty="0" smtClean="0">
                <a:solidFill>
                  <a:srgbClr val="FFFF00"/>
                </a:solidFill>
              </a:rPr>
              <a:t>FINAL YEAR PROJECT</a:t>
            </a:r>
            <a:br>
              <a:rPr lang="en-US" sz="2700" dirty="0" smtClean="0">
                <a:solidFill>
                  <a:srgbClr val="FFFF00"/>
                </a:solidFill>
              </a:rPr>
            </a:br>
            <a:r>
              <a:rPr lang="en-US" sz="4400" dirty="0" smtClean="0">
                <a:solidFill>
                  <a:srgbClr val="FF0000"/>
                </a:solidFill>
              </a:rPr>
              <a:t>“Data Concealment using LSB substitution techniques”</a:t>
            </a:r>
            <a:endParaRPr lang="en-US" sz="4400" dirty="0">
              <a:solidFill>
                <a:srgbClr val="FF0000"/>
              </a:solidFill>
            </a:endParaRPr>
          </a:p>
        </p:txBody>
      </p:sp>
      <p:pic>
        <p:nvPicPr>
          <p:cNvPr id="7" name="Picture 6" descr="F:\Work\Industrial Training\CEN-Project\DRAFT\Amity.png"/>
          <p:cNvPicPr/>
          <p:nvPr/>
        </p:nvPicPr>
        <p:blipFill>
          <a:blip r:embed="rId2"/>
          <a:srcRect/>
          <a:stretch>
            <a:fillRect/>
          </a:stretch>
        </p:blipFill>
        <p:spPr bwMode="auto">
          <a:xfrm>
            <a:off x="3810000" y="2895600"/>
            <a:ext cx="1345623" cy="1600200"/>
          </a:xfrm>
          <a:prstGeom prst="rect">
            <a:avLst/>
          </a:prstGeom>
          <a:noFill/>
          <a:ln w="9525">
            <a:noFill/>
            <a:miter lim="800000"/>
            <a:headEnd/>
            <a:tailEnd/>
          </a:ln>
        </p:spPr>
      </p:pic>
      <p:graphicFrame>
        <p:nvGraphicFramePr>
          <p:cNvPr id="9" name="Table 8"/>
          <p:cNvGraphicFramePr>
            <a:graphicFrameLocks noGrp="1"/>
          </p:cNvGraphicFramePr>
          <p:nvPr/>
        </p:nvGraphicFramePr>
        <p:xfrm>
          <a:off x="990600" y="4572000"/>
          <a:ext cx="7088505" cy="1892808"/>
        </p:xfrm>
        <a:graphic>
          <a:graphicData uri="http://schemas.openxmlformats.org/drawingml/2006/table">
            <a:tbl>
              <a:tblPr>
                <a:tableStyleId>{3C2FFA5D-87B4-456A-9821-1D502468CF0F}</a:tableStyleId>
              </a:tblPr>
              <a:tblGrid>
                <a:gridCol w="2362835"/>
                <a:gridCol w="2362835"/>
                <a:gridCol w="2362835"/>
              </a:tblGrid>
              <a:tr h="275457">
                <a:tc>
                  <a:txBody>
                    <a:bodyPr/>
                    <a:lstStyle/>
                    <a:p>
                      <a:pPr marL="0" marR="0">
                        <a:lnSpc>
                          <a:spcPct val="115000"/>
                        </a:lnSpc>
                        <a:spcBef>
                          <a:spcPts val="0"/>
                        </a:spcBef>
                        <a:spcAft>
                          <a:spcPts val="0"/>
                        </a:spcAft>
                      </a:pPr>
                      <a:r>
                        <a:rPr lang="en-US" sz="1800" dirty="0" smtClean="0"/>
                        <a:t>TEAM</a:t>
                      </a:r>
                      <a:endParaRPr lang="en-US" sz="1800" b="1" dirty="0">
                        <a:solidFill>
                          <a:schemeClr val="tx1"/>
                        </a:solidFill>
                        <a:latin typeface="+mn-lt"/>
                        <a:ea typeface="Times New Roman"/>
                        <a:cs typeface="Times New Roman"/>
                      </a:endParaRPr>
                    </a:p>
                  </a:txBody>
                  <a:tcPr marL="89823" marR="89823" marT="0" marB="0" anchor="ctr"/>
                </a:tc>
                <a:tc>
                  <a:txBody>
                    <a:bodyPr/>
                    <a:lstStyle/>
                    <a:p>
                      <a:pPr marL="0" marR="0" algn="ctr">
                        <a:lnSpc>
                          <a:spcPct val="115000"/>
                        </a:lnSpc>
                        <a:spcBef>
                          <a:spcPts val="0"/>
                        </a:spcBef>
                        <a:spcAft>
                          <a:spcPts val="0"/>
                        </a:spcAft>
                      </a:pPr>
                      <a:endParaRPr lang="en-US" sz="1800" dirty="0">
                        <a:solidFill>
                          <a:schemeClr val="tx1"/>
                        </a:solidFill>
                        <a:latin typeface="+mn-lt"/>
                        <a:ea typeface="Times New Roman"/>
                        <a:cs typeface="Times New Roman"/>
                      </a:endParaRPr>
                    </a:p>
                  </a:txBody>
                  <a:tcPr marL="89823" marR="89823" marT="0" marB="0" anchor="ctr"/>
                </a:tc>
                <a:tc>
                  <a:txBody>
                    <a:bodyPr/>
                    <a:lstStyle/>
                    <a:p>
                      <a:pPr marL="0" marR="0" algn="ctr">
                        <a:lnSpc>
                          <a:spcPct val="115000"/>
                        </a:lnSpc>
                        <a:spcBef>
                          <a:spcPts val="0"/>
                        </a:spcBef>
                        <a:spcAft>
                          <a:spcPts val="0"/>
                        </a:spcAft>
                      </a:pPr>
                      <a:r>
                        <a:rPr lang="en-US" sz="1800" dirty="0"/>
                        <a:t>FACULTY</a:t>
                      </a:r>
                      <a:endParaRPr lang="en-US" sz="1800" dirty="0">
                        <a:solidFill>
                          <a:schemeClr val="tx1"/>
                        </a:solidFill>
                        <a:latin typeface="+mn-lt"/>
                        <a:ea typeface="Times New Roman"/>
                        <a:cs typeface="Times New Roman"/>
                      </a:endParaRPr>
                    </a:p>
                  </a:txBody>
                  <a:tcPr marL="89823" marR="89823" marT="0" marB="0" anchor="ctr"/>
                </a:tc>
              </a:tr>
              <a:tr h="298411">
                <a:tc>
                  <a:txBody>
                    <a:bodyPr/>
                    <a:lstStyle/>
                    <a:p>
                      <a:pPr marL="0" marR="0" algn="r">
                        <a:lnSpc>
                          <a:spcPct val="115000"/>
                        </a:lnSpc>
                        <a:spcBef>
                          <a:spcPts val="0"/>
                        </a:spcBef>
                        <a:spcAft>
                          <a:spcPts val="0"/>
                        </a:spcAft>
                      </a:pPr>
                      <a:r>
                        <a:rPr lang="en-US" sz="1800" dirty="0"/>
                        <a:t>Mr. </a:t>
                      </a:r>
                      <a:r>
                        <a:rPr lang="en-US" sz="1800" dirty="0" err="1"/>
                        <a:t>Gaurav</a:t>
                      </a:r>
                      <a:r>
                        <a:rPr lang="en-US" sz="1800" dirty="0"/>
                        <a:t> </a:t>
                      </a:r>
                      <a:r>
                        <a:rPr lang="en-US" sz="1800" dirty="0" err="1"/>
                        <a:t>Walia</a:t>
                      </a:r>
                      <a:endParaRPr lang="en-US" sz="1800" dirty="0">
                        <a:solidFill>
                          <a:schemeClr val="tx1"/>
                        </a:solidFill>
                        <a:latin typeface="+mn-lt"/>
                        <a:ea typeface="Times New Roman"/>
                        <a:cs typeface="Times New Roman"/>
                      </a:endParaRPr>
                    </a:p>
                  </a:txBody>
                  <a:tcPr marL="89823" marR="89823" marT="0" marB="0" anchor="ctr"/>
                </a:tc>
                <a:tc>
                  <a:txBody>
                    <a:bodyPr/>
                    <a:lstStyle/>
                    <a:p>
                      <a:pPr marL="0" marR="0" algn="ctr">
                        <a:lnSpc>
                          <a:spcPct val="115000"/>
                        </a:lnSpc>
                        <a:spcBef>
                          <a:spcPts val="0"/>
                        </a:spcBef>
                        <a:spcAft>
                          <a:spcPts val="0"/>
                        </a:spcAft>
                      </a:pPr>
                      <a:r>
                        <a:rPr lang="en-US" sz="1800" dirty="0" smtClean="0"/>
                        <a:t>Mr.</a:t>
                      </a:r>
                      <a:r>
                        <a:rPr lang="en-US" sz="1800" baseline="0" dirty="0" smtClean="0"/>
                        <a:t> Himalaya </a:t>
                      </a:r>
                      <a:r>
                        <a:rPr lang="en-US" sz="1800" baseline="0" dirty="0" err="1" smtClean="0"/>
                        <a:t>Monga</a:t>
                      </a:r>
                      <a:endParaRPr lang="en-US" sz="1800" dirty="0">
                        <a:solidFill>
                          <a:schemeClr val="tx1"/>
                        </a:solidFill>
                        <a:latin typeface="+mn-lt"/>
                        <a:ea typeface="Times New Roman"/>
                        <a:cs typeface="Times New Roman"/>
                      </a:endParaRPr>
                    </a:p>
                  </a:txBody>
                  <a:tcPr marL="89823" marR="89823" marT="0" marB="0" anchor="ctr"/>
                </a:tc>
                <a:tc>
                  <a:txBody>
                    <a:bodyPr/>
                    <a:lstStyle/>
                    <a:p>
                      <a:pPr marL="0" marR="0" algn="ctr">
                        <a:lnSpc>
                          <a:spcPct val="115000"/>
                        </a:lnSpc>
                        <a:spcBef>
                          <a:spcPts val="0"/>
                        </a:spcBef>
                        <a:spcAft>
                          <a:spcPts val="0"/>
                        </a:spcAft>
                      </a:pPr>
                      <a:r>
                        <a:rPr lang="en-US" sz="1800" dirty="0"/>
                        <a:t>Mr. </a:t>
                      </a:r>
                      <a:r>
                        <a:rPr lang="en-US" sz="1800" dirty="0" err="1"/>
                        <a:t>Sanjiv</a:t>
                      </a:r>
                      <a:r>
                        <a:rPr lang="en-US" sz="1800" dirty="0"/>
                        <a:t> Kumar </a:t>
                      </a:r>
                      <a:r>
                        <a:rPr lang="en-US" sz="1800" dirty="0" err="1"/>
                        <a:t>Tomar</a:t>
                      </a:r>
                      <a:endParaRPr lang="en-US" sz="1800" dirty="0">
                        <a:solidFill>
                          <a:schemeClr val="tx1"/>
                        </a:solidFill>
                        <a:latin typeface="+mn-lt"/>
                        <a:ea typeface="Times New Roman"/>
                        <a:cs typeface="Times New Roman"/>
                      </a:endParaRPr>
                    </a:p>
                  </a:txBody>
                  <a:tcPr marL="89823" marR="89823" marT="0" marB="0" anchor="ctr"/>
                </a:tc>
              </a:tr>
              <a:tr h="596821">
                <a:tc>
                  <a:txBody>
                    <a:bodyPr/>
                    <a:lstStyle/>
                    <a:p>
                      <a:pPr marL="0" marR="0" algn="r">
                        <a:lnSpc>
                          <a:spcPct val="115000"/>
                        </a:lnSpc>
                        <a:spcBef>
                          <a:spcPts val="0"/>
                        </a:spcBef>
                        <a:spcAft>
                          <a:spcPts val="0"/>
                        </a:spcAft>
                      </a:pPr>
                      <a:r>
                        <a:rPr lang="en-US" sz="1800" dirty="0" err="1"/>
                        <a:t>E.No</a:t>
                      </a:r>
                      <a:r>
                        <a:rPr lang="en-US" sz="1800" dirty="0"/>
                        <a:t>.: A2305208370</a:t>
                      </a:r>
                    </a:p>
                    <a:p>
                      <a:pPr marL="0" marR="0" algn="r">
                        <a:lnSpc>
                          <a:spcPct val="115000"/>
                        </a:lnSpc>
                        <a:spcBef>
                          <a:spcPts val="0"/>
                        </a:spcBef>
                        <a:spcAft>
                          <a:spcPts val="0"/>
                        </a:spcAft>
                      </a:pPr>
                      <a:r>
                        <a:rPr lang="en-US" sz="1800" dirty="0"/>
                        <a:t>Class - </a:t>
                      </a:r>
                      <a:r>
                        <a:rPr lang="en-US" sz="1800" dirty="0" smtClean="0"/>
                        <a:t>8CS3</a:t>
                      </a:r>
                      <a:endParaRPr lang="en-US" sz="1800" dirty="0">
                        <a:solidFill>
                          <a:schemeClr val="tx1"/>
                        </a:solidFill>
                        <a:latin typeface="+mn-lt"/>
                        <a:ea typeface="Times New Roman"/>
                        <a:cs typeface="Times New Roman"/>
                      </a:endParaRPr>
                    </a:p>
                  </a:txBody>
                  <a:tcPr marL="89823" marR="89823" marT="0" marB="0" anchor="ctr"/>
                </a:tc>
                <a:tc>
                  <a:txBody>
                    <a:bodyPr/>
                    <a:lstStyle/>
                    <a:p>
                      <a:pPr marL="0" marR="0" algn="ctr">
                        <a:lnSpc>
                          <a:spcPct val="115000"/>
                        </a:lnSpc>
                        <a:spcBef>
                          <a:spcPts val="0"/>
                        </a:spcBef>
                        <a:spcAft>
                          <a:spcPts val="0"/>
                        </a:spcAft>
                      </a:pPr>
                      <a:r>
                        <a:rPr lang="en-US" sz="1800" dirty="0" err="1" smtClean="0"/>
                        <a:t>E.No</a:t>
                      </a:r>
                      <a:r>
                        <a:rPr lang="en-US" sz="1800" dirty="0" smtClean="0"/>
                        <a:t>.</a:t>
                      </a:r>
                      <a:r>
                        <a:rPr lang="en-US" sz="1800" baseline="0" dirty="0" smtClean="0"/>
                        <a:t> : A2305208372</a:t>
                      </a:r>
                    </a:p>
                    <a:p>
                      <a:pPr marL="0" marR="0" algn="ctr">
                        <a:lnSpc>
                          <a:spcPct val="115000"/>
                        </a:lnSpc>
                        <a:spcBef>
                          <a:spcPts val="0"/>
                        </a:spcBef>
                        <a:spcAft>
                          <a:spcPts val="0"/>
                        </a:spcAft>
                      </a:pPr>
                      <a:r>
                        <a:rPr lang="en-US" sz="1800" baseline="0" dirty="0" smtClean="0"/>
                        <a:t>Class </a:t>
                      </a:r>
                      <a:r>
                        <a:rPr lang="en-US" sz="1800" baseline="0" smtClean="0"/>
                        <a:t>– 8CS3</a:t>
                      </a:r>
                      <a:endParaRPr lang="en-US" sz="1800" dirty="0">
                        <a:solidFill>
                          <a:schemeClr val="tx1"/>
                        </a:solidFill>
                        <a:latin typeface="+mn-lt"/>
                        <a:ea typeface="Times New Roman"/>
                        <a:cs typeface="Times New Roman"/>
                      </a:endParaRPr>
                    </a:p>
                  </a:txBody>
                  <a:tcPr marL="89823" marR="89823" marT="0" marB="0" anchor="ctr"/>
                </a:tc>
                <a:tc>
                  <a:txBody>
                    <a:bodyPr/>
                    <a:lstStyle/>
                    <a:p>
                      <a:pPr marL="0" marR="0" algn="ctr">
                        <a:lnSpc>
                          <a:spcPct val="115000"/>
                        </a:lnSpc>
                        <a:spcBef>
                          <a:spcPts val="0"/>
                        </a:spcBef>
                        <a:spcAft>
                          <a:spcPts val="0"/>
                        </a:spcAft>
                      </a:pPr>
                      <a:r>
                        <a:rPr lang="en-US" sz="1800" dirty="0"/>
                        <a:t>Senior Lecturer</a:t>
                      </a:r>
                      <a:endParaRPr lang="en-US" sz="1800" dirty="0">
                        <a:solidFill>
                          <a:schemeClr val="tx1"/>
                        </a:solidFill>
                        <a:latin typeface="+mn-lt"/>
                        <a:ea typeface="Times New Roman"/>
                        <a:cs typeface="Times New Roman"/>
                      </a:endParaRPr>
                    </a:p>
                  </a:txBody>
                  <a:tcPr marL="89823" marR="89823" marT="0" marB="0" anchor="ctr"/>
                </a:tc>
              </a:tr>
              <a:tr h="298411">
                <a:tc>
                  <a:txBody>
                    <a:bodyPr/>
                    <a:lstStyle/>
                    <a:p>
                      <a:pPr marL="0" marR="0" algn="r">
                        <a:lnSpc>
                          <a:spcPct val="115000"/>
                        </a:lnSpc>
                        <a:spcBef>
                          <a:spcPts val="0"/>
                        </a:spcBef>
                        <a:spcAft>
                          <a:spcPts val="0"/>
                        </a:spcAft>
                      </a:pPr>
                      <a:r>
                        <a:rPr lang="en-US" sz="1800" dirty="0" err="1"/>
                        <a:t>B.Tech</a:t>
                      </a:r>
                      <a:r>
                        <a:rPr lang="en-US" sz="1800" dirty="0"/>
                        <a:t> (CS&amp;E) 08-12</a:t>
                      </a:r>
                      <a:endParaRPr lang="en-US" sz="1800" dirty="0">
                        <a:solidFill>
                          <a:schemeClr val="tx1"/>
                        </a:solidFill>
                        <a:latin typeface="+mn-lt"/>
                        <a:ea typeface="Times New Roman"/>
                        <a:cs typeface="Times New Roman"/>
                      </a:endParaRPr>
                    </a:p>
                  </a:txBody>
                  <a:tcPr marL="89823" marR="89823" marT="0" marB="0" anchor="ctr"/>
                </a:tc>
                <a:tc>
                  <a:txBody>
                    <a:bodyPr/>
                    <a:lstStyle/>
                    <a:p>
                      <a:pPr marL="0" marR="0" algn="r">
                        <a:lnSpc>
                          <a:spcPct val="115000"/>
                        </a:lnSpc>
                        <a:spcBef>
                          <a:spcPts val="0"/>
                        </a:spcBef>
                        <a:spcAft>
                          <a:spcPts val="0"/>
                        </a:spcAft>
                      </a:pPr>
                      <a:r>
                        <a:rPr lang="en-US" sz="1800" dirty="0" err="1" smtClean="0"/>
                        <a:t>B.Tech</a:t>
                      </a:r>
                      <a:r>
                        <a:rPr lang="en-US" sz="1800" dirty="0" smtClean="0"/>
                        <a:t> (CS&amp;E) 08-12</a:t>
                      </a:r>
                      <a:endParaRPr lang="en-US" sz="1800" dirty="0">
                        <a:solidFill>
                          <a:schemeClr val="tx1"/>
                        </a:solidFill>
                        <a:latin typeface="+mn-lt"/>
                        <a:ea typeface="Times New Roman"/>
                        <a:cs typeface="Times New Roman"/>
                      </a:endParaRPr>
                    </a:p>
                  </a:txBody>
                  <a:tcPr marL="89823" marR="89823" marT="0" marB="0" anchor="ctr"/>
                </a:tc>
                <a:tc>
                  <a:txBody>
                    <a:bodyPr/>
                    <a:lstStyle/>
                    <a:p>
                      <a:pPr marL="0" marR="0" algn="ctr">
                        <a:lnSpc>
                          <a:spcPct val="115000"/>
                        </a:lnSpc>
                        <a:spcBef>
                          <a:spcPts val="0"/>
                        </a:spcBef>
                        <a:spcAft>
                          <a:spcPts val="0"/>
                        </a:spcAft>
                      </a:pPr>
                      <a:r>
                        <a:rPr lang="en-US" sz="1800" dirty="0"/>
                        <a:t>ASET, AUUP</a:t>
                      </a:r>
                      <a:endParaRPr lang="en-US" sz="1800" dirty="0">
                        <a:solidFill>
                          <a:schemeClr val="tx1"/>
                        </a:solidFill>
                        <a:latin typeface="+mn-lt"/>
                        <a:ea typeface="Times New Roman"/>
                        <a:cs typeface="Times New Roman"/>
                      </a:endParaRPr>
                    </a:p>
                  </a:txBody>
                  <a:tcPr marL="89823" marR="89823" marT="0" marB="0" anchor="ct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6477000" cy="1002340"/>
          </a:xfrm>
        </p:spPr>
        <p:txBody>
          <a:bodyPr>
            <a:noAutofit/>
          </a:bodyPr>
          <a:lstStyle/>
          <a:p>
            <a:r>
              <a:rPr sz="5400" smtClean="0">
                <a:solidFill>
                  <a:srgbClr val="FFFF00"/>
                </a:solidFill>
              </a:rPr>
              <a:t>Application Features</a:t>
            </a:r>
            <a:endParaRPr lang="en-US" sz="5400" dirty="0">
              <a:solidFill>
                <a:srgbClr val="FFFF00"/>
              </a:solidFill>
            </a:endParaRPr>
          </a:p>
        </p:txBody>
      </p:sp>
      <p:sp>
        <p:nvSpPr>
          <p:cNvPr id="3" name="Text Placeholder 2"/>
          <p:cNvSpPr>
            <a:spLocks noGrp="1"/>
          </p:cNvSpPr>
          <p:nvPr>
            <p:ph type="body" idx="1"/>
          </p:nvPr>
        </p:nvSpPr>
        <p:spPr>
          <a:xfrm>
            <a:off x="533400" y="1022364"/>
            <a:ext cx="5638800" cy="6026572"/>
          </a:xfrm>
        </p:spPr>
        <p:txBody>
          <a:bodyPr>
            <a:normAutofit fontScale="85000" lnSpcReduction="20000"/>
          </a:bodyPr>
          <a:lstStyle/>
          <a:p>
            <a:r>
              <a:rPr lang="en-US" dirty="0" smtClean="0"/>
              <a:t> </a:t>
            </a:r>
          </a:p>
          <a:p>
            <a:pPr lvl="0">
              <a:buFont typeface="Arial" pitchFamily="34" charset="0"/>
              <a:buChar char="•"/>
            </a:pPr>
            <a:r>
              <a:rPr lang="en-US" dirty="0" smtClean="0"/>
              <a:t>Features of the application:</a:t>
            </a:r>
          </a:p>
          <a:p>
            <a:pPr lvl="0"/>
            <a:r>
              <a:rPr lang="en-US" dirty="0" smtClean="0"/>
              <a:t>Concealing </a:t>
            </a:r>
            <a:r>
              <a:rPr lang="en-US" i="1" dirty="0" smtClean="0"/>
              <a:t>Plain text</a:t>
            </a:r>
            <a:r>
              <a:rPr lang="en-US" dirty="0" smtClean="0"/>
              <a:t> in an </a:t>
            </a:r>
            <a:r>
              <a:rPr lang="en-US" i="1" dirty="0" smtClean="0"/>
              <a:t>Image File.</a:t>
            </a:r>
            <a:endParaRPr lang="en-US" dirty="0" smtClean="0"/>
          </a:p>
          <a:p>
            <a:pPr lvl="0"/>
            <a:r>
              <a:rPr lang="en-US" dirty="0" smtClean="0"/>
              <a:t>Concealing </a:t>
            </a:r>
            <a:r>
              <a:rPr lang="en-US" i="1" dirty="0" smtClean="0"/>
              <a:t>Plain text</a:t>
            </a:r>
            <a:r>
              <a:rPr lang="en-US" dirty="0" smtClean="0"/>
              <a:t> in an </a:t>
            </a:r>
            <a:r>
              <a:rPr lang="en-US" i="1" dirty="0" smtClean="0"/>
              <a:t>Audio </a:t>
            </a:r>
            <a:r>
              <a:rPr lang="en-US" i="1" dirty="0" err="1" smtClean="0"/>
              <a:t>FIle</a:t>
            </a:r>
            <a:r>
              <a:rPr lang="en-US" i="1" dirty="0" smtClean="0"/>
              <a:t>.</a:t>
            </a:r>
          </a:p>
          <a:p>
            <a:r>
              <a:rPr lang="en-US" dirty="0" smtClean="0">
                <a:solidFill>
                  <a:srgbClr val="FFFF00"/>
                </a:solidFill>
              </a:rPr>
              <a:t>Concealing </a:t>
            </a:r>
            <a:r>
              <a:rPr lang="en-US" i="1" dirty="0" smtClean="0">
                <a:solidFill>
                  <a:srgbClr val="FFFF00"/>
                </a:solidFill>
              </a:rPr>
              <a:t>Plain text</a:t>
            </a:r>
            <a:r>
              <a:rPr lang="en-US" dirty="0" smtClean="0">
                <a:solidFill>
                  <a:srgbClr val="FFFF00"/>
                </a:solidFill>
              </a:rPr>
              <a:t> in a Video</a:t>
            </a:r>
            <a:r>
              <a:rPr lang="en-US" i="1" dirty="0" smtClean="0">
                <a:solidFill>
                  <a:srgbClr val="FFFF00"/>
                </a:solidFill>
              </a:rPr>
              <a:t> File. (NEW)</a:t>
            </a:r>
            <a:endParaRPr lang="en-US" dirty="0" smtClean="0">
              <a:solidFill>
                <a:srgbClr val="FFFF00"/>
              </a:solidFill>
            </a:endParaRPr>
          </a:p>
          <a:p>
            <a:pPr lvl="0"/>
            <a:r>
              <a:rPr lang="en-US" dirty="0" smtClean="0"/>
              <a:t>Concealing </a:t>
            </a:r>
            <a:r>
              <a:rPr lang="en-US" i="1" dirty="0" smtClean="0"/>
              <a:t>Image</a:t>
            </a:r>
            <a:r>
              <a:rPr lang="en-US" dirty="0" smtClean="0"/>
              <a:t> in an </a:t>
            </a:r>
            <a:r>
              <a:rPr lang="en-US" i="1" dirty="0" smtClean="0"/>
              <a:t>Image File</a:t>
            </a:r>
            <a:r>
              <a:rPr lang="en-US" dirty="0" smtClean="0"/>
              <a:t>.</a:t>
            </a:r>
          </a:p>
          <a:p>
            <a:pPr lvl="0"/>
            <a:r>
              <a:rPr lang="en-US" dirty="0" smtClean="0"/>
              <a:t>Concealing </a:t>
            </a:r>
            <a:r>
              <a:rPr lang="en-US" i="1" dirty="0" smtClean="0"/>
              <a:t>Image</a:t>
            </a:r>
            <a:r>
              <a:rPr lang="en-US" dirty="0" smtClean="0"/>
              <a:t> in an </a:t>
            </a:r>
            <a:r>
              <a:rPr lang="en-US" i="1" dirty="0" smtClean="0"/>
              <a:t>Audio File.</a:t>
            </a:r>
            <a:endParaRPr lang="en-US" dirty="0" smtClean="0"/>
          </a:p>
          <a:p>
            <a:r>
              <a:rPr lang="en-US" dirty="0" smtClean="0">
                <a:solidFill>
                  <a:srgbClr val="FFFF00"/>
                </a:solidFill>
              </a:rPr>
              <a:t>Concealing </a:t>
            </a:r>
            <a:r>
              <a:rPr lang="en-US" i="1" dirty="0" smtClean="0">
                <a:solidFill>
                  <a:srgbClr val="FFFF00"/>
                </a:solidFill>
              </a:rPr>
              <a:t>Image</a:t>
            </a:r>
            <a:r>
              <a:rPr lang="en-US" dirty="0" smtClean="0">
                <a:solidFill>
                  <a:srgbClr val="FFFF00"/>
                </a:solidFill>
              </a:rPr>
              <a:t> in  a Video </a:t>
            </a:r>
            <a:r>
              <a:rPr lang="en-US" i="1" dirty="0" smtClean="0">
                <a:solidFill>
                  <a:srgbClr val="FFFF00"/>
                </a:solidFill>
              </a:rPr>
              <a:t>File. (NEW)</a:t>
            </a:r>
            <a:endParaRPr lang="en-US" dirty="0" smtClean="0">
              <a:solidFill>
                <a:srgbClr val="FFFF00"/>
              </a:solidFill>
            </a:endParaRPr>
          </a:p>
          <a:p>
            <a:pPr lvl="0"/>
            <a:r>
              <a:rPr lang="en-US" dirty="0" smtClean="0"/>
              <a:t>Concealing </a:t>
            </a:r>
            <a:r>
              <a:rPr lang="en-US" i="1" dirty="0" smtClean="0"/>
              <a:t>Audio</a:t>
            </a:r>
            <a:r>
              <a:rPr lang="en-US" dirty="0" smtClean="0"/>
              <a:t> in an </a:t>
            </a:r>
            <a:r>
              <a:rPr lang="en-US" i="1" dirty="0" smtClean="0"/>
              <a:t>Image File.</a:t>
            </a:r>
            <a:endParaRPr lang="en-US" dirty="0" smtClean="0"/>
          </a:p>
          <a:p>
            <a:pPr lvl="0"/>
            <a:r>
              <a:rPr lang="en-US" dirty="0" smtClean="0"/>
              <a:t>Concealing </a:t>
            </a:r>
            <a:r>
              <a:rPr lang="en-US" i="1" dirty="0" smtClean="0"/>
              <a:t>Audio</a:t>
            </a:r>
            <a:r>
              <a:rPr lang="en-US" dirty="0" smtClean="0"/>
              <a:t> in an </a:t>
            </a:r>
            <a:r>
              <a:rPr lang="en-US" i="1" dirty="0" smtClean="0"/>
              <a:t>Audio File.</a:t>
            </a:r>
            <a:endParaRPr lang="en-US" dirty="0" smtClean="0"/>
          </a:p>
          <a:p>
            <a:pPr lvl="0"/>
            <a:r>
              <a:rPr lang="en-US" dirty="0" smtClean="0">
                <a:solidFill>
                  <a:srgbClr val="FFFF00"/>
                </a:solidFill>
              </a:rPr>
              <a:t>Concealing </a:t>
            </a:r>
            <a:r>
              <a:rPr lang="en-US" i="1" dirty="0" smtClean="0">
                <a:solidFill>
                  <a:srgbClr val="FFFF00"/>
                </a:solidFill>
              </a:rPr>
              <a:t>Audio</a:t>
            </a:r>
            <a:r>
              <a:rPr lang="en-US" dirty="0" smtClean="0">
                <a:solidFill>
                  <a:srgbClr val="FFFF00"/>
                </a:solidFill>
              </a:rPr>
              <a:t> in a Vide</a:t>
            </a:r>
            <a:r>
              <a:rPr lang="en-US" i="1" dirty="0" smtClean="0">
                <a:solidFill>
                  <a:srgbClr val="FFFF00"/>
                </a:solidFill>
              </a:rPr>
              <a:t>o File. (NEW)</a:t>
            </a:r>
          </a:p>
          <a:p>
            <a:pPr lvl="0"/>
            <a:r>
              <a:rPr lang="en-US" dirty="0" smtClean="0">
                <a:solidFill>
                  <a:srgbClr val="FFFF00"/>
                </a:solidFill>
              </a:rPr>
              <a:t>Concealing Vide</a:t>
            </a:r>
            <a:r>
              <a:rPr lang="en-US" i="1" dirty="0" smtClean="0">
                <a:solidFill>
                  <a:srgbClr val="FFFF00"/>
                </a:solidFill>
              </a:rPr>
              <a:t>o</a:t>
            </a:r>
            <a:r>
              <a:rPr lang="en-US" dirty="0" smtClean="0">
                <a:solidFill>
                  <a:srgbClr val="FFFF00"/>
                </a:solidFill>
              </a:rPr>
              <a:t> in an </a:t>
            </a:r>
            <a:r>
              <a:rPr lang="en-US" i="1" dirty="0" smtClean="0">
                <a:solidFill>
                  <a:srgbClr val="FFFF00"/>
                </a:solidFill>
              </a:rPr>
              <a:t>Image File. (NEW)</a:t>
            </a:r>
            <a:endParaRPr lang="en-US" dirty="0" smtClean="0">
              <a:solidFill>
                <a:srgbClr val="FFFF00"/>
              </a:solidFill>
            </a:endParaRPr>
          </a:p>
          <a:p>
            <a:pPr lvl="0"/>
            <a:r>
              <a:rPr lang="en-US" dirty="0" smtClean="0">
                <a:solidFill>
                  <a:srgbClr val="FFFF00"/>
                </a:solidFill>
              </a:rPr>
              <a:t>Concealing Vide</a:t>
            </a:r>
            <a:r>
              <a:rPr lang="en-US" i="1" dirty="0" smtClean="0">
                <a:solidFill>
                  <a:srgbClr val="FFFF00"/>
                </a:solidFill>
              </a:rPr>
              <a:t>o</a:t>
            </a:r>
            <a:r>
              <a:rPr lang="en-US" dirty="0" smtClean="0">
                <a:solidFill>
                  <a:srgbClr val="FFFF00"/>
                </a:solidFill>
              </a:rPr>
              <a:t> in an </a:t>
            </a:r>
            <a:r>
              <a:rPr lang="en-US" i="1" dirty="0" smtClean="0">
                <a:solidFill>
                  <a:srgbClr val="FFFF00"/>
                </a:solidFill>
              </a:rPr>
              <a:t>Audio File. (NEW)</a:t>
            </a:r>
            <a:endParaRPr lang="en-US" dirty="0" smtClean="0">
              <a:solidFill>
                <a:srgbClr val="FFFF00"/>
              </a:solidFill>
            </a:endParaRPr>
          </a:p>
          <a:p>
            <a:pPr lvl="0"/>
            <a:r>
              <a:rPr lang="en-US" dirty="0" smtClean="0">
                <a:solidFill>
                  <a:srgbClr val="FFFF00"/>
                </a:solidFill>
              </a:rPr>
              <a:t>Concealing Vide</a:t>
            </a:r>
            <a:r>
              <a:rPr lang="en-US" i="1" dirty="0" smtClean="0">
                <a:solidFill>
                  <a:srgbClr val="FFFF00"/>
                </a:solidFill>
              </a:rPr>
              <a:t>o</a:t>
            </a:r>
            <a:r>
              <a:rPr lang="en-US" dirty="0" smtClean="0">
                <a:solidFill>
                  <a:srgbClr val="FFFF00"/>
                </a:solidFill>
              </a:rPr>
              <a:t> in a Vide</a:t>
            </a:r>
            <a:r>
              <a:rPr lang="en-US" i="1" dirty="0" smtClean="0">
                <a:solidFill>
                  <a:srgbClr val="FFFF00"/>
                </a:solidFill>
              </a:rPr>
              <a:t>o File. (NEW)</a:t>
            </a:r>
            <a:endParaRPr lang="en-US" dirty="0" smtClean="0">
              <a:solidFill>
                <a:srgbClr val="FFFF00"/>
              </a:solidFill>
            </a:endParaRPr>
          </a:p>
          <a:p>
            <a:pPr lvl="0"/>
            <a:endParaRPr lang="en-US" dirty="0" smtClean="0">
              <a:solidFill>
                <a:srgbClr val="FF0000"/>
              </a:solidFill>
            </a:endParaRPr>
          </a:p>
          <a:p>
            <a:r>
              <a:rPr lang="en-US" dirty="0" smtClean="0"/>
              <a:t> </a:t>
            </a:r>
          </a:p>
          <a:p>
            <a:pPr lvl="0">
              <a:buFont typeface="Arial" pitchFamily="34" charset="0"/>
              <a:buChar char="•"/>
            </a:pPr>
            <a:r>
              <a:rPr lang="en-US" dirty="0" smtClean="0"/>
              <a:t>Added Features:</a:t>
            </a:r>
          </a:p>
          <a:p>
            <a:pPr lvl="0"/>
            <a:r>
              <a:rPr lang="en-US" dirty="0" smtClean="0"/>
              <a:t>Dynamic File </a:t>
            </a:r>
            <a:r>
              <a:rPr lang="en-US" i="1" dirty="0" smtClean="0"/>
              <a:t>Compression</a:t>
            </a:r>
            <a:endParaRPr lang="en-US" dirty="0" smtClean="0"/>
          </a:p>
          <a:p>
            <a:pPr lvl="0"/>
            <a:r>
              <a:rPr lang="en-US" dirty="0" smtClean="0"/>
              <a:t>Password </a:t>
            </a:r>
            <a:r>
              <a:rPr lang="en-US" i="1" dirty="0" smtClean="0"/>
              <a:t>Encryption</a:t>
            </a:r>
            <a:r>
              <a:rPr lang="en-US" dirty="0" smtClean="0"/>
              <a:t> for compressed files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1362456"/>
          </a:xfrm>
        </p:spPr>
        <p:txBody>
          <a:bodyPr/>
          <a:lstStyle/>
          <a:p>
            <a:r>
              <a:rPr smtClean="0">
                <a:solidFill>
                  <a:srgbClr val="FFFF00"/>
                </a:solidFill>
              </a:rPr>
              <a:t>Project Summary</a:t>
            </a:r>
            <a:endParaRPr lang="en-US" dirty="0">
              <a:solidFill>
                <a:srgbClr val="FFFF00"/>
              </a:solidFill>
            </a:endParaRPr>
          </a:p>
        </p:txBody>
      </p:sp>
      <p:sp>
        <p:nvSpPr>
          <p:cNvPr id="3" name="Text Placeholder 2"/>
          <p:cNvSpPr>
            <a:spLocks noGrp="1"/>
          </p:cNvSpPr>
          <p:nvPr>
            <p:ph type="body" idx="1"/>
          </p:nvPr>
        </p:nvSpPr>
        <p:spPr>
          <a:xfrm>
            <a:off x="533400" y="2209800"/>
            <a:ext cx="7772400" cy="3772336"/>
          </a:xfrm>
        </p:spPr>
        <p:txBody>
          <a:bodyPr>
            <a:normAutofit lnSpcReduction="10000"/>
          </a:bodyPr>
          <a:lstStyle/>
          <a:p>
            <a:pPr lvl="0"/>
            <a:r>
              <a:rPr lang="en-US" dirty="0" smtClean="0"/>
              <a:t>Implement and demonstrate an interactive interface for multiple parties to share confidential data (Messages, Images, Audio &amp; video) in a hidden shell using the techniques of LSB substitution</a:t>
            </a:r>
          </a:p>
          <a:p>
            <a:r>
              <a:rPr lang="en-US" dirty="0" smtClean="0"/>
              <a:t> </a:t>
            </a:r>
          </a:p>
          <a:p>
            <a:pPr lvl="0"/>
            <a:r>
              <a:rPr lang="en-US" dirty="0" smtClean="0"/>
              <a:t>The advantage of such an application is, that the data is not only encoded and sent to the user, but also sent in a hidden shell so as to reduce doubts of suspicion. </a:t>
            </a:r>
          </a:p>
          <a:p>
            <a:r>
              <a:rPr lang="en-US" dirty="0" smtClean="0"/>
              <a:t> </a:t>
            </a:r>
          </a:p>
          <a:p>
            <a:pPr lvl="0"/>
            <a:r>
              <a:rPr lang="en-US" dirty="0" smtClean="0"/>
              <a:t>The encoded file, inherently has an increased file size, therefore efficient algorithms for file compression are to be applied. </a:t>
            </a:r>
          </a:p>
          <a:p>
            <a:endParaRPr lang="en-US" dirty="0" smtClean="0"/>
          </a:p>
          <a:p>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4800"/>
            <a:ext cx="7772400" cy="1362075"/>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5600" b="1" i="0" u="none" strike="noStrike" kern="1200" cap="none" spc="0" normalizeH="0" baseline="0" noProof="0" dirty="0" smtClean="0">
                <a:ln>
                  <a:noFill/>
                </a:ln>
                <a:solidFill>
                  <a:srgbClr val="FFFF00"/>
                </a:solidFill>
                <a:effectLst>
                  <a:outerShdw blurRad="38100" dist="25400" dir="5400000" algn="tl" rotWithShape="0">
                    <a:srgbClr val="000000">
                      <a:alpha val="43000"/>
                    </a:srgbClr>
                  </a:outerShdw>
                </a:effectLst>
                <a:uLnTx/>
                <a:uFillTx/>
                <a:latin typeface="+mj-lt"/>
                <a:ea typeface="+mj-ea"/>
                <a:cs typeface="+mj-cs"/>
              </a:rPr>
              <a:t>Implementation so far :</a:t>
            </a:r>
            <a:endParaRPr kumimoji="0" lang="en-US" sz="5600" b="1" i="0" u="none" strike="noStrike" kern="1200" cap="none" spc="0" normalizeH="0" baseline="0" noProof="0" dirty="0">
              <a:ln>
                <a:noFill/>
              </a:ln>
              <a:solidFill>
                <a:srgbClr val="FFFF00"/>
              </a:solidFill>
              <a:effectLst>
                <a:outerShdw blurRad="38100" dist="25400" dir="5400000" algn="tl" rotWithShape="0">
                  <a:srgbClr val="000000">
                    <a:alpha val="43000"/>
                  </a:srgbClr>
                </a:outerShdw>
              </a:effectLst>
              <a:uLnTx/>
              <a:uFillTx/>
              <a:latin typeface="+mj-lt"/>
              <a:ea typeface="+mj-ea"/>
              <a:cs typeface="+mj-cs"/>
            </a:endParaRPr>
          </a:p>
        </p:txBody>
      </p:sp>
      <p:sp>
        <p:nvSpPr>
          <p:cNvPr id="6" name="TextBox 5"/>
          <p:cNvSpPr txBox="1"/>
          <p:nvPr/>
        </p:nvSpPr>
        <p:spPr>
          <a:xfrm>
            <a:off x="1295400" y="1905000"/>
            <a:ext cx="6248400" cy="3724096"/>
          </a:xfrm>
          <a:prstGeom prst="rect">
            <a:avLst/>
          </a:prstGeom>
          <a:noFill/>
        </p:spPr>
        <p:txBody>
          <a:bodyPr wrap="square" rtlCol="0">
            <a:spAutoFit/>
          </a:bodyPr>
          <a:lstStyle/>
          <a:p>
            <a:pPr>
              <a:buFont typeface="Arial" pitchFamily="34" charset="0"/>
              <a:buChar char="•"/>
            </a:pPr>
            <a:r>
              <a:rPr lang="en-US" sz="2800" dirty="0" smtClean="0"/>
              <a:t>Concealment of all types of files (Plain text, image, audio &amp; video)</a:t>
            </a:r>
          </a:p>
          <a:p>
            <a:pPr>
              <a:buFont typeface="Arial" pitchFamily="34" charset="0"/>
              <a:buChar char="•"/>
            </a:pPr>
            <a:r>
              <a:rPr lang="en-US" sz="2800" dirty="0" smtClean="0"/>
              <a:t>All modules of Concealment are finished</a:t>
            </a:r>
          </a:p>
          <a:p>
            <a:pPr>
              <a:buFont typeface="Arial" pitchFamily="34" charset="0"/>
              <a:buChar char="•"/>
            </a:pPr>
            <a:r>
              <a:rPr lang="en-US" sz="2800" dirty="0" smtClean="0"/>
              <a:t>NEXT, we plan to improve the GUI, and make the software more user-friendly.</a:t>
            </a:r>
          </a:p>
          <a:p>
            <a:pPr>
              <a:buFont typeface="Arial" pitchFamily="34" charset="0"/>
              <a:buChar char="•"/>
            </a:pP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1000"/>
            <a:ext cx="7772400" cy="1362456"/>
          </a:xfrm>
        </p:spPr>
        <p:txBody>
          <a:bodyPr/>
          <a:lstStyle/>
          <a:p>
            <a:r>
              <a:rPr lang="en-IN" dirty="0" err="1" smtClean="0">
                <a:solidFill>
                  <a:srgbClr val="FFFF00"/>
                </a:solidFill>
              </a:rPr>
              <a:t>WritableRaster</a:t>
            </a:r>
            <a:endParaRPr lang="en-US" dirty="0">
              <a:solidFill>
                <a:srgbClr val="FFFF00"/>
              </a:solidFill>
            </a:endParaRPr>
          </a:p>
        </p:txBody>
      </p:sp>
      <p:sp>
        <p:nvSpPr>
          <p:cNvPr id="3" name="Text Placeholder 2"/>
          <p:cNvSpPr>
            <a:spLocks noGrp="1"/>
          </p:cNvSpPr>
          <p:nvPr>
            <p:ph type="body" idx="1"/>
          </p:nvPr>
        </p:nvSpPr>
        <p:spPr>
          <a:xfrm>
            <a:off x="1676400" y="2133600"/>
            <a:ext cx="5565648" cy="3696136"/>
          </a:xfrm>
        </p:spPr>
        <p:txBody>
          <a:bodyPr>
            <a:normAutofit/>
          </a:bodyPr>
          <a:lstStyle/>
          <a:p>
            <a:r>
              <a:rPr lang="en-IN" dirty="0" smtClean="0"/>
              <a:t/>
            </a:r>
            <a:br>
              <a:rPr lang="en-IN" dirty="0" smtClean="0"/>
            </a:br>
            <a:r>
              <a:rPr lang="en-IN" dirty="0" smtClean="0"/>
              <a:t>This by definition is the process of rendering an image pixel by pixel, which comes in handy when you need to access the bytes of an image, that are representing pixels. </a:t>
            </a:r>
            <a:r>
              <a:rPr lang="en-IN" dirty="0" err="1" smtClean="0"/>
              <a:t>WritableRaster</a:t>
            </a:r>
            <a:r>
              <a:rPr lang="en-IN" dirty="0" smtClean="0"/>
              <a:t> is a sub-class of Raster itself, which has methods to access the buffer of an image more directly.</a:t>
            </a:r>
            <a:br>
              <a:rPr lang="en-IN"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562600" y="1295400"/>
            <a:ext cx="25908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 name="Title 1"/>
          <p:cNvSpPr>
            <a:spLocks noGrp="1"/>
          </p:cNvSpPr>
          <p:nvPr>
            <p:ph type="ctrTitle"/>
          </p:nvPr>
        </p:nvSpPr>
        <p:spPr>
          <a:xfrm>
            <a:off x="-381000" y="228600"/>
            <a:ext cx="9144000" cy="914400"/>
          </a:xfrm>
        </p:spPr>
        <p:txBody>
          <a:bodyPr/>
          <a:lstStyle/>
          <a:p>
            <a:pPr algn="ctr"/>
            <a:r>
              <a:rPr lang="en-US" dirty="0" smtClean="0">
                <a:solidFill>
                  <a:srgbClr val="FFFF00"/>
                </a:solidFill>
              </a:rPr>
              <a:t>Basic Flow Chart</a:t>
            </a:r>
            <a:endParaRPr lang="en-US" dirty="0">
              <a:solidFill>
                <a:srgbClr val="FFFF00"/>
              </a:solidFill>
            </a:endParaRPr>
          </a:p>
        </p:txBody>
      </p:sp>
      <p:sp>
        <p:nvSpPr>
          <p:cNvPr id="4" name="Oval 3"/>
          <p:cNvSpPr/>
          <p:nvPr/>
        </p:nvSpPr>
        <p:spPr>
          <a:xfrm>
            <a:off x="304800" y="1447800"/>
            <a:ext cx="3429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FF00"/>
                </a:solidFill>
              </a:rPr>
              <a:t>Get_byte_data</a:t>
            </a:r>
            <a:r>
              <a:rPr lang="en-US" dirty="0" smtClean="0">
                <a:solidFill>
                  <a:srgbClr val="FFFF00"/>
                </a:solidFill>
              </a:rPr>
              <a:t>(image)</a:t>
            </a:r>
          </a:p>
          <a:p>
            <a:pPr algn="ctr"/>
            <a:r>
              <a:rPr lang="en-US" dirty="0" smtClean="0">
                <a:solidFill>
                  <a:srgbClr val="FFFF00"/>
                </a:solidFill>
              </a:rPr>
              <a:t>[Writable Raster]</a:t>
            </a:r>
            <a:endParaRPr lang="en-US" dirty="0">
              <a:solidFill>
                <a:srgbClr val="FFFF00"/>
              </a:solidFill>
            </a:endParaRPr>
          </a:p>
        </p:txBody>
      </p:sp>
      <p:sp>
        <p:nvSpPr>
          <p:cNvPr id="5" name="Oval 4"/>
          <p:cNvSpPr/>
          <p:nvPr/>
        </p:nvSpPr>
        <p:spPr>
          <a:xfrm>
            <a:off x="5715000" y="1524000"/>
            <a:ext cx="2362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FF00"/>
                </a:solidFill>
              </a:rPr>
              <a:t>Text.getBytes</a:t>
            </a:r>
            <a:r>
              <a:rPr lang="en-US" dirty="0" smtClean="0">
                <a:solidFill>
                  <a:srgbClr val="FFFF00"/>
                </a:solidFill>
              </a:rPr>
              <a:t>()</a:t>
            </a:r>
            <a:endParaRPr lang="en-US" dirty="0">
              <a:solidFill>
                <a:srgbClr val="FFFF00"/>
              </a:solidFill>
            </a:endParaRPr>
          </a:p>
        </p:txBody>
      </p:sp>
      <p:cxnSp>
        <p:nvCxnSpPr>
          <p:cNvPr id="9" name="Straight Arrow Connector 8"/>
          <p:cNvCxnSpPr>
            <a:stCxn id="5" idx="4"/>
            <a:endCxn id="10" idx="0"/>
          </p:cNvCxnSpPr>
          <p:nvPr/>
        </p:nvCxnSpPr>
        <p:spPr>
          <a:xfrm rot="5400000">
            <a:off x="6667500" y="2362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791200" y="2590800"/>
            <a:ext cx="2209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Bit Conversion</a:t>
            </a:r>
            <a:endParaRPr lang="en-US" dirty="0">
              <a:solidFill>
                <a:srgbClr val="FFFF00"/>
              </a:solidFill>
            </a:endParaRPr>
          </a:p>
        </p:txBody>
      </p:sp>
      <p:sp>
        <p:nvSpPr>
          <p:cNvPr id="13" name="Rounded Rectangle 12"/>
          <p:cNvSpPr/>
          <p:nvPr/>
        </p:nvSpPr>
        <p:spPr>
          <a:xfrm>
            <a:off x="2209800" y="4191000"/>
            <a:ext cx="44958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00"/>
                </a:solidFill>
              </a:rPr>
              <a:t>image=(byte)[(image[offset] &amp; </a:t>
            </a:r>
            <a:r>
              <a:rPr lang="en-US" dirty="0" err="1" smtClean="0">
                <a:solidFill>
                  <a:srgbClr val="FFFF00"/>
                </a:solidFill>
              </a:rPr>
              <a:t>oxfe</a:t>
            </a:r>
            <a:r>
              <a:rPr lang="en-US" dirty="0" smtClean="0">
                <a:solidFill>
                  <a:srgbClr val="FFFF00"/>
                </a:solidFill>
              </a:rPr>
              <a:t>) | b ]</a:t>
            </a:r>
          </a:p>
          <a:p>
            <a:r>
              <a:rPr lang="en-US" dirty="0" smtClean="0">
                <a:solidFill>
                  <a:srgbClr val="FFFF00"/>
                </a:solidFill>
              </a:rPr>
              <a:t>b= [message &gt;&gt;&gt; bit] &amp; 1</a:t>
            </a:r>
            <a:endParaRPr lang="en-US" dirty="0">
              <a:solidFill>
                <a:srgbClr val="FFFF00"/>
              </a:solidFill>
            </a:endParaRPr>
          </a:p>
        </p:txBody>
      </p:sp>
      <p:sp>
        <p:nvSpPr>
          <p:cNvPr id="14" name="Rectangle 13"/>
          <p:cNvSpPr/>
          <p:nvPr/>
        </p:nvSpPr>
        <p:spPr>
          <a:xfrm>
            <a:off x="3581400" y="60960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RETURN IMAGE</a:t>
            </a:r>
            <a:endParaRPr lang="en-US" dirty="0">
              <a:solidFill>
                <a:srgbClr val="FFFF00"/>
              </a:solidFill>
            </a:endParaRPr>
          </a:p>
        </p:txBody>
      </p:sp>
      <p:cxnSp>
        <p:nvCxnSpPr>
          <p:cNvPr id="16" name="Straight Arrow Connector 15"/>
          <p:cNvCxnSpPr/>
          <p:nvPr/>
        </p:nvCxnSpPr>
        <p:spPr>
          <a:xfrm rot="10800000" flipV="1">
            <a:off x="5943600" y="37338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209800" y="2667000"/>
            <a:ext cx="1828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4343400" y="5791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85800" y="1295400"/>
            <a:ext cx="1143000" cy="369332"/>
          </a:xfrm>
          <a:prstGeom prst="rect">
            <a:avLst/>
          </a:prstGeom>
          <a:noFill/>
        </p:spPr>
        <p:txBody>
          <a:bodyPr wrap="square" rtlCol="0">
            <a:spAutoFit/>
          </a:bodyPr>
          <a:lstStyle/>
          <a:p>
            <a:r>
              <a:rPr lang="en-US" b="1" dirty="0" smtClean="0"/>
              <a:t>IMAGE</a:t>
            </a:r>
            <a:endParaRPr lang="en-US" b="1" dirty="0"/>
          </a:p>
        </p:txBody>
      </p:sp>
      <p:sp>
        <p:nvSpPr>
          <p:cNvPr id="22" name="TextBox 21"/>
          <p:cNvSpPr txBox="1"/>
          <p:nvPr/>
        </p:nvSpPr>
        <p:spPr>
          <a:xfrm>
            <a:off x="4876800" y="1371600"/>
            <a:ext cx="1752600" cy="369332"/>
          </a:xfrm>
          <a:prstGeom prst="rect">
            <a:avLst/>
          </a:prstGeom>
          <a:noFill/>
        </p:spPr>
        <p:txBody>
          <a:bodyPr wrap="square" rtlCol="0">
            <a:spAutoFit/>
          </a:bodyPr>
          <a:lstStyle/>
          <a:p>
            <a:r>
              <a:rPr lang="en-US" b="1" dirty="0" smtClean="0"/>
              <a:t>MESSAGE</a:t>
            </a:r>
            <a:endParaRPr lang="en-US" b="1" dirty="0"/>
          </a:p>
        </p:txBody>
      </p:sp>
      <p:sp>
        <p:nvSpPr>
          <p:cNvPr id="23" name="TextBox 22"/>
          <p:cNvSpPr txBox="1"/>
          <p:nvPr/>
        </p:nvSpPr>
        <p:spPr>
          <a:xfrm>
            <a:off x="4038600" y="3886200"/>
            <a:ext cx="1295400" cy="381000"/>
          </a:xfrm>
          <a:prstGeom prst="rect">
            <a:avLst/>
          </a:prstGeom>
          <a:noFill/>
        </p:spPr>
        <p:txBody>
          <a:bodyPr wrap="square" rtlCol="0">
            <a:spAutoFit/>
          </a:bodyPr>
          <a:lstStyle/>
          <a:p>
            <a:r>
              <a:rPr lang="en-US" b="1" dirty="0" smtClean="0"/>
              <a:t>ENCODE</a:t>
            </a: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0"/>
            <a:ext cx="6022848" cy="1155192"/>
          </a:xfrm>
        </p:spPr>
        <p:txBody>
          <a:bodyPr/>
          <a:lstStyle/>
          <a:p>
            <a:r>
              <a:rPr smtClean="0">
                <a:solidFill>
                  <a:srgbClr val="FFFF00"/>
                </a:solidFill>
              </a:rPr>
              <a:t>Internal Mechanism</a:t>
            </a:r>
            <a:endParaRPr lang="en-US" dirty="0">
              <a:solidFill>
                <a:srgbClr val="FFFF00"/>
              </a:solidFill>
            </a:endParaRPr>
          </a:p>
        </p:txBody>
      </p:sp>
      <p:graphicFrame>
        <p:nvGraphicFramePr>
          <p:cNvPr id="5" name="Table 4"/>
          <p:cNvGraphicFramePr>
            <a:graphicFrameLocks noGrp="1"/>
          </p:cNvGraphicFramePr>
          <p:nvPr/>
        </p:nvGraphicFramePr>
        <p:xfrm>
          <a:off x="1676400" y="2590800"/>
          <a:ext cx="5562600" cy="2976879"/>
        </p:xfrm>
        <a:graphic>
          <a:graphicData uri="http://schemas.openxmlformats.org/drawingml/2006/table">
            <a:tbl>
              <a:tblPr firstRow="1" bandRow="1">
                <a:tableStyleId>{9D7B26C5-4107-4FEC-AEDC-1716B250A1EF}</a:tableStyleId>
              </a:tblPr>
              <a:tblGrid>
                <a:gridCol w="1828800"/>
                <a:gridCol w="3733800"/>
              </a:tblGrid>
              <a:tr h="494453">
                <a:tc>
                  <a:txBody>
                    <a:bodyPr/>
                    <a:lstStyle/>
                    <a:p>
                      <a:r>
                        <a:rPr lang="en-US" dirty="0" smtClean="0"/>
                        <a:t>Input</a:t>
                      </a:r>
                      <a:r>
                        <a:rPr lang="en-US" baseline="0" dirty="0" smtClean="0"/>
                        <a:t> Text</a:t>
                      </a:r>
                      <a:endParaRPr lang="en-US" dirty="0"/>
                    </a:p>
                  </a:txBody>
                  <a:tcPr/>
                </a:tc>
                <a:tc>
                  <a:txBody>
                    <a:bodyPr/>
                    <a:lstStyle/>
                    <a:p>
                      <a:r>
                        <a:rPr lang="en-US" dirty="0" smtClean="0"/>
                        <a:t>‘g’ ‘a’ ‘u’ ‘r’ ‘a’ ‘v’</a:t>
                      </a:r>
                      <a:endParaRPr lang="en-US" dirty="0"/>
                    </a:p>
                  </a:txBody>
                  <a:tcPr/>
                </a:tc>
              </a:tr>
              <a:tr h="494453">
                <a:tc>
                  <a:txBody>
                    <a:bodyPr/>
                    <a:lstStyle/>
                    <a:p>
                      <a:endParaRPr lang="en-US" dirty="0"/>
                    </a:p>
                  </a:txBody>
                  <a:tcPr/>
                </a:tc>
                <a:tc>
                  <a:txBody>
                    <a:bodyPr/>
                    <a:lstStyle/>
                    <a:p>
                      <a:r>
                        <a:rPr lang="en-US" baseline="0" dirty="0" smtClean="0"/>
                        <a:t> 0   1   1   0  0  1   1   1</a:t>
                      </a:r>
                      <a:endParaRPr lang="en-US" dirty="0"/>
                    </a:p>
                  </a:txBody>
                  <a:tcPr/>
                </a:tc>
              </a:tr>
              <a:tr h="853440">
                <a:tc>
                  <a:txBody>
                    <a:bodyPr/>
                    <a:lstStyle/>
                    <a:p>
                      <a:r>
                        <a:rPr lang="en-US" dirty="0" smtClean="0"/>
                        <a:t>Image</a:t>
                      </a:r>
                      <a:endParaRPr lang="en-US" dirty="0"/>
                    </a:p>
                  </a:txBody>
                  <a:tcPr/>
                </a:tc>
                <a:tc>
                  <a:txBody>
                    <a:bodyPr/>
                    <a:lstStyle/>
                    <a:p>
                      <a:r>
                        <a:rPr lang="en-US" baseline="0" dirty="0" smtClean="0"/>
                        <a:t> 1   0   1  0   1  0  1   1 (Original Pixel)</a:t>
                      </a:r>
                      <a:endParaRPr lang="en-US" dirty="0"/>
                    </a:p>
                  </a:txBody>
                  <a:tcPr/>
                </a:tc>
              </a:tr>
              <a:tr h="494453">
                <a:tc>
                  <a:txBody>
                    <a:bodyPr/>
                    <a:lstStyle/>
                    <a:p>
                      <a:r>
                        <a:rPr lang="en-US" dirty="0" err="1" smtClean="0"/>
                        <a:t>Msg</a:t>
                      </a:r>
                      <a:r>
                        <a:rPr lang="en-US" dirty="0" smtClean="0"/>
                        <a:t>&gt;&gt;&gt;bit</a:t>
                      </a:r>
                      <a:endParaRPr lang="en-US" dirty="0"/>
                    </a:p>
                  </a:txBody>
                  <a:tcPr/>
                </a:tc>
                <a:tc>
                  <a:txBody>
                    <a:bodyPr/>
                    <a:lstStyle/>
                    <a:p>
                      <a:r>
                        <a:rPr lang="en-US" dirty="0" smtClean="0"/>
                        <a:t>_</a:t>
                      </a:r>
                      <a:r>
                        <a:rPr lang="en-US" baseline="0" dirty="0" smtClean="0"/>
                        <a:t>   _  _  _  _   _   _ 0         + 1</a:t>
                      </a:r>
                    </a:p>
                    <a:p>
                      <a:endParaRPr lang="en-US" dirty="0"/>
                    </a:p>
                  </a:txBody>
                  <a:tcPr/>
                </a:tc>
              </a:tr>
              <a:tr h="494453">
                <a:tc>
                  <a:txBody>
                    <a:bodyPr/>
                    <a:lstStyle/>
                    <a:p>
                      <a:r>
                        <a:rPr lang="en-US" dirty="0" smtClean="0"/>
                        <a:t>New</a:t>
                      </a:r>
                      <a:r>
                        <a:rPr lang="en-US" baseline="0" dirty="0" smtClean="0"/>
                        <a:t> Image</a:t>
                      </a:r>
                      <a:endParaRPr lang="en-US" dirty="0"/>
                    </a:p>
                  </a:txBody>
                  <a:tcPr/>
                </a:tc>
                <a:tc>
                  <a:txBody>
                    <a:bodyPr/>
                    <a:lstStyle/>
                    <a:p>
                      <a:r>
                        <a:rPr lang="en-US" baseline="0" dirty="0" smtClean="0"/>
                        <a:t>1   0   1  0   1  0  1   0 (New Pixel)</a:t>
                      </a: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667000"/>
            <a:ext cx="8229600" cy="646331"/>
          </a:xfrm>
          <a:prstGeom prst="rect">
            <a:avLst/>
          </a:prstGeom>
        </p:spPr>
        <p:txBody>
          <a:bodyPr wrap="square">
            <a:spAutoFit/>
          </a:bodyPr>
          <a:lstStyle/>
          <a:p>
            <a:r>
              <a:rPr lang="en-US" dirty="0" err="1" smtClean="0">
                <a:solidFill>
                  <a:srgbClr val="FFFF00"/>
                </a:solidFill>
              </a:rPr>
              <a:t>ByteArrayOutputStream</a:t>
            </a:r>
            <a:r>
              <a:rPr lang="en-US" dirty="0" smtClean="0">
                <a:solidFill>
                  <a:srgbClr val="FFFF00"/>
                </a:solidFill>
              </a:rPr>
              <a:t> </a:t>
            </a:r>
            <a:r>
              <a:rPr lang="en-US" dirty="0" err="1" smtClean="0">
                <a:solidFill>
                  <a:srgbClr val="FFFF00"/>
                </a:solidFill>
              </a:rPr>
              <a:t>arrayOutputStream</a:t>
            </a:r>
            <a:r>
              <a:rPr lang="en-US" dirty="0" smtClean="0">
                <a:solidFill>
                  <a:srgbClr val="FFFF00"/>
                </a:solidFill>
              </a:rPr>
              <a:t>= new </a:t>
            </a:r>
            <a:r>
              <a:rPr lang="en-US" dirty="0" err="1" smtClean="0">
                <a:solidFill>
                  <a:srgbClr val="FFFF00"/>
                </a:solidFill>
              </a:rPr>
              <a:t>ByteArrayOutputStream</a:t>
            </a:r>
            <a:r>
              <a:rPr lang="en-US" dirty="0" smtClean="0">
                <a:solidFill>
                  <a:srgbClr val="FFFF00"/>
                </a:solidFill>
              </a:rPr>
              <a:t>();</a:t>
            </a:r>
          </a:p>
          <a:p>
            <a:r>
              <a:rPr lang="en-US" dirty="0" err="1" smtClean="0">
                <a:solidFill>
                  <a:srgbClr val="FFFF00"/>
                </a:solidFill>
              </a:rPr>
              <a:t>ZipOutputStream</a:t>
            </a:r>
            <a:r>
              <a:rPr lang="en-US" dirty="0" smtClean="0">
                <a:solidFill>
                  <a:srgbClr val="FFFF00"/>
                </a:solidFill>
              </a:rPr>
              <a:t> </a:t>
            </a:r>
            <a:r>
              <a:rPr lang="en-US" dirty="0" err="1" smtClean="0">
                <a:solidFill>
                  <a:srgbClr val="FFFF00"/>
                </a:solidFill>
              </a:rPr>
              <a:t>zOut</a:t>
            </a:r>
            <a:r>
              <a:rPr lang="en-US" dirty="0" smtClean="0">
                <a:solidFill>
                  <a:srgbClr val="FFFF00"/>
                </a:solidFill>
              </a:rPr>
              <a:t>= new </a:t>
            </a:r>
            <a:r>
              <a:rPr lang="en-US" dirty="0" err="1" smtClean="0">
                <a:solidFill>
                  <a:srgbClr val="FFFF00"/>
                </a:solidFill>
              </a:rPr>
              <a:t>ZipOutputStream</a:t>
            </a:r>
            <a:r>
              <a:rPr lang="en-US" dirty="0" smtClean="0">
                <a:solidFill>
                  <a:srgbClr val="FFFF00"/>
                </a:solidFill>
              </a:rPr>
              <a:t>(</a:t>
            </a:r>
            <a:r>
              <a:rPr lang="en-US" dirty="0" err="1" smtClean="0">
                <a:solidFill>
                  <a:srgbClr val="FFFF00"/>
                </a:solidFill>
              </a:rPr>
              <a:t>arrayOutputStream</a:t>
            </a:r>
            <a:r>
              <a:rPr lang="en-US" dirty="0" smtClean="0">
                <a:solidFill>
                  <a:srgbClr val="FFFF00"/>
                </a:solidFill>
              </a:rPr>
              <a:t>);</a:t>
            </a:r>
          </a:p>
        </p:txBody>
      </p:sp>
      <p:sp>
        <p:nvSpPr>
          <p:cNvPr id="8" name="Rectangle 7"/>
          <p:cNvSpPr/>
          <p:nvPr/>
        </p:nvSpPr>
        <p:spPr>
          <a:xfrm>
            <a:off x="457200" y="5257800"/>
            <a:ext cx="5257800" cy="646331"/>
          </a:xfrm>
          <a:prstGeom prst="rect">
            <a:avLst/>
          </a:prstGeom>
        </p:spPr>
        <p:txBody>
          <a:bodyPr wrap="square">
            <a:spAutoFit/>
          </a:bodyPr>
          <a:lstStyle/>
          <a:p>
            <a:endParaRPr lang="en-US" dirty="0" smtClean="0">
              <a:solidFill>
                <a:srgbClr val="FFFF00"/>
              </a:solidFill>
            </a:endParaRPr>
          </a:p>
          <a:p>
            <a:r>
              <a:rPr lang="en-US" dirty="0" err="1" smtClean="0">
                <a:solidFill>
                  <a:srgbClr val="FFFF00"/>
                </a:solidFill>
              </a:rPr>
              <a:t>zOut.write</a:t>
            </a:r>
            <a:r>
              <a:rPr lang="en-US" dirty="0" smtClean="0">
                <a:solidFill>
                  <a:srgbClr val="FFFF00"/>
                </a:solidFill>
              </a:rPr>
              <a:t>(</a:t>
            </a:r>
            <a:r>
              <a:rPr lang="en-US" dirty="0" err="1" smtClean="0">
                <a:solidFill>
                  <a:srgbClr val="FFFF00"/>
                </a:solidFill>
              </a:rPr>
              <a:t>fileArray</a:t>
            </a:r>
            <a:r>
              <a:rPr lang="en-US" dirty="0" smtClean="0">
                <a:solidFill>
                  <a:srgbClr val="FFFF00"/>
                </a:solidFill>
              </a:rPr>
              <a:t>, 0, </a:t>
            </a:r>
            <a:r>
              <a:rPr lang="en-US" dirty="0" err="1" smtClean="0">
                <a:solidFill>
                  <a:srgbClr val="FFFF00"/>
                </a:solidFill>
              </a:rPr>
              <a:t>messageSize</a:t>
            </a:r>
            <a:r>
              <a:rPr lang="en-US" dirty="0" smtClean="0">
                <a:solidFill>
                  <a:srgbClr val="FFFF00"/>
                </a:solidFill>
              </a:rPr>
              <a:t>);</a:t>
            </a:r>
          </a:p>
        </p:txBody>
      </p:sp>
      <p:sp>
        <p:nvSpPr>
          <p:cNvPr id="6" name="Text Placeholder 2"/>
          <p:cNvSpPr>
            <a:spLocks noGrp="1"/>
          </p:cNvSpPr>
          <p:nvPr>
            <p:ph type="body" idx="1"/>
          </p:nvPr>
        </p:nvSpPr>
        <p:spPr>
          <a:xfrm>
            <a:off x="304800" y="1295400"/>
            <a:ext cx="7772400" cy="1509712"/>
          </a:xfrm>
        </p:spPr>
        <p:txBody>
          <a:bodyPr/>
          <a:lstStyle/>
          <a:p>
            <a:r>
              <a:rPr lang="en-US" dirty="0" err="1" smtClean="0"/>
              <a:t>Firt</a:t>
            </a:r>
            <a:r>
              <a:rPr lang="en-US" dirty="0" smtClean="0"/>
              <a:t> we initialize the </a:t>
            </a:r>
            <a:r>
              <a:rPr lang="en-US" dirty="0" err="1" smtClean="0"/>
              <a:t>ByteArrayOutputStream</a:t>
            </a:r>
            <a:r>
              <a:rPr lang="en-US" dirty="0" smtClean="0"/>
              <a:t> class and then we pass the object to </a:t>
            </a:r>
            <a:r>
              <a:rPr lang="en-US" dirty="0" err="1" smtClean="0"/>
              <a:t>ZipOutputStream</a:t>
            </a:r>
            <a:r>
              <a:rPr lang="en-US" dirty="0" smtClean="0"/>
              <a:t> </a:t>
            </a:r>
            <a:r>
              <a:rPr lang="en-US" dirty="0" smtClean="0"/>
              <a:t>class</a:t>
            </a:r>
            <a:r>
              <a:rPr lang="en-US" dirty="0" smtClean="0"/>
              <a:t>. </a:t>
            </a:r>
            <a:r>
              <a:rPr lang="en-US" dirty="0" smtClean="0"/>
              <a:t>this is how we achieve the main object (for instance </a:t>
            </a:r>
            <a:r>
              <a:rPr lang="en-US" dirty="0" err="1" smtClean="0"/>
              <a:t>zOut</a:t>
            </a:r>
            <a:r>
              <a:rPr lang="en-US" dirty="0" smtClean="0"/>
              <a:t>). </a:t>
            </a:r>
            <a:endParaRPr lang="en-US" dirty="0"/>
          </a:p>
        </p:txBody>
      </p:sp>
      <p:sp>
        <p:nvSpPr>
          <p:cNvPr id="9" name="Rectangle 8"/>
          <p:cNvSpPr/>
          <p:nvPr/>
        </p:nvSpPr>
        <p:spPr>
          <a:xfrm>
            <a:off x="457200" y="4648200"/>
            <a:ext cx="8153400" cy="923330"/>
          </a:xfrm>
          <a:prstGeom prst="rect">
            <a:avLst/>
          </a:prstGeom>
        </p:spPr>
        <p:txBody>
          <a:bodyPr wrap="square">
            <a:spAutoFit/>
          </a:bodyPr>
          <a:lstStyle/>
          <a:p>
            <a:r>
              <a:rPr lang="en-US" dirty="0" err="1" smtClean="0">
                <a:solidFill>
                  <a:srgbClr val="FFFF00"/>
                </a:solidFill>
              </a:rPr>
              <a:t>ZipEntry</a:t>
            </a:r>
            <a:r>
              <a:rPr lang="en-US" dirty="0" smtClean="0">
                <a:solidFill>
                  <a:srgbClr val="FFFF00"/>
                </a:solidFill>
              </a:rPr>
              <a:t> entry= new </a:t>
            </a:r>
            <a:r>
              <a:rPr lang="en-US" dirty="0" err="1" smtClean="0">
                <a:solidFill>
                  <a:srgbClr val="FFFF00"/>
                </a:solidFill>
              </a:rPr>
              <a:t>ZipEntry</a:t>
            </a:r>
            <a:r>
              <a:rPr lang="en-US" dirty="0" smtClean="0">
                <a:solidFill>
                  <a:srgbClr val="FFFF00"/>
                </a:solidFill>
              </a:rPr>
              <a:t>(</a:t>
            </a:r>
            <a:r>
              <a:rPr lang="en-US" dirty="0" err="1" smtClean="0">
                <a:solidFill>
                  <a:srgbClr val="FFFF00"/>
                </a:solidFill>
              </a:rPr>
              <a:t>dataFile.getName</a:t>
            </a:r>
            <a:r>
              <a:rPr lang="en-US" dirty="0" smtClean="0">
                <a:solidFill>
                  <a:srgbClr val="FFFF00"/>
                </a:solidFill>
              </a:rPr>
              <a:t>());</a:t>
            </a:r>
          </a:p>
          <a:p>
            <a:r>
              <a:rPr lang="en-US" dirty="0" err="1" smtClean="0">
                <a:solidFill>
                  <a:srgbClr val="FFFF00"/>
                </a:solidFill>
              </a:rPr>
              <a:t>zOut.setLevel</a:t>
            </a:r>
            <a:r>
              <a:rPr lang="en-US" dirty="0" smtClean="0">
                <a:solidFill>
                  <a:srgbClr val="FFFF00"/>
                </a:solidFill>
              </a:rPr>
              <a:t>(compression);</a:t>
            </a:r>
          </a:p>
          <a:p>
            <a:r>
              <a:rPr lang="en-US" dirty="0" err="1" smtClean="0">
                <a:solidFill>
                  <a:srgbClr val="FFFF00"/>
                </a:solidFill>
              </a:rPr>
              <a:t>zOut.putNextEntry</a:t>
            </a:r>
            <a:r>
              <a:rPr lang="en-US" dirty="0" smtClean="0">
                <a:solidFill>
                  <a:srgbClr val="FFFF00"/>
                </a:solidFill>
              </a:rPr>
              <a:t>(entry);</a:t>
            </a:r>
          </a:p>
        </p:txBody>
      </p:sp>
      <p:sp>
        <p:nvSpPr>
          <p:cNvPr id="10" name="Text Placeholder 2"/>
          <p:cNvSpPr txBox="1">
            <a:spLocks/>
          </p:cNvSpPr>
          <p:nvPr/>
        </p:nvSpPr>
        <p:spPr>
          <a:xfrm>
            <a:off x="304800" y="3505200"/>
            <a:ext cx="7772400" cy="1509712"/>
          </a:xfrm>
          <a:prstGeom prst="rect">
            <a:avLst/>
          </a:prstGeom>
        </p:spPr>
        <p:txBody>
          <a:bodyPr vert="horz" lIns="45720" rIns="45720" anchor="t">
            <a:norm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Passing the file in the </a:t>
            </a:r>
            <a:r>
              <a:rPr kumimoji="0" lang="en-US" sz="2200" b="0" i="0" u="none" strike="noStrike" kern="1200" cap="none" spc="0" normalizeH="0" baseline="0" noProof="0" dirty="0" err="1" smtClean="0">
                <a:ln>
                  <a:noFill/>
                </a:ln>
                <a:solidFill>
                  <a:schemeClr val="tx1"/>
                </a:solidFill>
                <a:effectLst/>
                <a:uLnTx/>
                <a:uFillTx/>
                <a:latin typeface="+mn-lt"/>
                <a:ea typeface="+mn-ea"/>
                <a:cs typeface="+mn-cs"/>
              </a:rPr>
              <a:t>ZipEntry</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a:t>
            </a:r>
            <a:r>
              <a:rPr lang="en-US" sz="2200" dirty="0" smtClean="0"/>
              <a:t>constructor</a:t>
            </a:r>
            <a:r>
              <a:rPr kumimoji="0" lang="en-US" sz="2200" b="0" i="0" u="none" strike="noStrike" kern="1200" cap="none" spc="0" normalizeH="0" noProof="0" dirty="0" smtClean="0">
                <a:ln>
                  <a:noFill/>
                </a:ln>
                <a:solidFill>
                  <a:schemeClr val="tx1"/>
                </a:solidFill>
                <a:effectLst/>
                <a:uLnTx/>
                <a:uFillTx/>
                <a:latin typeface="+mn-lt"/>
                <a:ea typeface="+mn-ea"/>
                <a:cs typeface="+mn-cs"/>
              </a:rPr>
              <a:t> </a:t>
            </a:r>
            <a:r>
              <a:rPr kumimoji="0" lang="en-US" sz="2200" b="0" i="0" u="none" strike="noStrike" kern="1200" cap="none" spc="0" normalizeH="0" noProof="0" dirty="0" smtClean="0">
                <a:ln>
                  <a:noFill/>
                </a:ln>
                <a:solidFill>
                  <a:schemeClr val="tx1"/>
                </a:solidFill>
                <a:effectLst/>
                <a:uLnTx/>
                <a:uFillTx/>
                <a:latin typeface="+mn-lt"/>
                <a:ea typeface="+mn-ea"/>
                <a:cs typeface="+mn-cs"/>
              </a:rPr>
              <a:t>and setting </a:t>
            </a:r>
            <a:r>
              <a:rPr kumimoji="0" lang="en-US" sz="2200" b="0" i="0" u="none" strike="noStrike" kern="1200" cap="none" spc="0" normalizeH="0" noProof="0" dirty="0" err="1" smtClean="0">
                <a:ln>
                  <a:noFill/>
                </a:ln>
                <a:solidFill>
                  <a:schemeClr val="tx1"/>
                </a:solidFill>
                <a:effectLst/>
                <a:uLnTx/>
                <a:uFillTx/>
                <a:latin typeface="+mn-lt"/>
                <a:ea typeface="+mn-ea"/>
                <a:cs typeface="+mn-cs"/>
              </a:rPr>
              <a:t>th</a:t>
            </a:r>
            <a:r>
              <a:rPr lang="en-US" sz="2200" dirty="0" smtClean="0"/>
              <a:t>e </a:t>
            </a:r>
            <a:r>
              <a:rPr lang="en-US" sz="2200" dirty="0" err="1" smtClean="0"/>
              <a:t>compresssion</a:t>
            </a:r>
            <a:r>
              <a:rPr lang="en-US" sz="2200" dirty="0" smtClean="0"/>
              <a:t> level</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Title 1"/>
          <p:cNvSpPr>
            <a:spLocks noGrp="1"/>
          </p:cNvSpPr>
          <p:nvPr>
            <p:ph type="title"/>
          </p:nvPr>
        </p:nvSpPr>
        <p:spPr>
          <a:xfrm>
            <a:off x="1676400" y="381000"/>
            <a:ext cx="4727448" cy="850392"/>
          </a:xfrm>
        </p:spPr>
        <p:txBody>
          <a:bodyPr/>
          <a:lstStyle/>
          <a:p>
            <a:r>
              <a:rPr smtClean="0">
                <a:solidFill>
                  <a:srgbClr val="FFFF00"/>
                </a:solidFill>
              </a:rPr>
              <a:t>COMPRESSION</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2133600"/>
            <a:ext cx="7772400" cy="1362456"/>
          </a:xfrm>
        </p:spPr>
        <p:txBody>
          <a:bodyPr/>
          <a:lstStyle/>
          <a:p>
            <a:r>
              <a:rPr smtClean="0"/>
              <a:t>              </a:t>
            </a:r>
            <a:r>
              <a:rPr lang="en-US" dirty="0" smtClean="0"/>
              <a:t>T</a:t>
            </a:r>
            <a:r>
              <a:rPr smtClean="0"/>
              <a:t>hank you</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535</TotalTime>
  <Words>309</Words>
  <Application>Microsoft Office PowerPoint</Application>
  <PresentationFormat>On-screen Show (4:3)</PresentationFormat>
  <Paragraphs>78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PROGRESS REPORT FOR FINAL YEAR PROJECT “Data Concealment using LSB substitution techniques”</vt:lpstr>
      <vt:lpstr>Application Features</vt:lpstr>
      <vt:lpstr>Project Summary</vt:lpstr>
      <vt:lpstr>Slide 4</vt:lpstr>
      <vt:lpstr>WritableRaster</vt:lpstr>
      <vt:lpstr>Basic Flow Chart</vt:lpstr>
      <vt:lpstr>Internal Mechanism</vt:lpstr>
      <vt:lpstr>COMPRESSION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Shaadi.com</dc:title>
  <dc:creator>Admin</dc:creator>
  <cp:lastModifiedBy>Gaurav</cp:lastModifiedBy>
  <cp:revision>90</cp:revision>
  <dcterms:created xsi:type="dcterms:W3CDTF">2006-08-16T00:00:00Z</dcterms:created>
  <dcterms:modified xsi:type="dcterms:W3CDTF">2012-03-20T04:49:58Z</dcterms:modified>
</cp:coreProperties>
</file>