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3" r:id="rId4"/>
    <p:sldId id="274" r:id="rId5"/>
    <p:sldId id="278" r:id="rId6"/>
    <p:sldId id="277" r:id="rId7"/>
    <p:sldId id="256" r:id="rId8"/>
    <p:sldId id="257" r:id="rId9"/>
    <p:sldId id="258" r:id="rId10"/>
    <p:sldId id="259" r:id="rId11"/>
    <p:sldId id="261" r:id="rId12"/>
    <p:sldId id="260" r:id="rId13"/>
    <p:sldId id="262" r:id="rId14"/>
    <p:sldId id="263" r:id="rId15"/>
    <p:sldId id="265" r:id="rId16"/>
    <p:sldId id="266" r:id="rId17"/>
    <p:sldId id="267" r:id="rId18"/>
    <p:sldId id="268" r:id="rId19"/>
    <p:sldId id="270" r:id="rId20"/>
    <p:sldId id="269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0FBF-E40B-4776-ADBC-762947C99272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D53F-448E-46F9-A8AC-DF315033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3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0FBF-E40B-4776-ADBC-762947C99272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D53F-448E-46F9-A8AC-DF315033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2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0FBF-E40B-4776-ADBC-762947C99272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D53F-448E-46F9-A8AC-DF315033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0FBF-E40B-4776-ADBC-762947C99272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D53F-448E-46F9-A8AC-DF315033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0FBF-E40B-4776-ADBC-762947C99272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D53F-448E-46F9-A8AC-DF315033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9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0FBF-E40B-4776-ADBC-762947C99272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D53F-448E-46F9-A8AC-DF315033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4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0FBF-E40B-4776-ADBC-762947C99272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D53F-448E-46F9-A8AC-DF315033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5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0FBF-E40B-4776-ADBC-762947C99272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D53F-448E-46F9-A8AC-DF315033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0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0FBF-E40B-4776-ADBC-762947C99272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D53F-448E-46F9-A8AC-DF315033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6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0FBF-E40B-4776-ADBC-762947C99272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D53F-448E-46F9-A8AC-DF315033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0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0FBF-E40B-4776-ADBC-762947C99272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D53F-448E-46F9-A8AC-DF315033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5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80FBF-E40B-4776-ADBC-762947C99272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0D53F-448E-46F9-A8AC-DF3150335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6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SJU</a:t>
            </a:r>
            <a:br>
              <a:rPr lang="en-US" dirty="0" smtClean="0"/>
            </a:br>
            <a:r>
              <a:rPr lang="en-US" dirty="0" smtClean="0"/>
              <a:t>DSS680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Final Project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Submitted to:    Dr. Yi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Submitted by:    Deepak </a:t>
            </a:r>
            <a:r>
              <a:rPr lang="en-US" sz="2000" dirty="0" err="1" smtClean="0"/>
              <a:t>Walia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9154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/>
          <a:lstStyle/>
          <a:p>
            <a:r>
              <a:rPr lang="en-US" dirty="0" smtClean="0"/>
              <a:t>Data Partition &amp; Impute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70-30 partition and impute missing values with mean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09800"/>
            <a:ext cx="393326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764" y="3595255"/>
            <a:ext cx="6213613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52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Depression Dataset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916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diagram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2209800"/>
            <a:ext cx="913014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152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Depression Dataset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654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Model Comparison</a:t>
            </a:r>
            <a:br>
              <a:rPr lang="en-US" dirty="0" smtClean="0"/>
            </a:br>
            <a:r>
              <a:rPr lang="en-US" sz="1600" dirty="0" smtClean="0"/>
              <a:t>Neural </a:t>
            </a:r>
            <a:r>
              <a:rPr lang="en-US" sz="1600" dirty="0"/>
              <a:t>Network with 3 hidden units has the least ASE on Validation 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14765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Depression Dataset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76462"/>
            <a:ext cx="5562600" cy="4063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2298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127"/>
            <a:ext cx="8229600" cy="1143000"/>
          </a:xfrm>
        </p:spPr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52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Depression Dataset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463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" y="2362200"/>
            <a:ext cx="4239491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345" y="1981200"/>
            <a:ext cx="321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Regression – All variables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1992868"/>
            <a:ext cx="321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Regression - Stepwise</a:t>
            </a:r>
            <a:endParaRPr 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152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Depression Dataset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301836" y="1981200"/>
            <a:ext cx="0" cy="4865132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350532"/>
            <a:ext cx="4730461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8655" y="1048389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Regression model explains  approx. 71% of the variations in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32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"/>
            <a:ext cx="8991600" cy="1752600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Exploring variables</a:t>
            </a:r>
          </a:p>
          <a:p>
            <a:r>
              <a:rPr lang="en-US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 see some variables have a much higher value when our range is 1-10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152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Insomnia Dataset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0" y="1092483"/>
            <a:ext cx="9116290" cy="5758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4830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StatExplorer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We can see three variables have maximum value higher than the allowable limit..</a:t>
            </a:r>
            <a:br>
              <a:rPr lang="en-US" sz="1600" dirty="0" smtClean="0"/>
            </a:br>
            <a:r>
              <a:rPr lang="en-US" sz="1600" dirty="0" smtClean="0"/>
              <a:t>Also, 1 variables has one missing value.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52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Insomnia Dataset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314574"/>
            <a:ext cx="885825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758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Replacement</a:t>
            </a:r>
            <a:br>
              <a:rPr lang="en-US" dirty="0" smtClean="0"/>
            </a:br>
            <a:r>
              <a:rPr lang="en-US" sz="1600" dirty="0" smtClean="0"/>
              <a:t>Using replacement node, I have replaced variables with value higher than maximum(10) to blank.</a:t>
            </a:r>
            <a:br>
              <a:rPr lang="en-US" sz="1600" dirty="0" smtClean="0"/>
            </a:br>
            <a:r>
              <a:rPr lang="en-US" sz="1600" dirty="0" smtClean="0"/>
              <a:t>Now, we can see five variables have one missing values each.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152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Insomnia Dataset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2" y="2153516"/>
            <a:ext cx="4807527" cy="168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4611832"/>
            <a:ext cx="910590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262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/>
          <a:lstStyle/>
          <a:p>
            <a:r>
              <a:rPr lang="en-US" dirty="0" smtClean="0"/>
              <a:t>Data Partition &amp; Impute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70-30 partition and impute missing values with mean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09800"/>
            <a:ext cx="393326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52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Insomnia Dataset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69" y="4038600"/>
            <a:ext cx="839152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4115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diagram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52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Insomnia Dataset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0763"/>
            <a:ext cx="9067599" cy="327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183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b="1" dirty="0" smtClean="0"/>
              <a:t>Recommend Joseph's </a:t>
            </a:r>
            <a:r>
              <a:rPr lang="en-US" sz="1200" b="1" dirty="0"/>
              <a:t>Pharmaceuticals </a:t>
            </a:r>
            <a:r>
              <a:rPr lang="en-US" sz="1200" b="1" dirty="0" smtClean="0"/>
              <a:t> which </a:t>
            </a:r>
            <a:r>
              <a:rPr lang="en-US" sz="1200" b="1" dirty="0"/>
              <a:t>prescription (Rx) product to add to their CNS (central nervous system) product </a:t>
            </a:r>
            <a:r>
              <a:rPr lang="en-US" sz="1200" b="1" dirty="0" smtClean="0"/>
              <a:t>portfolio</a:t>
            </a:r>
            <a:endParaRPr lang="en-US" b="1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502907"/>
              </p:ext>
            </p:extLst>
          </p:nvPr>
        </p:nvGraphicFramePr>
        <p:xfrm>
          <a:off x="457200" y="2957513"/>
          <a:ext cx="8229601" cy="9780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400"/>
                <a:gridCol w="1159593"/>
                <a:gridCol w="901299"/>
                <a:gridCol w="841039"/>
                <a:gridCol w="841039"/>
                <a:gridCol w="841039"/>
                <a:gridCol w="841039"/>
                <a:gridCol w="503051"/>
                <a:gridCol w="503051"/>
                <a:gridCol w="503051"/>
              </a:tblGrid>
              <a:tr h="1574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Depression </a:t>
                      </a:r>
                      <a:r>
                        <a:rPr lang="en-US" sz="12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Product</a:t>
                      </a:r>
                      <a:endParaRPr lang="en-US" sz="1200" b="1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b"/>
                </a:tc>
              </a:tr>
              <a:tr h="31490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Efficacy1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Efficacy2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Pricing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Safety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Convenience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Packaging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Marketing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Conferences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Targeting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ctr"/>
                </a:tc>
              </a:tr>
              <a:tr h="1574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Baseline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ctr"/>
                </a:tc>
              </a:tr>
              <a:tr h="1574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Upside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b"/>
                </a:tc>
              </a:tr>
              <a:tr h="15745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Downside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73" marR="7873" marT="7873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192437"/>
              </p:ext>
            </p:extLst>
          </p:nvPr>
        </p:nvGraphicFramePr>
        <p:xfrm>
          <a:off x="533400" y="4419600"/>
          <a:ext cx="8229598" cy="1027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3924"/>
                <a:gridCol w="1082076"/>
                <a:gridCol w="914400"/>
                <a:gridCol w="914400"/>
                <a:gridCol w="838200"/>
                <a:gridCol w="734982"/>
                <a:gridCol w="936385"/>
                <a:gridCol w="535077"/>
                <a:gridCol w="535077"/>
                <a:gridCol w="535077"/>
              </a:tblGrid>
              <a:tr h="167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</a:t>
                      </a:r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nsomnia </a:t>
                      </a:r>
                      <a:r>
                        <a:rPr lang="en-US" sz="12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Product</a:t>
                      </a:r>
                      <a:endParaRPr lang="en-US" sz="1200" b="1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b"/>
                </a:tc>
              </a:tr>
              <a:tr h="334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Efficacy1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Efficacy2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Pricing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Safety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Convenience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Packaging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Marketing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Conferences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Targeting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</a:tr>
              <a:tr h="167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Baseline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</a:tr>
              <a:tr h="167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Upside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</a:tr>
              <a:tr h="167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Downside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363" marR="8363" marT="836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310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Comparison</a:t>
            </a:r>
            <a:br>
              <a:rPr lang="en-US" dirty="0" smtClean="0"/>
            </a:br>
            <a:r>
              <a:rPr lang="en-US" sz="1600" dirty="0" smtClean="0"/>
              <a:t>Neural </a:t>
            </a:r>
            <a:r>
              <a:rPr lang="en-US" sz="1600" dirty="0"/>
              <a:t>Network with </a:t>
            </a:r>
            <a:r>
              <a:rPr lang="en-US" sz="1600" dirty="0" smtClean="0"/>
              <a:t>plugged in with a stepwise regression has </a:t>
            </a:r>
            <a:r>
              <a:rPr lang="en-US" sz="1600" dirty="0"/>
              <a:t>the least ASE on Validation 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152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Insomnia Dataset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66" y="2200274"/>
            <a:ext cx="8094033" cy="418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0583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1930"/>
            <a:ext cx="9137072" cy="5696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127"/>
            <a:ext cx="8229600" cy="1143000"/>
          </a:xfrm>
        </p:spPr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52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Insomnia Dataset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199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636"/>
            <a:ext cx="8229600" cy="1143000"/>
          </a:xfrm>
        </p:spPr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345" y="1981200"/>
            <a:ext cx="321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Regression – All variables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1992868"/>
            <a:ext cx="321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Regression - Stepwise</a:t>
            </a:r>
            <a:endParaRPr 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152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Insomnia Dataset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301836" y="1981200"/>
            <a:ext cx="0" cy="4865132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2362200"/>
            <a:ext cx="4177145" cy="448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036" y="2385168"/>
            <a:ext cx="4738255" cy="355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11430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Regression model explains 65% of the variations in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44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559366"/>
              </p:ext>
            </p:extLst>
          </p:nvPr>
        </p:nvGraphicFramePr>
        <p:xfrm>
          <a:off x="273628" y="922631"/>
          <a:ext cx="8229597" cy="381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4855"/>
                <a:gridCol w="1106162"/>
                <a:gridCol w="892366"/>
                <a:gridCol w="892366"/>
                <a:gridCol w="994616"/>
                <a:gridCol w="994616"/>
                <a:gridCol w="994616"/>
              </a:tblGrid>
              <a:tr h="186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Growth rate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Year1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year2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Year3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Year4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year5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</a:tr>
              <a:tr h="195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 Adult Population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0.77%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220,000,000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221,694,000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223,401,044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225,121,232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226,854,665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026788"/>
              </p:ext>
            </p:extLst>
          </p:nvPr>
        </p:nvGraphicFramePr>
        <p:xfrm>
          <a:off x="273628" y="1379831"/>
          <a:ext cx="8229597" cy="567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4855"/>
                <a:gridCol w="1106162"/>
                <a:gridCol w="892366"/>
                <a:gridCol w="892366"/>
                <a:gridCol w="994616"/>
                <a:gridCol w="994616"/>
                <a:gridCol w="994616"/>
              </a:tblGrid>
              <a:tr h="186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YoY increase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</a:tr>
              <a:tr h="3816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Medicare &amp; Medicaid Members*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51,800,000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53,095,000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54,422,375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55,782,934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57,177,508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805640"/>
              </p:ext>
            </p:extLst>
          </p:nvPr>
        </p:nvGraphicFramePr>
        <p:xfrm>
          <a:off x="273628" y="1989431"/>
          <a:ext cx="8229597" cy="567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4855"/>
                <a:gridCol w="1106162"/>
                <a:gridCol w="892366"/>
                <a:gridCol w="892366"/>
                <a:gridCol w="994616"/>
                <a:gridCol w="994616"/>
                <a:gridCol w="994616"/>
              </a:tblGrid>
              <a:tr h="186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% of members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</a:tr>
              <a:tr h="3816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Diagnosis of Depression for 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Medicare &amp; Medicaid members**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7,770,000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7,964,250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8,163,356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8,367,440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8,576,626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917246"/>
              </p:ext>
            </p:extLst>
          </p:nvPr>
        </p:nvGraphicFramePr>
        <p:xfrm>
          <a:off x="273628" y="2599031"/>
          <a:ext cx="8229597" cy="381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4855"/>
                <a:gridCol w="1106162"/>
                <a:gridCol w="892366"/>
                <a:gridCol w="892366"/>
                <a:gridCol w="994616"/>
                <a:gridCol w="994616"/>
                <a:gridCol w="994616"/>
              </a:tblGrid>
              <a:tr h="3816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Severe cases who do not respond to commonly available medication****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70.00%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5,439,000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5,574,975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5,714,349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5,857,208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6,003,638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364153"/>
              </p:ext>
            </p:extLst>
          </p:nvPr>
        </p:nvGraphicFramePr>
        <p:xfrm>
          <a:off x="273628" y="3056231"/>
          <a:ext cx="8229597" cy="1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4855"/>
                <a:gridCol w="1106162"/>
                <a:gridCol w="892366"/>
                <a:gridCol w="892366"/>
                <a:gridCol w="994616"/>
                <a:gridCol w="994616"/>
                <a:gridCol w="994616"/>
              </a:tblGrid>
              <a:tr h="195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% </a:t>
                      </a:r>
                      <a:r>
                        <a:rPr lang="en-US" sz="1100" u="none" strike="noStrike" dirty="0" smtClean="0">
                          <a:effectLst/>
                        </a:rPr>
                        <a:t>Treated with Rx  ***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67.00%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3,644,130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3,735,233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3,828,614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3,924,329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4,022,438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751769"/>
              </p:ext>
            </p:extLst>
          </p:nvPr>
        </p:nvGraphicFramePr>
        <p:xfrm>
          <a:off x="273628" y="3361031"/>
          <a:ext cx="8229597" cy="754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4855"/>
                <a:gridCol w="1106162"/>
                <a:gridCol w="892366"/>
                <a:gridCol w="892366"/>
                <a:gridCol w="994616"/>
                <a:gridCol w="994616"/>
                <a:gridCol w="994616"/>
              </a:tblGrid>
              <a:tr h="186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sz="11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Market Share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30.00%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50.00%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80.00%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100.00%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100.00%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</a:tr>
              <a:tr h="186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Upside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28.82%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8.65%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14.41%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23.06%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28.82%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28.82%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</a:tr>
              <a:tr h="186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base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35.10%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10.53%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17.55%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28.08%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35.10%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35.10%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</a:tr>
              <a:tr h="195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Downside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23.44%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7.03%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11.72%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18.75%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23.44%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23.44%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881291"/>
              </p:ext>
            </p:extLst>
          </p:nvPr>
        </p:nvGraphicFramePr>
        <p:xfrm>
          <a:off x="273628" y="4199231"/>
          <a:ext cx="8229597" cy="567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4855"/>
                <a:gridCol w="1106162"/>
                <a:gridCol w="892366"/>
                <a:gridCol w="892366"/>
                <a:gridCol w="994616"/>
                <a:gridCol w="994616"/>
                <a:gridCol w="994616"/>
              </a:tblGrid>
              <a:tr h="186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Patient Upside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315,071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538,247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882,725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1,130,992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1,159,267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</a:tr>
              <a:tr h="186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Patient base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383,727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655,533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1,075,075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1,377,440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1,411,876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</a:tr>
              <a:tr h="195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Patient Downside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256,255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437,769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717,942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919,863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942,859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769760"/>
              </p:ext>
            </p:extLst>
          </p:nvPr>
        </p:nvGraphicFramePr>
        <p:xfrm>
          <a:off x="273628" y="4808831"/>
          <a:ext cx="3543300" cy="390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0840"/>
                <a:gridCol w="113246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Cost of Drug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Days per year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902533"/>
              </p:ext>
            </p:extLst>
          </p:nvPr>
        </p:nvGraphicFramePr>
        <p:xfrm>
          <a:off x="228600" y="5562600"/>
          <a:ext cx="8610599" cy="549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0"/>
                <a:gridCol w="1371600"/>
                <a:gridCol w="1143000"/>
                <a:gridCol w="990600"/>
                <a:gridCol w="1076556"/>
                <a:gridCol w="1021742"/>
                <a:gridCol w="1178301"/>
              </a:tblGrid>
              <a:tr h="186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$ Update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 $  378,085,776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 $  645,896,534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 $  1,059,270,315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 $  1,357,190,091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 $  1,391,119,843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</a:tr>
              <a:tr h="186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$ base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 $  460,472,267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 $  786,640,122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 $  1,290,089,801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 $  1,652,927,557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 $  1,694,250,746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</a:tr>
              <a:tr h="161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$ Downside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 $  307,506,266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 $  525,323,204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 $      861,530,055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 $  1,103,835,383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 $  1,131,431,268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0" y="6172200"/>
            <a:ext cx="9144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*    www.cnsnews.com/news/article/terence-p-jeffrey/census-bureau-118395000-government-health-insurance-2015-28966000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**   www.cms.gov/About-CMS/Agency-Information/OMH/Downloads/OMH_Dwnld-DataSnapshot-Depression.pdf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***  www.everydayhealth.com/depression/drugs.aspx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**** www.cms.gov/medicare-coverage-database/details/technology-assessments-details.aspx?TAId=105&amp;bc=AAAQAAAAAAAA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&amp;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7927" y="2286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Depression</a:t>
            </a:r>
          </a:p>
        </p:txBody>
      </p:sp>
    </p:spTree>
    <p:extLst>
      <p:ext uri="{BB962C8B-B14F-4D97-AF65-F5344CB8AC3E}">
        <p14:creationId xmlns:p14="http://schemas.microsoft.com/office/powerpoint/2010/main" val="29512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493877"/>
              </p:ext>
            </p:extLst>
          </p:nvPr>
        </p:nvGraphicFramePr>
        <p:xfrm>
          <a:off x="381000" y="914400"/>
          <a:ext cx="8229598" cy="3811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04431"/>
                <a:gridCol w="1363337"/>
                <a:gridCol w="867578"/>
                <a:gridCol w="842790"/>
                <a:gridCol w="842790"/>
                <a:gridCol w="954336"/>
                <a:gridCol w="954336"/>
              </a:tblGrid>
              <a:tr h="185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Population Growth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Year1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Year3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Year4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year5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</a:tr>
              <a:tr h="1952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Adult Population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0.77%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220,000,000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221,694,000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223,401,044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225,121,232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226,854,665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82011"/>
              </p:ext>
            </p:extLst>
          </p:nvPr>
        </p:nvGraphicFramePr>
        <p:xfrm>
          <a:off x="381000" y="1371600"/>
          <a:ext cx="8229598" cy="195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04431"/>
                <a:gridCol w="1363337"/>
                <a:gridCol w="867578"/>
                <a:gridCol w="842790"/>
                <a:gridCol w="842790"/>
                <a:gridCol w="954336"/>
                <a:gridCol w="954336"/>
              </a:tblGrid>
              <a:tr h="1952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Uninsured adults of total*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27,000,000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27,000,000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27,000,000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27,000,000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27,000,000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583158"/>
              </p:ext>
            </p:extLst>
          </p:nvPr>
        </p:nvGraphicFramePr>
        <p:xfrm>
          <a:off x="381000" y="1600200"/>
          <a:ext cx="8229598" cy="3811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04431"/>
                <a:gridCol w="1363337"/>
                <a:gridCol w="867578"/>
                <a:gridCol w="842790"/>
                <a:gridCol w="842790"/>
                <a:gridCol w="954336"/>
                <a:gridCol w="954336"/>
              </a:tblGrid>
              <a:tr h="3811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Adult Population - Number of Uninsured Adults (Total Insured)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193,000,000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194,694,000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196,401,044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198,121,232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199,854,665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640965"/>
              </p:ext>
            </p:extLst>
          </p:nvPr>
        </p:nvGraphicFramePr>
        <p:xfrm>
          <a:off x="381000" y="2057400"/>
          <a:ext cx="8229598" cy="3811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04431"/>
                <a:gridCol w="1363337"/>
                <a:gridCol w="867578"/>
                <a:gridCol w="842790"/>
                <a:gridCol w="842790"/>
                <a:gridCol w="954336"/>
                <a:gridCol w="954336"/>
              </a:tblGrid>
              <a:tr h="3811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Percentage of People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with  Insomnia**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48,250,000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48,673,500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49,100,261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49,530,308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49,963,666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57430"/>
              </p:ext>
            </p:extLst>
          </p:nvPr>
        </p:nvGraphicFramePr>
        <p:xfrm>
          <a:off x="381000" y="2514600"/>
          <a:ext cx="8229598" cy="195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04431"/>
                <a:gridCol w="1363337"/>
                <a:gridCol w="867578"/>
                <a:gridCol w="842790"/>
                <a:gridCol w="842790"/>
                <a:gridCol w="954336"/>
                <a:gridCol w="954336"/>
              </a:tblGrid>
              <a:tr h="1952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People </a:t>
                      </a:r>
                      <a:r>
                        <a:rPr lang="en-US" sz="1100" u="none" strike="noStrike" dirty="0">
                          <a:effectLst/>
                        </a:rPr>
                        <a:t>who develop acute </a:t>
                      </a:r>
                      <a:r>
                        <a:rPr lang="en-US" sz="1100" u="none" strike="noStrike" dirty="0" smtClean="0">
                          <a:effectLst/>
                        </a:rPr>
                        <a:t>insomnia***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2,895,000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2,920,410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2,946,016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2,971,818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2,997,820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602809"/>
              </p:ext>
            </p:extLst>
          </p:nvPr>
        </p:nvGraphicFramePr>
        <p:xfrm>
          <a:off x="381000" y="2819400"/>
          <a:ext cx="8229598" cy="752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04431"/>
                <a:gridCol w="1363337"/>
                <a:gridCol w="867578"/>
                <a:gridCol w="842790"/>
                <a:gridCol w="842790"/>
                <a:gridCol w="954336"/>
                <a:gridCol w="954336"/>
              </a:tblGrid>
              <a:tr h="185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Market Share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50.00%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80.00%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100.00%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100.00%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100.00%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</a:tr>
              <a:tr h="185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Upside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24.19%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7.26%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12.10%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19.35%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24.19%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24.19%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</a:tr>
              <a:tr h="185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base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28.27%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8.48%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14.14%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22.62%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28.27%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28.27%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</a:tr>
              <a:tr h="1952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Downside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19.69%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5.91%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9.85%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15.75%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19.69%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19.69%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423073"/>
              </p:ext>
            </p:extLst>
          </p:nvPr>
        </p:nvGraphicFramePr>
        <p:xfrm>
          <a:off x="381000" y="3657600"/>
          <a:ext cx="8229598" cy="567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04431"/>
                <a:gridCol w="1363337"/>
                <a:gridCol w="867578"/>
                <a:gridCol w="842790"/>
                <a:gridCol w="842790"/>
                <a:gridCol w="954336"/>
                <a:gridCol w="954336"/>
              </a:tblGrid>
              <a:tr h="185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Patient Upside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210,090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353,224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570,113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718,883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725,173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</a:tr>
              <a:tr h="185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Patient base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245,525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412,800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666,271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840,133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847,484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</a:tr>
              <a:tr h="1952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Patient Downside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171,008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287,514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464,056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585,151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590,271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977471"/>
              </p:ext>
            </p:extLst>
          </p:nvPr>
        </p:nvGraphicFramePr>
        <p:xfrm>
          <a:off x="381000" y="4267200"/>
          <a:ext cx="3860800" cy="390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3800"/>
                <a:gridCol w="13970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Cost of Drug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$7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Days per year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080454"/>
              </p:ext>
            </p:extLst>
          </p:nvPr>
        </p:nvGraphicFramePr>
        <p:xfrm>
          <a:off x="387927" y="5105400"/>
          <a:ext cx="8229598" cy="567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04431"/>
                <a:gridCol w="1363337"/>
                <a:gridCol w="867578"/>
                <a:gridCol w="842790"/>
                <a:gridCol w="842790"/>
                <a:gridCol w="954336"/>
                <a:gridCol w="954336"/>
              </a:tblGrid>
              <a:tr h="185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$ Update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$220,594,658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$370,884,769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$598,618,597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$754,827,034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$761,431,286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</a:tr>
              <a:tr h="185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$ base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$257,801,198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$433,439,951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$699,584,446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$882,139,738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$889,857,894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</a:tr>
              <a:tr h="1952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$ Downside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$179,558,033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$301,890,083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$487,259,206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$614,408,611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$619,784,292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2400" y="6248400"/>
            <a:ext cx="883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   https://www.kff.org/uninsured/fact-sheet/key-facts-about-the-uninsured-population/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**  https://www.sciencedaily.com/releases/2018/06/180605154114.htm		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*** http://sleepeducation.org/news/2014/03/10/insomnia-awareness-day-facts-and-stats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7927" y="2286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Insomnia</a:t>
            </a:r>
            <a:endParaRPr lang="en-US" sz="40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3932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Based on my analysis, Depression Rx has a better potential.</a:t>
            </a:r>
            <a:endParaRPr lang="en-US" sz="24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302393"/>
              </p:ext>
            </p:extLst>
          </p:nvPr>
        </p:nvGraphicFramePr>
        <p:xfrm>
          <a:off x="381000" y="2590800"/>
          <a:ext cx="845820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6100"/>
                <a:gridCol w="1059575"/>
                <a:gridCol w="1059575"/>
                <a:gridCol w="1180984"/>
                <a:gridCol w="1180984"/>
                <a:gridCol w="1180984"/>
              </a:tblGrid>
              <a:tr h="195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Year1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Year3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Year4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year5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</a:tr>
              <a:tr h="186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$ Update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$  378,085,776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645,896,534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1,059,270,315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1,357,190,091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1,391,119,843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</a:tr>
              <a:tr h="186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$ base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460,472,267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786,640,122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1,290,089,801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1,652,927,557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1,694,250,746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</a:tr>
              <a:tr h="194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$ Downside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307,506,266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525,323,204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861,530,055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1,103,835,383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$  1,131,431,268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10" marR="9310" marT="9310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162625"/>
              </p:ext>
            </p:extLst>
          </p:nvPr>
        </p:nvGraphicFramePr>
        <p:xfrm>
          <a:off x="381000" y="4419600"/>
          <a:ext cx="8381998" cy="7622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35213"/>
                <a:gridCol w="1059097"/>
                <a:gridCol w="1028837"/>
                <a:gridCol w="1028837"/>
                <a:gridCol w="1165007"/>
                <a:gridCol w="1165007"/>
              </a:tblGrid>
              <a:tr h="1952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Year1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Year3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Year4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year5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</a:tr>
              <a:tr h="185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$ Update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  220,594,658 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  370,884,769 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  598,618,597 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  754,827,034 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  761,431,286 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95" marR="9295" marT="9295" marB="0" anchor="b"/>
                </a:tc>
              </a:tr>
              <a:tr h="185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$ base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  257,801,198 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  433,439,951 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  699,584,446 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  882,139,738 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  889,857,894 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95" marR="9295" marT="9295" marB="0" anchor="b"/>
                </a:tc>
              </a:tr>
              <a:tr h="1952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$ Downside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  179,558,033 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  301,890,083 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  487,259,206 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  614,408,611 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95" marR="9295" marT="92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  619,784,292 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95" marR="9295" marT="9295" marB="0" anchor="b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1000" y="403641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Insomnia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2286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79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Following Slides will demonstrate the SAS Enterprise Miner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for </a:t>
            </a:r>
            <a:r>
              <a:rPr lang="en-US" dirty="0" smtClean="0">
                <a:solidFill>
                  <a:srgbClr val="00B050"/>
                </a:solidFill>
              </a:rPr>
              <a:t>Depression</a:t>
            </a:r>
            <a:r>
              <a:rPr lang="en-US" dirty="0" smtClean="0"/>
              <a:t> drug</a:t>
            </a:r>
          </a:p>
          <a:p>
            <a:r>
              <a:rPr lang="en-US" dirty="0" smtClean="0"/>
              <a:t>Finally for </a:t>
            </a:r>
            <a:r>
              <a:rPr lang="en-US" dirty="0" smtClean="0">
                <a:solidFill>
                  <a:srgbClr val="FF0000"/>
                </a:solidFill>
              </a:rPr>
              <a:t>Insomnia</a:t>
            </a:r>
            <a:r>
              <a:rPr lang="en-US" dirty="0" smtClean="0"/>
              <a:t> drug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95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"/>
            <a:ext cx="8991600" cy="1752600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Exploring variables</a:t>
            </a:r>
          </a:p>
          <a:p>
            <a:r>
              <a:rPr lang="en-US" sz="1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 see some variables have a much higher value when our range is 1-10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152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Depression Dataset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79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StatExplorer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We can see three variables have maximum value higher than the allowable limit..</a:t>
            </a:r>
            <a:br>
              <a:rPr lang="en-US" sz="1600" dirty="0" smtClean="0"/>
            </a:br>
            <a:r>
              <a:rPr lang="en-US" sz="1600" dirty="0" smtClean="0"/>
              <a:t>Also, 2 variables have one missing value each.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528762"/>
            <a:ext cx="7848600" cy="45672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152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Depression Dataset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78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Replacement</a:t>
            </a:r>
            <a:br>
              <a:rPr lang="en-US" dirty="0" smtClean="0"/>
            </a:br>
            <a:r>
              <a:rPr lang="en-US" sz="1600" dirty="0" smtClean="0"/>
              <a:t>Using replacement node, I have replaced variables with value higher than maximum(10) to blank.</a:t>
            </a:r>
            <a:br>
              <a:rPr lang="en-US" sz="1600" dirty="0" smtClean="0"/>
            </a:br>
            <a:r>
              <a:rPr lang="en-US" sz="1600" dirty="0" smtClean="0"/>
              <a:t>Now, we can see five variables have one missing values each.</a:t>
            </a:r>
            <a:endParaRPr lang="en-US" dirty="0"/>
          </a:p>
        </p:txBody>
      </p:sp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782" y="2253961"/>
            <a:ext cx="6248400" cy="210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14800"/>
            <a:ext cx="915377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152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Depression Dataset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044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775</Words>
  <Application>Microsoft Office PowerPoint</Application>
  <PresentationFormat>On-screen Show (4:3)</PresentationFormat>
  <Paragraphs>444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SJU DSS680  Final Project  Submitted to:    Dr. Yi  Submitted by:    Deepak Walia</vt:lpstr>
      <vt:lpstr>Objective</vt:lpstr>
      <vt:lpstr>PowerPoint Presentation</vt:lpstr>
      <vt:lpstr>PowerPoint Presentation</vt:lpstr>
      <vt:lpstr>Based on my analysis, Depression Rx has a better potential.</vt:lpstr>
      <vt:lpstr>Following Slides will demonstrate the SAS Enterprise Miner workflow</vt:lpstr>
      <vt:lpstr>PowerPoint Presentation</vt:lpstr>
      <vt:lpstr>StatExplorer We can see three variables have maximum value higher than the allowable limit.. Also, 2 variables have one missing value each.</vt:lpstr>
      <vt:lpstr>Replacement Using replacement node, I have replaced variables with value higher than maximum(10) to blank. Now, we can see five variables have one missing values each.</vt:lpstr>
      <vt:lpstr>Data Partition &amp; Impute  70-30 partition and impute missing values with mean</vt:lpstr>
      <vt:lpstr>Model diagram</vt:lpstr>
      <vt:lpstr>Model Comparison Neural Network with 3 hidden units has the least ASE on Validation dataset</vt:lpstr>
      <vt:lpstr>Decision Tree</vt:lpstr>
      <vt:lpstr>Linear Regression</vt:lpstr>
      <vt:lpstr>PowerPoint Presentation</vt:lpstr>
      <vt:lpstr>StatExplorer We can see three variables have maximum value higher than the allowable limit.. Also, 1 variables has one missing value.</vt:lpstr>
      <vt:lpstr>Replacement Using replacement node, I have replaced variables with value higher than maximum(10) to blank. Now, we can see five variables have one missing values each.</vt:lpstr>
      <vt:lpstr>Data Partition &amp; Impute  70-30 partition and impute missing values with mean</vt:lpstr>
      <vt:lpstr>Model diagram</vt:lpstr>
      <vt:lpstr>Model Comparison Neural Network with plugged in with a stepwise regression has the least ASE on Validation dataset</vt:lpstr>
      <vt:lpstr>Decision Tree</vt:lpstr>
      <vt:lpstr>Linear Regression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walia</dc:creator>
  <cp:lastModifiedBy>walia</cp:lastModifiedBy>
  <cp:revision>21</cp:revision>
  <dcterms:created xsi:type="dcterms:W3CDTF">2019-02-25T00:27:15Z</dcterms:created>
  <dcterms:modified xsi:type="dcterms:W3CDTF">2019-03-02T21:16:26Z</dcterms:modified>
</cp:coreProperties>
</file>