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Work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jkJGPebmYcv+t7RA91X2Y0Y53L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218F53-1880-4E64-B812-73CA8943007D}">
  <a:tblStyle styleId="{FC218F53-1880-4E64-B812-73CA8943007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WorkSans-regular.fntdata"/><Relationship Id="rId14" Type="http://schemas.openxmlformats.org/officeDocument/2006/relationships/slide" Target="slides/slide9.xml"/><Relationship Id="rId17" Type="http://schemas.openxmlformats.org/officeDocument/2006/relationships/font" Target="fonts/WorkSans-italic.fntdata"/><Relationship Id="rId16" Type="http://schemas.openxmlformats.org/officeDocument/2006/relationships/font" Target="fonts/WorkSa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Work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4737ca610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c4737ca610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c4737ca610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4737ca610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c4737ca610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c4737ca610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4737ca610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c4737ca610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c4737ca610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0" y="-1"/>
            <a:ext cx="6208641" cy="6858000"/>
          </a:xfrm>
          <a:custGeom>
            <a:rect b="b" l="l" r="r" t="t"/>
            <a:pathLst>
              <a:path extrusionOk="0" h="6858000" w="6208641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F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l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0"/>
            <a:ext cx="6203325" cy="6858000"/>
          </a:xfrm>
          <a:custGeom>
            <a:rect b="b" l="l" r="r" t="t"/>
            <a:pathLst>
              <a:path extrusionOk="0" h="6858000" w="6203325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338289" y="2448447"/>
            <a:ext cx="5169883" cy="747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fr-FR" sz="4000">
                <a:latin typeface="Work Sans"/>
                <a:ea typeface="Work Sans"/>
                <a:cs typeface="Work Sans"/>
                <a:sym typeface="Work Sans"/>
              </a:rPr>
              <a:t>ECOWATT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4878" y="157063"/>
            <a:ext cx="4708833" cy="19188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171043" y="4872841"/>
            <a:ext cx="240803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Etudiant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SAKR Mohamed Walid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Etudiant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NABTI Anes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2750118" y="4872840"/>
            <a:ext cx="35167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Sous la direction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BOUGUEROUA Lamine</a:t>
            </a:r>
            <a:endParaRPr/>
          </a:p>
        </p:txBody>
      </p:sp>
      <p:sp>
        <p:nvSpPr>
          <p:cNvPr id="97" name="Google Shape;97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58100" y="2324099"/>
            <a:ext cx="4533900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647665" y="481023"/>
            <a:ext cx="4805996" cy="840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Sommaire :</a:t>
            </a:r>
            <a:endParaRPr/>
          </a:p>
        </p:txBody>
      </p:sp>
      <p:grpSp>
        <p:nvGrpSpPr>
          <p:cNvPr id="106" name="Google Shape;106;p2"/>
          <p:cNvGrpSpPr/>
          <p:nvPr/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07" name="Google Shape;107;p2"/>
            <p:cNvSpPr/>
            <p:nvPr/>
          </p:nvSpPr>
          <p:spPr>
            <a:xfrm>
              <a:off x="6101024" y="52997"/>
              <a:ext cx="6093362" cy="6805004"/>
            </a:xfrm>
            <a:custGeom>
              <a:rect b="b" l="l" r="r" t="t"/>
              <a:pathLst>
                <a:path extrusionOk="0" h="6578439" w="5890490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4705"/>
                  </a:srgbClr>
                </a:gs>
                <a:gs pos="85000">
                  <a:srgbClr val="4472C4">
                    <a:alpha val="4705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101025" y="52996"/>
              <a:ext cx="6093361" cy="6805003"/>
            </a:xfrm>
            <a:custGeom>
              <a:rect b="b" l="l" r="r" t="t"/>
              <a:pathLst>
                <a:path extrusionOk="0" h="6578438" w="5890489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4705"/>
                  </a:srgbClr>
                </a:gs>
                <a:gs pos="85000">
                  <a:srgbClr val="4472C4">
                    <a:alpha val="4705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101023" y="52997"/>
              <a:ext cx="6093363" cy="6805004"/>
            </a:xfrm>
            <a:custGeom>
              <a:rect b="b" l="l" r="r" t="t"/>
              <a:pathLst>
                <a:path extrusionOk="0" h="6578439" w="5890491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000">
                  <a:schemeClr val="lt1"/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101024" y="52997"/>
              <a:ext cx="6093362" cy="6805004"/>
            </a:xfrm>
            <a:custGeom>
              <a:rect b="b" l="l" r="r" t="t"/>
              <a:pathLst>
                <a:path extrusionOk="0" h="6578439" w="5890490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4705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Une image contenant texte&#10;&#10;Description générée automatiquement" id="111" name="Google Shape;1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9652" y="1859078"/>
            <a:ext cx="3821102" cy="3821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/>
          <p:nvPr/>
        </p:nvSpPr>
        <p:spPr>
          <a:xfrm>
            <a:off x="641246" y="2199968"/>
            <a:ext cx="4559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fr-FR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Introduction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fr-FR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Présentation des données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fr-FR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Prétraitement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fr-FR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MCD et MLD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fr-FR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Application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fr-FR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Conclusion</a:t>
            </a:r>
            <a:endParaRPr/>
          </a:p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Introduction</a:t>
            </a:r>
            <a:endParaRPr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Ecowatt est un dashboard simple qui aide à mieux </a:t>
            </a:r>
            <a:r>
              <a:rPr lang="fr-FR"/>
              <a:t>connaître</a:t>
            </a:r>
            <a:r>
              <a:rPr lang="fr-FR"/>
              <a:t> et mieux consommer </a:t>
            </a:r>
            <a:r>
              <a:rPr lang="fr-FR"/>
              <a:t>l'électricité.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Les courbes disponibles  :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Consommation d’électricité en France</a:t>
            </a:r>
            <a:endParaRPr sz="18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fr-FR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Production d’électricité française</a:t>
            </a:r>
            <a:endParaRPr sz="18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fr-FR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Échanges commerciaux d’électricité avec nos 6 pays voisins</a:t>
            </a:r>
            <a:endParaRPr sz="18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fr-FR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Émissions de CO2 que génère la production d’électricité</a:t>
            </a:r>
            <a:endParaRPr sz="18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Présentation des données</a:t>
            </a:r>
            <a:endParaRPr/>
          </a:p>
        </p:txBody>
      </p:sp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715050" y="1868875"/>
            <a:ext cx="109533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</a:rPr>
              <a:t>•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tables : production, consommation, Emissions_co2, Echanges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pour la table Emissions_Co2 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8" name="Google Shape;128;p4"/>
          <p:cNvGraphicFramePr/>
          <p:nvPr/>
        </p:nvGraphicFramePr>
        <p:xfrm>
          <a:off x="2995613" y="320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{FC218F53-1880-4E64-B812-73CA8943007D}</a:tableStyleId>
              </a:tblPr>
              <a:tblGrid>
                <a:gridCol w="2066925"/>
                <a:gridCol w="2066925"/>
                <a:gridCol w="20669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-FR"/>
                        <a:t>Intitulé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-FR"/>
                        <a:t>Format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-FR"/>
                        <a:t>Contenu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-FR"/>
                        <a:t>Périmètre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-FR"/>
                        <a:t>Texte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-FR"/>
                        <a:t>France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-FR"/>
                        <a:t>Date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-FR"/>
                        <a:t>jj/mm/aaaa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-FR"/>
                        <a:t>Date du jour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-FR"/>
                        <a:t>Heures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-FR"/>
                        <a:t>hh :mm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-FR"/>
                        <a:t>Point horaire par pas de 30 minute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-FR"/>
                        <a:t>Taux de Co2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-FR"/>
                        <a:t>Entier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-FR"/>
                        <a:t>Estimation des émissions de CO2 en g/kWh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c4737ca610_0_13"/>
          <p:cNvSpPr txBox="1"/>
          <p:nvPr>
            <p:ph type="title"/>
          </p:nvPr>
        </p:nvSpPr>
        <p:spPr>
          <a:xfrm>
            <a:off x="838200" y="365125"/>
            <a:ext cx="10515600" cy="110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</a:t>
            </a:r>
            <a:r>
              <a:rPr lang="fr-FR"/>
              <a:t>rétraitement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c4737ca610_0_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Suppression des lignes (pas de valeurs/incohérentes)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Suppression des colonnes </a:t>
            </a:r>
            <a:r>
              <a:rPr lang="fr-FR"/>
              <a:t>(pas de valeurs/incohérentes)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Focalisation sur les données les plus importantes (date, production, …) </a:t>
            </a:r>
            <a:endParaRPr/>
          </a:p>
        </p:txBody>
      </p:sp>
      <p:sp>
        <p:nvSpPr>
          <p:cNvPr id="136" name="Google Shape;136;g1c4737ca610_0_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Modèle conceptuel des données (MCD)</a:t>
            </a:r>
            <a:endParaRPr/>
          </a:p>
        </p:txBody>
      </p:sp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43" name="Google Shape;14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588" y="1219175"/>
            <a:ext cx="8254825" cy="555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c4737ca610_1_0"/>
          <p:cNvSpPr txBox="1"/>
          <p:nvPr>
            <p:ph type="title"/>
          </p:nvPr>
        </p:nvSpPr>
        <p:spPr>
          <a:xfrm>
            <a:off x="838200" y="0"/>
            <a:ext cx="10515600" cy="105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        Modèle logique des données (MLD)</a:t>
            </a:r>
            <a:endParaRPr/>
          </a:p>
        </p:txBody>
      </p:sp>
      <p:sp>
        <p:nvSpPr>
          <p:cNvPr id="150" name="Google Shape;150;g1c4737ca610_1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51" name="Google Shape;151;g1c4737ca610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038" y="1050600"/>
            <a:ext cx="7277925" cy="57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4737ca610_1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Démonstration </a:t>
            </a:r>
            <a:endParaRPr/>
          </a:p>
        </p:txBody>
      </p:sp>
      <p:sp>
        <p:nvSpPr>
          <p:cNvPr id="158" name="Google Shape;158;g1c4737ca610_1_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Application intéractive (Tkinter)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2 Dashboard (Dash)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Graphique de prédiction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logs</a:t>
            </a:r>
            <a:endParaRPr/>
          </a:p>
        </p:txBody>
      </p:sp>
      <p:sp>
        <p:nvSpPr>
          <p:cNvPr id="159" name="Google Shape;159;g1c4737ca610_1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60" name="Google Shape;160;g1c4737ca610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8325" y="420050"/>
            <a:ext cx="5111250" cy="593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 txBox="1"/>
          <p:nvPr>
            <p:ph type="ctrTitle"/>
          </p:nvPr>
        </p:nvSpPr>
        <p:spPr>
          <a:xfrm>
            <a:off x="6526181" y="3148189"/>
            <a:ext cx="5604832" cy="1297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fr-FR" sz="4000">
                <a:solidFill>
                  <a:schemeClr val="dk2"/>
                </a:solidFill>
              </a:rPr>
              <a:t>Merci pour votre attention !</a:t>
            </a:r>
            <a:endParaRPr/>
          </a:p>
        </p:txBody>
      </p:sp>
      <p:pic>
        <p:nvPicPr>
          <p:cNvPr descr="Smiling Face with No Fill" id="168" name="Google Shape;16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623" y="1725867"/>
            <a:ext cx="4141760" cy="4141760"/>
          </a:xfrm>
          <a:custGeom>
            <a:rect b="b" l="l" r="r" t="t"/>
            <a:pathLst>
              <a:path extrusionOk="0" h="4377846" w="414176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69" name="Google Shape;169;p6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70" name="Google Shape;170;p6"/>
            <p:cNvSpPr/>
            <p:nvPr/>
          </p:nvSpPr>
          <p:spPr>
            <a:xfrm flipH="1">
              <a:off x="305" y="34854"/>
              <a:ext cx="6028697" cy="6817170"/>
            </a:xfrm>
            <a:custGeom>
              <a:rect b="b" l="l" r="r" t="t"/>
              <a:pathLst>
                <a:path extrusionOk="0" h="6817170" w="6028697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 flipH="1">
              <a:off x="305" y="1"/>
              <a:ext cx="6165116" cy="6858001"/>
            </a:xfrm>
            <a:custGeom>
              <a:rect b="b" l="l" r="r" t="t"/>
              <a:pathLst>
                <a:path extrusionOk="0" h="6858001" w="6264586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 flipH="1">
              <a:off x="305" y="-5977"/>
              <a:ext cx="6238675" cy="6858001"/>
            </a:xfrm>
            <a:custGeom>
              <a:rect b="b" l="l" r="r" t="t"/>
              <a:pathLst>
                <a:path extrusionOk="0" h="6858001" w="6264586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2022-06-25T20:11:10Z</dcterms:created>
  <dc:creator>SAKR Mohamed Walid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d26f538-337a-4593-a7e6-123667b1a538_Enabled">
    <vt:lpwstr>true</vt:lpwstr>
  </property>
  <property fmtid="{D5CDD505-2E9C-101B-9397-08002B2CF9AE}" pid="3" name="MSIP_Label_2d26f538-337a-4593-a7e6-123667b1a538_SetDate">
    <vt:lpwstr>2022-06-25T20:11:12Z</vt:lpwstr>
  </property>
  <property fmtid="{D5CDD505-2E9C-101B-9397-08002B2CF9AE}" pid="4" name="MSIP_Label_2d26f538-337a-4593-a7e6-123667b1a538_Method">
    <vt:lpwstr>Standard</vt:lpwstr>
  </property>
  <property fmtid="{D5CDD505-2E9C-101B-9397-08002B2CF9AE}" pid="5" name="MSIP_Label_2d26f538-337a-4593-a7e6-123667b1a538_Name">
    <vt:lpwstr>C1 Interne</vt:lpwstr>
  </property>
  <property fmtid="{D5CDD505-2E9C-101B-9397-08002B2CF9AE}" pid="6" name="MSIP_Label_2d26f538-337a-4593-a7e6-123667b1a538_SiteId">
    <vt:lpwstr>e242425b-70fc-44dc-9ddf-c21e304e6c80</vt:lpwstr>
  </property>
  <property fmtid="{D5CDD505-2E9C-101B-9397-08002B2CF9AE}" pid="7" name="MSIP_Label_2d26f538-337a-4593-a7e6-123667b1a538_ActionId">
    <vt:lpwstr>11f96e10-d11e-4d46-8992-0d15934172c6</vt:lpwstr>
  </property>
  <property fmtid="{D5CDD505-2E9C-101B-9397-08002B2CF9AE}" pid="8" name="MSIP_Label_2d26f538-337a-4593-a7e6-123667b1a538_ContentBits">
    <vt:lpwstr>0</vt:lpwstr>
  </property>
</Properties>
</file>