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8" r:id="rId4"/>
    <p:sldId id="259" r:id="rId5"/>
    <p:sldId id="278" r:id="rId6"/>
    <p:sldId id="279" r:id="rId7"/>
    <p:sldId id="263" r:id="rId8"/>
    <p:sldId id="267" r:id="rId9"/>
    <p:sldId id="280" r:id="rId10"/>
    <p:sldId id="268" r:id="rId11"/>
    <p:sldId id="264" r:id="rId12"/>
    <p:sldId id="265" r:id="rId13"/>
    <p:sldId id="266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371A2-F8C6-4DC3-AA98-23CF9737B9E3}" type="datetimeFigureOut">
              <a:rPr lang="fr-CA" smtClean="0"/>
              <a:t>2023-03-14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2D75-F5E8-4E9A-BDE0-8FC84DE173C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09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4EDE-60F9-4B1B-80BD-B4FF70B8A15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94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4EDE-60F9-4B1B-80BD-B4FF70B8A15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84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0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54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41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05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44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120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496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62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596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256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898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56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496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031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364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96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46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88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61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29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29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96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66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24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7719-28ED-4F27-967C-5255D4E0280F}" type="datetimeFigureOut">
              <a:rPr lang="fr-FR" smtClean="0"/>
              <a:t>14/03/2023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51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95675" cy="1304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164" y="14968"/>
            <a:ext cx="3801836" cy="12899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7725" y="1632856"/>
            <a:ext cx="8621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 fin de </a:t>
            </a:r>
            <a:r>
              <a:rPr lang="en-US" sz="3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:</a:t>
            </a:r>
          </a:p>
          <a:p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réalisation</a:t>
            </a:r>
            <a:endParaRPr lang="fr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D’une 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Web</a:t>
            </a:r>
            <a:endParaRPr lang="fr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De 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de voitures</a:t>
            </a:r>
            <a:endParaRPr lang="fr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3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7828" y="4269111"/>
            <a:ext cx="3984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 smtClean="0"/>
          </a:p>
          <a:p>
            <a:r>
              <a:rPr lang="fr-FR" dirty="0" smtClean="0"/>
              <a:t>Mr : Fersi saber:</a:t>
            </a:r>
          </a:p>
          <a:p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Mlle : Laribi </a:t>
            </a:r>
            <a:r>
              <a:rPr lang="fr-FR" dirty="0"/>
              <a:t>M</a:t>
            </a:r>
            <a:r>
              <a:rPr lang="fr-FR" dirty="0" smtClean="0"/>
              <a:t>arwa:</a:t>
            </a:r>
            <a:endParaRPr lang="fr-F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4656130"/>
            <a:ext cx="401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Relasé par : </a:t>
            </a:r>
          </a:p>
          <a:p>
            <a:r>
              <a:rPr lang="fr-FR" dirty="0"/>
              <a:t>	</a:t>
            </a:r>
            <a:r>
              <a:rPr lang="fr-FR" dirty="0" smtClean="0"/>
              <a:t>         Boughanmi Walid :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683726" y="5969726"/>
            <a:ext cx="45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2022-2023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3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Les acteurs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94" y="2720014"/>
            <a:ext cx="2855780" cy="285578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5" y="2720014"/>
            <a:ext cx="2850493" cy="28504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05915" y="5900351"/>
            <a:ext cx="222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Administrateur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869432" y="5900351"/>
            <a:ext cx="1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17406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49114" y="374900"/>
            <a:ext cx="8540500" cy="1143000"/>
          </a:xfrm>
        </p:spPr>
        <p:txBody>
          <a:bodyPr>
            <a:normAutofit/>
          </a:bodyPr>
          <a:lstStyle/>
          <a:p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Les besoins fonctionnels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013" y="2614573"/>
            <a:ext cx="8056656" cy="334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Gestion</a:t>
            </a:r>
            <a:r>
              <a:rPr lang="fr-FR" sz="3733" b="1" spc="-13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des</a:t>
            </a:r>
            <a:r>
              <a:rPr lang="fr-FR" sz="3733" b="1" spc="-13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comptes </a:t>
            </a:r>
            <a:endParaRPr lang="fr-FR" sz="3733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Authentification </a:t>
            </a:r>
            <a:endParaRPr lang="fr-FR" sz="3733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Gestion des </a:t>
            </a:r>
            <a:r>
              <a:rPr lang="fr-FR" sz="3733" b="1" dirty="0" smtClean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location des voitures</a:t>
            </a:r>
            <a:endParaRPr lang="fr-FR" sz="3733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Gestion des commandes </a:t>
            </a:r>
            <a:endParaRPr lang="fr-FR" sz="3733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38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38293" y="374900"/>
            <a:ext cx="9151320" cy="1143000"/>
          </a:xfrm>
        </p:spPr>
        <p:txBody>
          <a:bodyPr>
            <a:normAutofit/>
          </a:bodyPr>
          <a:lstStyle/>
          <a:p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Les besoins non fonctionnels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5833" y="2207360"/>
            <a:ext cx="6096000" cy="42059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La fiabilité </a:t>
            </a:r>
          </a:p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La validité </a:t>
            </a:r>
          </a:p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La confidentialité </a:t>
            </a:r>
          </a:p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L’ergonomie</a:t>
            </a:r>
          </a:p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Portabilité</a:t>
            </a:r>
          </a:p>
        </p:txBody>
      </p:sp>
    </p:spTree>
    <p:extLst>
      <p:ext uri="{BB962C8B-B14F-4D97-AF65-F5344CB8AC3E}">
        <p14:creationId xmlns:p14="http://schemas.microsoft.com/office/powerpoint/2010/main" val="46770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     Réalisation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27" y="2207362"/>
            <a:ext cx="5118628" cy="285049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09600" y="5465067"/>
            <a:ext cx="467197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67" b="1" dirty="0"/>
              <a:t>Environnement logiciel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517587" y="5465067"/>
            <a:ext cx="467197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67" b="1" dirty="0"/>
              <a:t>Environnement matériel</a:t>
            </a:r>
          </a:p>
        </p:txBody>
      </p:sp>
    </p:spTree>
    <p:extLst>
      <p:ext uri="{BB962C8B-B14F-4D97-AF65-F5344CB8AC3E}">
        <p14:creationId xmlns:p14="http://schemas.microsoft.com/office/powerpoint/2010/main" val="955719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630" y="2119814"/>
            <a:ext cx="3162741" cy="2184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333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</a:t>
            </a:r>
            <a:br>
              <a:rPr lang="fr-FR" sz="5333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r>
              <a:rPr lang="fr-FR" sz="160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Environnement logiciel</a:t>
            </a:r>
            <a:br>
              <a:rPr lang="fr-FR" sz="160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endParaRPr lang="fr-FR" sz="16000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762" y="4827509"/>
            <a:ext cx="3257707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67" b="1" dirty="0">
                <a:latin typeface="Arial" panose="020B0604020202020204" pitchFamily="34" charset="0"/>
              </a:rPr>
              <a:t>Visual studio code</a:t>
            </a:r>
            <a:r>
              <a:rPr lang="fr-FR" sz="1867">
                <a:latin typeface="Roboto" panose="02000000000000000000" pitchFamily="2" charset="0"/>
              </a:rPr>
              <a:t> </a:t>
            </a:r>
            <a:r>
              <a:rPr lang="fr-FR" sz="1867" smtClean="0">
                <a:latin typeface="Roboto" panose="02000000000000000000" pitchFamily="2" charset="0"/>
              </a:rPr>
              <a:t>c’est </a:t>
            </a:r>
            <a:r>
              <a:rPr lang="fr-FR" sz="1867" dirty="0">
                <a:latin typeface="Roboto" panose="02000000000000000000" pitchFamily="2" charset="0"/>
              </a:rPr>
              <a:t>un éditeur de site web </a:t>
            </a:r>
            <a:endParaRPr lang="fr-FR" sz="1867" dirty="0"/>
          </a:p>
        </p:txBody>
      </p:sp>
      <p:sp>
        <p:nvSpPr>
          <p:cNvPr id="7" name="Rectangle 6"/>
          <p:cNvSpPr/>
          <p:nvPr/>
        </p:nvSpPr>
        <p:spPr>
          <a:xfrm>
            <a:off x="4059934" y="4760796"/>
            <a:ext cx="3257705" cy="1816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67" b="1" dirty="0">
                <a:latin typeface="Arial" panose="020B0604020202020204" pitchFamily="34" charset="0"/>
              </a:rPr>
              <a:t>PowerAMC</a:t>
            </a:r>
            <a:r>
              <a:rPr lang="fr-FR" sz="1867" dirty="0">
                <a:latin typeface="Arial" panose="020B0604020202020204" pitchFamily="34" charset="0"/>
              </a:rPr>
              <a:t> est un logiciel de conception, qui permet de modéliser les traitements informatiques et leurs bases de données associées.</a:t>
            </a:r>
            <a:endParaRPr lang="fr-FR" sz="1867" dirty="0"/>
          </a:p>
        </p:txBody>
      </p:sp>
      <p:sp>
        <p:nvSpPr>
          <p:cNvPr id="8" name="Rectangle 7"/>
          <p:cNvSpPr/>
          <p:nvPr/>
        </p:nvSpPr>
        <p:spPr>
          <a:xfrm>
            <a:off x="8619761" y="5015156"/>
            <a:ext cx="3054099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67" b="1" dirty="0" smtClean="0">
                <a:latin typeface="Proxima Nova"/>
              </a:rPr>
              <a:t>Womp serveur</a:t>
            </a:r>
            <a:r>
              <a:rPr lang="fr-FR" sz="1867" dirty="0" smtClean="0">
                <a:latin typeface="Proxima Nova"/>
              </a:rPr>
              <a:t> c’est un serveur locale</a:t>
            </a:r>
            <a:endParaRPr lang="fr-FR" sz="2133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10967"/>
            <a:ext cx="2222319" cy="20901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761" y="2492198"/>
            <a:ext cx="2962639" cy="18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Environnement matériel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79" y="1886428"/>
            <a:ext cx="2091816" cy="20918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41" y="4447034"/>
            <a:ext cx="1927161" cy="192716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14" y="2259728"/>
            <a:ext cx="1866553" cy="186655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09" y="4141435"/>
            <a:ext cx="2232760" cy="22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8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  Vidéo</a:t>
            </a:r>
            <a:endParaRPr lang="fr-FR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17" y="2084395"/>
            <a:ext cx="5029901" cy="4275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18191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0018" y="374900"/>
            <a:ext cx="5497380" cy="1143000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Conclusion</a:t>
            </a:r>
            <a:endParaRPr lang="fr-FR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7" y="2484305"/>
            <a:ext cx="2036067" cy="203606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40" y="2077092"/>
            <a:ext cx="2443280" cy="24432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888" y="2280700"/>
            <a:ext cx="2239673" cy="223967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95014" y="4854247"/>
            <a:ext cx="2850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Facilité d’utilisation de l’application web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263541" y="4817995"/>
            <a:ext cx="3461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Connaissance d’une nouvelle compétence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742887" y="4854247"/>
            <a:ext cx="2443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Satisfaction du besoin de client</a:t>
            </a:r>
          </a:p>
        </p:txBody>
      </p:sp>
    </p:spTree>
    <p:extLst>
      <p:ext uri="{BB962C8B-B14F-4D97-AF65-F5344CB8AC3E}">
        <p14:creationId xmlns:p14="http://schemas.microsoft.com/office/powerpoint/2010/main" val="35641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 Perspectives</a:t>
            </a:r>
            <a:endParaRPr lang="fr-FR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93" y="2211648"/>
            <a:ext cx="2036067" cy="203606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40" y="2213820"/>
            <a:ext cx="2252595" cy="225259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7" y="2432519"/>
            <a:ext cx="1815196" cy="181519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209440" y="4831707"/>
            <a:ext cx="9773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Notre objectif c’est de faire de cette plateforme la meilleure application de gestion des produits agricoles et de la rendre téléchargeable sur smartphone</a:t>
            </a:r>
          </a:p>
        </p:txBody>
      </p:sp>
    </p:spTree>
    <p:extLst>
      <p:ext uri="{BB962C8B-B14F-4D97-AF65-F5344CB8AC3E}">
        <p14:creationId xmlns:p14="http://schemas.microsoft.com/office/powerpoint/2010/main" val="689705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08" y="1800147"/>
            <a:ext cx="5512569" cy="4216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058537" y="429178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grpSp>
        <p:nvGrpSpPr>
          <p:cNvPr id="59" name="Groupe 58"/>
          <p:cNvGrpSpPr/>
          <p:nvPr/>
        </p:nvGrpSpPr>
        <p:grpSpPr>
          <a:xfrm>
            <a:off x="1422400" y="1582058"/>
            <a:ext cx="4325259" cy="1024777"/>
            <a:chOff x="1422400" y="1582056"/>
            <a:chExt cx="4325258" cy="1024776"/>
          </a:xfrm>
        </p:grpSpPr>
        <p:sp>
          <p:nvSpPr>
            <p:cNvPr id="40" name="Forme libre 39"/>
            <p:cNvSpPr/>
            <p:nvPr/>
          </p:nvSpPr>
          <p:spPr>
            <a:xfrm>
              <a:off x="4313232" y="1595908"/>
              <a:ext cx="1434426" cy="991313"/>
            </a:xfrm>
            <a:custGeom>
              <a:avLst/>
              <a:gdLst>
                <a:gd name="connsiteX0" fmla="*/ 1055194 w 1434426"/>
                <a:gd name="connsiteY0" fmla="*/ 0 h 991313"/>
                <a:gd name="connsiteX1" fmla="*/ 1134777 w 1434426"/>
                <a:gd name="connsiteY1" fmla="*/ 24704 h 991313"/>
                <a:gd name="connsiteX2" fmla="*/ 1434426 w 1434426"/>
                <a:gd name="connsiteY2" fmla="*/ 476769 h 991313"/>
                <a:gd name="connsiteX3" fmla="*/ 1434426 w 1434426"/>
                <a:gd name="connsiteY3" fmla="*/ 500692 h 991313"/>
                <a:gd name="connsiteX4" fmla="*/ 943805 w 1434426"/>
                <a:gd name="connsiteY4" fmla="*/ 991313 h 991313"/>
                <a:gd name="connsiteX5" fmla="*/ 0 w 1434426"/>
                <a:gd name="connsiteY5" fmla="*/ 991313 h 991313"/>
                <a:gd name="connsiteX6" fmla="*/ 47608 w 1434426"/>
                <a:gd name="connsiteY6" fmla="*/ 892486 h 991313"/>
                <a:gd name="connsiteX7" fmla="*/ 1014659 w 1434426"/>
                <a:gd name="connsiteY7" fmla="*/ 14836 h 991313"/>
                <a:gd name="connsiteX8" fmla="*/ 1055194 w 1434426"/>
                <a:gd name="connsiteY8" fmla="*/ 0 h 99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4426" h="991313">
                  <a:moveTo>
                    <a:pt x="1055194" y="0"/>
                  </a:moveTo>
                  <a:lnTo>
                    <a:pt x="1134777" y="24704"/>
                  </a:lnTo>
                  <a:cubicBezTo>
                    <a:pt x="1310868" y="99184"/>
                    <a:pt x="1434426" y="273547"/>
                    <a:pt x="1434426" y="476769"/>
                  </a:cubicBezTo>
                  <a:lnTo>
                    <a:pt x="1434426" y="500692"/>
                  </a:lnTo>
                  <a:cubicBezTo>
                    <a:pt x="1434426" y="771654"/>
                    <a:pt x="1214767" y="991313"/>
                    <a:pt x="943805" y="991313"/>
                  </a:cubicBezTo>
                  <a:lnTo>
                    <a:pt x="0" y="991313"/>
                  </a:lnTo>
                  <a:lnTo>
                    <a:pt x="47608" y="892486"/>
                  </a:lnTo>
                  <a:cubicBezTo>
                    <a:pt x="260257" y="501035"/>
                    <a:pt x="601508" y="189584"/>
                    <a:pt x="1014659" y="14836"/>
                  </a:cubicBezTo>
                  <a:lnTo>
                    <a:pt x="10551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1422400" y="1582056"/>
              <a:ext cx="3946026" cy="1005165"/>
            </a:xfrm>
            <a:custGeom>
              <a:avLst/>
              <a:gdLst>
                <a:gd name="connsiteX0" fmla="*/ 490621 w 3946026"/>
                <a:gd name="connsiteY0" fmla="*/ 0 h 1005165"/>
                <a:gd name="connsiteX1" fmla="*/ 3834637 w 3946026"/>
                <a:gd name="connsiteY1" fmla="*/ 0 h 1005165"/>
                <a:gd name="connsiteX2" fmla="*/ 3933514 w 3946026"/>
                <a:gd name="connsiteY2" fmla="*/ 9968 h 1005165"/>
                <a:gd name="connsiteX3" fmla="*/ 3946026 w 3946026"/>
                <a:gd name="connsiteY3" fmla="*/ 13852 h 1005165"/>
                <a:gd name="connsiteX4" fmla="*/ 3905491 w 3946026"/>
                <a:gd name="connsiteY4" fmla="*/ 28688 h 1005165"/>
                <a:gd name="connsiteX5" fmla="*/ 2938440 w 3946026"/>
                <a:gd name="connsiteY5" fmla="*/ 906338 h 1005165"/>
                <a:gd name="connsiteX6" fmla="*/ 2890832 w 3946026"/>
                <a:gd name="connsiteY6" fmla="*/ 1005165 h 1005165"/>
                <a:gd name="connsiteX7" fmla="*/ 490621 w 3946026"/>
                <a:gd name="connsiteY7" fmla="*/ 1005165 h 1005165"/>
                <a:gd name="connsiteX8" fmla="*/ 0 w 3946026"/>
                <a:gd name="connsiteY8" fmla="*/ 514544 h 1005165"/>
                <a:gd name="connsiteX9" fmla="*/ 0 w 3946026"/>
                <a:gd name="connsiteY9" fmla="*/ 490621 h 1005165"/>
                <a:gd name="connsiteX10" fmla="*/ 490621 w 3946026"/>
                <a:gd name="connsiteY10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46026" h="1005165">
                  <a:moveTo>
                    <a:pt x="490621" y="0"/>
                  </a:moveTo>
                  <a:lnTo>
                    <a:pt x="3834637" y="0"/>
                  </a:lnTo>
                  <a:cubicBezTo>
                    <a:pt x="3868507" y="0"/>
                    <a:pt x="3901576" y="3432"/>
                    <a:pt x="3933514" y="9968"/>
                  </a:cubicBezTo>
                  <a:lnTo>
                    <a:pt x="3946026" y="13852"/>
                  </a:lnTo>
                  <a:lnTo>
                    <a:pt x="3905491" y="28688"/>
                  </a:lnTo>
                  <a:cubicBezTo>
                    <a:pt x="3492340" y="203436"/>
                    <a:pt x="3151089" y="514887"/>
                    <a:pt x="2938440" y="906338"/>
                  </a:cubicBezTo>
                  <a:lnTo>
                    <a:pt x="2890832" y="1005165"/>
                  </a:lnTo>
                  <a:lnTo>
                    <a:pt x="490621" y="1005165"/>
                  </a:lnTo>
                  <a:cubicBezTo>
                    <a:pt x="219659" y="1005165"/>
                    <a:pt x="0" y="785506"/>
                    <a:pt x="0" y="514544"/>
                  </a:cubicBezTo>
                  <a:lnTo>
                    <a:pt x="0" y="490621"/>
                  </a:lnTo>
                  <a:cubicBezTo>
                    <a:pt x="0" y="219659"/>
                    <a:pt x="219659" y="0"/>
                    <a:pt x="4906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st="50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94661" y="1683503"/>
              <a:ext cx="535724" cy="923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2067810" y="1646967"/>
              <a:ext cx="2349312" cy="954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Etude conceptuelle</a:t>
              </a:r>
              <a:endParaRPr lang="fr-FR" sz="2800" dirty="0">
                <a:effectLst/>
              </a:endParaRPr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733277" y="2989612"/>
            <a:ext cx="4325259" cy="1005166"/>
            <a:chOff x="733277" y="2989610"/>
            <a:chExt cx="4325259" cy="1005165"/>
          </a:xfrm>
        </p:grpSpPr>
        <p:sp>
          <p:nvSpPr>
            <p:cNvPr id="39" name="Forme libre 38"/>
            <p:cNvSpPr/>
            <p:nvPr/>
          </p:nvSpPr>
          <p:spPr>
            <a:xfrm>
              <a:off x="4122671" y="2989610"/>
              <a:ext cx="935865" cy="1005165"/>
            </a:xfrm>
            <a:custGeom>
              <a:avLst/>
              <a:gdLst>
                <a:gd name="connsiteX0" fmla="*/ 50812 w 935865"/>
                <a:gd name="connsiteY0" fmla="*/ 0 h 1005165"/>
                <a:gd name="connsiteX1" fmla="*/ 445244 w 935865"/>
                <a:gd name="connsiteY1" fmla="*/ 0 h 1005165"/>
                <a:gd name="connsiteX2" fmla="*/ 935865 w 935865"/>
                <a:gd name="connsiteY2" fmla="*/ 490621 h 1005165"/>
                <a:gd name="connsiteX3" fmla="*/ 935865 w 935865"/>
                <a:gd name="connsiteY3" fmla="*/ 514544 h 1005165"/>
                <a:gd name="connsiteX4" fmla="*/ 445244 w 935865"/>
                <a:gd name="connsiteY4" fmla="*/ 1005165 h 1005165"/>
                <a:gd name="connsiteX5" fmla="*/ 83309 w 935865"/>
                <a:gd name="connsiteY5" fmla="*/ 1005165 h 1005165"/>
                <a:gd name="connsiteX6" fmla="*/ 40091 w 935865"/>
                <a:gd name="connsiteY6" fmla="*/ 837085 h 1005165"/>
                <a:gd name="connsiteX7" fmla="*/ 0 w 935865"/>
                <a:gd name="connsiteY7" fmla="*/ 439390 h 1005165"/>
                <a:gd name="connsiteX8" fmla="*/ 40091 w 935865"/>
                <a:gd name="connsiteY8" fmla="*/ 41695 h 1005165"/>
                <a:gd name="connsiteX9" fmla="*/ 50812 w 935865"/>
                <a:gd name="connsiteY9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5865" h="1005165">
                  <a:moveTo>
                    <a:pt x="50812" y="0"/>
                  </a:moveTo>
                  <a:lnTo>
                    <a:pt x="445244" y="0"/>
                  </a:lnTo>
                  <a:cubicBezTo>
                    <a:pt x="716206" y="0"/>
                    <a:pt x="935865" y="219659"/>
                    <a:pt x="935865" y="490621"/>
                  </a:cubicBezTo>
                  <a:lnTo>
                    <a:pt x="935865" y="514544"/>
                  </a:lnTo>
                  <a:cubicBezTo>
                    <a:pt x="935865" y="785506"/>
                    <a:pt x="716206" y="1005165"/>
                    <a:pt x="445244" y="1005165"/>
                  </a:cubicBezTo>
                  <a:lnTo>
                    <a:pt x="83309" y="1005165"/>
                  </a:lnTo>
                  <a:lnTo>
                    <a:pt x="40091" y="837085"/>
                  </a:lnTo>
                  <a:cubicBezTo>
                    <a:pt x="13804" y="708626"/>
                    <a:pt x="0" y="575620"/>
                    <a:pt x="0" y="439390"/>
                  </a:cubicBezTo>
                  <a:cubicBezTo>
                    <a:pt x="0" y="303160"/>
                    <a:pt x="13804" y="170154"/>
                    <a:pt x="40091" y="41695"/>
                  </a:cubicBezTo>
                  <a:lnTo>
                    <a:pt x="5081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2" name="Forme libre 31"/>
            <p:cNvSpPr/>
            <p:nvPr/>
          </p:nvSpPr>
          <p:spPr>
            <a:xfrm>
              <a:off x="733277" y="2989610"/>
              <a:ext cx="3472702" cy="1005165"/>
            </a:xfrm>
            <a:custGeom>
              <a:avLst/>
              <a:gdLst>
                <a:gd name="connsiteX0" fmla="*/ 490621 w 3472702"/>
                <a:gd name="connsiteY0" fmla="*/ 0 h 1005165"/>
                <a:gd name="connsiteX1" fmla="*/ 3440205 w 3472702"/>
                <a:gd name="connsiteY1" fmla="*/ 0 h 1005165"/>
                <a:gd name="connsiteX2" fmla="*/ 3429484 w 3472702"/>
                <a:gd name="connsiteY2" fmla="*/ 41695 h 1005165"/>
                <a:gd name="connsiteX3" fmla="*/ 3389393 w 3472702"/>
                <a:gd name="connsiteY3" fmla="*/ 439390 h 1005165"/>
                <a:gd name="connsiteX4" fmla="*/ 3429484 w 3472702"/>
                <a:gd name="connsiteY4" fmla="*/ 837085 h 1005165"/>
                <a:gd name="connsiteX5" fmla="*/ 3472702 w 3472702"/>
                <a:gd name="connsiteY5" fmla="*/ 1005165 h 1005165"/>
                <a:gd name="connsiteX6" fmla="*/ 490621 w 3472702"/>
                <a:gd name="connsiteY6" fmla="*/ 1005165 h 1005165"/>
                <a:gd name="connsiteX7" fmla="*/ 0 w 3472702"/>
                <a:gd name="connsiteY7" fmla="*/ 514544 h 1005165"/>
                <a:gd name="connsiteX8" fmla="*/ 0 w 3472702"/>
                <a:gd name="connsiteY8" fmla="*/ 490621 h 1005165"/>
                <a:gd name="connsiteX9" fmla="*/ 490621 w 3472702"/>
                <a:gd name="connsiteY9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72702" h="1005165">
                  <a:moveTo>
                    <a:pt x="490621" y="0"/>
                  </a:moveTo>
                  <a:lnTo>
                    <a:pt x="3440205" y="0"/>
                  </a:lnTo>
                  <a:lnTo>
                    <a:pt x="3429484" y="41695"/>
                  </a:lnTo>
                  <a:cubicBezTo>
                    <a:pt x="3403197" y="170154"/>
                    <a:pt x="3389393" y="303160"/>
                    <a:pt x="3389393" y="439390"/>
                  </a:cubicBezTo>
                  <a:cubicBezTo>
                    <a:pt x="3389393" y="575620"/>
                    <a:pt x="3403197" y="708626"/>
                    <a:pt x="3429484" y="837085"/>
                  </a:cubicBezTo>
                  <a:lnTo>
                    <a:pt x="3472702" y="1005165"/>
                  </a:lnTo>
                  <a:lnTo>
                    <a:pt x="490621" y="1005165"/>
                  </a:lnTo>
                  <a:cubicBezTo>
                    <a:pt x="219659" y="1005165"/>
                    <a:pt x="0" y="785506"/>
                    <a:pt x="0" y="514544"/>
                  </a:cubicBezTo>
                  <a:lnTo>
                    <a:pt x="0" y="490621"/>
                  </a:lnTo>
                  <a:cubicBezTo>
                    <a:pt x="0" y="219659"/>
                    <a:pt x="219659" y="0"/>
                    <a:pt x="4906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st="50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91033" y="3030527"/>
              <a:ext cx="535724" cy="923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372096" y="3230582"/>
              <a:ext cx="279361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Réalisation</a:t>
              </a:r>
              <a:endParaRPr lang="fr-FR" sz="2800" dirty="0">
                <a:effectLst/>
              </a:endParaRPr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1422400" y="4397166"/>
            <a:ext cx="4325259" cy="1277389"/>
            <a:chOff x="1422400" y="4397164"/>
            <a:chExt cx="4325258" cy="1277388"/>
          </a:xfrm>
        </p:grpSpPr>
        <p:sp>
          <p:nvSpPr>
            <p:cNvPr id="36" name="Forme libre 35"/>
            <p:cNvSpPr/>
            <p:nvPr/>
          </p:nvSpPr>
          <p:spPr>
            <a:xfrm>
              <a:off x="4377582" y="4397164"/>
              <a:ext cx="1370076" cy="921898"/>
            </a:xfrm>
            <a:custGeom>
              <a:avLst/>
              <a:gdLst>
                <a:gd name="connsiteX0" fmla="*/ 0 w 1370076"/>
                <a:gd name="connsiteY0" fmla="*/ 0 h 921898"/>
                <a:gd name="connsiteX1" fmla="*/ 879455 w 1370076"/>
                <a:gd name="connsiteY1" fmla="*/ 0 h 921898"/>
                <a:gd name="connsiteX2" fmla="*/ 1370076 w 1370076"/>
                <a:gd name="connsiteY2" fmla="*/ 490621 h 921898"/>
                <a:gd name="connsiteX3" fmla="*/ 1370076 w 1370076"/>
                <a:gd name="connsiteY3" fmla="*/ 514544 h 921898"/>
                <a:gd name="connsiteX4" fmla="*/ 1153766 w 1370076"/>
                <a:gd name="connsiteY4" fmla="*/ 921375 h 921898"/>
                <a:gd name="connsiteX5" fmla="*/ 1152802 w 1370076"/>
                <a:gd name="connsiteY5" fmla="*/ 921898 h 921898"/>
                <a:gd name="connsiteX6" fmla="*/ 1131610 w 1370076"/>
                <a:gd name="connsiteY6" fmla="*/ 916449 h 921898"/>
                <a:gd name="connsiteX7" fmla="*/ 82102 w 1370076"/>
                <a:gd name="connsiteY7" fmla="*/ 135144 h 921898"/>
                <a:gd name="connsiteX8" fmla="*/ 0 w 1370076"/>
                <a:gd name="connsiteY8" fmla="*/ 0 h 921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0076" h="921898">
                  <a:moveTo>
                    <a:pt x="0" y="0"/>
                  </a:moveTo>
                  <a:lnTo>
                    <a:pt x="879455" y="0"/>
                  </a:lnTo>
                  <a:cubicBezTo>
                    <a:pt x="1150417" y="0"/>
                    <a:pt x="1370076" y="219659"/>
                    <a:pt x="1370076" y="490621"/>
                  </a:cubicBezTo>
                  <a:lnTo>
                    <a:pt x="1370076" y="514544"/>
                  </a:lnTo>
                  <a:cubicBezTo>
                    <a:pt x="1370076" y="683895"/>
                    <a:pt x="1284271" y="833207"/>
                    <a:pt x="1153766" y="921375"/>
                  </a:cubicBezTo>
                  <a:lnTo>
                    <a:pt x="1152802" y="921898"/>
                  </a:lnTo>
                  <a:lnTo>
                    <a:pt x="1131610" y="916449"/>
                  </a:lnTo>
                  <a:cubicBezTo>
                    <a:pt x="699074" y="781917"/>
                    <a:pt x="330337" y="502580"/>
                    <a:pt x="82102" y="1351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9" name="Forme libre 28"/>
            <p:cNvSpPr/>
            <p:nvPr/>
          </p:nvSpPr>
          <p:spPr>
            <a:xfrm>
              <a:off x="1422400" y="4397164"/>
              <a:ext cx="4107984" cy="1005165"/>
            </a:xfrm>
            <a:custGeom>
              <a:avLst/>
              <a:gdLst>
                <a:gd name="connsiteX0" fmla="*/ 490621 w 4107984"/>
                <a:gd name="connsiteY0" fmla="*/ 0 h 1005165"/>
                <a:gd name="connsiteX1" fmla="*/ 2955182 w 4107984"/>
                <a:gd name="connsiteY1" fmla="*/ 0 h 1005165"/>
                <a:gd name="connsiteX2" fmla="*/ 3037284 w 4107984"/>
                <a:gd name="connsiteY2" fmla="*/ 135144 h 1005165"/>
                <a:gd name="connsiteX3" fmla="*/ 4086792 w 4107984"/>
                <a:gd name="connsiteY3" fmla="*/ 916449 h 1005165"/>
                <a:gd name="connsiteX4" fmla="*/ 4107984 w 4107984"/>
                <a:gd name="connsiteY4" fmla="*/ 921898 h 1005165"/>
                <a:gd name="connsiteX5" fmla="*/ 4025609 w 4107984"/>
                <a:gd name="connsiteY5" fmla="*/ 966610 h 1005165"/>
                <a:gd name="connsiteX6" fmla="*/ 3834637 w 4107984"/>
                <a:gd name="connsiteY6" fmla="*/ 1005165 h 1005165"/>
                <a:gd name="connsiteX7" fmla="*/ 490621 w 4107984"/>
                <a:gd name="connsiteY7" fmla="*/ 1005165 h 1005165"/>
                <a:gd name="connsiteX8" fmla="*/ 0 w 4107984"/>
                <a:gd name="connsiteY8" fmla="*/ 514544 h 1005165"/>
                <a:gd name="connsiteX9" fmla="*/ 0 w 4107984"/>
                <a:gd name="connsiteY9" fmla="*/ 490621 h 1005165"/>
                <a:gd name="connsiteX10" fmla="*/ 490621 w 4107984"/>
                <a:gd name="connsiteY10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7984" h="1005165">
                  <a:moveTo>
                    <a:pt x="490621" y="0"/>
                  </a:moveTo>
                  <a:lnTo>
                    <a:pt x="2955182" y="0"/>
                  </a:lnTo>
                  <a:lnTo>
                    <a:pt x="3037284" y="135144"/>
                  </a:lnTo>
                  <a:cubicBezTo>
                    <a:pt x="3285519" y="502580"/>
                    <a:pt x="3654256" y="781917"/>
                    <a:pt x="4086792" y="916449"/>
                  </a:cubicBezTo>
                  <a:lnTo>
                    <a:pt x="4107984" y="921898"/>
                  </a:lnTo>
                  <a:lnTo>
                    <a:pt x="4025609" y="966610"/>
                  </a:lnTo>
                  <a:cubicBezTo>
                    <a:pt x="3966911" y="991437"/>
                    <a:pt x="3902377" y="1005165"/>
                    <a:pt x="3834637" y="1005165"/>
                  </a:cubicBezTo>
                  <a:lnTo>
                    <a:pt x="490621" y="1005165"/>
                  </a:lnTo>
                  <a:cubicBezTo>
                    <a:pt x="219659" y="1005165"/>
                    <a:pt x="0" y="785506"/>
                    <a:pt x="0" y="514544"/>
                  </a:cubicBezTo>
                  <a:lnTo>
                    <a:pt x="0" y="490621"/>
                  </a:lnTo>
                  <a:cubicBezTo>
                    <a:pt x="0" y="219659"/>
                    <a:pt x="219659" y="0"/>
                    <a:pt x="4906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st="50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11710" y="4443447"/>
              <a:ext cx="3209905" cy="123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Conclusion et perspectives</a:t>
              </a:r>
              <a:endParaRPr lang="fr-FR" sz="2800" dirty="0"/>
            </a:p>
            <a:p>
              <a:endParaRPr lang="fr-FR" b="1" dirty="0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7042164" y="2989612"/>
            <a:ext cx="4325257" cy="1005166"/>
            <a:chOff x="6437084" y="1582056"/>
            <a:chExt cx="4325257" cy="1005165"/>
          </a:xfrm>
        </p:grpSpPr>
        <p:sp>
          <p:nvSpPr>
            <p:cNvPr id="41" name="Forme libre 40"/>
            <p:cNvSpPr/>
            <p:nvPr/>
          </p:nvSpPr>
          <p:spPr>
            <a:xfrm>
              <a:off x="6437084" y="1594689"/>
              <a:ext cx="1441685" cy="992532"/>
            </a:xfrm>
            <a:custGeom>
              <a:avLst/>
              <a:gdLst>
                <a:gd name="connsiteX0" fmla="*/ 383160 w 1441685"/>
                <a:gd name="connsiteY0" fmla="*/ 0 h 992532"/>
                <a:gd name="connsiteX1" fmla="*/ 427026 w 1441685"/>
                <a:gd name="connsiteY1" fmla="*/ 16055 h 992532"/>
                <a:gd name="connsiteX2" fmla="*/ 1394077 w 1441685"/>
                <a:gd name="connsiteY2" fmla="*/ 893705 h 992532"/>
                <a:gd name="connsiteX3" fmla="*/ 1441685 w 1441685"/>
                <a:gd name="connsiteY3" fmla="*/ 992532 h 992532"/>
                <a:gd name="connsiteX4" fmla="*/ 490621 w 1441685"/>
                <a:gd name="connsiteY4" fmla="*/ 992532 h 992532"/>
                <a:gd name="connsiteX5" fmla="*/ 0 w 1441685"/>
                <a:gd name="connsiteY5" fmla="*/ 501911 h 992532"/>
                <a:gd name="connsiteX6" fmla="*/ 0 w 1441685"/>
                <a:gd name="connsiteY6" fmla="*/ 477988 h 992532"/>
                <a:gd name="connsiteX7" fmla="*/ 299649 w 1441685"/>
                <a:gd name="connsiteY7" fmla="*/ 25923 h 992532"/>
                <a:gd name="connsiteX8" fmla="*/ 383160 w 1441685"/>
                <a:gd name="connsiteY8" fmla="*/ 0 h 99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685" h="992532">
                  <a:moveTo>
                    <a:pt x="383160" y="0"/>
                  </a:moveTo>
                  <a:lnTo>
                    <a:pt x="427026" y="16055"/>
                  </a:lnTo>
                  <a:cubicBezTo>
                    <a:pt x="840177" y="190803"/>
                    <a:pt x="1181428" y="502254"/>
                    <a:pt x="1394077" y="893705"/>
                  </a:cubicBezTo>
                  <a:lnTo>
                    <a:pt x="1441685" y="992532"/>
                  </a:lnTo>
                  <a:lnTo>
                    <a:pt x="490621" y="992532"/>
                  </a:lnTo>
                  <a:cubicBezTo>
                    <a:pt x="219659" y="992532"/>
                    <a:pt x="0" y="772873"/>
                    <a:pt x="0" y="501911"/>
                  </a:cubicBezTo>
                  <a:lnTo>
                    <a:pt x="0" y="477988"/>
                  </a:lnTo>
                  <a:cubicBezTo>
                    <a:pt x="0" y="274766"/>
                    <a:pt x="123558" y="100403"/>
                    <a:pt x="299649" y="25923"/>
                  </a:cubicBezTo>
                  <a:lnTo>
                    <a:pt x="38316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3" name="Forme libre 32"/>
            <p:cNvSpPr/>
            <p:nvPr/>
          </p:nvSpPr>
          <p:spPr>
            <a:xfrm>
              <a:off x="6820243" y="1582056"/>
              <a:ext cx="3942098" cy="1005165"/>
            </a:xfrm>
            <a:custGeom>
              <a:avLst/>
              <a:gdLst>
                <a:gd name="connsiteX0" fmla="*/ 107461 w 3942098"/>
                <a:gd name="connsiteY0" fmla="*/ 0 h 1005165"/>
                <a:gd name="connsiteX1" fmla="*/ 3451477 w 3942098"/>
                <a:gd name="connsiteY1" fmla="*/ 0 h 1005165"/>
                <a:gd name="connsiteX2" fmla="*/ 3942098 w 3942098"/>
                <a:gd name="connsiteY2" fmla="*/ 490621 h 1005165"/>
                <a:gd name="connsiteX3" fmla="*/ 3942098 w 3942098"/>
                <a:gd name="connsiteY3" fmla="*/ 514544 h 1005165"/>
                <a:gd name="connsiteX4" fmla="*/ 3451477 w 3942098"/>
                <a:gd name="connsiteY4" fmla="*/ 1005165 h 1005165"/>
                <a:gd name="connsiteX5" fmla="*/ 1058525 w 3942098"/>
                <a:gd name="connsiteY5" fmla="*/ 1005165 h 1005165"/>
                <a:gd name="connsiteX6" fmla="*/ 1010917 w 3942098"/>
                <a:gd name="connsiteY6" fmla="*/ 906338 h 1005165"/>
                <a:gd name="connsiteX7" fmla="*/ 43866 w 3942098"/>
                <a:gd name="connsiteY7" fmla="*/ 28688 h 1005165"/>
                <a:gd name="connsiteX8" fmla="*/ 0 w 3942098"/>
                <a:gd name="connsiteY8" fmla="*/ 12633 h 1005165"/>
                <a:gd name="connsiteX9" fmla="*/ 8584 w 3942098"/>
                <a:gd name="connsiteY9" fmla="*/ 9968 h 1005165"/>
                <a:gd name="connsiteX10" fmla="*/ 107461 w 3942098"/>
                <a:gd name="connsiteY10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42098" h="1005165">
                  <a:moveTo>
                    <a:pt x="107461" y="0"/>
                  </a:moveTo>
                  <a:lnTo>
                    <a:pt x="3451477" y="0"/>
                  </a:lnTo>
                  <a:cubicBezTo>
                    <a:pt x="3722439" y="0"/>
                    <a:pt x="3942098" y="219659"/>
                    <a:pt x="3942098" y="490621"/>
                  </a:cubicBezTo>
                  <a:lnTo>
                    <a:pt x="3942098" y="514544"/>
                  </a:lnTo>
                  <a:cubicBezTo>
                    <a:pt x="3942098" y="785506"/>
                    <a:pt x="3722439" y="1005165"/>
                    <a:pt x="3451477" y="1005165"/>
                  </a:cubicBezTo>
                  <a:lnTo>
                    <a:pt x="1058525" y="1005165"/>
                  </a:lnTo>
                  <a:lnTo>
                    <a:pt x="1010917" y="906338"/>
                  </a:lnTo>
                  <a:cubicBezTo>
                    <a:pt x="798268" y="514887"/>
                    <a:pt x="457017" y="203436"/>
                    <a:pt x="43866" y="28688"/>
                  </a:cubicBezTo>
                  <a:lnTo>
                    <a:pt x="0" y="12633"/>
                  </a:lnTo>
                  <a:lnTo>
                    <a:pt x="8584" y="9968"/>
                  </a:lnTo>
                  <a:cubicBezTo>
                    <a:pt x="40522" y="3432"/>
                    <a:pt x="73591" y="0"/>
                    <a:pt x="10746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st="50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53721" y="1601092"/>
              <a:ext cx="535724" cy="923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6702447" y="1551281"/>
            <a:ext cx="4558397" cy="1005166"/>
            <a:chOff x="7133464" y="2989610"/>
            <a:chExt cx="4558397" cy="1005165"/>
          </a:xfrm>
        </p:grpSpPr>
        <p:sp>
          <p:nvSpPr>
            <p:cNvPr id="38" name="Forme libre 37"/>
            <p:cNvSpPr/>
            <p:nvPr/>
          </p:nvSpPr>
          <p:spPr>
            <a:xfrm>
              <a:off x="7133464" y="2989610"/>
              <a:ext cx="935866" cy="1005165"/>
            </a:xfrm>
            <a:custGeom>
              <a:avLst/>
              <a:gdLst>
                <a:gd name="connsiteX0" fmla="*/ 490621 w 935866"/>
                <a:gd name="connsiteY0" fmla="*/ 0 h 1005165"/>
                <a:gd name="connsiteX1" fmla="*/ 885054 w 935866"/>
                <a:gd name="connsiteY1" fmla="*/ 0 h 1005165"/>
                <a:gd name="connsiteX2" fmla="*/ 895775 w 935866"/>
                <a:gd name="connsiteY2" fmla="*/ 41695 h 1005165"/>
                <a:gd name="connsiteX3" fmla="*/ 935866 w 935866"/>
                <a:gd name="connsiteY3" fmla="*/ 439390 h 1005165"/>
                <a:gd name="connsiteX4" fmla="*/ 895775 w 935866"/>
                <a:gd name="connsiteY4" fmla="*/ 837085 h 1005165"/>
                <a:gd name="connsiteX5" fmla="*/ 852557 w 935866"/>
                <a:gd name="connsiteY5" fmla="*/ 1005165 h 1005165"/>
                <a:gd name="connsiteX6" fmla="*/ 490621 w 935866"/>
                <a:gd name="connsiteY6" fmla="*/ 1005165 h 1005165"/>
                <a:gd name="connsiteX7" fmla="*/ 0 w 935866"/>
                <a:gd name="connsiteY7" fmla="*/ 514544 h 1005165"/>
                <a:gd name="connsiteX8" fmla="*/ 0 w 935866"/>
                <a:gd name="connsiteY8" fmla="*/ 490621 h 1005165"/>
                <a:gd name="connsiteX9" fmla="*/ 490621 w 935866"/>
                <a:gd name="connsiteY9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5866" h="1005165">
                  <a:moveTo>
                    <a:pt x="490621" y="0"/>
                  </a:moveTo>
                  <a:lnTo>
                    <a:pt x="885054" y="0"/>
                  </a:lnTo>
                  <a:lnTo>
                    <a:pt x="895775" y="41695"/>
                  </a:lnTo>
                  <a:cubicBezTo>
                    <a:pt x="922062" y="170154"/>
                    <a:pt x="935866" y="303160"/>
                    <a:pt x="935866" y="439390"/>
                  </a:cubicBezTo>
                  <a:cubicBezTo>
                    <a:pt x="935866" y="575620"/>
                    <a:pt x="922062" y="708626"/>
                    <a:pt x="895775" y="837085"/>
                  </a:cubicBezTo>
                  <a:lnTo>
                    <a:pt x="852557" y="1005165"/>
                  </a:lnTo>
                  <a:lnTo>
                    <a:pt x="490621" y="1005165"/>
                  </a:lnTo>
                  <a:cubicBezTo>
                    <a:pt x="219659" y="1005165"/>
                    <a:pt x="0" y="785506"/>
                    <a:pt x="0" y="514544"/>
                  </a:cubicBezTo>
                  <a:lnTo>
                    <a:pt x="0" y="490621"/>
                  </a:lnTo>
                  <a:cubicBezTo>
                    <a:pt x="0" y="219659"/>
                    <a:pt x="219659" y="0"/>
                    <a:pt x="49062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31" name="Forme libre 30"/>
            <p:cNvSpPr/>
            <p:nvPr/>
          </p:nvSpPr>
          <p:spPr>
            <a:xfrm>
              <a:off x="7986022" y="2989610"/>
              <a:ext cx="3472701" cy="1005165"/>
            </a:xfrm>
            <a:custGeom>
              <a:avLst/>
              <a:gdLst>
                <a:gd name="connsiteX0" fmla="*/ 32497 w 3472701"/>
                <a:gd name="connsiteY0" fmla="*/ 0 h 1005165"/>
                <a:gd name="connsiteX1" fmla="*/ 2982080 w 3472701"/>
                <a:gd name="connsiteY1" fmla="*/ 0 h 1005165"/>
                <a:gd name="connsiteX2" fmla="*/ 3472701 w 3472701"/>
                <a:gd name="connsiteY2" fmla="*/ 490621 h 1005165"/>
                <a:gd name="connsiteX3" fmla="*/ 3472701 w 3472701"/>
                <a:gd name="connsiteY3" fmla="*/ 514544 h 1005165"/>
                <a:gd name="connsiteX4" fmla="*/ 2982080 w 3472701"/>
                <a:gd name="connsiteY4" fmla="*/ 1005165 h 1005165"/>
                <a:gd name="connsiteX5" fmla="*/ 0 w 3472701"/>
                <a:gd name="connsiteY5" fmla="*/ 1005165 h 1005165"/>
                <a:gd name="connsiteX6" fmla="*/ 43218 w 3472701"/>
                <a:gd name="connsiteY6" fmla="*/ 837085 h 1005165"/>
                <a:gd name="connsiteX7" fmla="*/ 83309 w 3472701"/>
                <a:gd name="connsiteY7" fmla="*/ 439390 h 1005165"/>
                <a:gd name="connsiteX8" fmla="*/ 43218 w 3472701"/>
                <a:gd name="connsiteY8" fmla="*/ 41695 h 1005165"/>
                <a:gd name="connsiteX9" fmla="*/ 32497 w 3472701"/>
                <a:gd name="connsiteY9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72701" h="1005165">
                  <a:moveTo>
                    <a:pt x="32497" y="0"/>
                  </a:moveTo>
                  <a:lnTo>
                    <a:pt x="2982080" y="0"/>
                  </a:lnTo>
                  <a:cubicBezTo>
                    <a:pt x="3253042" y="0"/>
                    <a:pt x="3472701" y="219659"/>
                    <a:pt x="3472701" y="490621"/>
                  </a:cubicBezTo>
                  <a:lnTo>
                    <a:pt x="3472701" y="514544"/>
                  </a:lnTo>
                  <a:cubicBezTo>
                    <a:pt x="3472701" y="785506"/>
                    <a:pt x="3253042" y="1005165"/>
                    <a:pt x="2982080" y="1005165"/>
                  </a:cubicBezTo>
                  <a:lnTo>
                    <a:pt x="0" y="1005165"/>
                  </a:lnTo>
                  <a:lnTo>
                    <a:pt x="43218" y="837085"/>
                  </a:lnTo>
                  <a:cubicBezTo>
                    <a:pt x="69505" y="708626"/>
                    <a:pt x="83309" y="575620"/>
                    <a:pt x="83309" y="439390"/>
                  </a:cubicBezTo>
                  <a:cubicBezTo>
                    <a:pt x="83309" y="303160"/>
                    <a:pt x="69505" y="170154"/>
                    <a:pt x="43218" y="41695"/>
                  </a:cubicBezTo>
                  <a:lnTo>
                    <a:pt x="3249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st="50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27511" y="3011158"/>
              <a:ext cx="535724" cy="923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8109640" y="3194557"/>
              <a:ext cx="3582221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Introduction</a:t>
              </a:r>
              <a:endParaRPr lang="fr-FR" b="1" dirty="0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6437085" y="4295628"/>
            <a:ext cx="4325258" cy="1403984"/>
            <a:chOff x="4827813" y="3221720"/>
            <a:chExt cx="3243943" cy="1052988"/>
          </a:xfrm>
        </p:grpSpPr>
        <p:grpSp>
          <p:nvGrpSpPr>
            <p:cNvPr id="58" name="Groupe 57"/>
            <p:cNvGrpSpPr/>
            <p:nvPr/>
          </p:nvGrpSpPr>
          <p:grpSpPr>
            <a:xfrm>
              <a:off x="4827813" y="3221720"/>
              <a:ext cx="3243943" cy="800973"/>
              <a:chOff x="6437084" y="4295626"/>
              <a:chExt cx="4325257" cy="1067964"/>
            </a:xfrm>
          </p:grpSpPr>
          <p:sp>
            <p:nvSpPr>
              <p:cNvPr id="37" name="Forme libre 36"/>
              <p:cNvSpPr/>
              <p:nvPr/>
            </p:nvSpPr>
            <p:spPr>
              <a:xfrm>
                <a:off x="6437084" y="4358425"/>
                <a:ext cx="1399463" cy="948001"/>
              </a:xfrm>
              <a:custGeom>
                <a:avLst/>
                <a:gdLst>
                  <a:gd name="connsiteX0" fmla="*/ 490621 w 1399463"/>
                  <a:gd name="connsiteY0" fmla="*/ 0 h 948001"/>
                  <a:gd name="connsiteX1" fmla="*/ 1399463 w 1399463"/>
                  <a:gd name="connsiteY1" fmla="*/ 0 h 948001"/>
                  <a:gd name="connsiteX2" fmla="*/ 1394077 w 1399463"/>
                  <a:gd name="connsiteY2" fmla="*/ 11181 h 948001"/>
                  <a:gd name="connsiteX3" fmla="*/ 427026 w 1399463"/>
                  <a:gd name="connsiteY3" fmla="*/ 888831 h 948001"/>
                  <a:gd name="connsiteX4" fmla="*/ 265364 w 1399463"/>
                  <a:gd name="connsiteY4" fmla="*/ 948001 h 948001"/>
                  <a:gd name="connsiteX5" fmla="*/ 216310 w 1399463"/>
                  <a:gd name="connsiteY5" fmla="*/ 921375 h 948001"/>
                  <a:gd name="connsiteX6" fmla="*/ 0 w 1399463"/>
                  <a:gd name="connsiteY6" fmla="*/ 514544 h 948001"/>
                  <a:gd name="connsiteX7" fmla="*/ 0 w 1399463"/>
                  <a:gd name="connsiteY7" fmla="*/ 490621 h 948001"/>
                  <a:gd name="connsiteX8" fmla="*/ 490621 w 1399463"/>
                  <a:gd name="connsiteY8" fmla="*/ 0 h 94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463" h="948001">
                    <a:moveTo>
                      <a:pt x="490621" y="0"/>
                    </a:moveTo>
                    <a:lnTo>
                      <a:pt x="1399463" y="0"/>
                    </a:lnTo>
                    <a:lnTo>
                      <a:pt x="1394077" y="11181"/>
                    </a:lnTo>
                    <a:cubicBezTo>
                      <a:pt x="1181428" y="402632"/>
                      <a:pt x="840177" y="714083"/>
                      <a:pt x="427026" y="888831"/>
                    </a:cubicBezTo>
                    <a:lnTo>
                      <a:pt x="265364" y="948001"/>
                    </a:lnTo>
                    <a:lnTo>
                      <a:pt x="216310" y="921375"/>
                    </a:lnTo>
                    <a:cubicBezTo>
                      <a:pt x="85805" y="833207"/>
                      <a:pt x="0" y="683895"/>
                      <a:pt x="0" y="514544"/>
                    </a:cubicBezTo>
                    <a:lnTo>
                      <a:pt x="0" y="490621"/>
                    </a:lnTo>
                    <a:cubicBezTo>
                      <a:pt x="0" y="219659"/>
                      <a:pt x="219659" y="0"/>
                      <a:pt x="49062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0" name="Forme libre 29"/>
              <p:cNvSpPr/>
              <p:nvPr/>
            </p:nvSpPr>
            <p:spPr>
              <a:xfrm>
                <a:off x="6702447" y="4358425"/>
                <a:ext cx="4059894" cy="1005165"/>
              </a:xfrm>
              <a:custGeom>
                <a:avLst/>
                <a:gdLst>
                  <a:gd name="connsiteX0" fmla="*/ 1134099 w 4059894"/>
                  <a:gd name="connsiteY0" fmla="*/ 0 h 1005165"/>
                  <a:gd name="connsiteX1" fmla="*/ 3569273 w 4059894"/>
                  <a:gd name="connsiteY1" fmla="*/ 0 h 1005165"/>
                  <a:gd name="connsiteX2" fmla="*/ 4059894 w 4059894"/>
                  <a:gd name="connsiteY2" fmla="*/ 490621 h 1005165"/>
                  <a:gd name="connsiteX3" fmla="*/ 4059894 w 4059894"/>
                  <a:gd name="connsiteY3" fmla="*/ 514544 h 1005165"/>
                  <a:gd name="connsiteX4" fmla="*/ 3569273 w 4059894"/>
                  <a:gd name="connsiteY4" fmla="*/ 1005165 h 1005165"/>
                  <a:gd name="connsiteX5" fmla="*/ 225257 w 4059894"/>
                  <a:gd name="connsiteY5" fmla="*/ 1005165 h 1005165"/>
                  <a:gd name="connsiteX6" fmla="*/ 34285 w 4059894"/>
                  <a:gd name="connsiteY6" fmla="*/ 966610 h 1005165"/>
                  <a:gd name="connsiteX7" fmla="*/ 0 w 4059894"/>
                  <a:gd name="connsiteY7" fmla="*/ 948001 h 1005165"/>
                  <a:gd name="connsiteX8" fmla="*/ 161662 w 4059894"/>
                  <a:gd name="connsiteY8" fmla="*/ 888831 h 1005165"/>
                  <a:gd name="connsiteX9" fmla="*/ 1128713 w 4059894"/>
                  <a:gd name="connsiteY9" fmla="*/ 11181 h 1005165"/>
                  <a:gd name="connsiteX10" fmla="*/ 1134099 w 4059894"/>
                  <a:gd name="connsiteY10" fmla="*/ 0 h 100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59894" h="1005165">
                    <a:moveTo>
                      <a:pt x="1134099" y="0"/>
                    </a:moveTo>
                    <a:lnTo>
                      <a:pt x="3569273" y="0"/>
                    </a:lnTo>
                    <a:cubicBezTo>
                      <a:pt x="3840235" y="0"/>
                      <a:pt x="4059894" y="219659"/>
                      <a:pt x="4059894" y="490621"/>
                    </a:cubicBezTo>
                    <a:lnTo>
                      <a:pt x="4059894" y="514544"/>
                    </a:lnTo>
                    <a:cubicBezTo>
                      <a:pt x="4059894" y="785506"/>
                      <a:pt x="3840235" y="1005165"/>
                      <a:pt x="3569273" y="1005165"/>
                    </a:cubicBezTo>
                    <a:lnTo>
                      <a:pt x="225257" y="1005165"/>
                    </a:lnTo>
                    <a:cubicBezTo>
                      <a:pt x="157517" y="1005165"/>
                      <a:pt x="92983" y="991437"/>
                      <a:pt x="34285" y="966610"/>
                    </a:cubicBezTo>
                    <a:lnTo>
                      <a:pt x="0" y="948001"/>
                    </a:lnTo>
                    <a:lnTo>
                      <a:pt x="161662" y="888831"/>
                    </a:lnTo>
                    <a:cubicBezTo>
                      <a:pt x="574813" y="714083"/>
                      <a:pt x="916064" y="402632"/>
                      <a:pt x="1128713" y="11181"/>
                    </a:cubicBezTo>
                    <a:lnTo>
                      <a:pt x="113409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92100" dist="50800" dir="5400000" algn="ctr" rotWithShape="0">
                  <a:srgbClr val="000000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651861" y="4295626"/>
                <a:ext cx="535724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5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</p:grpSp>
        <p:sp>
          <p:nvSpPr>
            <p:cNvPr id="53" name="ZoneTexte 52"/>
            <p:cNvSpPr txBox="1"/>
            <p:nvPr/>
          </p:nvSpPr>
          <p:spPr>
            <a:xfrm>
              <a:off x="5696188" y="3351378"/>
              <a:ext cx="22278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Solution </a:t>
              </a:r>
              <a:r>
                <a:rPr lang="en-US" sz="2800" i="1" dirty="0" err="1"/>
                <a:t>proposée</a:t>
              </a:r>
              <a:endParaRPr lang="fr-FR" sz="2800" dirty="0"/>
            </a:p>
            <a:p>
              <a:pPr algn="ctr"/>
              <a:endParaRPr lang="en-US" sz="28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  <a:p>
              <a:endParaRPr lang="fr-FR" b="1" dirty="0"/>
            </a:p>
          </p:txBody>
        </p:sp>
      </p:grpSp>
      <p:sp>
        <p:nvSpPr>
          <p:cNvPr id="54" name="ZoneTexte 53"/>
          <p:cNvSpPr txBox="1"/>
          <p:nvPr/>
        </p:nvSpPr>
        <p:spPr>
          <a:xfrm>
            <a:off x="5143588" y="3481024"/>
            <a:ext cx="1942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SOUTENANCE</a:t>
            </a: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72" y="2721651"/>
            <a:ext cx="812869" cy="812869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598620" y="374901"/>
            <a:ext cx="10994760" cy="10180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Comic Sans MS" panose="030F0702030302020204" pitchFamily="66" charset="0"/>
              </a:rPr>
              <a:t>                 Plan</a:t>
            </a:r>
            <a:endParaRPr lang="en-US" sz="4800" dirty="0"/>
          </a:p>
        </p:txBody>
      </p:sp>
      <p:sp>
        <p:nvSpPr>
          <p:cNvPr id="62" name="Rectangle 61"/>
          <p:cNvSpPr/>
          <p:nvPr/>
        </p:nvSpPr>
        <p:spPr>
          <a:xfrm>
            <a:off x="5005590" y="433341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63" name="ZoneTexte 52"/>
          <p:cNvSpPr txBox="1"/>
          <p:nvPr/>
        </p:nvSpPr>
        <p:spPr>
          <a:xfrm>
            <a:off x="8179860" y="3166060"/>
            <a:ext cx="297045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Problématique</a:t>
            </a:r>
            <a:endParaRPr lang="fr-FR" sz="2800" dirty="0"/>
          </a:p>
          <a:p>
            <a:pPr algn="ctr"/>
            <a:endParaRPr lang="en-US" sz="2800" i="1" dirty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844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>
          <a:scene3d>
            <a:camera prst="perspectiveLeft"/>
            <a:lightRig rig="threePt" dir="t"/>
          </a:scene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164" y="1410286"/>
            <a:ext cx="3932237" cy="3811588"/>
          </a:xfrm>
          <a:ln>
            <a:noFill/>
          </a:ln>
        </p:spPr>
        <p:txBody>
          <a:bodyPr/>
          <a:lstStyle/>
          <a:p>
            <a:pPr algn="ctr"/>
            <a:r>
              <a:rPr lang="fr-FR" b="1" dirty="0"/>
              <a:t>Introduction</a:t>
            </a:r>
          </a:p>
          <a:p>
            <a:endParaRPr lang="fr-FR" dirty="0" smtClean="0"/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Dans le cadre de réalisation d’un projet de fin d’études pour la formation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BTP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s’intègre le présent travail.</a:t>
            </a:r>
          </a:p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 s’agit de développer solution informatique pour la gestion du parc roulant d’une agence de location de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voiture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5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                     Problématique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281" y="2066727"/>
            <a:ext cx="1425247" cy="142524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11" y="2025542"/>
            <a:ext cx="1421791" cy="14217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036" y="2006177"/>
            <a:ext cx="1466432" cy="14664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5572" y="3632607"/>
            <a:ext cx="2596328" cy="10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6000"/>
              </a:lnSpc>
              <a:spcBef>
                <a:spcPts val="60"/>
              </a:spcBef>
              <a:buSzPts val="1400"/>
            </a:pPr>
            <a:r>
              <a:rPr lang="fr-FR" sz="1467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Effectuer des opérations de location hors des horaires de travail</a:t>
            </a:r>
            <a:endParaRPr lang="fr-FR" sz="1333" b="1" dirty="0">
              <a:latin typeface="Calibri" panose="020F0502020204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1346" y="3611769"/>
            <a:ext cx="2203833" cy="1816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67" b="1" dirty="0">
                <a:latin typeface="Times New Roman" panose="02020603050405020304" pitchFamily="18" charset="0"/>
                <a:ea typeface="Verdana" panose="020B0604030504040204" pitchFamily="34" charset="0"/>
              </a:rPr>
              <a:t>Toucher plus de personnes susceptibles d’être des clients </a:t>
            </a:r>
            <a:r>
              <a:rPr lang="fr-FR" sz="1867" b="1" dirty="0" smtClean="0">
                <a:latin typeface="Times New Roman" panose="02020603050405020304" pitchFamily="18" charset="0"/>
                <a:ea typeface="Verdana" panose="020B0604030504040204" pitchFamily="34" charset="0"/>
              </a:rPr>
              <a:t>potentiels </a:t>
            </a:r>
            <a:r>
              <a:rPr lang="fr-FR" sz="1867" b="1" dirty="0">
                <a:latin typeface="Times New Roman" panose="02020603050405020304" pitchFamily="18" charset="0"/>
                <a:ea typeface="Verdana" panose="020B0604030504040204" pitchFamily="34" charset="0"/>
              </a:rPr>
              <a:t>sans dépenser d’argent</a:t>
            </a:r>
            <a:endParaRPr lang="fr-FR" sz="1867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709379" y="3734879"/>
            <a:ext cx="1628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Réduire le temps nécessaire à la location d’une voiture</a:t>
            </a:r>
          </a:p>
          <a:p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9280" y="3734879"/>
            <a:ext cx="2443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ea typeface="Verdana" panose="020B0604030504040204" pitchFamily="34" charset="0"/>
              </a:rPr>
              <a:t>Suivre de près le parc des voitures : entrée sortie via des </a:t>
            </a:r>
            <a:r>
              <a:rPr lang="fr-FR" sz="1600" b="1" dirty="0" smtClean="0">
                <a:latin typeface="Times New Roman" panose="02020603050405020304" pitchFamily="18" charset="0"/>
                <a:ea typeface="Verdana" panose="020B0604030504040204" pitchFamily="34" charset="0"/>
              </a:rPr>
              <a:t>locations</a:t>
            </a:r>
            <a:endParaRPr lang="fr-FR" sz="1600" b="1" dirty="0"/>
          </a:p>
        </p:txBody>
      </p:sp>
      <p:pic>
        <p:nvPicPr>
          <p:cNvPr id="1026" name="Picture 2" descr="https://img2.freepng.fr/20180405/gxw/kisspng-computer-icons-clip-art-ok-5ac6986d93c737.011983861522964589605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2" y="2257221"/>
            <a:ext cx="1375385" cy="13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166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  Solution proposée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646" y="2818180"/>
            <a:ext cx="2239673" cy="1477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94" y="2585710"/>
            <a:ext cx="1832460" cy="183246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7" y="2818180"/>
            <a:ext cx="1214827" cy="121482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299607" y="4559209"/>
            <a:ext cx="18646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Réaliser à distance un Pré réservation</a:t>
            </a:r>
            <a:endParaRPr lang="fr-FR" sz="1867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67561" y="4542845"/>
            <a:ext cx="237073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/>
              <a:t>Un site web hébergé accessible 24/24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45" y="2597004"/>
            <a:ext cx="1477627" cy="147762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221372" y="4559207"/>
            <a:ext cx="267102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/>
              <a:t>Partager l’adresse du site dans les réseaux sociaux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966516" y="4559205"/>
            <a:ext cx="2219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Un site permet de stocker l’historique des locations</a:t>
            </a:r>
            <a:endParaRPr lang="fr-FR" sz="1867" b="1" dirty="0"/>
          </a:p>
        </p:txBody>
      </p:sp>
    </p:spTree>
    <p:extLst>
      <p:ext uri="{BB962C8B-B14F-4D97-AF65-F5344CB8AC3E}">
        <p14:creationId xmlns:p14="http://schemas.microsoft.com/office/powerpoint/2010/main" val="22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    Etude conceptuelle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58" y="2207361"/>
            <a:ext cx="5300084" cy="3071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355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4576" y="0"/>
            <a:ext cx="10972800" cy="125255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diagrammes de cas </a:t>
            </a:r>
            <a:r>
              <a:rPr lang="fr-FR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d’utilisation couté client</a:t>
            </a:r>
            <a:endParaRPr lang="fr-FR" sz="4800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3" y="1802674"/>
            <a:ext cx="10450286" cy="4781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8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6390" y="0"/>
            <a:ext cx="10972800" cy="808421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</a:t>
            </a:r>
            <a:r>
              <a:rPr lang="fr-FR" sz="31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diagrammes de cas </a:t>
            </a:r>
            <a:r>
              <a:rPr lang="fr-FR" sz="31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d’utilisation couté administrateur</a:t>
            </a:r>
            <a:endParaRPr lang="fr-FR" sz="3100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2" y="1018902"/>
            <a:ext cx="11234056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51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62919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diagrammes </a:t>
            </a:r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de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9" y="1690688"/>
            <a:ext cx="11717382" cy="50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3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269</Words>
  <Application>Microsoft Office PowerPoint</Application>
  <PresentationFormat>Widescreen</PresentationFormat>
  <Paragraphs>76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 Unicode MS</vt:lpstr>
      <vt:lpstr>Arial</vt:lpstr>
      <vt:lpstr>Calibri</vt:lpstr>
      <vt:lpstr>Calibri Light</vt:lpstr>
      <vt:lpstr>Comic Sans MS</vt:lpstr>
      <vt:lpstr>Proxima Nova</vt:lpstr>
      <vt:lpstr>Roboto</vt:lpstr>
      <vt:lpstr>Times New Roman</vt:lpstr>
      <vt:lpstr>Verdana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                     Problématique</vt:lpstr>
      <vt:lpstr>                  Solution proposée</vt:lpstr>
      <vt:lpstr>                    Etude conceptuelle</vt:lpstr>
      <vt:lpstr>  diagrammes de cas d’utilisation couté client</vt:lpstr>
      <vt:lpstr>  diagrammes de cas d’utilisation couté administrateur</vt:lpstr>
      <vt:lpstr>diagrammes de classes</vt:lpstr>
      <vt:lpstr> Les acteurs </vt:lpstr>
      <vt:lpstr>Les besoins fonctionnels</vt:lpstr>
      <vt:lpstr>Les besoins non fonctionnels</vt:lpstr>
      <vt:lpstr>                     Réalisation</vt:lpstr>
      <vt:lpstr>PowerPoint Presentation</vt:lpstr>
      <vt:lpstr>       Environnement matériel</vt:lpstr>
      <vt:lpstr>                  Vidéo</vt:lpstr>
      <vt:lpstr>     Conclusion</vt:lpstr>
      <vt:lpstr>                 Perspectives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23</cp:revision>
  <dcterms:created xsi:type="dcterms:W3CDTF">2023-03-06T07:01:37Z</dcterms:created>
  <dcterms:modified xsi:type="dcterms:W3CDTF">2023-03-14T15:12:27Z</dcterms:modified>
</cp:coreProperties>
</file>