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59" r:id="rId4"/>
    <p:sldId id="258" r:id="rId5"/>
    <p:sldId id="261" r:id="rId6"/>
    <p:sldId id="262" r:id="rId7"/>
    <p:sldId id="263" r:id="rId8"/>
    <p:sldId id="273" r:id="rId9"/>
    <p:sldId id="274" r:id="rId10"/>
    <p:sldId id="264" r:id="rId11"/>
    <p:sldId id="266" r:id="rId12"/>
    <p:sldId id="267" r:id="rId13"/>
    <p:sldId id="268" r:id="rId14"/>
    <p:sldId id="272" r:id="rId15"/>
    <p:sldId id="269" r:id="rId16"/>
    <p:sldId id="270" r:id="rId17"/>
    <p:sldId id="265" r:id="rId18"/>
    <p:sldId id="271" r:id="rId19"/>
    <p:sldId id="260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33"/>
    <a:srgbClr val="FFCC66"/>
    <a:srgbClr val="990099"/>
    <a:srgbClr val="CC0099"/>
    <a:srgbClr val="FE9202"/>
    <a:srgbClr val="6C1A00"/>
    <a:srgbClr val="00AACC"/>
    <a:srgbClr val="5EEC3C"/>
    <a:srgbClr val="1D3A00"/>
    <a:srgbClr val="0032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97" d="100"/>
          <a:sy n="97" d="100"/>
        </p:scale>
        <p:origin x="6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079F5-4A20-44B5-BFAC-0B14E2713F81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B4EDE-60F9-4B1B-80BD-B4FF70B8A1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2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Bonjour mes dames et </a:t>
            </a:r>
            <a:r>
              <a:rPr lang="fr-FR" dirty="0" err="1" smtClean="0"/>
              <a:t>monsieurs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4EDE-60F9-4B1B-80BD-B4FF70B8A15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009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4EDE-60F9-4B1B-80BD-B4FF70B8A15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809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3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65195" y="433880"/>
            <a:ext cx="7177135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5195" y="1655519"/>
            <a:ext cx="7177135" cy="610820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ED38B126-F850-4970-96DD-0124EC76CD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8306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655519"/>
            <a:ext cx="8246070" cy="3054101"/>
          </a:xfrm>
        </p:spPr>
        <p:txBody>
          <a:bodyPr/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algn="l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l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l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l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260905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197405"/>
            <a:ext cx="6260905" cy="3511061"/>
          </a:xfr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81175"/>
            <a:ext cx="824607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786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66340"/>
            <a:ext cx="4040188" cy="2137871"/>
          </a:xfrm>
        </p:spPr>
        <p:txBody>
          <a:bodyPr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786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66340"/>
            <a:ext cx="4041775" cy="2137871"/>
          </a:xfrm>
        </p:spPr>
        <p:txBody>
          <a:bodyPr/>
          <a:lstStyle>
            <a:lvl1pPr algn="ctr"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algn="ctr">
              <a:defRPr sz="2000">
                <a:solidFill>
                  <a:schemeClr val="bg1">
                    <a:lumMod val="50000"/>
                  </a:schemeClr>
                </a:solidFill>
              </a:defRPr>
            </a:lvl2pPr>
            <a:lvl3pPr algn="ctr">
              <a:defRPr sz="1800">
                <a:solidFill>
                  <a:schemeClr val="bg1">
                    <a:lumMod val="50000"/>
                  </a:schemeClr>
                </a:solidFill>
              </a:defRPr>
            </a:lvl3pPr>
            <a:lvl4pPr algn="ctr">
              <a:defRPr sz="1600">
                <a:solidFill>
                  <a:schemeClr val="bg1">
                    <a:lumMod val="50000"/>
                  </a:schemeClr>
                </a:solidFill>
              </a:defRPr>
            </a:lvl4pPr>
            <a:lvl5pPr algn="ctr">
              <a:defRPr sz="1600">
                <a:solidFill>
                  <a:schemeClr val="bg1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575" y="128470"/>
            <a:ext cx="2046983" cy="69819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44774" y="1341297"/>
            <a:ext cx="74825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002060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Conception et réalisation D’une application web de gestion des achats et de vente des produits agricoles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96260" y="3335275"/>
            <a:ext cx="2028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latin typeface="Lucida Calligraphy" panose="03010101010101010101" pitchFamily="66" charset="0"/>
              </a:rPr>
              <a:t>Réaliser  par: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2403" y="3684041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Abdouchakour </a:t>
            </a:r>
            <a:r>
              <a:rPr lang="fr-FR" sz="2000" b="1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Youssouf</a:t>
            </a:r>
          </a:p>
          <a:p>
            <a:r>
              <a:rPr lang="fr-FR" sz="20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Nguema Obame Yann Ulrich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28715" y="3407041"/>
            <a:ext cx="19656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>
                <a:latin typeface="Lucida Calligraphy" panose="03010101010101010101" pitchFamily="66" charset="0"/>
              </a:rPr>
              <a:t>Encadré par: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8715" y="3807151"/>
            <a:ext cx="3615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Mme. Taktak Yakoub </a:t>
            </a:r>
            <a:r>
              <a:rPr lang="fr-FR" sz="2400" b="1" dirty="0">
                <a:solidFill>
                  <a:schemeClr val="bg1"/>
                </a:solidFill>
              </a:rPr>
              <a:t>wiem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90370" y="4591245"/>
            <a:ext cx="1523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2021-2022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4375" y="12847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diagrammes </a:t>
            </a:r>
            <a:r>
              <a:rPr lang="fr-FR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de cas </a:t>
            </a:r>
            <a:r>
              <a:rPr lang="fr-FR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d’utilisation global</a:t>
            </a:r>
            <a:endParaRPr lang="fr-FR" sz="3600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368" y="1502814"/>
            <a:ext cx="8129372" cy="364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9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diagrammes </a:t>
            </a:r>
            <a:r>
              <a:rPr lang="fr-FR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de </a:t>
            </a:r>
            <a:r>
              <a:rPr lang="fr-FR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classes</a:t>
            </a:r>
            <a:endParaRPr lang="fr-FR" sz="3600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02815"/>
            <a:ext cx="9144000" cy="35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4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     Réalisation</a:t>
            </a:r>
            <a:endParaRPr lang="fr-FR" sz="3600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45" y="1655521"/>
            <a:ext cx="3838971" cy="2137870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57200" y="4098800"/>
            <a:ext cx="350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Environnement logiciel</a:t>
            </a:r>
            <a:endParaRPr lang="fr-FR" sz="2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5638190" y="4098800"/>
            <a:ext cx="35039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Environnement matériel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228004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</a:t>
            </a:r>
            <a:br>
              <a:rPr lang="fr-FR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r>
              <a:rPr lang="fr-FR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fr-FR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Environnement </a:t>
            </a:r>
            <a:r>
              <a:rPr lang="fr-FR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logiciel</a:t>
            </a:r>
            <a:r>
              <a:rPr lang="fr-FR" b="1" dirty="0"/>
              <a:t/>
            </a:r>
            <a:br>
              <a:rPr lang="fr-FR" b="1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502815"/>
            <a:ext cx="1743318" cy="13146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866" y="1645948"/>
            <a:ext cx="3172268" cy="1228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008" y="1855289"/>
            <a:ext cx="1914792" cy="9621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/>
          <p:cNvSpPr/>
          <p:nvPr/>
        </p:nvSpPr>
        <p:spPr>
          <a:xfrm>
            <a:off x="224434" y="2877160"/>
            <a:ext cx="1886969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b="1" dirty="0" smtClean="0">
                <a:solidFill>
                  <a:srgbClr val="4D5156"/>
                </a:solidFill>
                <a:latin typeface="Roboto" panose="02000000000000000000" pitchFamily="2" charset="0"/>
              </a:rPr>
              <a:t>WampServer</a:t>
            </a:r>
            <a:r>
              <a:rPr lang="fr-FR" sz="1100" dirty="0">
                <a:solidFill>
                  <a:srgbClr val="4D5156"/>
                </a:solidFill>
                <a:latin typeface="Roboto" panose="02000000000000000000" pitchFamily="2" charset="0"/>
              </a:rPr>
              <a:t> est une plateforme de développement </a:t>
            </a:r>
            <a:r>
              <a:rPr lang="fr-FR" sz="1100" dirty="0" smtClean="0">
                <a:solidFill>
                  <a:srgbClr val="4D5156"/>
                </a:solidFill>
                <a:latin typeface="Roboto" panose="02000000000000000000" pitchFamily="2" charset="0"/>
              </a:rPr>
              <a:t>Web, </a:t>
            </a:r>
            <a:r>
              <a:rPr lang="fr-FR" sz="1100" dirty="0">
                <a:solidFill>
                  <a:srgbClr val="4D5156"/>
                </a:solidFill>
                <a:latin typeface="Roboto" panose="02000000000000000000" pitchFamily="2" charset="0"/>
              </a:rPr>
              <a:t>permettant de faire fonctionner localement (sans avoir à se connecter à un serveur externe)</a:t>
            </a:r>
            <a:endParaRPr lang="fr-FR" sz="11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350360" y="2927453"/>
            <a:ext cx="2595985" cy="3657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6979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1" i="0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MySQL </a:t>
            </a:r>
            <a:r>
              <a:rPr kumimoji="0" lang="fr-FR" sz="1100" i="0" u="none" strike="noStrike" cap="none" normalizeH="0" baseline="0" dirty="0" smtClean="0">
                <a:ln>
                  <a:noFill/>
                </a:ln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est un serveur de bases de données relationnelles SQL</a:t>
            </a:r>
            <a:endParaRPr kumimoji="0" lang="fr-FR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730603" y="2769438"/>
            <a:ext cx="25023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solidFill>
                  <a:srgbClr val="4D5156"/>
                </a:solidFill>
                <a:latin typeface="Roboto" panose="02000000000000000000" pitchFamily="2" charset="0"/>
              </a:rPr>
              <a:t>Apache</a:t>
            </a:r>
            <a:r>
              <a:rPr lang="fr-FR" sz="1200" dirty="0" smtClean="0">
                <a:solidFill>
                  <a:srgbClr val="4D5156"/>
                </a:solidFill>
                <a:latin typeface="Roboto" panose="02000000000000000000" pitchFamily="2" charset="0"/>
              </a:rPr>
              <a:t> Le </a:t>
            </a:r>
            <a:r>
              <a:rPr lang="fr-FR" sz="1200" dirty="0">
                <a:solidFill>
                  <a:srgbClr val="4D5156"/>
                </a:solidFill>
                <a:latin typeface="Roboto" panose="02000000000000000000" pitchFamily="2" charset="0"/>
              </a:rPr>
              <a:t>logiciel libre Apache </a:t>
            </a:r>
            <a:r>
              <a:rPr lang="fr-FR" sz="1200" dirty="0" smtClean="0">
                <a:solidFill>
                  <a:srgbClr val="4D5156"/>
                </a:solidFill>
                <a:latin typeface="Roboto" panose="02000000000000000000" pitchFamily="2" charset="0"/>
              </a:rPr>
              <a:t>est </a:t>
            </a:r>
            <a:r>
              <a:rPr lang="fr-FR" sz="1200" dirty="0">
                <a:solidFill>
                  <a:srgbClr val="4D5156"/>
                </a:solidFill>
                <a:latin typeface="Roboto" panose="02000000000000000000" pitchFamily="2" charset="0"/>
              </a:rPr>
              <a:t>un serveur </a:t>
            </a:r>
            <a:r>
              <a:rPr lang="fr-FR" sz="1200" dirty="0" smtClean="0">
                <a:solidFill>
                  <a:srgbClr val="4D5156"/>
                </a:solidFill>
                <a:latin typeface="Roboto" panose="02000000000000000000" pitchFamily="2" charset="0"/>
              </a:rPr>
              <a:t>Web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618651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670835"/>
            <a:ext cx="1962424" cy="1476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972" y="1589860"/>
            <a:ext cx="2372056" cy="1638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9870" y="1808225"/>
            <a:ext cx="1800476" cy="17623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</a:t>
            </a:r>
            <a:br>
              <a:rPr lang="fr-FR" sz="40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r>
              <a:rPr lang="fr-FR" sz="120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Environnement logiciel</a:t>
            </a:r>
            <a:br>
              <a:rPr lang="fr-FR" sz="120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endParaRPr lang="fr-FR" sz="12000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6260" y="3512829"/>
            <a:ext cx="2443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>
                <a:latin typeface="Roboto" panose="02000000000000000000" pitchFamily="2" charset="0"/>
              </a:rPr>
              <a:t>Dreamweaver</a:t>
            </a:r>
            <a:r>
              <a:rPr lang="fr-FR" sz="1400" dirty="0">
                <a:latin typeface="Roboto" panose="02000000000000000000" pitchFamily="2" charset="0"/>
              </a:rPr>
              <a:t> est un éditeur de site web </a:t>
            </a:r>
            <a:endParaRPr lang="fr-FR" sz="1400" dirty="0"/>
          </a:p>
        </p:txBody>
      </p:sp>
      <p:sp>
        <p:nvSpPr>
          <p:cNvPr id="7" name="Rectangle 6"/>
          <p:cNvSpPr/>
          <p:nvPr/>
        </p:nvSpPr>
        <p:spPr>
          <a:xfrm>
            <a:off x="3044950" y="3570596"/>
            <a:ext cx="24432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latin typeface="Arial" panose="020B0604020202020204" pitchFamily="34" charset="0"/>
              </a:rPr>
              <a:t>PowerAMC</a:t>
            </a:r>
            <a:r>
              <a:rPr lang="fr-FR" sz="1400" dirty="0" smtClean="0">
                <a:latin typeface="Arial" panose="020B0604020202020204" pitchFamily="34" charset="0"/>
              </a:rPr>
              <a:t> est </a:t>
            </a:r>
            <a:r>
              <a:rPr lang="fr-FR" sz="1400" dirty="0">
                <a:latin typeface="Arial" panose="020B0604020202020204" pitchFamily="34" charset="0"/>
              </a:rPr>
              <a:t>un logiciel de </a:t>
            </a:r>
            <a:r>
              <a:rPr lang="fr-FR" sz="1400" dirty="0" smtClean="0">
                <a:latin typeface="Arial" panose="020B0604020202020204" pitchFamily="34" charset="0"/>
              </a:rPr>
              <a:t>conception, </a:t>
            </a:r>
            <a:r>
              <a:rPr lang="fr-FR" sz="1400" dirty="0">
                <a:latin typeface="Arial" panose="020B0604020202020204" pitchFamily="34" charset="0"/>
              </a:rPr>
              <a:t>qui permet de modéliser les traitements informatiques et leurs bases de données associées.</a:t>
            </a:r>
            <a:endParaRPr lang="fr-FR" sz="1400" dirty="0"/>
          </a:p>
        </p:txBody>
      </p:sp>
      <p:sp>
        <p:nvSpPr>
          <p:cNvPr id="8" name="Rectangle 7"/>
          <p:cNvSpPr/>
          <p:nvPr/>
        </p:nvSpPr>
        <p:spPr>
          <a:xfrm>
            <a:off x="6464821" y="3761366"/>
            <a:ext cx="229057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latin typeface="Proxima Nova"/>
              </a:rPr>
              <a:t>Paint</a:t>
            </a:r>
            <a:r>
              <a:rPr lang="fr-FR" sz="1400" dirty="0" smtClean="0">
                <a:latin typeface="Proxima Nova"/>
              </a:rPr>
              <a:t> est </a:t>
            </a:r>
            <a:r>
              <a:rPr lang="fr-FR" sz="1400" dirty="0">
                <a:latin typeface="Proxima Nova"/>
              </a:rPr>
              <a:t>un logiciel de manipulation d'images</a:t>
            </a:r>
            <a:r>
              <a:rPr lang="fr-FR" sz="1600" dirty="0">
                <a:latin typeface="Proxima Nova"/>
              </a:rPr>
              <a:t> 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3583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Environnement matériel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59" y="1414821"/>
            <a:ext cx="1568862" cy="156886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30" y="3335275"/>
            <a:ext cx="1445371" cy="144537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85" y="1694795"/>
            <a:ext cx="1399915" cy="139991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657" y="3106076"/>
            <a:ext cx="1674570" cy="167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1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  Vidéo</a:t>
            </a:r>
            <a:endParaRPr lang="fr-FR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55" y="1808225"/>
            <a:ext cx="3772426" cy="32068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442644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82513" y="281175"/>
            <a:ext cx="4123035" cy="857250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Conclusion</a:t>
            </a:r>
            <a:endParaRPr lang="fr-FR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863229"/>
            <a:ext cx="1527050" cy="15270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55" y="1557819"/>
            <a:ext cx="1832460" cy="183246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65" y="1710524"/>
            <a:ext cx="1679755" cy="167975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296260" y="3640685"/>
            <a:ext cx="2137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Facilité d’utilisation de l’application web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3197655" y="3613496"/>
            <a:ext cx="2595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Connaissance d’une nouvelle compétence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557165" y="3640685"/>
            <a:ext cx="183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Satisfaction du besoin de client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345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 Perspectives</a:t>
            </a:r>
            <a:endParaRPr lang="fr-FR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70" y="1658736"/>
            <a:ext cx="1527050" cy="152705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55" y="1660365"/>
            <a:ext cx="1689446" cy="168944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1824389"/>
            <a:ext cx="1361397" cy="1361397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907080" y="3623780"/>
            <a:ext cx="732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Notre objectif c’est de faire de cette plateforme la meilleure application de gestion des produits agricoles et de la rendre téléchargeable sur smartphone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4948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130" y="1350110"/>
            <a:ext cx="4134427" cy="31627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3794102" y="3218839"/>
            <a:ext cx="401393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fr-FR" sz="40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grpSp>
        <p:nvGrpSpPr>
          <p:cNvPr id="59" name="Groupe 58"/>
          <p:cNvGrpSpPr/>
          <p:nvPr/>
        </p:nvGrpSpPr>
        <p:grpSpPr>
          <a:xfrm>
            <a:off x="1066800" y="1186543"/>
            <a:ext cx="3243944" cy="924149"/>
            <a:chOff x="1422400" y="1582056"/>
            <a:chExt cx="4325258" cy="1232198"/>
          </a:xfrm>
        </p:grpSpPr>
        <p:sp>
          <p:nvSpPr>
            <p:cNvPr id="40" name="Forme libre 39"/>
            <p:cNvSpPr/>
            <p:nvPr/>
          </p:nvSpPr>
          <p:spPr>
            <a:xfrm>
              <a:off x="4313232" y="1595908"/>
              <a:ext cx="1434426" cy="991313"/>
            </a:xfrm>
            <a:custGeom>
              <a:avLst/>
              <a:gdLst>
                <a:gd name="connsiteX0" fmla="*/ 1055194 w 1434426"/>
                <a:gd name="connsiteY0" fmla="*/ 0 h 991313"/>
                <a:gd name="connsiteX1" fmla="*/ 1134777 w 1434426"/>
                <a:gd name="connsiteY1" fmla="*/ 24704 h 991313"/>
                <a:gd name="connsiteX2" fmla="*/ 1434426 w 1434426"/>
                <a:gd name="connsiteY2" fmla="*/ 476769 h 991313"/>
                <a:gd name="connsiteX3" fmla="*/ 1434426 w 1434426"/>
                <a:gd name="connsiteY3" fmla="*/ 500692 h 991313"/>
                <a:gd name="connsiteX4" fmla="*/ 943805 w 1434426"/>
                <a:gd name="connsiteY4" fmla="*/ 991313 h 991313"/>
                <a:gd name="connsiteX5" fmla="*/ 0 w 1434426"/>
                <a:gd name="connsiteY5" fmla="*/ 991313 h 991313"/>
                <a:gd name="connsiteX6" fmla="*/ 47608 w 1434426"/>
                <a:gd name="connsiteY6" fmla="*/ 892486 h 991313"/>
                <a:gd name="connsiteX7" fmla="*/ 1014659 w 1434426"/>
                <a:gd name="connsiteY7" fmla="*/ 14836 h 991313"/>
                <a:gd name="connsiteX8" fmla="*/ 1055194 w 1434426"/>
                <a:gd name="connsiteY8" fmla="*/ 0 h 99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4426" h="991313">
                  <a:moveTo>
                    <a:pt x="1055194" y="0"/>
                  </a:moveTo>
                  <a:lnTo>
                    <a:pt x="1134777" y="24704"/>
                  </a:lnTo>
                  <a:cubicBezTo>
                    <a:pt x="1310868" y="99184"/>
                    <a:pt x="1434426" y="273547"/>
                    <a:pt x="1434426" y="476769"/>
                  </a:cubicBezTo>
                  <a:lnTo>
                    <a:pt x="1434426" y="500692"/>
                  </a:lnTo>
                  <a:cubicBezTo>
                    <a:pt x="1434426" y="771654"/>
                    <a:pt x="1214767" y="991313"/>
                    <a:pt x="943805" y="991313"/>
                  </a:cubicBezTo>
                  <a:lnTo>
                    <a:pt x="0" y="991313"/>
                  </a:lnTo>
                  <a:lnTo>
                    <a:pt x="47608" y="892486"/>
                  </a:lnTo>
                  <a:cubicBezTo>
                    <a:pt x="260257" y="501035"/>
                    <a:pt x="601508" y="189584"/>
                    <a:pt x="1014659" y="14836"/>
                  </a:cubicBezTo>
                  <a:lnTo>
                    <a:pt x="10551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1422400" y="1582056"/>
              <a:ext cx="3946026" cy="1005165"/>
            </a:xfrm>
            <a:custGeom>
              <a:avLst/>
              <a:gdLst>
                <a:gd name="connsiteX0" fmla="*/ 490621 w 3946026"/>
                <a:gd name="connsiteY0" fmla="*/ 0 h 1005165"/>
                <a:gd name="connsiteX1" fmla="*/ 3834637 w 3946026"/>
                <a:gd name="connsiteY1" fmla="*/ 0 h 1005165"/>
                <a:gd name="connsiteX2" fmla="*/ 3933514 w 3946026"/>
                <a:gd name="connsiteY2" fmla="*/ 9968 h 1005165"/>
                <a:gd name="connsiteX3" fmla="*/ 3946026 w 3946026"/>
                <a:gd name="connsiteY3" fmla="*/ 13852 h 1005165"/>
                <a:gd name="connsiteX4" fmla="*/ 3905491 w 3946026"/>
                <a:gd name="connsiteY4" fmla="*/ 28688 h 1005165"/>
                <a:gd name="connsiteX5" fmla="*/ 2938440 w 3946026"/>
                <a:gd name="connsiteY5" fmla="*/ 906338 h 1005165"/>
                <a:gd name="connsiteX6" fmla="*/ 2890832 w 3946026"/>
                <a:gd name="connsiteY6" fmla="*/ 1005165 h 1005165"/>
                <a:gd name="connsiteX7" fmla="*/ 490621 w 3946026"/>
                <a:gd name="connsiteY7" fmla="*/ 1005165 h 1005165"/>
                <a:gd name="connsiteX8" fmla="*/ 0 w 3946026"/>
                <a:gd name="connsiteY8" fmla="*/ 514544 h 1005165"/>
                <a:gd name="connsiteX9" fmla="*/ 0 w 3946026"/>
                <a:gd name="connsiteY9" fmla="*/ 490621 h 1005165"/>
                <a:gd name="connsiteX10" fmla="*/ 490621 w 3946026"/>
                <a:gd name="connsiteY10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46026" h="1005165">
                  <a:moveTo>
                    <a:pt x="490621" y="0"/>
                  </a:moveTo>
                  <a:lnTo>
                    <a:pt x="3834637" y="0"/>
                  </a:lnTo>
                  <a:cubicBezTo>
                    <a:pt x="3868507" y="0"/>
                    <a:pt x="3901576" y="3432"/>
                    <a:pt x="3933514" y="9968"/>
                  </a:cubicBezTo>
                  <a:lnTo>
                    <a:pt x="3946026" y="13852"/>
                  </a:lnTo>
                  <a:lnTo>
                    <a:pt x="3905491" y="28688"/>
                  </a:lnTo>
                  <a:cubicBezTo>
                    <a:pt x="3492340" y="203436"/>
                    <a:pt x="3151089" y="514887"/>
                    <a:pt x="2938440" y="906338"/>
                  </a:cubicBezTo>
                  <a:lnTo>
                    <a:pt x="2890832" y="1005165"/>
                  </a:lnTo>
                  <a:lnTo>
                    <a:pt x="490621" y="1005165"/>
                  </a:lnTo>
                  <a:cubicBezTo>
                    <a:pt x="219659" y="1005165"/>
                    <a:pt x="0" y="785506"/>
                    <a:pt x="0" y="514544"/>
                  </a:cubicBezTo>
                  <a:lnTo>
                    <a:pt x="0" y="490621"/>
                  </a:lnTo>
                  <a:cubicBezTo>
                    <a:pt x="0" y="219659"/>
                    <a:pt x="219659" y="0"/>
                    <a:pt x="4906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st="50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94927" y="1683503"/>
              <a:ext cx="535191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fr-FR" sz="405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6</a:t>
              </a: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1848631" y="1829369"/>
              <a:ext cx="234931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>
                  <a:solidFill>
                    <a:schemeClr val="accent3">
                      <a:lumMod val="50000"/>
                    </a:schemeClr>
                  </a:solidFill>
                  <a:latin typeface="Comic Sans MS" panose="030F0702030302020204" pitchFamily="66" charset="0"/>
                </a:rPr>
                <a:t>Introduction</a:t>
              </a:r>
              <a:endParaRPr lang="fr-FR" sz="1350" b="1" dirty="0"/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549958" y="2242208"/>
            <a:ext cx="3243944" cy="753874"/>
            <a:chOff x="733277" y="2989610"/>
            <a:chExt cx="4325259" cy="1005165"/>
          </a:xfrm>
        </p:grpSpPr>
        <p:sp>
          <p:nvSpPr>
            <p:cNvPr id="39" name="Forme libre 38"/>
            <p:cNvSpPr/>
            <p:nvPr/>
          </p:nvSpPr>
          <p:spPr>
            <a:xfrm>
              <a:off x="4122671" y="2989610"/>
              <a:ext cx="935865" cy="1005165"/>
            </a:xfrm>
            <a:custGeom>
              <a:avLst/>
              <a:gdLst>
                <a:gd name="connsiteX0" fmla="*/ 50812 w 935865"/>
                <a:gd name="connsiteY0" fmla="*/ 0 h 1005165"/>
                <a:gd name="connsiteX1" fmla="*/ 445244 w 935865"/>
                <a:gd name="connsiteY1" fmla="*/ 0 h 1005165"/>
                <a:gd name="connsiteX2" fmla="*/ 935865 w 935865"/>
                <a:gd name="connsiteY2" fmla="*/ 490621 h 1005165"/>
                <a:gd name="connsiteX3" fmla="*/ 935865 w 935865"/>
                <a:gd name="connsiteY3" fmla="*/ 514544 h 1005165"/>
                <a:gd name="connsiteX4" fmla="*/ 445244 w 935865"/>
                <a:gd name="connsiteY4" fmla="*/ 1005165 h 1005165"/>
                <a:gd name="connsiteX5" fmla="*/ 83309 w 935865"/>
                <a:gd name="connsiteY5" fmla="*/ 1005165 h 1005165"/>
                <a:gd name="connsiteX6" fmla="*/ 40091 w 935865"/>
                <a:gd name="connsiteY6" fmla="*/ 837085 h 1005165"/>
                <a:gd name="connsiteX7" fmla="*/ 0 w 935865"/>
                <a:gd name="connsiteY7" fmla="*/ 439390 h 1005165"/>
                <a:gd name="connsiteX8" fmla="*/ 40091 w 935865"/>
                <a:gd name="connsiteY8" fmla="*/ 41695 h 1005165"/>
                <a:gd name="connsiteX9" fmla="*/ 50812 w 935865"/>
                <a:gd name="connsiteY9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5865" h="1005165">
                  <a:moveTo>
                    <a:pt x="50812" y="0"/>
                  </a:moveTo>
                  <a:lnTo>
                    <a:pt x="445244" y="0"/>
                  </a:lnTo>
                  <a:cubicBezTo>
                    <a:pt x="716206" y="0"/>
                    <a:pt x="935865" y="219659"/>
                    <a:pt x="935865" y="490621"/>
                  </a:cubicBezTo>
                  <a:lnTo>
                    <a:pt x="935865" y="514544"/>
                  </a:lnTo>
                  <a:cubicBezTo>
                    <a:pt x="935865" y="785506"/>
                    <a:pt x="716206" y="1005165"/>
                    <a:pt x="445244" y="1005165"/>
                  </a:cubicBezTo>
                  <a:lnTo>
                    <a:pt x="83309" y="1005165"/>
                  </a:lnTo>
                  <a:lnTo>
                    <a:pt x="40091" y="837085"/>
                  </a:lnTo>
                  <a:cubicBezTo>
                    <a:pt x="13804" y="708626"/>
                    <a:pt x="0" y="575620"/>
                    <a:pt x="0" y="439390"/>
                  </a:cubicBezTo>
                  <a:cubicBezTo>
                    <a:pt x="0" y="303160"/>
                    <a:pt x="13804" y="170154"/>
                    <a:pt x="40091" y="41695"/>
                  </a:cubicBezTo>
                  <a:lnTo>
                    <a:pt x="5081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32" name="Forme libre 31"/>
            <p:cNvSpPr/>
            <p:nvPr/>
          </p:nvSpPr>
          <p:spPr>
            <a:xfrm>
              <a:off x="733277" y="2989610"/>
              <a:ext cx="3472702" cy="1005165"/>
            </a:xfrm>
            <a:custGeom>
              <a:avLst/>
              <a:gdLst>
                <a:gd name="connsiteX0" fmla="*/ 490621 w 3472702"/>
                <a:gd name="connsiteY0" fmla="*/ 0 h 1005165"/>
                <a:gd name="connsiteX1" fmla="*/ 3440205 w 3472702"/>
                <a:gd name="connsiteY1" fmla="*/ 0 h 1005165"/>
                <a:gd name="connsiteX2" fmla="*/ 3429484 w 3472702"/>
                <a:gd name="connsiteY2" fmla="*/ 41695 h 1005165"/>
                <a:gd name="connsiteX3" fmla="*/ 3389393 w 3472702"/>
                <a:gd name="connsiteY3" fmla="*/ 439390 h 1005165"/>
                <a:gd name="connsiteX4" fmla="*/ 3429484 w 3472702"/>
                <a:gd name="connsiteY4" fmla="*/ 837085 h 1005165"/>
                <a:gd name="connsiteX5" fmla="*/ 3472702 w 3472702"/>
                <a:gd name="connsiteY5" fmla="*/ 1005165 h 1005165"/>
                <a:gd name="connsiteX6" fmla="*/ 490621 w 3472702"/>
                <a:gd name="connsiteY6" fmla="*/ 1005165 h 1005165"/>
                <a:gd name="connsiteX7" fmla="*/ 0 w 3472702"/>
                <a:gd name="connsiteY7" fmla="*/ 514544 h 1005165"/>
                <a:gd name="connsiteX8" fmla="*/ 0 w 3472702"/>
                <a:gd name="connsiteY8" fmla="*/ 490621 h 1005165"/>
                <a:gd name="connsiteX9" fmla="*/ 490621 w 3472702"/>
                <a:gd name="connsiteY9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72702" h="1005165">
                  <a:moveTo>
                    <a:pt x="490621" y="0"/>
                  </a:moveTo>
                  <a:lnTo>
                    <a:pt x="3440205" y="0"/>
                  </a:lnTo>
                  <a:lnTo>
                    <a:pt x="3429484" y="41695"/>
                  </a:lnTo>
                  <a:cubicBezTo>
                    <a:pt x="3403197" y="170154"/>
                    <a:pt x="3389393" y="303160"/>
                    <a:pt x="3389393" y="439390"/>
                  </a:cubicBezTo>
                  <a:cubicBezTo>
                    <a:pt x="3389393" y="575620"/>
                    <a:pt x="3403197" y="708626"/>
                    <a:pt x="3429484" y="837085"/>
                  </a:cubicBezTo>
                  <a:lnTo>
                    <a:pt x="3472702" y="1005165"/>
                  </a:lnTo>
                  <a:lnTo>
                    <a:pt x="490621" y="1005165"/>
                  </a:lnTo>
                  <a:cubicBezTo>
                    <a:pt x="219659" y="1005165"/>
                    <a:pt x="0" y="785506"/>
                    <a:pt x="0" y="514544"/>
                  </a:cubicBezTo>
                  <a:lnTo>
                    <a:pt x="0" y="490621"/>
                  </a:lnTo>
                  <a:cubicBezTo>
                    <a:pt x="0" y="219659"/>
                    <a:pt x="219659" y="0"/>
                    <a:pt x="4906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st="50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91299" y="3030527"/>
              <a:ext cx="535191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fr-FR" sz="405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253318" y="3230582"/>
              <a:ext cx="2637572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i="1" dirty="0" err="1">
                  <a:solidFill>
                    <a:schemeClr val="accent3">
                      <a:lumMod val="50000"/>
                    </a:schemeClr>
                  </a:solidFill>
                  <a:latin typeface="Comic Sans MS" panose="030F0702030302020204" pitchFamily="66" charset="0"/>
                </a:rPr>
                <a:t>Problématique</a:t>
              </a:r>
              <a:endParaRPr lang="fr-FR" sz="1350" b="1" dirty="0"/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1066800" y="3297872"/>
            <a:ext cx="3243944" cy="793542"/>
            <a:chOff x="1422400" y="4397164"/>
            <a:chExt cx="4325258" cy="1058056"/>
          </a:xfrm>
        </p:grpSpPr>
        <p:sp>
          <p:nvSpPr>
            <p:cNvPr id="36" name="Forme libre 35"/>
            <p:cNvSpPr/>
            <p:nvPr/>
          </p:nvSpPr>
          <p:spPr>
            <a:xfrm>
              <a:off x="4377582" y="4397164"/>
              <a:ext cx="1370076" cy="921898"/>
            </a:xfrm>
            <a:custGeom>
              <a:avLst/>
              <a:gdLst>
                <a:gd name="connsiteX0" fmla="*/ 0 w 1370076"/>
                <a:gd name="connsiteY0" fmla="*/ 0 h 921898"/>
                <a:gd name="connsiteX1" fmla="*/ 879455 w 1370076"/>
                <a:gd name="connsiteY1" fmla="*/ 0 h 921898"/>
                <a:gd name="connsiteX2" fmla="*/ 1370076 w 1370076"/>
                <a:gd name="connsiteY2" fmla="*/ 490621 h 921898"/>
                <a:gd name="connsiteX3" fmla="*/ 1370076 w 1370076"/>
                <a:gd name="connsiteY3" fmla="*/ 514544 h 921898"/>
                <a:gd name="connsiteX4" fmla="*/ 1153766 w 1370076"/>
                <a:gd name="connsiteY4" fmla="*/ 921375 h 921898"/>
                <a:gd name="connsiteX5" fmla="*/ 1152802 w 1370076"/>
                <a:gd name="connsiteY5" fmla="*/ 921898 h 921898"/>
                <a:gd name="connsiteX6" fmla="*/ 1131610 w 1370076"/>
                <a:gd name="connsiteY6" fmla="*/ 916449 h 921898"/>
                <a:gd name="connsiteX7" fmla="*/ 82102 w 1370076"/>
                <a:gd name="connsiteY7" fmla="*/ 135144 h 921898"/>
                <a:gd name="connsiteX8" fmla="*/ 0 w 1370076"/>
                <a:gd name="connsiteY8" fmla="*/ 0 h 921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0076" h="921898">
                  <a:moveTo>
                    <a:pt x="0" y="0"/>
                  </a:moveTo>
                  <a:lnTo>
                    <a:pt x="879455" y="0"/>
                  </a:lnTo>
                  <a:cubicBezTo>
                    <a:pt x="1150417" y="0"/>
                    <a:pt x="1370076" y="219659"/>
                    <a:pt x="1370076" y="490621"/>
                  </a:cubicBezTo>
                  <a:lnTo>
                    <a:pt x="1370076" y="514544"/>
                  </a:lnTo>
                  <a:cubicBezTo>
                    <a:pt x="1370076" y="683895"/>
                    <a:pt x="1284271" y="833207"/>
                    <a:pt x="1153766" y="921375"/>
                  </a:cubicBezTo>
                  <a:lnTo>
                    <a:pt x="1152802" y="921898"/>
                  </a:lnTo>
                  <a:lnTo>
                    <a:pt x="1131610" y="916449"/>
                  </a:lnTo>
                  <a:cubicBezTo>
                    <a:pt x="699074" y="781917"/>
                    <a:pt x="330337" y="502580"/>
                    <a:pt x="82102" y="1351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29" name="Forme libre 28"/>
            <p:cNvSpPr/>
            <p:nvPr/>
          </p:nvSpPr>
          <p:spPr>
            <a:xfrm>
              <a:off x="1422400" y="4397164"/>
              <a:ext cx="4107984" cy="1005165"/>
            </a:xfrm>
            <a:custGeom>
              <a:avLst/>
              <a:gdLst>
                <a:gd name="connsiteX0" fmla="*/ 490621 w 4107984"/>
                <a:gd name="connsiteY0" fmla="*/ 0 h 1005165"/>
                <a:gd name="connsiteX1" fmla="*/ 2955182 w 4107984"/>
                <a:gd name="connsiteY1" fmla="*/ 0 h 1005165"/>
                <a:gd name="connsiteX2" fmla="*/ 3037284 w 4107984"/>
                <a:gd name="connsiteY2" fmla="*/ 135144 h 1005165"/>
                <a:gd name="connsiteX3" fmla="*/ 4086792 w 4107984"/>
                <a:gd name="connsiteY3" fmla="*/ 916449 h 1005165"/>
                <a:gd name="connsiteX4" fmla="*/ 4107984 w 4107984"/>
                <a:gd name="connsiteY4" fmla="*/ 921898 h 1005165"/>
                <a:gd name="connsiteX5" fmla="*/ 4025609 w 4107984"/>
                <a:gd name="connsiteY5" fmla="*/ 966610 h 1005165"/>
                <a:gd name="connsiteX6" fmla="*/ 3834637 w 4107984"/>
                <a:gd name="connsiteY6" fmla="*/ 1005165 h 1005165"/>
                <a:gd name="connsiteX7" fmla="*/ 490621 w 4107984"/>
                <a:gd name="connsiteY7" fmla="*/ 1005165 h 1005165"/>
                <a:gd name="connsiteX8" fmla="*/ 0 w 4107984"/>
                <a:gd name="connsiteY8" fmla="*/ 514544 h 1005165"/>
                <a:gd name="connsiteX9" fmla="*/ 0 w 4107984"/>
                <a:gd name="connsiteY9" fmla="*/ 490621 h 1005165"/>
                <a:gd name="connsiteX10" fmla="*/ 490621 w 4107984"/>
                <a:gd name="connsiteY10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7984" h="1005165">
                  <a:moveTo>
                    <a:pt x="490621" y="0"/>
                  </a:moveTo>
                  <a:lnTo>
                    <a:pt x="2955182" y="0"/>
                  </a:lnTo>
                  <a:lnTo>
                    <a:pt x="3037284" y="135144"/>
                  </a:lnTo>
                  <a:cubicBezTo>
                    <a:pt x="3285519" y="502580"/>
                    <a:pt x="3654256" y="781917"/>
                    <a:pt x="4086792" y="916449"/>
                  </a:cubicBezTo>
                  <a:lnTo>
                    <a:pt x="4107984" y="921898"/>
                  </a:lnTo>
                  <a:lnTo>
                    <a:pt x="4025609" y="966610"/>
                  </a:lnTo>
                  <a:cubicBezTo>
                    <a:pt x="3966911" y="991437"/>
                    <a:pt x="3902377" y="1005165"/>
                    <a:pt x="3834637" y="1005165"/>
                  </a:cubicBezTo>
                  <a:lnTo>
                    <a:pt x="490621" y="1005165"/>
                  </a:lnTo>
                  <a:cubicBezTo>
                    <a:pt x="219659" y="1005165"/>
                    <a:pt x="0" y="785506"/>
                    <a:pt x="0" y="514544"/>
                  </a:cubicBezTo>
                  <a:lnTo>
                    <a:pt x="0" y="490621"/>
                  </a:lnTo>
                  <a:cubicBezTo>
                    <a:pt x="0" y="219659"/>
                    <a:pt x="219659" y="0"/>
                    <a:pt x="4906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st="50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514839" y="4624223"/>
              <a:ext cx="320990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i="1" dirty="0">
                  <a:solidFill>
                    <a:schemeClr val="accent3">
                      <a:lumMod val="50000"/>
                    </a:schemeClr>
                  </a:solidFill>
                  <a:latin typeface="Comic Sans MS" panose="030F0702030302020204" pitchFamily="66" charset="0"/>
                </a:rPr>
                <a:t>Solution </a:t>
              </a:r>
              <a:r>
                <a:rPr lang="en-US" sz="2100" i="1" dirty="0" err="1">
                  <a:solidFill>
                    <a:schemeClr val="accent3">
                      <a:lumMod val="50000"/>
                    </a:schemeClr>
                  </a:solidFill>
                  <a:latin typeface="Comic Sans MS" panose="030F0702030302020204" pitchFamily="66" charset="0"/>
                </a:rPr>
                <a:t>proposée</a:t>
              </a:r>
              <a:endParaRPr lang="en-US" sz="21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  <a:p>
              <a:endParaRPr lang="fr-FR" sz="1350" b="1" dirty="0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5281623" y="2242208"/>
            <a:ext cx="3413412" cy="753874"/>
            <a:chOff x="6437084" y="1582056"/>
            <a:chExt cx="4551216" cy="1005165"/>
          </a:xfrm>
        </p:grpSpPr>
        <p:sp>
          <p:nvSpPr>
            <p:cNvPr id="41" name="Forme libre 40"/>
            <p:cNvSpPr/>
            <p:nvPr/>
          </p:nvSpPr>
          <p:spPr>
            <a:xfrm>
              <a:off x="6437084" y="1594689"/>
              <a:ext cx="1441685" cy="992532"/>
            </a:xfrm>
            <a:custGeom>
              <a:avLst/>
              <a:gdLst>
                <a:gd name="connsiteX0" fmla="*/ 383160 w 1441685"/>
                <a:gd name="connsiteY0" fmla="*/ 0 h 992532"/>
                <a:gd name="connsiteX1" fmla="*/ 427026 w 1441685"/>
                <a:gd name="connsiteY1" fmla="*/ 16055 h 992532"/>
                <a:gd name="connsiteX2" fmla="*/ 1394077 w 1441685"/>
                <a:gd name="connsiteY2" fmla="*/ 893705 h 992532"/>
                <a:gd name="connsiteX3" fmla="*/ 1441685 w 1441685"/>
                <a:gd name="connsiteY3" fmla="*/ 992532 h 992532"/>
                <a:gd name="connsiteX4" fmla="*/ 490621 w 1441685"/>
                <a:gd name="connsiteY4" fmla="*/ 992532 h 992532"/>
                <a:gd name="connsiteX5" fmla="*/ 0 w 1441685"/>
                <a:gd name="connsiteY5" fmla="*/ 501911 h 992532"/>
                <a:gd name="connsiteX6" fmla="*/ 0 w 1441685"/>
                <a:gd name="connsiteY6" fmla="*/ 477988 h 992532"/>
                <a:gd name="connsiteX7" fmla="*/ 299649 w 1441685"/>
                <a:gd name="connsiteY7" fmla="*/ 25923 h 992532"/>
                <a:gd name="connsiteX8" fmla="*/ 383160 w 1441685"/>
                <a:gd name="connsiteY8" fmla="*/ 0 h 99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685" h="992532">
                  <a:moveTo>
                    <a:pt x="383160" y="0"/>
                  </a:moveTo>
                  <a:lnTo>
                    <a:pt x="427026" y="16055"/>
                  </a:lnTo>
                  <a:cubicBezTo>
                    <a:pt x="840177" y="190803"/>
                    <a:pt x="1181428" y="502254"/>
                    <a:pt x="1394077" y="893705"/>
                  </a:cubicBezTo>
                  <a:lnTo>
                    <a:pt x="1441685" y="992532"/>
                  </a:lnTo>
                  <a:lnTo>
                    <a:pt x="490621" y="992532"/>
                  </a:lnTo>
                  <a:cubicBezTo>
                    <a:pt x="219659" y="992532"/>
                    <a:pt x="0" y="772873"/>
                    <a:pt x="0" y="501911"/>
                  </a:cubicBezTo>
                  <a:lnTo>
                    <a:pt x="0" y="477988"/>
                  </a:lnTo>
                  <a:cubicBezTo>
                    <a:pt x="0" y="274766"/>
                    <a:pt x="123558" y="100403"/>
                    <a:pt x="299649" y="25923"/>
                  </a:cubicBezTo>
                  <a:lnTo>
                    <a:pt x="38316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33" name="Forme libre 32"/>
            <p:cNvSpPr/>
            <p:nvPr/>
          </p:nvSpPr>
          <p:spPr>
            <a:xfrm>
              <a:off x="6820243" y="1582056"/>
              <a:ext cx="3942098" cy="1005165"/>
            </a:xfrm>
            <a:custGeom>
              <a:avLst/>
              <a:gdLst>
                <a:gd name="connsiteX0" fmla="*/ 107461 w 3942098"/>
                <a:gd name="connsiteY0" fmla="*/ 0 h 1005165"/>
                <a:gd name="connsiteX1" fmla="*/ 3451477 w 3942098"/>
                <a:gd name="connsiteY1" fmla="*/ 0 h 1005165"/>
                <a:gd name="connsiteX2" fmla="*/ 3942098 w 3942098"/>
                <a:gd name="connsiteY2" fmla="*/ 490621 h 1005165"/>
                <a:gd name="connsiteX3" fmla="*/ 3942098 w 3942098"/>
                <a:gd name="connsiteY3" fmla="*/ 514544 h 1005165"/>
                <a:gd name="connsiteX4" fmla="*/ 3451477 w 3942098"/>
                <a:gd name="connsiteY4" fmla="*/ 1005165 h 1005165"/>
                <a:gd name="connsiteX5" fmla="*/ 1058525 w 3942098"/>
                <a:gd name="connsiteY5" fmla="*/ 1005165 h 1005165"/>
                <a:gd name="connsiteX6" fmla="*/ 1010917 w 3942098"/>
                <a:gd name="connsiteY6" fmla="*/ 906338 h 1005165"/>
                <a:gd name="connsiteX7" fmla="*/ 43866 w 3942098"/>
                <a:gd name="connsiteY7" fmla="*/ 28688 h 1005165"/>
                <a:gd name="connsiteX8" fmla="*/ 0 w 3942098"/>
                <a:gd name="connsiteY8" fmla="*/ 12633 h 1005165"/>
                <a:gd name="connsiteX9" fmla="*/ 8584 w 3942098"/>
                <a:gd name="connsiteY9" fmla="*/ 9968 h 1005165"/>
                <a:gd name="connsiteX10" fmla="*/ 107461 w 3942098"/>
                <a:gd name="connsiteY10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42098" h="1005165">
                  <a:moveTo>
                    <a:pt x="107461" y="0"/>
                  </a:moveTo>
                  <a:lnTo>
                    <a:pt x="3451477" y="0"/>
                  </a:lnTo>
                  <a:cubicBezTo>
                    <a:pt x="3722439" y="0"/>
                    <a:pt x="3942098" y="219659"/>
                    <a:pt x="3942098" y="490621"/>
                  </a:cubicBezTo>
                  <a:lnTo>
                    <a:pt x="3942098" y="514544"/>
                  </a:lnTo>
                  <a:cubicBezTo>
                    <a:pt x="3942098" y="785506"/>
                    <a:pt x="3722439" y="1005165"/>
                    <a:pt x="3451477" y="1005165"/>
                  </a:cubicBezTo>
                  <a:lnTo>
                    <a:pt x="1058525" y="1005165"/>
                  </a:lnTo>
                  <a:lnTo>
                    <a:pt x="1010917" y="906338"/>
                  </a:lnTo>
                  <a:cubicBezTo>
                    <a:pt x="798268" y="514887"/>
                    <a:pt x="457017" y="203436"/>
                    <a:pt x="43866" y="28688"/>
                  </a:cubicBezTo>
                  <a:lnTo>
                    <a:pt x="0" y="12633"/>
                  </a:lnTo>
                  <a:lnTo>
                    <a:pt x="8584" y="9968"/>
                  </a:lnTo>
                  <a:cubicBezTo>
                    <a:pt x="40522" y="3432"/>
                    <a:pt x="73591" y="0"/>
                    <a:pt x="10746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st="50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53988" y="1601092"/>
              <a:ext cx="535189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fr-FR" sz="405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fr-FR" sz="40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1" name="ZoneTexte 50"/>
            <p:cNvSpPr txBox="1"/>
            <p:nvPr/>
          </p:nvSpPr>
          <p:spPr>
            <a:xfrm>
              <a:off x="7406079" y="1750531"/>
              <a:ext cx="35822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i="1" dirty="0">
                  <a:solidFill>
                    <a:schemeClr val="accent3">
                      <a:lumMod val="50000"/>
                    </a:schemeClr>
                  </a:solidFill>
                  <a:latin typeface="Comic Sans MS" panose="030F0702030302020204" pitchFamily="66" charset="0"/>
                </a:rPr>
                <a:t>Etude </a:t>
              </a:r>
              <a:r>
                <a:rPr lang="en-US" sz="2100" i="1" dirty="0" err="1">
                  <a:solidFill>
                    <a:schemeClr val="accent3">
                      <a:lumMod val="50000"/>
                    </a:schemeClr>
                  </a:solidFill>
                  <a:latin typeface="Comic Sans MS" panose="030F0702030302020204" pitchFamily="66" charset="0"/>
                </a:rPr>
                <a:t>conceptuelle</a:t>
              </a:r>
              <a:endParaRPr lang="en-US" sz="21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  <a:p>
              <a:endParaRPr lang="fr-FR" sz="1350" b="1" dirty="0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5026835" y="1163459"/>
            <a:ext cx="3418798" cy="776958"/>
            <a:chOff x="7133464" y="2989610"/>
            <a:chExt cx="4558397" cy="1035944"/>
          </a:xfrm>
        </p:grpSpPr>
        <p:sp>
          <p:nvSpPr>
            <p:cNvPr id="38" name="Forme libre 37"/>
            <p:cNvSpPr/>
            <p:nvPr/>
          </p:nvSpPr>
          <p:spPr>
            <a:xfrm>
              <a:off x="7133464" y="2989610"/>
              <a:ext cx="935866" cy="1005165"/>
            </a:xfrm>
            <a:custGeom>
              <a:avLst/>
              <a:gdLst>
                <a:gd name="connsiteX0" fmla="*/ 490621 w 935866"/>
                <a:gd name="connsiteY0" fmla="*/ 0 h 1005165"/>
                <a:gd name="connsiteX1" fmla="*/ 885054 w 935866"/>
                <a:gd name="connsiteY1" fmla="*/ 0 h 1005165"/>
                <a:gd name="connsiteX2" fmla="*/ 895775 w 935866"/>
                <a:gd name="connsiteY2" fmla="*/ 41695 h 1005165"/>
                <a:gd name="connsiteX3" fmla="*/ 935866 w 935866"/>
                <a:gd name="connsiteY3" fmla="*/ 439390 h 1005165"/>
                <a:gd name="connsiteX4" fmla="*/ 895775 w 935866"/>
                <a:gd name="connsiteY4" fmla="*/ 837085 h 1005165"/>
                <a:gd name="connsiteX5" fmla="*/ 852557 w 935866"/>
                <a:gd name="connsiteY5" fmla="*/ 1005165 h 1005165"/>
                <a:gd name="connsiteX6" fmla="*/ 490621 w 935866"/>
                <a:gd name="connsiteY6" fmla="*/ 1005165 h 1005165"/>
                <a:gd name="connsiteX7" fmla="*/ 0 w 935866"/>
                <a:gd name="connsiteY7" fmla="*/ 514544 h 1005165"/>
                <a:gd name="connsiteX8" fmla="*/ 0 w 935866"/>
                <a:gd name="connsiteY8" fmla="*/ 490621 h 1005165"/>
                <a:gd name="connsiteX9" fmla="*/ 490621 w 935866"/>
                <a:gd name="connsiteY9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5866" h="1005165">
                  <a:moveTo>
                    <a:pt x="490621" y="0"/>
                  </a:moveTo>
                  <a:lnTo>
                    <a:pt x="885054" y="0"/>
                  </a:lnTo>
                  <a:lnTo>
                    <a:pt x="895775" y="41695"/>
                  </a:lnTo>
                  <a:cubicBezTo>
                    <a:pt x="922062" y="170154"/>
                    <a:pt x="935866" y="303160"/>
                    <a:pt x="935866" y="439390"/>
                  </a:cubicBezTo>
                  <a:cubicBezTo>
                    <a:pt x="935866" y="575620"/>
                    <a:pt x="922062" y="708626"/>
                    <a:pt x="895775" y="837085"/>
                  </a:cubicBezTo>
                  <a:lnTo>
                    <a:pt x="852557" y="1005165"/>
                  </a:lnTo>
                  <a:lnTo>
                    <a:pt x="490621" y="1005165"/>
                  </a:lnTo>
                  <a:cubicBezTo>
                    <a:pt x="219659" y="1005165"/>
                    <a:pt x="0" y="785506"/>
                    <a:pt x="0" y="514544"/>
                  </a:cubicBezTo>
                  <a:lnTo>
                    <a:pt x="0" y="490621"/>
                  </a:lnTo>
                  <a:cubicBezTo>
                    <a:pt x="0" y="219659"/>
                    <a:pt x="219659" y="0"/>
                    <a:pt x="49062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>
                <a:solidFill>
                  <a:srgbClr val="C00000"/>
                </a:solidFill>
              </a:endParaRPr>
            </a:p>
          </p:txBody>
        </p:sp>
        <p:sp>
          <p:nvSpPr>
            <p:cNvPr id="31" name="Forme libre 30"/>
            <p:cNvSpPr/>
            <p:nvPr/>
          </p:nvSpPr>
          <p:spPr>
            <a:xfrm>
              <a:off x="7986022" y="2989610"/>
              <a:ext cx="3472701" cy="1005165"/>
            </a:xfrm>
            <a:custGeom>
              <a:avLst/>
              <a:gdLst>
                <a:gd name="connsiteX0" fmla="*/ 32497 w 3472701"/>
                <a:gd name="connsiteY0" fmla="*/ 0 h 1005165"/>
                <a:gd name="connsiteX1" fmla="*/ 2982080 w 3472701"/>
                <a:gd name="connsiteY1" fmla="*/ 0 h 1005165"/>
                <a:gd name="connsiteX2" fmla="*/ 3472701 w 3472701"/>
                <a:gd name="connsiteY2" fmla="*/ 490621 h 1005165"/>
                <a:gd name="connsiteX3" fmla="*/ 3472701 w 3472701"/>
                <a:gd name="connsiteY3" fmla="*/ 514544 h 1005165"/>
                <a:gd name="connsiteX4" fmla="*/ 2982080 w 3472701"/>
                <a:gd name="connsiteY4" fmla="*/ 1005165 h 1005165"/>
                <a:gd name="connsiteX5" fmla="*/ 0 w 3472701"/>
                <a:gd name="connsiteY5" fmla="*/ 1005165 h 1005165"/>
                <a:gd name="connsiteX6" fmla="*/ 43218 w 3472701"/>
                <a:gd name="connsiteY6" fmla="*/ 837085 h 1005165"/>
                <a:gd name="connsiteX7" fmla="*/ 83309 w 3472701"/>
                <a:gd name="connsiteY7" fmla="*/ 439390 h 1005165"/>
                <a:gd name="connsiteX8" fmla="*/ 43218 w 3472701"/>
                <a:gd name="connsiteY8" fmla="*/ 41695 h 1005165"/>
                <a:gd name="connsiteX9" fmla="*/ 32497 w 3472701"/>
                <a:gd name="connsiteY9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72701" h="1005165">
                  <a:moveTo>
                    <a:pt x="32497" y="0"/>
                  </a:moveTo>
                  <a:lnTo>
                    <a:pt x="2982080" y="0"/>
                  </a:lnTo>
                  <a:cubicBezTo>
                    <a:pt x="3253042" y="0"/>
                    <a:pt x="3472701" y="219659"/>
                    <a:pt x="3472701" y="490621"/>
                  </a:cubicBezTo>
                  <a:lnTo>
                    <a:pt x="3472701" y="514544"/>
                  </a:lnTo>
                  <a:cubicBezTo>
                    <a:pt x="3472701" y="785506"/>
                    <a:pt x="3253042" y="1005165"/>
                    <a:pt x="2982080" y="1005165"/>
                  </a:cubicBezTo>
                  <a:lnTo>
                    <a:pt x="0" y="1005165"/>
                  </a:lnTo>
                  <a:lnTo>
                    <a:pt x="43218" y="837085"/>
                  </a:lnTo>
                  <a:cubicBezTo>
                    <a:pt x="69505" y="708626"/>
                    <a:pt x="83309" y="575620"/>
                    <a:pt x="83309" y="439390"/>
                  </a:cubicBezTo>
                  <a:cubicBezTo>
                    <a:pt x="83309" y="303160"/>
                    <a:pt x="69505" y="170154"/>
                    <a:pt x="43218" y="41695"/>
                  </a:cubicBezTo>
                  <a:lnTo>
                    <a:pt x="3249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st="50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 sz="135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27779" y="3011158"/>
              <a:ext cx="535189" cy="923329"/>
            </a:xfrm>
            <a:prstGeom prst="rect">
              <a:avLst/>
            </a:prstGeom>
            <a:noFill/>
          </p:spPr>
          <p:txBody>
            <a:bodyPr wrap="none" lIns="68580" tIns="34290" rIns="68580" bIns="34290">
              <a:spAutoFit/>
            </a:bodyPr>
            <a:lstStyle/>
            <a:p>
              <a:pPr algn="ctr"/>
              <a:r>
                <a:rPr lang="fr-FR" sz="4050" dirty="0" smtClean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fr-FR" sz="405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8109640" y="3194557"/>
              <a:ext cx="358222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i="1" dirty="0" err="1">
                  <a:solidFill>
                    <a:schemeClr val="accent3">
                      <a:lumMod val="50000"/>
                    </a:schemeClr>
                  </a:solidFill>
                  <a:latin typeface="Comic Sans MS" panose="030F0702030302020204" pitchFamily="66" charset="0"/>
                </a:rPr>
                <a:t>Réalisation</a:t>
              </a:r>
              <a:endParaRPr lang="en-US" sz="21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  <a:p>
              <a:endParaRPr lang="fr-FR" sz="1350" b="1" dirty="0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4827813" y="3221720"/>
            <a:ext cx="3277442" cy="1348209"/>
            <a:chOff x="4827813" y="3221720"/>
            <a:chExt cx="3277442" cy="1348209"/>
          </a:xfrm>
        </p:grpSpPr>
        <p:grpSp>
          <p:nvGrpSpPr>
            <p:cNvPr id="58" name="Groupe 57"/>
            <p:cNvGrpSpPr/>
            <p:nvPr/>
          </p:nvGrpSpPr>
          <p:grpSpPr>
            <a:xfrm>
              <a:off x="4827813" y="3221720"/>
              <a:ext cx="3243943" cy="800973"/>
              <a:chOff x="6437084" y="4295626"/>
              <a:chExt cx="4325257" cy="1067964"/>
            </a:xfrm>
          </p:grpSpPr>
          <p:sp>
            <p:nvSpPr>
              <p:cNvPr id="37" name="Forme libre 36"/>
              <p:cNvSpPr/>
              <p:nvPr/>
            </p:nvSpPr>
            <p:spPr>
              <a:xfrm>
                <a:off x="6437084" y="4358425"/>
                <a:ext cx="1399463" cy="948001"/>
              </a:xfrm>
              <a:custGeom>
                <a:avLst/>
                <a:gdLst>
                  <a:gd name="connsiteX0" fmla="*/ 490621 w 1399463"/>
                  <a:gd name="connsiteY0" fmla="*/ 0 h 948001"/>
                  <a:gd name="connsiteX1" fmla="*/ 1399463 w 1399463"/>
                  <a:gd name="connsiteY1" fmla="*/ 0 h 948001"/>
                  <a:gd name="connsiteX2" fmla="*/ 1394077 w 1399463"/>
                  <a:gd name="connsiteY2" fmla="*/ 11181 h 948001"/>
                  <a:gd name="connsiteX3" fmla="*/ 427026 w 1399463"/>
                  <a:gd name="connsiteY3" fmla="*/ 888831 h 948001"/>
                  <a:gd name="connsiteX4" fmla="*/ 265364 w 1399463"/>
                  <a:gd name="connsiteY4" fmla="*/ 948001 h 948001"/>
                  <a:gd name="connsiteX5" fmla="*/ 216310 w 1399463"/>
                  <a:gd name="connsiteY5" fmla="*/ 921375 h 948001"/>
                  <a:gd name="connsiteX6" fmla="*/ 0 w 1399463"/>
                  <a:gd name="connsiteY6" fmla="*/ 514544 h 948001"/>
                  <a:gd name="connsiteX7" fmla="*/ 0 w 1399463"/>
                  <a:gd name="connsiteY7" fmla="*/ 490621 h 948001"/>
                  <a:gd name="connsiteX8" fmla="*/ 490621 w 1399463"/>
                  <a:gd name="connsiteY8" fmla="*/ 0 h 94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463" h="948001">
                    <a:moveTo>
                      <a:pt x="490621" y="0"/>
                    </a:moveTo>
                    <a:lnTo>
                      <a:pt x="1399463" y="0"/>
                    </a:lnTo>
                    <a:lnTo>
                      <a:pt x="1394077" y="11181"/>
                    </a:lnTo>
                    <a:cubicBezTo>
                      <a:pt x="1181428" y="402632"/>
                      <a:pt x="840177" y="714083"/>
                      <a:pt x="427026" y="888831"/>
                    </a:cubicBezTo>
                    <a:lnTo>
                      <a:pt x="265364" y="948001"/>
                    </a:lnTo>
                    <a:lnTo>
                      <a:pt x="216310" y="921375"/>
                    </a:lnTo>
                    <a:cubicBezTo>
                      <a:pt x="85805" y="833207"/>
                      <a:pt x="0" y="683895"/>
                      <a:pt x="0" y="514544"/>
                    </a:cubicBezTo>
                    <a:lnTo>
                      <a:pt x="0" y="490621"/>
                    </a:lnTo>
                    <a:cubicBezTo>
                      <a:pt x="0" y="219659"/>
                      <a:pt x="219659" y="0"/>
                      <a:pt x="49062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350"/>
              </a:p>
            </p:txBody>
          </p:sp>
          <p:sp>
            <p:nvSpPr>
              <p:cNvPr id="30" name="Forme libre 29"/>
              <p:cNvSpPr/>
              <p:nvPr/>
            </p:nvSpPr>
            <p:spPr>
              <a:xfrm>
                <a:off x="6702447" y="4358425"/>
                <a:ext cx="4059894" cy="1005165"/>
              </a:xfrm>
              <a:custGeom>
                <a:avLst/>
                <a:gdLst>
                  <a:gd name="connsiteX0" fmla="*/ 1134099 w 4059894"/>
                  <a:gd name="connsiteY0" fmla="*/ 0 h 1005165"/>
                  <a:gd name="connsiteX1" fmla="*/ 3569273 w 4059894"/>
                  <a:gd name="connsiteY1" fmla="*/ 0 h 1005165"/>
                  <a:gd name="connsiteX2" fmla="*/ 4059894 w 4059894"/>
                  <a:gd name="connsiteY2" fmla="*/ 490621 h 1005165"/>
                  <a:gd name="connsiteX3" fmla="*/ 4059894 w 4059894"/>
                  <a:gd name="connsiteY3" fmla="*/ 514544 h 1005165"/>
                  <a:gd name="connsiteX4" fmla="*/ 3569273 w 4059894"/>
                  <a:gd name="connsiteY4" fmla="*/ 1005165 h 1005165"/>
                  <a:gd name="connsiteX5" fmla="*/ 225257 w 4059894"/>
                  <a:gd name="connsiteY5" fmla="*/ 1005165 h 1005165"/>
                  <a:gd name="connsiteX6" fmla="*/ 34285 w 4059894"/>
                  <a:gd name="connsiteY6" fmla="*/ 966610 h 1005165"/>
                  <a:gd name="connsiteX7" fmla="*/ 0 w 4059894"/>
                  <a:gd name="connsiteY7" fmla="*/ 948001 h 1005165"/>
                  <a:gd name="connsiteX8" fmla="*/ 161662 w 4059894"/>
                  <a:gd name="connsiteY8" fmla="*/ 888831 h 1005165"/>
                  <a:gd name="connsiteX9" fmla="*/ 1128713 w 4059894"/>
                  <a:gd name="connsiteY9" fmla="*/ 11181 h 1005165"/>
                  <a:gd name="connsiteX10" fmla="*/ 1134099 w 4059894"/>
                  <a:gd name="connsiteY10" fmla="*/ 0 h 100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59894" h="1005165">
                    <a:moveTo>
                      <a:pt x="1134099" y="0"/>
                    </a:moveTo>
                    <a:lnTo>
                      <a:pt x="3569273" y="0"/>
                    </a:lnTo>
                    <a:cubicBezTo>
                      <a:pt x="3840235" y="0"/>
                      <a:pt x="4059894" y="219659"/>
                      <a:pt x="4059894" y="490621"/>
                    </a:cubicBezTo>
                    <a:lnTo>
                      <a:pt x="4059894" y="514544"/>
                    </a:lnTo>
                    <a:cubicBezTo>
                      <a:pt x="4059894" y="785506"/>
                      <a:pt x="3840235" y="1005165"/>
                      <a:pt x="3569273" y="1005165"/>
                    </a:cubicBezTo>
                    <a:lnTo>
                      <a:pt x="225257" y="1005165"/>
                    </a:lnTo>
                    <a:cubicBezTo>
                      <a:pt x="157517" y="1005165"/>
                      <a:pt x="92983" y="991437"/>
                      <a:pt x="34285" y="966610"/>
                    </a:cubicBezTo>
                    <a:lnTo>
                      <a:pt x="0" y="948001"/>
                    </a:lnTo>
                    <a:lnTo>
                      <a:pt x="161662" y="888831"/>
                    </a:lnTo>
                    <a:cubicBezTo>
                      <a:pt x="574813" y="714083"/>
                      <a:pt x="916064" y="402632"/>
                      <a:pt x="1128713" y="11181"/>
                    </a:cubicBezTo>
                    <a:lnTo>
                      <a:pt x="113409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92100" dist="50800" dir="5400000" algn="ctr" rotWithShape="0">
                  <a:srgbClr val="000000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 sz="135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652127" y="4295626"/>
                <a:ext cx="535191" cy="923329"/>
              </a:xfrm>
              <a:prstGeom prst="rect">
                <a:avLst/>
              </a:prstGeom>
              <a:noFill/>
            </p:spPr>
            <p:txBody>
              <a:bodyPr wrap="none" lIns="68580" tIns="34290" rIns="68580" bIns="34290">
                <a:spAutoFit/>
              </a:bodyPr>
              <a:lstStyle/>
              <a:p>
                <a:pPr algn="ctr"/>
                <a:r>
                  <a:rPr lang="fr-FR" sz="405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</a:p>
            </p:txBody>
          </p:sp>
        </p:grpSp>
        <p:sp>
          <p:nvSpPr>
            <p:cNvPr id="53" name="ZoneTexte 52"/>
            <p:cNvSpPr txBox="1"/>
            <p:nvPr/>
          </p:nvSpPr>
          <p:spPr>
            <a:xfrm>
              <a:off x="5877411" y="3300351"/>
              <a:ext cx="2227844" cy="1269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i="1" dirty="0">
                  <a:solidFill>
                    <a:schemeClr val="accent3">
                      <a:lumMod val="50000"/>
                    </a:schemeClr>
                  </a:solidFill>
                  <a:latin typeface="Comic Sans MS" panose="030F0702030302020204" pitchFamily="66" charset="0"/>
                </a:rPr>
                <a:t>Conclusion et perspectives</a:t>
              </a:r>
            </a:p>
            <a:p>
              <a:endParaRPr lang="en-US" sz="21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  <a:p>
              <a:endParaRPr lang="fr-FR" sz="1350" b="1" dirty="0"/>
            </a:p>
          </p:txBody>
        </p:sp>
      </p:grpSp>
      <p:sp>
        <p:nvSpPr>
          <p:cNvPr id="54" name="ZoneTexte 53"/>
          <p:cNvSpPr txBox="1"/>
          <p:nvPr/>
        </p:nvSpPr>
        <p:spPr>
          <a:xfrm>
            <a:off x="3857691" y="2610767"/>
            <a:ext cx="1456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SOUTENANCE</a:t>
            </a: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929" y="2041238"/>
            <a:ext cx="609652" cy="609652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448965" y="281175"/>
            <a:ext cx="8246070" cy="76352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                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9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Introduction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053" y="2419045"/>
            <a:ext cx="2353003" cy="23339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425" y="1197405"/>
            <a:ext cx="2137870" cy="213787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380" y="2724455"/>
            <a:ext cx="1498587" cy="149858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281425" y="3473748"/>
            <a:ext cx="1985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Choisir rapidement et passer votre commande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                     Problématique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460" y="1550045"/>
            <a:ext cx="1068935" cy="106893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683" y="1519156"/>
            <a:ext cx="1066343" cy="10663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027" y="1504633"/>
            <a:ext cx="1099824" cy="10998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34179" y="2724455"/>
            <a:ext cx="1947246" cy="833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46000"/>
              </a:lnSpc>
              <a:spcBef>
                <a:spcPts val="45"/>
              </a:spcBef>
              <a:buSzPts val="1400"/>
            </a:pPr>
            <a:r>
              <a:rPr lang="fr-FR" sz="1100" b="1" dirty="0" smtClean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Effectuer des opérations de location hors des horaires de travail</a:t>
            </a:r>
            <a:endParaRPr lang="fr-FR" sz="1000" b="1" dirty="0">
              <a:effectLst/>
              <a:latin typeface="Calibri" panose="020F050202020403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61009" y="2708826"/>
            <a:ext cx="165287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dirty="0" smtClean="0">
                <a:latin typeface="Times New Roman" panose="02020603050405020304" pitchFamily="18" charset="0"/>
                <a:ea typeface="Verdana" panose="020B0604030504040204" pitchFamily="34" charset="0"/>
              </a:rPr>
              <a:t>Toucher plus de personnes susceptibles d’être des clients potentiel sans dépenser d’argent</a:t>
            </a:r>
            <a:endParaRPr lang="fr-FR" sz="1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282034" y="2801159"/>
            <a:ext cx="1221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Réduire le temps nécessaire à la location d’une voiture</a:t>
            </a:r>
          </a:p>
          <a:p>
            <a:endParaRPr lang="fr-FR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04460" y="2801159"/>
            <a:ext cx="1832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b="1" dirty="0" smtClean="0">
                <a:latin typeface="Times New Roman" panose="02020603050405020304" pitchFamily="18" charset="0"/>
                <a:ea typeface="Verdana" panose="020B0604030504040204" pitchFamily="34" charset="0"/>
              </a:rPr>
              <a:t>Suivre de près le parc des voitures : entrée sortie via des location</a:t>
            </a:r>
            <a:endParaRPr lang="fr-FR" sz="1200" b="1" dirty="0"/>
          </a:p>
        </p:txBody>
      </p:sp>
      <p:pic>
        <p:nvPicPr>
          <p:cNvPr id="1026" name="Picture 2" descr="https://img2.freepng.fr/20180405/gxw/kisspng-computer-icons-clip-art-ok-5ac6986d93c737.011983861522964589605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61" y="1692915"/>
            <a:ext cx="1031539" cy="103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  Solution proposée</a:t>
            </a:r>
            <a:endParaRPr lang="fr-FR" sz="3600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484" y="2113635"/>
            <a:ext cx="1679755" cy="11082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70" y="1939282"/>
            <a:ext cx="1374345" cy="137434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70" y="2113635"/>
            <a:ext cx="911120" cy="91112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24705" y="3419406"/>
            <a:ext cx="1221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Réaliser à distance un </a:t>
            </a:r>
            <a:r>
              <a:rPr lang="fr-FR" sz="1400" b="1" dirty="0" smtClean="0"/>
              <a:t>pré réservation</a:t>
            </a:r>
            <a:endParaRPr lang="fr-FR" sz="14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350670" y="3407134"/>
            <a:ext cx="177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Un site web hébergé accessible 24/24</a:t>
            </a:r>
            <a:endParaRPr lang="fr-FR" sz="1400" b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634" y="1947753"/>
            <a:ext cx="1108220" cy="110822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2416029" y="3419405"/>
            <a:ext cx="2003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Partager l’adresse du site dans les réseaux sociaux</a:t>
            </a:r>
            <a:endParaRPr lang="fr-FR" sz="1400" b="1" dirty="0"/>
          </a:p>
        </p:txBody>
      </p:sp>
      <p:sp>
        <p:nvSpPr>
          <p:cNvPr id="12" name="ZoneTexte 11"/>
          <p:cNvSpPr txBox="1"/>
          <p:nvPr/>
        </p:nvSpPr>
        <p:spPr>
          <a:xfrm>
            <a:off x="6724887" y="3419404"/>
            <a:ext cx="16647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/>
              <a:t>Un site permet </a:t>
            </a:r>
            <a:r>
              <a:rPr lang="fr-FR" sz="1400" b="1" smtClean="0"/>
              <a:t>de </a:t>
            </a:r>
            <a:r>
              <a:rPr lang="fr-FR" sz="1400" b="1" smtClean="0"/>
              <a:t>stocker </a:t>
            </a:r>
            <a:r>
              <a:rPr lang="fr-FR" sz="1400" b="1" dirty="0" smtClean="0"/>
              <a:t>l’historique des location</a:t>
            </a:r>
          </a:p>
        </p:txBody>
      </p:sp>
    </p:spTree>
    <p:extLst>
      <p:ext uri="{BB962C8B-B14F-4D97-AF65-F5344CB8AC3E}">
        <p14:creationId xmlns:p14="http://schemas.microsoft.com/office/powerpoint/2010/main" val="119062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    Etude conceptuelle</a:t>
            </a:r>
            <a:endParaRPr lang="fr-FR" sz="3600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68" y="1655520"/>
            <a:ext cx="3975063" cy="23036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067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     Les </a:t>
            </a:r>
            <a:r>
              <a:rPr lang="fr-FR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acteurs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60" y="2055559"/>
            <a:ext cx="2137870" cy="213787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870" y="2040010"/>
            <a:ext cx="2141835" cy="2141835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1" y="2040010"/>
            <a:ext cx="2137870" cy="213787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29436" y="4425263"/>
            <a:ext cx="167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Administrateur</a:t>
            </a:r>
            <a:endParaRPr lang="fr-FR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3810533" y="4404210"/>
            <a:ext cx="137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Agriculteur</a:t>
            </a:r>
            <a:endParaRPr lang="fr-FR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7402074" y="4425263"/>
            <a:ext cx="757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486676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86835" y="281175"/>
            <a:ext cx="6405375" cy="857250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Les besoins fonctionnels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6260" y="1960930"/>
            <a:ext cx="5191970" cy="254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fr-FR" sz="2800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Gestion</a:t>
            </a:r>
            <a:r>
              <a:rPr lang="fr-FR" sz="2800" b="1" spc="-10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sz="2800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des</a:t>
            </a:r>
            <a:r>
              <a:rPr lang="fr-FR" sz="2800" b="1" spc="-10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sz="2800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comptes </a:t>
            </a:r>
            <a:endParaRPr lang="fr-FR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fr-FR" sz="2800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Authentification </a:t>
            </a:r>
            <a:endParaRPr lang="fr-FR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fr-FR" sz="2800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Gestion des produits agricoles </a:t>
            </a:r>
            <a:endParaRPr lang="fr-FR" sz="28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fr-FR" sz="2800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Gestion des commandes </a:t>
            </a:r>
            <a:endParaRPr lang="fr-FR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941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28720" y="281175"/>
            <a:ext cx="6863490" cy="857250"/>
          </a:xfrm>
        </p:spPr>
        <p:txBody>
          <a:bodyPr>
            <a:normAutofit/>
          </a:bodyPr>
          <a:lstStyle/>
          <a:p>
            <a:r>
              <a:rPr lang="fr-FR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Les besoins non fonctionnels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4375" y="1655520"/>
            <a:ext cx="4572000" cy="314547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fr-FR" sz="2800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La fiabilité </a:t>
            </a: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fr-FR" sz="2800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La validité </a:t>
            </a: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fr-FR" sz="2800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La confidentialité </a:t>
            </a: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fr-FR" sz="2800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L’ergonomie</a:t>
            </a:r>
          </a:p>
          <a:p>
            <a:pPr marL="285750" indent="-285750">
              <a:lnSpc>
                <a:spcPct val="12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fr-FR" sz="2800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Portabilité</a:t>
            </a:r>
          </a:p>
        </p:txBody>
      </p:sp>
    </p:spTree>
    <p:extLst>
      <p:ext uri="{BB962C8B-B14F-4D97-AF65-F5344CB8AC3E}">
        <p14:creationId xmlns:p14="http://schemas.microsoft.com/office/powerpoint/2010/main" val="35873146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</TotalTime>
  <Words>266</Words>
  <Application>Microsoft Office PowerPoint</Application>
  <PresentationFormat>On-screen Show (16:9)</PresentationFormat>
  <Paragraphs>74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Arial Unicode MS</vt:lpstr>
      <vt:lpstr>Arial</vt:lpstr>
      <vt:lpstr>Arial Black</vt:lpstr>
      <vt:lpstr>Calibri</vt:lpstr>
      <vt:lpstr>Comic Sans MS</vt:lpstr>
      <vt:lpstr>Lucida Calligraphy</vt:lpstr>
      <vt:lpstr>Microsoft New Tai Lue</vt:lpstr>
      <vt:lpstr>Proxima Nova</vt:lpstr>
      <vt:lpstr>Roboto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Introduction</vt:lpstr>
      <vt:lpstr>                     Problématique</vt:lpstr>
      <vt:lpstr>                  Solution proposée</vt:lpstr>
      <vt:lpstr>                    Etude conceptuelle</vt:lpstr>
      <vt:lpstr>                     Les acteurs </vt:lpstr>
      <vt:lpstr>Les besoins fonctionnels</vt:lpstr>
      <vt:lpstr>Les besoins non fonctionnels</vt:lpstr>
      <vt:lpstr>  diagrammes de cas d’utilisation global</vt:lpstr>
      <vt:lpstr>               diagrammes de classes</vt:lpstr>
      <vt:lpstr>                     Réalisation</vt:lpstr>
      <vt:lpstr>                              Environnement logiciel </vt:lpstr>
      <vt:lpstr>PowerPoint Presentation</vt:lpstr>
      <vt:lpstr>       Environnement matériel</vt:lpstr>
      <vt:lpstr>                  Vidéo</vt:lpstr>
      <vt:lpstr>     Conclusion</vt:lpstr>
      <vt:lpstr>                 Perspectives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Microsoft account</cp:lastModifiedBy>
  <cp:revision>177</cp:revision>
  <dcterms:created xsi:type="dcterms:W3CDTF">2013-08-21T19:17:07Z</dcterms:created>
  <dcterms:modified xsi:type="dcterms:W3CDTF">2023-03-14T13:48:32Z</dcterms:modified>
</cp:coreProperties>
</file>