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9"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AAD347D-5ACD-4C99-B74B-A9C85AD731AF}" type="datetimeFigureOut">
              <a:rPr lang="en-US" smtClean="0"/>
              <a:t>5/27/2021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63551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910633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426409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123862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150467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5478542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66581876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258972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185756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48990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515149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9256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9390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191927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121822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054040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85557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509A250-FF31-4206-8172-F9D3106AACB1}" type="datetimeFigureOut">
              <a:rPr lang="en-US" smtClean="0"/>
              <a:t>5/27/2021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1936292900"/>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dirty="0"/>
              <a:t>Introduction to </a:t>
            </a:r>
            <a:r>
              <a:rPr lang="fr-FR" b="1" dirty="0" err="1"/>
              <a:t>Databases</a:t>
            </a:r>
            <a:r>
              <a:rPr lang="fr-FR" b="1" dirty="0"/>
              <a:t> Checkpoint</a:t>
            </a:r>
            <a:endParaRPr lang="fr-FR" dirty="0"/>
          </a:p>
        </p:txBody>
      </p:sp>
      <p:sp>
        <p:nvSpPr>
          <p:cNvPr id="3" name="Sous-titre 2"/>
          <p:cNvSpPr>
            <a:spLocks noGrp="1"/>
          </p:cNvSpPr>
          <p:nvPr>
            <p:ph type="subTitle" idx="1"/>
          </p:nvPr>
        </p:nvSpPr>
        <p:spPr/>
        <p:txBody>
          <a:bodyPr/>
          <a:lstStyle/>
          <a:p>
            <a:pPr algn="r"/>
            <a:r>
              <a:rPr lang="fr-FR" dirty="0" err="1">
                <a:solidFill>
                  <a:schemeClr val="bg1"/>
                </a:solidFill>
              </a:rPr>
              <a:t>Realiser</a:t>
            </a:r>
            <a:r>
              <a:rPr lang="fr-FR" dirty="0">
                <a:solidFill>
                  <a:schemeClr val="bg1"/>
                </a:solidFill>
              </a:rPr>
              <a:t> par: Gaaloul </a:t>
            </a:r>
            <a:r>
              <a:rPr lang="fr-FR" dirty="0" err="1">
                <a:solidFill>
                  <a:schemeClr val="bg1"/>
                </a:solidFill>
              </a:rPr>
              <a:t>walid</a:t>
            </a:r>
            <a:endParaRPr lang="fr-FR" dirty="0">
              <a:solidFill>
                <a:schemeClr val="bg1"/>
              </a:solidFill>
            </a:endParaRPr>
          </a:p>
        </p:txBody>
      </p:sp>
    </p:spTree>
    <p:extLst>
      <p:ext uri="{BB962C8B-B14F-4D97-AF65-F5344CB8AC3E}">
        <p14:creationId xmlns:p14="http://schemas.microsoft.com/office/powerpoint/2010/main" val="2681316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What</a:t>
            </a:r>
            <a:r>
              <a:rPr lang="fr-FR" dirty="0"/>
              <a:t> </a:t>
            </a:r>
            <a:r>
              <a:rPr lang="fr-FR" dirty="0" err="1"/>
              <a:t>is</a:t>
            </a:r>
            <a:r>
              <a:rPr lang="fr-FR" dirty="0"/>
              <a:t> MySQL ?</a:t>
            </a:r>
          </a:p>
        </p:txBody>
      </p:sp>
      <p:sp>
        <p:nvSpPr>
          <p:cNvPr id="9" name="Espace réservé du contenu 8"/>
          <p:cNvSpPr>
            <a:spLocks noGrp="1"/>
          </p:cNvSpPr>
          <p:nvPr>
            <p:ph sz="half" idx="2"/>
          </p:nvPr>
        </p:nvSpPr>
        <p:spPr>
          <a:xfrm>
            <a:off x="646111" y="2597525"/>
            <a:ext cx="6591816" cy="4224269"/>
          </a:xfrm>
        </p:spPr>
        <p:txBody>
          <a:bodyPr>
            <a:normAutofit fontScale="85000" lnSpcReduction="20000"/>
          </a:bodyPr>
          <a:lstStyle/>
          <a:p>
            <a:r>
              <a:rPr lang="en-US" dirty="0"/>
              <a:t>MySQL is the most popular open source SQL database. It is typically used for web application development, and often accessed using PHP.</a:t>
            </a:r>
          </a:p>
          <a:p>
            <a:r>
              <a:rPr lang="en-US" dirty="0"/>
              <a:t>The main advantages of MySQL are that it is easy to use, inexpensive, reliable (has been around since 1995), and has a large community of developers who can help answer questions.</a:t>
            </a:r>
          </a:p>
          <a:p>
            <a:r>
              <a:rPr lang="en-US" dirty="0"/>
              <a:t>Some of the disadvantages are that it has been known to suffer from poor performance when scaling, open source development has lagged since Oracle has taken control of MySQL, and it does not include some advanced features that developers may be used to.</a:t>
            </a:r>
          </a:p>
          <a:p>
            <a:endParaRPr lang="fr-FR" dirty="0"/>
          </a:p>
        </p:txBody>
      </p:sp>
      <p:pic>
        <p:nvPicPr>
          <p:cNvPr id="12" name="Espace réservé du contenu 11"/>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407567" y="2770915"/>
            <a:ext cx="4026658" cy="2083795"/>
          </a:xfrm>
        </p:spPr>
      </p:pic>
    </p:spTree>
    <p:extLst>
      <p:ext uri="{BB962C8B-B14F-4D97-AF65-F5344CB8AC3E}">
        <p14:creationId xmlns:p14="http://schemas.microsoft.com/office/powerpoint/2010/main" val="2239201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What</a:t>
            </a:r>
            <a:r>
              <a:rPr lang="fr-FR" dirty="0"/>
              <a:t> </a:t>
            </a:r>
            <a:r>
              <a:rPr lang="fr-FR" dirty="0" err="1"/>
              <a:t>is</a:t>
            </a:r>
            <a:r>
              <a:rPr lang="fr-FR" dirty="0"/>
              <a:t> </a:t>
            </a:r>
            <a:r>
              <a:rPr lang="fr-FR" dirty="0" err="1"/>
              <a:t>PostgreSQL</a:t>
            </a:r>
            <a:r>
              <a:rPr lang="fr-FR" dirty="0"/>
              <a:t> ?</a:t>
            </a:r>
          </a:p>
        </p:txBody>
      </p:sp>
      <p:sp>
        <p:nvSpPr>
          <p:cNvPr id="4" name="Espace réservé du contenu 3"/>
          <p:cNvSpPr>
            <a:spLocks noGrp="1"/>
          </p:cNvSpPr>
          <p:nvPr>
            <p:ph sz="half" idx="2"/>
          </p:nvPr>
        </p:nvSpPr>
        <p:spPr>
          <a:xfrm>
            <a:off x="646111" y="2500527"/>
            <a:ext cx="6607711" cy="4403090"/>
          </a:xfrm>
        </p:spPr>
        <p:txBody>
          <a:bodyPr>
            <a:normAutofit fontScale="92500" lnSpcReduction="10000"/>
          </a:bodyPr>
          <a:lstStyle/>
          <a:p>
            <a:r>
              <a:rPr lang="en-US" dirty="0" err="1"/>
              <a:t>PostgreSQL</a:t>
            </a:r>
            <a:r>
              <a:rPr lang="en-US" dirty="0"/>
              <a:t> is an open source SQL database that is not controlled by any corporation. It is typically used for web application development.</a:t>
            </a:r>
          </a:p>
          <a:p>
            <a:r>
              <a:rPr lang="en-US" dirty="0" err="1"/>
              <a:t>PostgreSQL</a:t>
            </a:r>
            <a:r>
              <a:rPr lang="en-US" dirty="0"/>
              <a:t> shares many of the same advantages of MySQL. It is easy to use, inexpensive, reliable and has a large community of developers. It also provides some additional features such as foreign key support without requiring complex configuration.</a:t>
            </a:r>
          </a:p>
          <a:p>
            <a:r>
              <a:rPr lang="en-US" dirty="0"/>
              <a:t>The main disadvantage of </a:t>
            </a:r>
            <a:r>
              <a:rPr lang="en-US" dirty="0" err="1"/>
              <a:t>PostgreSQL</a:t>
            </a:r>
            <a:r>
              <a:rPr lang="en-US" dirty="0"/>
              <a:t> is that it can be slower in performance than other databases such as MySQL. It is also slightly less popular than MySQL.</a:t>
            </a:r>
          </a:p>
          <a:p>
            <a:endParaRPr lang="fr-FR" dirty="0"/>
          </a:p>
        </p:txBody>
      </p:sp>
      <p:pic>
        <p:nvPicPr>
          <p:cNvPr id="19" name="Espace réservé du contenu 1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419081" y="2339028"/>
            <a:ext cx="4395788" cy="3139848"/>
          </a:xfrm>
        </p:spPr>
      </p:pic>
    </p:spTree>
    <p:extLst>
      <p:ext uri="{BB962C8B-B14F-4D97-AF65-F5344CB8AC3E}">
        <p14:creationId xmlns:p14="http://schemas.microsoft.com/office/powerpoint/2010/main" val="173155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What</a:t>
            </a:r>
            <a:r>
              <a:rPr lang="fr-FR" dirty="0"/>
              <a:t> </a:t>
            </a:r>
            <a:r>
              <a:rPr lang="fr-FR" dirty="0" err="1"/>
              <a:t>is</a:t>
            </a:r>
            <a:r>
              <a:rPr lang="fr-FR" dirty="0"/>
              <a:t> SQL SERVER ?</a:t>
            </a:r>
          </a:p>
        </p:txBody>
      </p:sp>
      <p:sp>
        <p:nvSpPr>
          <p:cNvPr id="4" name="Espace réservé du contenu 3"/>
          <p:cNvSpPr>
            <a:spLocks noGrp="1"/>
          </p:cNvSpPr>
          <p:nvPr>
            <p:ph sz="half" idx="2"/>
          </p:nvPr>
        </p:nvSpPr>
        <p:spPr>
          <a:xfrm>
            <a:off x="646111" y="2533733"/>
            <a:ext cx="6134615" cy="4002535"/>
          </a:xfrm>
        </p:spPr>
        <p:txBody>
          <a:bodyPr/>
          <a:lstStyle/>
          <a:p>
            <a:r>
              <a:rPr lang="en-US" dirty="0"/>
              <a:t>Microsoft owns SQL Server. Like Oracle DB, the code is close sourced.</a:t>
            </a:r>
          </a:p>
          <a:p>
            <a:r>
              <a:rPr lang="en-US" dirty="0"/>
              <a:t>Large enterprise applications mostly use SQL Server.</a:t>
            </a:r>
          </a:p>
          <a:p>
            <a:r>
              <a:rPr lang="en-US" dirty="0"/>
              <a:t>Microsoft offers a free entry-level version called </a:t>
            </a:r>
            <a:r>
              <a:rPr lang="en-US" i="1" dirty="0"/>
              <a:t>Express</a:t>
            </a:r>
            <a:r>
              <a:rPr lang="en-US" dirty="0"/>
              <a:t> but can become very expensive as you scale your application.</a:t>
            </a:r>
          </a:p>
          <a:p>
            <a:endParaRPr lang="fr-FR" dirty="0"/>
          </a:p>
        </p:txBody>
      </p:sp>
      <p:pic>
        <p:nvPicPr>
          <p:cNvPr id="9" name="Espace réservé du contenu 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724585" y="2526550"/>
            <a:ext cx="2857500" cy="2352675"/>
          </a:xfrm>
        </p:spPr>
      </p:pic>
    </p:spTree>
    <p:extLst>
      <p:ext uri="{BB962C8B-B14F-4D97-AF65-F5344CB8AC3E}">
        <p14:creationId xmlns:p14="http://schemas.microsoft.com/office/powerpoint/2010/main" val="1752199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en-US" dirty="0"/>
              <a:t>A comparison between the three RDBMS</a:t>
            </a:r>
            <a:br>
              <a:rPr lang="en-US" dirty="0"/>
            </a:br>
            <a:endParaRPr lang="fr-FR" dirty="0"/>
          </a:p>
        </p:txBody>
      </p:sp>
      <p:graphicFrame>
        <p:nvGraphicFramePr>
          <p:cNvPr id="11" name="Espace réservé du contenu 10"/>
          <p:cNvGraphicFramePr>
            <a:graphicFrameLocks noGrp="1"/>
          </p:cNvGraphicFramePr>
          <p:nvPr>
            <p:ph idx="1"/>
            <p:extLst>
              <p:ext uri="{D42A27DB-BD31-4B8C-83A1-F6EECF244321}">
                <p14:modId xmlns:p14="http://schemas.microsoft.com/office/powerpoint/2010/main" val="3431382550"/>
              </p:ext>
            </p:extLst>
          </p:nvPr>
        </p:nvGraphicFramePr>
        <p:xfrm>
          <a:off x="1103313" y="2141192"/>
          <a:ext cx="9993312" cy="4691376"/>
        </p:xfrm>
        <a:graphic>
          <a:graphicData uri="http://schemas.openxmlformats.org/drawingml/2006/table">
            <a:tbl>
              <a:tblPr firstRow="1" bandRow="1">
                <a:tableStyleId>{5C22544A-7EE6-4342-B048-85BDC9FD1C3A}</a:tableStyleId>
              </a:tblPr>
              <a:tblGrid>
                <a:gridCol w="3298415">
                  <a:extLst>
                    <a:ext uri="{9D8B030D-6E8A-4147-A177-3AD203B41FA5}">
                      <a16:colId xmlns:a16="http://schemas.microsoft.com/office/drawing/2014/main" val="20000"/>
                    </a:ext>
                  </a:extLst>
                </a:gridCol>
                <a:gridCol w="3298415">
                  <a:extLst>
                    <a:ext uri="{9D8B030D-6E8A-4147-A177-3AD203B41FA5}">
                      <a16:colId xmlns:a16="http://schemas.microsoft.com/office/drawing/2014/main" val="20001"/>
                    </a:ext>
                  </a:extLst>
                </a:gridCol>
                <a:gridCol w="3396482">
                  <a:extLst>
                    <a:ext uri="{9D8B030D-6E8A-4147-A177-3AD203B41FA5}">
                      <a16:colId xmlns:a16="http://schemas.microsoft.com/office/drawing/2014/main" val="20002"/>
                    </a:ext>
                  </a:extLst>
                </a:gridCol>
              </a:tblGrid>
              <a:tr h="372250">
                <a:tc>
                  <a:txBody>
                    <a:bodyPr/>
                    <a:lstStyle/>
                    <a:p>
                      <a:r>
                        <a:rPr lang="fr-FR" dirty="0"/>
                        <a:t>MySQL</a:t>
                      </a:r>
                    </a:p>
                  </a:txBody>
                  <a:tcPr/>
                </a:tc>
                <a:tc>
                  <a:txBody>
                    <a:bodyPr/>
                    <a:lstStyle/>
                    <a:p>
                      <a:r>
                        <a:rPr lang="fr-FR" dirty="0" err="1"/>
                        <a:t>PostgreSQL</a:t>
                      </a:r>
                      <a:endParaRPr lang="fr-FR" dirty="0"/>
                    </a:p>
                  </a:txBody>
                  <a:tcPr/>
                </a:tc>
                <a:tc>
                  <a:txBody>
                    <a:bodyPr/>
                    <a:lstStyle/>
                    <a:p>
                      <a:r>
                        <a:rPr lang="fr-FR" dirty="0"/>
                        <a:t>SQL Server</a:t>
                      </a:r>
                    </a:p>
                  </a:txBody>
                  <a:tcPr/>
                </a:tc>
                <a:extLst>
                  <a:ext uri="{0D108BD9-81ED-4DB2-BD59-A6C34878D82A}">
                    <a16:rowId xmlns:a16="http://schemas.microsoft.com/office/drawing/2014/main" val="10000"/>
                  </a:ext>
                </a:extLst>
              </a:tr>
              <a:tr h="372250">
                <a:tc>
                  <a:txBody>
                    <a:bodyPr/>
                    <a:lstStyle/>
                    <a:p>
                      <a:r>
                        <a:rPr lang="fr-FR" dirty="0"/>
                        <a:t>Open-Source</a:t>
                      </a:r>
                    </a:p>
                  </a:txBody>
                  <a:tcPr/>
                </a:tc>
                <a:tc>
                  <a:txBody>
                    <a:bodyPr/>
                    <a:lstStyle/>
                    <a:p>
                      <a:r>
                        <a:rPr lang="fr-FR" dirty="0"/>
                        <a:t>Open-Source</a:t>
                      </a:r>
                    </a:p>
                  </a:txBody>
                  <a:tcPr/>
                </a:tc>
                <a:tc>
                  <a:txBody>
                    <a:bodyPr/>
                    <a:lstStyle/>
                    <a:p>
                      <a:r>
                        <a:rPr lang="fr-FR" dirty="0" err="1"/>
                        <a:t>Licensed</a:t>
                      </a:r>
                      <a:endParaRPr lang="fr-FR" dirty="0"/>
                    </a:p>
                  </a:txBody>
                  <a:tcPr/>
                </a:tc>
                <a:extLst>
                  <a:ext uri="{0D108BD9-81ED-4DB2-BD59-A6C34878D82A}">
                    <a16:rowId xmlns:a16="http://schemas.microsoft.com/office/drawing/2014/main" val="10001"/>
                  </a:ext>
                </a:extLst>
              </a:tr>
              <a:tr h="917878">
                <a:tc>
                  <a:txBody>
                    <a:bodyPr/>
                    <a:lstStyle/>
                    <a:p>
                      <a:r>
                        <a:rPr lang="fr-FR" dirty="0" err="1"/>
                        <a:t>Owned</a:t>
                      </a:r>
                      <a:r>
                        <a:rPr lang="fr-FR" dirty="0"/>
                        <a:t> by Oracle</a:t>
                      </a:r>
                    </a:p>
                  </a:txBody>
                  <a:tcPr/>
                </a:tc>
                <a:tc>
                  <a:txBody>
                    <a:bodyPr/>
                    <a:lstStyle/>
                    <a:p>
                      <a:r>
                        <a:rPr lang="fr-FR" dirty="0" err="1"/>
                        <a:t>Owned</a:t>
                      </a:r>
                      <a:r>
                        <a:rPr lang="fr-FR" dirty="0"/>
                        <a:t> by </a:t>
                      </a:r>
                      <a:r>
                        <a:rPr lang="fr-FR" dirty="0" err="1"/>
                        <a:t>PostgreSQL</a:t>
                      </a:r>
                      <a:r>
                        <a:rPr lang="fr-FR" dirty="0"/>
                        <a:t> Global</a:t>
                      </a:r>
                      <a:r>
                        <a:rPr lang="fr-FR" baseline="0" dirty="0"/>
                        <a:t> </a:t>
                      </a:r>
                      <a:r>
                        <a:rPr lang="fr-FR" baseline="0" dirty="0" err="1"/>
                        <a:t>Development</a:t>
                      </a:r>
                      <a:r>
                        <a:rPr lang="fr-FR" baseline="0" dirty="0"/>
                        <a:t> Groupe</a:t>
                      </a:r>
                      <a:endParaRPr lang="fr-FR" dirty="0"/>
                    </a:p>
                  </a:txBody>
                  <a:tcPr/>
                </a:tc>
                <a:tc>
                  <a:txBody>
                    <a:bodyPr/>
                    <a:lstStyle/>
                    <a:p>
                      <a:r>
                        <a:rPr lang="fr-FR" dirty="0" err="1"/>
                        <a:t>Owned</a:t>
                      </a:r>
                      <a:r>
                        <a:rPr lang="fr-FR" dirty="0"/>
                        <a:t> by Microsoft</a:t>
                      </a:r>
                    </a:p>
                  </a:txBody>
                  <a:tcPr/>
                </a:tc>
                <a:extLst>
                  <a:ext uri="{0D108BD9-81ED-4DB2-BD59-A6C34878D82A}">
                    <a16:rowId xmlns:a16="http://schemas.microsoft.com/office/drawing/2014/main" val="10002"/>
                  </a:ext>
                </a:extLst>
              </a:tr>
              <a:tr h="642515">
                <a:tc>
                  <a:txBody>
                    <a:bodyPr/>
                    <a:lstStyle/>
                    <a:p>
                      <a:r>
                        <a:rPr lang="fr-FR" dirty="0" err="1"/>
                        <a:t>Scalable</a:t>
                      </a:r>
                      <a:r>
                        <a:rPr lang="fr-FR" baseline="0" dirty="0"/>
                        <a:t> buffer pool to pull cache</a:t>
                      </a:r>
                      <a:endParaRPr lang="fr-FR"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err="1"/>
                        <a:t>Scalable</a:t>
                      </a:r>
                      <a:r>
                        <a:rPr lang="fr-FR" baseline="0" dirty="0"/>
                        <a:t> buffer pool to pull cache</a:t>
                      </a:r>
                      <a:endParaRPr lang="fr-FR" dirty="0"/>
                    </a:p>
                  </a:txBody>
                  <a:tcPr/>
                </a:tc>
                <a:tc>
                  <a:txBody>
                    <a:bodyPr/>
                    <a:lstStyle/>
                    <a:p>
                      <a:r>
                        <a:rPr lang="fr-FR" dirty="0" err="1"/>
                        <a:t>Isolate</a:t>
                      </a:r>
                      <a:r>
                        <a:rPr lang="fr-FR" dirty="0"/>
                        <a:t> </a:t>
                      </a:r>
                      <a:r>
                        <a:rPr lang="fr-FR" dirty="0" err="1"/>
                        <a:t>processes</a:t>
                      </a:r>
                      <a:r>
                        <a:rPr lang="fr-FR" dirty="0"/>
                        <a:t> as </a:t>
                      </a:r>
                      <a:r>
                        <a:rPr lang="fr-FR" dirty="0" err="1"/>
                        <a:t>separate</a:t>
                      </a:r>
                      <a:r>
                        <a:rPr lang="fr-FR" dirty="0"/>
                        <a:t> OS </a:t>
                      </a:r>
                      <a:r>
                        <a:rPr lang="fr-FR" dirty="0" err="1"/>
                        <a:t>processes</a:t>
                      </a:r>
                      <a:endParaRPr lang="fr-FR" dirty="0"/>
                    </a:p>
                  </a:txBody>
                  <a:tcPr/>
                </a:tc>
                <a:extLst>
                  <a:ext uri="{0D108BD9-81ED-4DB2-BD59-A6C34878D82A}">
                    <a16:rowId xmlns:a16="http://schemas.microsoft.com/office/drawing/2014/main" val="10003"/>
                  </a:ext>
                </a:extLst>
              </a:tr>
              <a:tr h="1468605">
                <a:tc>
                  <a:txBody>
                    <a:bodyPr/>
                    <a:lstStyle/>
                    <a:p>
                      <a:r>
                        <a:rPr lang="fr-FR" dirty="0"/>
                        <a:t>Limited</a:t>
                      </a:r>
                      <a:r>
                        <a:rPr lang="fr-FR" baseline="0" dirty="0"/>
                        <a:t> </a:t>
                      </a:r>
                      <a:r>
                        <a:rPr lang="fr-FR" baseline="0" dirty="0" err="1"/>
                        <a:t>functionality</a:t>
                      </a:r>
                      <a:r>
                        <a:rPr lang="fr-FR" baseline="0" dirty="0"/>
                        <a:t> </a:t>
                      </a:r>
                      <a:r>
                        <a:rPr lang="fr-FR" baseline="0" dirty="0" err="1"/>
                        <a:t>regarding</a:t>
                      </a:r>
                      <a:r>
                        <a:rPr lang="fr-FR" baseline="0" dirty="0"/>
                        <a:t> tables to deal </a:t>
                      </a:r>
                      <a:r>
                        <a:rPr lang="fr-FR" baseline="0" dirty="0" err="1"/>
                        <a:t>with</a:t>
                      </a:r>
                      <a:r>
                        <a:rPr lang="fr-FR" baseline="0" dirty="0"/>
                        <a:t> </a:t>
                      </a:r>
                      <a:r>
                        <a:rPr lang="fr-FR" baseline="0" dirty="0" err="1"/>
                        <a:t>complex</a:t>
                      </a:r>
                      <a:r>
                        <a:rPr lang="fr-FR" baseline="0" dirty="0"/>
                        <a:t> </a:t>
                      </a:r>
                      <a:r>
                        <a:rPr lang="fr-FR" baseline="0" dirty="0" err="1"/>
                        <a:t>processes</a:t>
                      </a:r>
                      <a:endParaRPr lang="fr-FR" dirty="0"/>
                    </a:p>
                  </a:txBody>
                  <a:tcPr/>
                </a:tc>
                <a:tc>
                  <a:txBody>
                    <a:bodyPr/>
                    <a:lstStyle/>
                    <a:p>
                      <a:r>
                        <a:rPr lang="fr-FR" dirty="0"/>
                        <a:t>More </a:t>
                      </a:r>
                      <a:r>
                        <a:rPr lang="fr-FR" dirty="0" err="1"/>
                        <a:t>functionality</a:t>
                      </a:r>
                      <a:r>
                        <a:rPr lang="fr-FR" dirty="0"/>
                        <a:t> </a:t>
                      </a:r>
                      <a:r>
                        <a:rPr lang="fr-FR" dirty="0" err="1"/>
                        <a:t>regarding</a:t>
                      </a:r>
                      <a:r>
                        <a:rPr lang="fr-FR" dirty="0"/>
                        <a:t> </a:t>
                      </a:r>
                      <a:r>
                        <a:rPr lang="fr-FR" dirty="0" err="1"/>
                        <a:t>temporary</a:t>
                      </a:r>
                      <a:r>
                        <a:rPr lang="fr-FR" dirty="0"/>
                        <a:t> tables</a:t>
                      </a:r>
                      <a:r>
                        <a:rPr lang="fr-FR" baseline="0" dirty="0"/>
                        <a:t> (</a:t>
                      </a:r>
                      <a:r>
                        <a:rPr lang="fr-FR" baseline="0" dirty="0" err="1"/>
                        <a:t>divide</a:t>
                      </a:r>
                      <a:r>
                        <a:rPr lang="fr-FR" baseline="0" dirty="0"/>
                        <a:t> tables </a:t>
                      </a:r>
                      <a:r>
                        <a:rPr lang="fr-FR" baseline="0" dirty="0" err="1"/>
                        <a:t>into</a:t>
                      </a:r>
                      <a:r>
                        <a:rPr lang="fr-FR" baseline="0" dirty="0"/>
                        <a:t> local and global), </a:t>
                      </a:r>
                      <a:r>
                        <a:rPr lang="fr-FR" baseline="0" dirty="0" err="1"/>
                        <a:t>Better</a:t>
                      </a:r>
                      <a:r>
                        <a:rPr lang="fr-FR" baseline="0" dirty="0"/>
                        <a:t> </a:t>
                      </a:r>
                      <a:r>
                        <a:rPr lang="fr-FR" baseline="0" dirty="0" err="1"/>
                        <a:t>with</a:t>
                      </a:r>
                      <a:r>
                        <a:rPr lang="fr-FR" baseline="0" dirty="0"/>
                        <a:t> </a:t>
                      </a:r>
                      <a:r>
                        <a:rPr lang="fr-FR" baseline="0" dirty="0" err="1"/>
                        <a:t>complex</a:t>
                      </a:r>
                      <a:r>
                        <a:rPr lang="fr-FR" baseline="0" dirty="0"/>
                        <a:t> </a:t>
                      </a:r>
                      <a:r>
                        <a:rPr lang="fr-FR" baseline="0" dirty="0" err="1"/>
                        <a:t>processes</a:t>
                      </a:r>
                      <a:endParaRPr lang="fr-FR"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a:t>More </a:t>
                      </a:r>
                      <a:r>
                        <a:rPr lang="fr-FR" dirty="0" err="1"/>
                        <a:t>functionality</a:t>
                      </a:r>
                      <a:r>
                        <a:rPr lang="fr-FR" dirty="0"/>
                        <a:t> </a:t>
                      </a:r>
                      <a:r>
                        <a:rPr lang="fr-FR" dirty="0" err="1"/>
                        <a:t>regarding</a:t>
                      </a:r>
                      <a:r>
                        <a:rPr lang="fr-FR" dirty="0"/>
                        <a:t> </a:t>
                      </a:r>
                      <a:r>
                        <a:rPr lang="fr-FR" dirty="0" err="1"/>
                        <a:t>temporary</a:t>
                      </a:r>
                      <a:r>
                        <a:rPr lang="fr-FR" dirty="0"/>
                        <a:t> tables</a:t>
                      </a:r>
                      <a:r>
                        <a:rPr lang="fr-FR" baseline="0" dirty="0"/>
                        <a:t> (</a:t>
                      </a:r>
                      <a:r>
                        <a:rPr lang="fr-FR" baseline="0" dirty="0" err="1"/>
                        <a:t>divide</a:t>
                      </a:r>
                      <a:r>
                        <a:rPr lang="fr-FR" baseline="0" dirty="0"/>
                        <a:t> tables </a:t>
                      </a:r>
                      <a:r>
                        <a:rPr lang="fr-FR" baseline="0" dirty="0" err="1"/>
                        <a:t>into</a:t>
                      </a:r>
                      <a:r>
                        <a:rPr lang="fr-FR" baseline="0" dirty="0"/>
                        <a:t> local and global), </a:t>
                      </a:r>
                      <a:r>
                        <a:rPr lang="fr-FR" baseline="0" dirty="0" err="1"/>
                        <a:t>Better</a:t>
                      </a:r>
                      <a:r>
                        <a:rPr lang="fr-FR" baseline="0" dirty="0"/>
                        <a:t> </a:t>
                      </a:r>
                      <a:r>
                        <a:rPr lang="fr-FR" baseline="0" dirty="0" err="1"/>
                        <a:t>with</a:t>
                      </a:r>
                      <a:r>
                        <a:rPr lang="fr-FR" baseline="0" dirty="0"/>
                        <a:t> </a:t>
                      </a:r>
                      <a:r>
                        <a:rPr lang="fr-FR" baseline="0" dirty="0" err="1"/>
                        <a:t>complex</a:t>
                      </a:r>
                      <a:r>
                        <a:rPr lang="fr-FR" baseline="0" dirty="0"/>
                        <a:t> </a:t>
                      </a:r>
                      <a:r>
                        <a:rPr lang="fr-FR" baseline="0" dirty="0" err="1"/>
                        <a:t>processes</a:t>
                      </a:r>
                      <a:endParaRPr lang="fr-FR" dirty="0"/>
                    </a:p>
                  </a:txBody>
                  <a:tcPr/>
                </a:tc>
                <a:extLst>
                  <a:ext uri="{0D108BD9-81ED-4DB2-BD59-A6C34878D82A}">
                    <a16:rowId xmlns:a16="http://schemas.microsoft.com/office/drawing/2014/main" val="10004"/>
                  </a:ext>
                </a:extLst>
              </a:tr>
              <a:tr h="917878">
                <a:tc>
                  <a:txBody>
                    <a:bodyPr/>
                    <a:lstStyle/>
                    <a:p>
                      <a:r>
                        <a:rPr lang="fr-FR" dirty="0" err="1"/>
                        <a:t>Organizes</a:t>
                      </a:r>
                      <a:r>
                        <a:rPr lang="fr-FR" dirty="0"/>
                        <a:t> index </a:t>
                      </a:r>
                      <a:r>
                        <a:rPr lang="fr-FR" dirty="0" err="1"/>
                        <a:t>into</a:t>
                      </a:r>
                      <a:r>
                        <a:rPr lang="fr-FR" dirty="0"/>
                        <a:t> clusters and tables (not </a:t>
                      </a:r>
                      <a:r>
                        <a:rPr lang="fr-FR" dirty="0" err="1"/>
                        <a:t>very</a:t>
                      </a:r>
                      <a:r>
                        <a:rPr lang="fr-FR" dirty="0"/>
                        <a:t> flexible </a:t>
                      </a:r>
                      <a:r>
                        <a:rPr lang="fr-FR" dirty="0" err="1"/>
                        <a:t>search</a:t>
                      </a:r>
                      <a:r>
                        <a:rPr lang="fr-FR" dirty="0"/>
                        <a:t>)</a:t>
                      </a:r>
                    </a:p>
                  </a:txBody>
                  <a:tcPr/>
                </a:tc>
                <a:tc>
                  <a:txBody>
                    <a:bodyPr/>
                    <a:lstStyle/>
                    <a:p>
                      <a:r>
                        <a:rPr lang="fr-FR" dirty="0" err="1"/>
                        <a:t>Rich</a:t>
                      </a:r>
                      <a:r>
                        <a:rPr lang="fr-FR" dirty="0"/>
                        <a:t> </a:t>
                      </a:r>
                      <a:r>
                        <a:rPr lang="fr-FR" dirty="0" err="1"/>
                        <a:t>automated</a:t>
                      </a:r>
                      <a:r>
                        <a:rPr lang="fr-FR" dirty="0"/>
                        <a:t> </a:t>
                      </a:r>
                      <a:r>
                        <a:rPr lang="fr-FR" dirty="0" err="1"/>
                        <a:t>functionality</a:t>
                      </a:r>
                      <a:r>
                        <a:rPr lang="fr-FR" dirty="0"/>
                        <a:t> for index management </a:t>
                      </a:r>
                    </a:p>
                  </a:txBody>
                  <a:tcPr/>
                </a:tc>
                <a:tc>
                  <a:txBody>
                    <a:bodyPr/>
                    <a:lstStyle/>
                    <a:p>
                      <a:r>
                        <a:rPr lang="fr-FR" dirty="0"/>
                        <a:t>Flexible </a:t>
                      </a:r>
                      <a:r>
                        <a:rPr lang="fr-FR" dirty="0" err="1"/>
                        <a:t>search</a:t>
                      </a:r>
                      <a:endParaRPr lang="fr-FR"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02322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68</TotalTime>
  <Words>374</Words>
  <Application>Microsoft Office PowerPoint</Application>
  <PresentationFormat>Grand écran</PresentationFormat>
  <Paragraphs>33</Paragraphs>
  <Slides>5</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5</vt:i4>
      </vt:variant>
    </vt:vector>
  </HeadingPairs>
  <TitlesOfParts>
    <vt:vector size="8" baseType="lpstr">
      <vt:lpstr>Arial</vt:lpstr>
      <vt:lpstr>Tw Cen MT</vt:lpstr>
      <vt:lpstr>Circuit</vt:lpstr>
      <vt:lpstr>Introduction to Databases Checkpoint</vt:lpstr>
      <vt:lpstr>What is MySQL ?</vt:lpstr>
      <vt:lpstr>What is PostgreSQL ?</vt:lpstr>
      <vt:lpstr>What is SQL SERVER ?</vt:lpstr>
      <vt:lpstr>A comparison between the three RDBMS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 Checkpoint</dc:title>
  <dc:creator>Syfax</dc:creator>
  <cp:lastModifiedBy>Walid Gaaloul</cp:lastModifiedBy>
  <cp:revision>9</cp:revision>
  <dcterms:created xsi:type="dcterms:W3CDTF">2021-02-01T12:38:41Z</dcterms:created>
  <dcterms:modified xsi:type="dcterms:W3CDTF">2021-05-27T11:22:15Z</dcterms:modified>
</cp:coreProperties>
</file>