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9"/>
  </p:notesMasterIdLst>
  <p:sldIdLst>
    <p:sldId id="258" r:id="rId2"/>
    <p:sldId id="259" r:id="rId3"/>
    <p:sldId id="260" r:id="rId4"/>
    <p:sldId id="269" r:id="rId5"/>
    <p:sldId id="261" r:id="rId6"/>
    <p:sldId id="270" r:id="rId7"/>
    <p:sldId id="262" r:id="rId8"/>
    <p:sldId id="271" r:id="rId9"/>
    <p:sldId id="264" r:id="rId10"/>
    <p:sldId id="272" r:id="rId11"/>
    <p:sldId id="265" r:id="rId12"/>
    <p:sldId id="273" r:id="rId13"/>
    <p:sldId id="266" r:id="rId14"/>
    <p:sldId id="274" r:id="rId15"/>
    <p:sldId id="267" r:id="rId16"/>
    <p:sldId id="27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3E0DB4D-668E-4744-8E02-86C51E25A87C}">
          <p14:sldIdLst>
            <p14:sldId id="258"/>
          </p14:sldIdLst>
        </p14:section>
        <p14:section name="Section sans titre" id="{CE8B3409-ED5D-472E-A9DF-1E13B2621394}">
          <p14:sldIdLst>
            <p14:sldId id="259"/>
            <p14:sldId id="260"/>
            <p14:sldId id="269"/>
            <p14:sldId id="261"/>
            <p14:sldId id="270"/>
            <p14:sldId id="262"/>
            <p14:sldId id="271"/>
            <p14:sldId id="264"/>
            <p14:sldId id="272"/>
            <p14:sldId id="265"/>
            <p14:sldId id="273"/>
            <p14:sldId id="266"/>
            <p14:sldId id="274"/>
            <p14:sldId id="267"/>
            <p14:sldId id="27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66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81A00-B01F-4740-BE8B-51BD036B87F6}" type="datetimeFigureOut">
              <a:rPr lang="fr-FR" smtClean="0"/>
              <a:t>30/12/2023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675FF-DD07-4FD4-8AD3-033B6CF64E6E}" type="slidenum">
              <a:rPr lang="fr-FR" smtClean="0"/>
              <a:t>‹N°›</a:t>
            </a:fld>
            <a:endParaRPr lang="fr-FR"/>
          </a:p>
        </p:txBody>
      </p:sp>
    </p:spTree>
    <p:extLst>
      <p:ext uri="{BB962C8B-B14F-4D97-AF65-F5344CB8AC3E}">
        <p14:creationId xmlns:p14="http://schemas.microsoft.com/office/powerpoint/2010/main" val="40179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6DC88A5-E35F-4591-BB1A-992086A37F40}" type="datetimeFigureOut">
              <a:rPr lang="fr-FR" smtClean="0"/>
              <a:t>30/12/2023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70160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276316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171374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441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168558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6DC88A5-E35F-4591-BB1A-992086A37F40}" type="datetimeFigureOut">
              <a:rPr lang="fr-FR" smtClean="0"/>
              <a:t>30/12/2023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2351997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6DC88A5-E35F-4591-BB1A-992086A37F40}" type="datetimeFigureOut">
              <a:rPr lang="fr-FR" smtClean="0"/>
              <a:t>30/12/2023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1527675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DC88A5-E35F-4591-BB1A-992086A37F40}" type="datetimeFigureOut">
              <a:rPr lang="fr-FR" smtClean="0"/>
              <a:t>30/12/2023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1214863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DC88A5-E35F-4591-BB1A-992086A37F40}" type="datetimeFigureOut">
              <a:rPr lang="fr-FR" smtClean="0"/>
              <a:t>30/12/2023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129615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DC88A5-E35F-4591-BB1A-992086A37F40}" type="datetimeFigureOut">
              <a:rPr lang="fr-FR" smtClean="0"/>
              <a:t>30/12/2023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349308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6DC88A5-E35F-4591-BB1A-992086A37F40}" type="datetimeFigureOut">
              <a:rPr lang="fr-FR" smtClean="0"/>
              <a:t>30/12/2023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67316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305747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DC88A5-E35F-4591-BB1A-992086A37F40}" type="datetimeFigureOut">
              <a:rPr lang="fr-FR" smtClean="0"/>
              <a:t>30/12/2023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319843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6DC88A5-E35F-4591-BB1A-992086A37F40}" type="datetimeFigureOut">
              <a:rPr lang="fr-FR" smtClean="0"/>
              <a:t>30/12/2023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264230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C88A5-E35F-4591-BB1A-992086A37F40}" type="datetimeFigureOut">
              <a:rPr lang="fr-FR" smtClean="0"/>
              <a:t>30/12/2023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216405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322204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DC88A5-E35F-4591-BB1A-992086A37F40}" type="datetimeFigureOut">
              <a:rPr lang="fr-FR" smtClean="0"/>
              <a:t>30/12/2023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7F6397-2A69-451F-8744-571A2158367A}" type="slidenum">
              <a:rPr lang="fr-FR" smtClean="0"/>
              <a:t>‹N°›</a:t>
            </a:fld>
            <a:endParaRPr lang="fr-FR"/>
          </a:p>
        </p:txBody>
      </p:sp>
    </p:spTree>
    <p:extLst>
      <p:ext uri="{BB962C8B-B14F-4D97-AF65-F5344CB8AC3E}">
        <p14:creationId xmlns:p14="http://schemas.microsoft.com/office/powerpoint/2010/main" val="205320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DC88A5-E35F-4591-BB1A-992086A37F40}" type="datetimeFigureOut">
              <a:rPr lang="fr-FR" smtClean="0"/>
              <a:t>30/12/2023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7F6397-2A69-451F-8744-571A2158367A}" type="slidenum">
              <a:rPr lang="fr-FR" smtClean="0"/>
              <a:t>‹N°›</a:t>
            </a:fld>
            <a:endParaRPr lang="fr-FR"/>
          </a:p>
        </p:txBody>
      </p:sp>
    </p:spTree>
    <p:extLst>
      <p:ext uri="{BB962C8B-B14F-4D97-AF65-F5344CB8AC3E}">
        <p14:creationId xmlns:p14="http://schemas.microsoft.com/office/powerpoint/2010/main" val="224708585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1311580" y="3215655"/>
            <a:ext cx="5272314" cy="3208000"/>
          </a:xfrm>
          <a:prstGeom prst="rect">
            <a:avLst/>
          </a:prstGeom>
        </p:spPr>
        <p:txBody>
          <a:bodyPr spcFirstLastPara="1" vert="horz" wrap="square" lIns="121900" tIns="121900" rIns="121900" bIns="121900" rtlCol="0" anchor="b" anchorCtr="0">
            <a:noAutofit/>
          </a:bodyPr>
          <a:lstStyle/>
          <a:p>
            <a:pPr algn="ctr">
              <a:lnSpc>
                <a:spcPct val="150000"/>
              </a:lnSpc>
              <a:spcBef>
                <a:spcPts val="0"/>
              </a:spcBef>
            </a:pPr>
            <a:r>
              <a:rPr lang="en-US" sz="3200" b="1" i="0" dirty="0">
                <a:solidFill>
                  <a:schemeClr val="tx1">
                    <a:lumMod val="95000"/>
                  </a:schemeClr>
                </a:solidFill>
                <a:effectLst/>
                <a:latin typeface="Candara Light" panose="020E0502030303020204" pitchFamily="34" charset="0"/>
              </a:rPr>
              <a:t>A Comprehensive     </a:t>
            </a:r>
            <a:br>
              <a:rPr lang="en-US" sz="3200" b="1" i="0" dirty="0">
                <a:solidFill>
                  <a:schemeClr val="tx1">
                    <a:lumMod val="95000"/>
                  </a:schemeClr>
                </a:solidFill>
                <a:effectLst/>
                <a:latin typeface="Candara Light" panose="020E0502030303020204" pitchFamily="34" charset="0"/>
              </a:rPr>
            </a:br>
            <a:r>
              <a:rPr lang="en-US" sz="3200" b="1" i="0" dirty="0">
                <a:solidFill>
                  <a:schemeClr val="tx1">
                    <a:lumMod val="95000"/>
                  </a:schemeClr>
                </a:solidFill>
                <a:effectLst/>
                <a:latin typeface="Candara Light" panose="020E0502030303020204" pitchFamily="34" charset="0"/>
              </a:rPr>
              <a:t> Report on Information and                 communication     Technologies (TIC)                and Related Technologies</a:t>
            </a:r>
            <a:endParaRPr sz="3200" dirty="0">
              <a:solidFill>
                <a:schemeClr val="tx1">
                  <a:lumMod val="95000"/>
                </a:schemeClr>
              </a:solidFill>
              <a:latin typeface="Candara Light" panose="020E0502030303020204" pitchFamily="34" charset="0"/>
            </a:endParaRPr>
          </a:p>
        </p:txBody>
      </p:sp>
      <p:sp>
        <p:nvSpPr>
          <p:cNvPr id="479" name="Google Shape;479;p27"/>
          <p:cNvSpPr/>
          <p:nvPr/>
        </p:nvSpPr>
        <p:spPr>
          <a:xfrm>
            <a:off x="7769855" y="3637113"/>
            <a:ext cx="3446077" cy="215864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121900" tIns="121900" rIns="121900" bIns="121900" anchor="ctr" anchorCtr="0">
            <a:noAutofit/>
          </a:bodyPr>
          <a:lstStyle/>
          <a:p>
            <a:endParaRPr sz="2400"/>
          </a:p>
        </p:txBody>
      </p:sp>
      <p:sp>
        <p:nvSpPr>
          <p:cNvPr id="480" name="Google Shape;480;p27"/>
          <p:cNvSpPr/>
          <p:nvPr/>
        </p:nvSpPr>
        <p:spPr>
          <a:xfrm>
            <a:off x="8048590" y="3869178"/>
            <a:ext cx="2888605" cy="125135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121900" tIns="121900" rIns="121900" bIns="121900" anchor="ctr" anchorCtr="0">
            <a:noAutofit/>
          </a:bodyPr>
          <a:lstStyle/>
          <a:p>
            <a:endParaRPr sz="2400"/>
          </a:p>
        </p:txBody>
      </p:sp>
      <p:sp>
        <p:nvSpPr>
          <p:cNvPr id="481" name="Google Shape;481;p27"/>
          <p:cNvSpPr/>
          <p:nvPr/>
        </p:nvSpPr>
        <p:spPr>
          <a:xfrm>
            <a:off x="9072461" y="4687834"/>
            <a:ext cx="167983" cy="17549"/>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2" name="Google Shape;482;p27"/>
          <p:cNvSpPr/>
          <p:nvPr/>
        </p:nvSpPr>
        <p:spPr>
          <a:xfrm>
            <a:off x="9072461" y="4272684"/>
            <a:ext cx="167983" cy="17515"/>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3" name="Google Shape;483;p27"/>
          <p:cNvSpPr/>
          <p:nvPr/>
        </p:nvSpPr>
        <p:spPr>
          <a:xfrm>
            <a:off x="9072461" y="4081419"/>
            <a:ext cx="167983" cy="17549"/>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4" name="Google Shape;484;p27"/>
          <p:cNvSpPr/>
          <p:nvPr/>
        </p:nvSpPr>
        <p:spPr>
          <a:xfrm>
            <a:off x="9072461" y="4480277"/>
            <a:ext cx="167983" cy="1636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5" name="Google Shape;485;p27"/>
          <p:cNvSpPr/>
          <p:nvPr/>
        </p:nvSpPr>
        <p:spPr>
          <a:xfrm>
            <a:off x="8384450" y="4480276"/>
            <a:ext cx="169101" cy="17515"/>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6" name="Google Shape;486;p27"/>
          <p:cNvSpPr/>
          <p:nvPr/>
        </p:nvSpPr>
        <p:spPr>
          <a:xfrm>
            <a:off x="9072461" y="3956647"/>
            <a:ext cx="167983" cy="17549"/>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7" name="Google Shape;487;p27"/>
          <p:cNvSpPr/>
          <p:nvPr/>
        </p:nvSpPr>
        <p:spPr>
          <a:xfrm>
            <a:off x="8384450" y="4081419"/>
            <a:ext cx="169101" cy="17549"/>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8" name="Google Shape;488;p27"/>
          <p:cNvSpPr/>
          <p:nvPr/>
        </p:nvSpPr>
        <p:spPr>
          <a:xfrm>
            <a:off x="8154693" y="4272684"/>
            <a:ext cx="398859" cy="17515"/>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89" name="Google Shape;489;p27"/>
          <p:cNvSpPr/>
          <p:nvPr/>
        </p:nvSpPr>
        <p:spPr>
          <a:xfrm>
            <a:off x="8384450" y="4895424"/>
            <a:ext cx="169101" cy="17515"/>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0" name="Google Shape;490;p27"/>
          <p:cNvSpPr/>
          <p:nvPr/>
        </p:nvSpPr>
        <p:spPr>
          <a:xfrm>
            <a:off x="8384450" y="4687834"/>
            <a:ext cx="169101" cy="17549"/>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1" name="Google Shape;491;p27"/>
          <p:cNvSpPr/>
          <p:nvPr/>
        </p:nvSpPr>
        <p:spPr>
          <a:xfrm>
            <a:off x="8384450" y="3956647"/>
            <a:ext cx="169101" cy="17549"/>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2" name="Google Shape;492;p27"/>
          <p:cNvSpPr/>
          <p:nvPr/>
        </p:nvSpPr>
        <p:spPr>
          <a:xfrm>
            <a:off x="9529595" y="3956647"/>
            <a:ext cx="169136" cy="17549"/>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3" name="Google Shape;493;p27"/>
          <p:cNvSpPr/>
          <p:nvPr/>
        </p:nvSpPr>
        <p:spPr>
          <a:xfrm>
            <a:off x="9529595" y="4081419"/>
            <a:ext cx="169136" cy="17549"/>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4" name="Google Shape;494;p27"/>
          <p:cNvSpPr/>
          <p:nvPr/>
        </p:nvSpPr>
        <p:spPr>
          <a:xfrm>
            <a:off x="9529595" y="4272684"/>
            <a:ext cx="169136" cy="17515"/>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5" name="Google Shape;495;p27"/>
          <p:cNvSpPr/>
          <p:nvPr/>
        </p:nvSpPr>
        <p:spPr>
          <a:xfrm>
            <a:off x="9301028" y="4081419"/>
            <a:ext cx="169136" cy="17549"/>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6" name="Google Shape;496;p27"/>
          <p:cNvSpPr/>
          <p:nvPr/>
        </p:nvSpPr>
        <p:spPr>
          <a:xfrm>
            <a:off x="9301028" y="4272684"/>
            <a:ext cx="169136" cy="17515"/>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7" name="Google Shape;497;p27"/>
          <p:cNvSpPr/>
          <p:nvPr/>
        </p:nvSpPr>
        <p:spPr>
          <a:xfrm>
            <a:off x="9301028" y="4480277"/>
            <a:ext cx="169136" cy="1636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8" name="Google Shape;498;p27"/>
          <p:cNvSpPr/>
          <p:nvPr/>
        </p:nvSpPr>
        <p:spPr>
          <a:xfrm>
            <a:off x="9529595" y="4480277"/>
            <a:ext cx="169136" cy="1636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499" name="Google Shape;499;p27"/>
          <p:cNvSpPr/>
          <p:nvPr/>
        </p:nvSpPr>
        <p:spPr>
          <a:xfrm>
            <a:off x="9301028"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0" name="Google Shape;500;p27"/>
          <p:cNvSpPr/>
          <p:nvPr/>
        </p:nvSpPr>
        <p:spPr>
          <a:xfrm>
            <a:off x="9301028" y="3956647"/>
            <a:ext cx="169136" cy="17549"/>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1" name="Google Shape;501;p27"/>
          <p:cNvSpPr/>
          <p:nvPr/>
        </p:nvSpPr>
        <p:spPr>
          <a:xfrm>
            <a:off x="9529595" y="4687834"/>
            <a:ext cx="169136" cy="17549"/>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2" name="Google Shape;502;p27"/>
          <p:cNvSpPr/>
          <p:nvPr/>
        </p:nvSpPr>
        <p:spPr>
          <a:xfrm>
            <a:off x="9072461" y="4895424"/>
            <a:ext cx="1085753" cy="17515"/>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3" name="Google Shape;503;p27"/>
          <p:cNvSpPr/>
          <p:nvPr/>
        </p:nvSpPr>
        <p:spPr>
          <a:xfrm>
            <a:off x="8842739" y="4687834"/>
            <a:ext cx="169136" cy="17549"/>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4" name="Google Shape;504;p27"/>
          <p:cNvSpPr/>
          <p:nvPr/>
        </p:nvSpPr>
        <p:spPr>
          <a:xfrm>
            <a:off x="8613018" y="3956647"/>
            <a:ext cx="169101" cy="17549"/>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5" name="Google Shape;505;p27"/>
          <p:cNvSpPr/>
          <p:nvPr/>
        </p:nvSpPr>
        <p:spPr>
          <a:xfrm>
            <a:off x="8842739" y="4895424"/>
            <a:ext cx="169136" cy="17515"/>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6" name="Google Shape;506;p27"/>
          <p:cNvSpPr/>
          <p:nvPr/>
        </p:nvSpPr>
        <p:spPr>
          <a:xfrm>
            <a:off x="8613018" y="4895424"/>
            <a:ext cx="169101" cy="17515"/>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7" name="Google Shape;507;p27"/>
          <p:cNvSpPr/>
          <p:nvPr/>
        </p:nvSpPr>
        <p:spPr>
          <a:xfrm>
            <a:off x="8613018" y="4081419"/>
            <a:ext cx="169101" cy="17549"/>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8" name="Google Shape;508;p27"/>
          <p:cNvSpPr/>
          <p:nvPr/>
        </p:nvSpPr>
        <p:spPr>
          <a:xfrm>
            <a:off x="8613018" y="4687834"/>
            <a:ext cx="169101" cy="17549"/>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09" name="Google Shape;509;p27"/>
          <p:cNvSpPr/>
          <p:nvPr/>
        </p:nvSpPr>
        <p:spPr>
          <a:xfrm>
            <a:off x="8613018" y="4272684"/>
            <a:ext cx="169101" cy="17515"/>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0" name="Google Shape;510;p27"/>
          <p:cNvSpPr/>
          <p:nvPr/>
        </p:nvSpPr>
        <p:spPr>
          <a:xfrm>
            <a:off x="8613018" y="4480276"/>
            <a:ext cx="169101" cy="17515"/>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1" name="Google Shape;511;p27"/>
          <p:cNvSpPr/>
          <p:nvPr/>
        </p:nvSpPr>
        <p:spPr>
          <a:xfrm>
            <a:off x="8842739" y="3956647"/>
            <a:ext cx="169136" cy="17549"/>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2" name="Google Shape;512;p27"/>
          <p:cNvSpPr/>
          <p:nvPr/>
        </p:nvSpPr>
        <p:spPr>
          <a:xfrm>
            <a:off x="8842739" y="4272684"/>
            <a:ext cx="169136" cy="17515"/>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3" name="Google Shape;513;p27"/>
          <p:cNvSpPr/>
          <p:nvPr/>
        </p:nvSpPr>
        <p:spPr>
          <a:xfrm>
            <a:off x="8842739" y="4081419"/>
            <a:ext cx="169136" cy="17549"/>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4" name="Google Shape;514;p27"/>
          <p:cNvSpPr/>
          <p:nvPr/>
        </p:nvSpPr>
        <p:spPr>
          <a:xfrm>
            <a:off x="8842739" y="4480276"/>
            <a:ext cx="169136" cy="17515"/>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5" name="Google Shape;515;p27"/>
          <p:cNvSpPr/>
          <p:nvPr/>
        </p:nvSpPr>
        <p:spPr>
          <a:xfrm>
            <a:off x="9056134" y="5189297"/>
            <a:ext cx="866519" cy="507304"/>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121900" tIns="121900" rIns="121900" bIns="121900" anchor="ctr" anchorCtr="0">
            <a:noAutofit/>
          </a:bodyPr>
          <a:lstStyle/>
          <a:p>
            <a:endParaRPr sz="2400"/>
          </a:p>
        </p:txBody>
      </p:sp>
      <p:sp>
        <p:nvSpPr>
          <p:cNvPr id="516" name="Google Shape;516;p27"/>
          <p:cNvSpPr/>
          <p:nvPr/>
        </p:nvSpPr>
        <p:spPr>
          <a:xfrm>
            <a:off x="8154694" y="3956648"/>
            <a:ext cx="2690381" cy="109624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7" name="Google Shape;517;p27"/>
          <p:cNvSpPr/>
          <p:nvPr/>
        </p:nvSpPr>
        <p:spPr>
          <a:xfrm>
            <a:off x="8154693" y="4081419"/>
            <a:ext cx="169136" cy="17549"/>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8" name="Google Shape;518;p27"/>
          <p:cNvSpPr/>
          <p:nvPr/>
        </p:nvSpPr>
        <p:spPr>
          <a:xfrm>
            <a:off x="8154693" y="4895424"/>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9" name="Google Shape;519;p27"/>
          <p:cNvSpPr/>
          <p:nvPr/>
        </p:nvSpPr>
        <p:spPr>
          <a:xfrm>
            <a:off x="8154693"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0" name="Google Shape;520;p27"/>
          <p:cNvSpPr/>
          <p:nvPr/>
        </p:nvSpPr>
        <p:spPr>
          <a:xfrm>
            <a:off x="8154693" y="4480276"/>
            <a:ext cx="169136" cy="17515"/>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1" name="Google Shape;521;p27"/>
          <p:cNvSpPr/>
          <p:nvPr/>
        </p:nvSpPr>
        <p:spPr>
          <a:xfrm>
            <a:off x="9759352" y="4687834"/>
            <a:ext cx="169101" cy="17549"/>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2" name="Google Shape;522;p27"/>
          <p:cNvSpPr/>
          <p:nvPr/>
        </p:nvSpPr>
        <p:spPr>
          <a:xfrm>
            <a:off x="9759352" y="4272684"/>
            <a:ext cx="169101" cy="17515"/>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3" name="Google Shape;523;p27"/>
          <p:cNvSpPr/>
          <p:nvPr/>
        </p:nvSpPr>
        <p:spPr>
          <a:xfrm>
            <a:off x="9759352" y="4480277"/>
            <a:ext cx="169101" cy="1636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4" name="Google Shape;524;p27"/>
          <p:cNvSpPr/>
          <p:nvPr/>
        </p:nvSpPr>
        <p:spPr>
          <a:xfrm>
            <a:off x="10447363" y="3956647"/>
            <a:ext cx="169136" cy="17549"/>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5" name="Google Shape;525;p27"/>
          <p:cNvSpPr/>
          <p:nvPr/>
        </p:nvSpPr>
        <p:spPr>
          <a:xfrm>
            <a:off x="9759352" y="4081419"/>
            <a:ext cx="169101" cy="17549"/>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6" name="Google Shape;526;p27"/>
          <p:cNvSpPr/>
          <p:nvPr/>
        </p:nvSpPr>
        <p:spPr>
          <a:xfrm>
            <a:off x="9759352" y="3956647"/>
            <a:ext cx="169101" cy="17549"/>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7" name="Google Shape;527;p27"/>
          <p:cNvSpPr/>
          <p:nvPr/>
        </p:nvSpPr>
        <p:spPr>
          <a:xfrm>
            <a:off x="10447363" y="4895424"/>
            <a:ext cx="169136" cy="17515"/>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8" name="Google Shape;528;p27"/>
          <p:cNvSpPr/>
          <p:nvPr/>
        </p:nvSpPr>
        <p:spPr>
          <a:xfrm>
            <a:off x="10217641" y="3956647"/>
            <a:ext cx="169136" cy="17549"/>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9" name="Google Shape;529;p27"/>
          <p:cNvSpPr/>
          <p:nvPr/>
        </p:nvSpPr>
        <p:spPr>
          <a:xfrm>
            <a:off x="10217641" y="4272684"/>
            <a:ext cx="169136" cy="17515"/>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0" name="Google Shape;530;p27"/>
          <p:cNvSpPr/>
          <p:nvPr/>
        </p:nvSpPr>
        <p:spPr>
          <a:xfrm>
            <a:off x="10217641" y="4081419"/>
            <a:ext cx="169136" cy="17549"/>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1" name="Google Shape;531;p27"/>
          <p:cNvSpPr/>
          <p:nvPr/>
        </p:nvSpPr>
        <p:spPr>
          <a:xfrm>
            <a:off x="10217641" y="4480276"/>
            <a:ext cx="169136" cy="17515"/>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2" name="Google Shape;532;p27"/>
          <p:cNvSpPr/>
          <p:nvPr/>
        </p:nvSpPr>
        <p:spPr>
          <a:xfrm>
            <a:off x="10217641" y="4895424"/>
            <a:ext cx="169136" cy="17515"/>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3" name="Google Shape;533;p27"/>
          <p:cNvSpPr/>
          <p:nvPr/>
        </p:nvSpPr>
        <p:spPr>
          <a:xfrm>
            <a:off x="10217641" y="4687834"/>
            <a:ext cx="169136" cy="17549"/>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4" name="Google Shape;534;p27"/>
          <p:cNvSpPr/>
          <p:nvPr/>
        </p:nvSpPr>
        <p:spPr>
          <a:xfrm>
            <a:off x="10675929" y="3956647"/>
            <a:ext cx="169136" cy="17549"/>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5" name="Google Shape;535;p27"/>
          <p:cNvSpPr/>
          <p:nvPr/>
        </p:nvSpPr>
        <p:spPr>
          <a:xfrm>
            <a:off x="10447363" y="4687834"/>
            <a:ext cx="169136" cy="17549"/>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6" name="Google Shape;536;p27"/>
          <p:cNvSpPr/>
          <p:nvPr/>
        </p:nvSpPr>
        <p:spPr>
          <a:xfrm>
            <a:off x="9989073" y="3956647"/>
            <a:ext cx="169136" cy="17549"/>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7" name="Google Shape;537;p27"/>
          <p:cNvSpPr/>
          <p:nvPr/>
        </p:nvSpPr>
        <p:spPr>
          <a:xfrm>
            <a:off x="10447364" y="4272684"/>
            <a:ext cx="397705" cy="17515"/>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8" name="Google Shape;538;p27"/>
          <p:cNvSpPr/>
          <p:nvPr/>
        </p:nvSpPr>
        <p:spPr>
          <a:xfrm>
            <a:off x="10447364" y="4081419"/>
            <a:ext cx="397705" cy="17549"/>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9" name="Google Shape;539;p27"/>
          <p:cNvSpPr/>
          <p:nvPr/>
        </p:nvSpPr>
        <p:spPr>
          <a:xfrm>
            <a:off x="10675929" y="4687834"/>
            <a:ext cx="169136" cy="17549"/>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0" name="Google Shape;540;p27"/>
          <p:cNvSpPr/>
          <p:nvPr/>
        </p:nvSpPr>
        <p:spPr>
          <a:xfrm>
            <a:off x="10447363" y="4480276"/>
            <a:ext cx="169136" cy="17515"/>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1" name="Google Shape;541;p27"/>
          <p:cNvSpPr/>
          <p:nvPr/>
        </p:nvSpPr>
        <p:spPr>
          <a:xfrm>
            <a:off x="10675929" y="4895424"/>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2" name="Google Shape;542;p27"/>
          <p:cNvSpPr/>
          <p:nvPr/>
        </p:nvSpPr>
        <p:spPr>
          <a:xfrm>
            <a:off x="9989073" y="4480276"/>
            <a:ext cx="169136" cy="17515"/>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3" name="Google Shape;543;p27"/>
          <p:cNvSpPr/>
          <p:nvPr/>
        </p:nvSpPr>
        <p:spPr>
          <a:xfrm>
            <a:off x="9989073" y="4687834"/>
            <a:ext cx="169136" cy="17549"/>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4" name="Google Shape;544;p27"/>
          <p:cNvSpPr/>
          <p:nvPr/>
        </p:nvSpPr>
        <p:spPr>
          <a:xfrm>
            <a:off x="9989073" y="4081419"/>
            <a:ext cx="169136" cy="17549"/>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5" name="Google Shape;545;p27"/>
          <p:cNvSpPr/>
          <p:nvPr/>
        </p:nvSpPr>
        <p:spPr>
          <a:xfrm>
            <a:off x="9989073" y="4272684"/>
            <a:ext cx="169136" cy="17515"/>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6" name="Google Shape;546;p27"/>
          <p:cNvSpPr/>
          <p:nvPr/>
        </p:nvSpPr>
        <p:spPr>
          <a:xfrm>
            <a:off x="10883521" y="3696615"/>
            <a:ext cx="149315" cy="152775"/>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121900" tIns="121900" rIns="121900" bIns="121900" anchor="ctr" anchorCtr="0">
            <a:noAutofit/>
          </a:bodyPr>
          <a:lstStyle/>
          <a:p>
            <a:endParaRPr sz="2400"/>
          </a:p>
        </p:txBody>
      </p:sp>
      <p:sp>
        <p:nvSpPr>
          <p:cNvPr id="547" name="Google Shape;547;p27"/>
          <p:cNvSpPr/>
          <p:nvPr/>
        </p:nvSpPr>
        <p:spPr>
          <a:xfrm>
            <a:off x="10883521" y="3696615"/>
            <a:ext cx="149315" cy="14927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121900" tIns="121900" rIns="121900" bIns="121900" anchor="ctr" anchorCtr="0">
            <a:noAutofit/>
          </a:bodyPr>
          <a:lstStyle/>
          <a:p>
            <a:endParaRPr sz="2400"/>
          </a:p>
        </p:txBody>
      </p:sp>
      <p:sp>
        <p:nvSpPr>
          <p:cNvPr id="548" name="Google Shape;548;p27"/>
          <p:cNvSpPr/>
          <p:nvPr/>
        </p:nvSpPr>
        <p:spPr>
          <a:xfrm>
            <a:off x="10897506" y="3709445"/>
            <a:ext cx="122500" cy="123619"/>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121900" tIns="121900" rIns="121900" bIns="121900" anchor="ctr" anchorCtr="0">
            <a:noAutofit/>
          </a:bodyPr>
          <a:lstStyle/>
          <a:p>
            <a:endParaRPr sz="2400"/>
          </a:p>
        </p:txBody>
      </p:sp>
      <p:sp>
        <p:nvSpPr>
          <p:cNvPr id="549" name="Google Shape;549;p27"/>
          <p:cNvSpPr/>
          <p:nvPr/>
        </p:nvSpPr>
        <p:spPr>
          <a:xfrm>
            <a:off x="10897506" y="3770066"/>
            <a:ext cx="122500" cy="62997"/>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121900" tIns="121900" rIns="121900" bIns="121900" anchor="ctr" anchorCtr="0">
            <a:noAutofit/>
          </a:bodyPr>
          <a:lstStyle/>
          <a:p>
            <a:endParaRPr sz="2400"/>
          </a:p>
        </p:txBody>
      </p:sp>
      <p:sp>
        <p:nvSpPr>
          <p:cNvPr id="550" name="Google Shape;550;p27"/>
          <p:cNvSpPr/>
          <p:nvPr/>
        </p:nvSpPr>
        <p:spPr>
          <a:xfrm>
            <a:off x="7528196" y="3602229"/>
            <a:ext cx="91888" cy="42100"/>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121900" tIns="121900" rIns="121900" bIns="121900" anchor="ctr" anchorCtr="0">
            <a:noAutofit/>
          </a:bodyPr>
          <a:lstStyle/>
          <a:p>
            <a:endParaRPr sz="2400"/>
          </a:p>
        </p:txBody>
      </p:sp>
      <p:sp>
        <p:nvSpPr>
          <p:cNvPr id="551" name="Google Shape;551;p27"/>
          <p:cNvSpPr/>
          <p:nvPr/>
        </p:nvSpPr>
        <p:spPr>
          <a:xfrm>
            <a:off x="7685607" y="3602229"/>
            <a:ext cx="91848" cy="42100"/>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121900" tIns="121900" rIns="121900" bIns="121900" anchor="ctr" anchorCtr="0">
            <a:noAutofit/>
          </a:bodyPr>
          <a:lstStyle/>
          <a:p>
            <a:endParaRPr sz="2400"/>
          </a:p>
        </p:txBody>
      </p:sp>
      <p:sp>
        <p:nvSpPr>
          <p:cNvPr id="552" name="Google Shape;552;p27"/>
          <p:cNvSpPr/>
          <p:nvPr/>
        </p:nvSpPr>
        <p:spPr>
          <a:xfrm>
            <a:off x="7842976" y="3602229"/>
            <a:ext cx="91888" cy="42100"/>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121900" tIns="121900" rIns="121900" bIns="121900" anchor="ctr" anchorCtr="0">
            <a:noAutofit/>
          </a:bodyPr>
          <a:lstStyle/>
          <a:p>
            <a:endParaRPr sz="2400"/>
          </a:p>
        </p:txBody>
      </p:sp>
      <p:sp>
        <p:nvSpPr>
          <p:cNvPr id="553" name="Google Shape;553;p27"/>
          <p:cNvSpPr/>
          <p:nvPr/>
        </p:nvSpPr>
        <p:spPr>
          <a:xfrm>
            <a:off x="9544768" y="3103031"/>
            <a:ext cx="35" cy="69989"/>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121900" tIns="121900" rIns="121900" bIns="121900" anchor="ctr" anchorCtr="0">
            <a:noAutofit/>
          </a:bodyPr>
          <a:lstStyle/>
          <a:p>
            <a:endParaRPr sz="2400"/>
          </a:p>
        </p:txBody>
      </p:sp>
      <p:sp>
        <p:nvSpPr>
          <p:cNvPr id="554" name="Google Shape;554;p27"/>
          <p:cNvSpPr/>
          <p:nvPr/>
        </p:nvSpPr>
        <p:spPr>
          <a:xfrm>
            <a:off x="10410061" y="3112727"/>
            <a:ext cx="143476" cy="43211"/>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sz="2400"/>
          </a:p>
        </p:txBody>
      </p:sp>
      <p:sp>
        <p:nvSpPr>
          <p:cNvPr id="555" name="Google Shape;555;p27"/>
          <p:cNvSpPr/>
          <p:nvPr/>
        </p:nvSpPr>
        <p:spPr>
          <a:xfrm>
            <a:off x="10580315" y="3112727"/>
            <a:ext cx="143476" cy="43211"/>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sz="2400"/>
          </a:p>
        </p:txBody>
      </p:sp>
      <p:sp>
        <p:nvSpPr>
          <p:cNvPr id="556" name="Google Shape;556;p27"/>
          <p:cNvSpPr/>
          <p:nvPr/>
        </p:nvSpPr>
        <p:spPr>
          <a:xfrm>
            <a:off x="10195477" y="3364613"/>
            <a:ext cx="929481" cy="43211"/>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57" name="Google Shape;557;p27"/>
          <p:cNvSpPr/>
          <p:nvPr/>
        </p:nvSpPr>
        <p:spPr>
          <a:xfrm>
            <a:off x="10894010" y="3453273"/>
            <a:ext cx="181967" cy="44329"/>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58" name="Google Shape;558;p27"/>
          <p:cNvSpPr/>
          <p:nvPr/>
        </p:nvSpPr>
        <p:spPr>
          <a:xfrm>
            <a:off x="10702779" y="3453273"/>
            <a:ext cx="164452" cy="44329"/>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59" name="Google Shape;559;p27"/>
          <p:cNvSpPr/>
          <p:nvPr/>
        </p:nvSpPr>
        <p:spPr>
          <a:xfrm>
            <a:off x="10555843" y="2830531"/>
            <a:ext cx="866484" cy="727728"/>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121900" tIns="121900" rIns="121900" bIns="121900" anchor="ctr" anchorCtr="0">
            <a:noAutofit/>
          </a:bodyPr>
          <a:lstStyle/>
          <a:p>
            <a:endParaRPr sz="2400"/>
          </a:p>
        </p:txBody>
      </p:sp>
      <p:sp>
        <p:nvSpPr>
          <p:cNvPr id="560" name="Google Shape;560;p27"/>
          <p:cNvSpPr/>
          <p:nvPr/>
        </p:nvSpPr>
        <p:spPr>
          <a:xfrm>
            <a:off x="6656700" y="1396084"/>
            <a:ext cx="3499373" cy="227142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121900" tIns="121900" rIns="121900" bIns="121900" anchor="ctr" anchorCtr="0">
            <a:noAutofit/>
          </a:bodyPr>
          <a:lstStyle/>
          <a:p>
            <a:endParaRPr sz="2400"/>
          </a:p>
        </p:txBody>
      </p:sp>
      <p:sp>
        <p:nvSpPr>
          <p:cNvPr id="561" name="Google Shape;561;p27"/>
          <p:cNvSpPr/>
          <p:nvPr/>
        </p:nvSpPr>
        <p:spPr>
          <a:xfrm>
            <a:off x="6652896" y="1397840"/>
            <a:ext cx="3534367" cy="362788"/>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62" name="Google Shape;562;p27"/>
          <p:cNvSpPr/>
          <p:nvPr/>
        </p:nvSpPr>
        <p:spPr>
          <a:xfrm>
            <a:off x="6797841" y="1872341"/>
            <a:ext cx="3223911" cy="1675756"/>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563" name="Google Shape;563;p27"/>
          <p:cNvSpPr/>
          <p:nvPr/>
        </p:nvSpPr>
        <p:spPr>
          <a:xfrm>
            <a:off x="6891433" y="1970040"/>
            <a:ext cx="76025" cy="154693"/>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4" name="Google Shape;564;p27"/>
          <p:cNvSpPr/>
          <p:nvPr/>
        </p:nvSpPr>
        <p:spPr>
          <a:xfrm>
            <a:off x="7161429" y="1970040"/>
            <a:ext cx="77408" cy="154693"/>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5" name="Google Shape;565;p27"/>
          <p:cNvSpPr/>
          <p:nvPr/>
        </p:nvSpPr>
        <p:spPr>
          <a:xfrm>
            <a:off x="7032532" y="1970040"/>
            <a:ext cx="61096" cy="16828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6" name="Google Shape;566;p27"/>
          <p:cNvSpPr/>
          <p:nvPr/>
        </p:nvSpPr>
        <p:spPr>
          <a:xfrm>
            <a:off x="7298463" y="2117893"/>
            <a:ext cx="43484" cy="43484"/>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67" name="Google Shape;567;p27"/>
          <p:cNvSpPr/>
          <p:nvPr/>
        </p:nvSpPr>
        <p:spPr>
          <a:xfrm>
            <a:off x="7362245" y="2117893"/>
            <a:ext cx="43443" cy="43484"/>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68" name="Google Shape;568;p27"/>
          <p:cNvSpPr/>
          <p:nvPr/>
        </p:nvSpPr>
        <p:spPr>
          <a:xfrm>
            <a:off x="7453152" y="2117893"/>
            <a:ext cx="43443" cy="43484"/>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69" name="Google Shape;569;p27"/>
          <p:cNvSpPr/>
          <p:nvPr/>
        </p:nvSpPr>
        <p:spPr>
          <a:xfrm>
            <a:off x="6929423" y="2295641"/>
            <a:ext cx="2316211" cy="4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0" name="Google Shape;570;p27"/>
          <p:cNvSpPr/>
          <p:nvPr/>
        </p:nvSpPr>
        <p:spPr>
          <a:xfrm>
            <a:off x="9385227" y="2295641"/>
            <a:ext cx="179140" cy="4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1" name="Google Shape;571;p27"/>
          <p:cNvSpPr/>
          <p:nvPr/>
        </p:nvSpPr>
        <p:spPr>
          <a:xfrm>
            <a:off x="9663361" y="2295641"/>
            <a:ext cx="227993" cy="4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27"/>
          <p:cNvSpPr/>
          <p:nvPr/>
        </p:nvSpPr>
        <p:spPr>
          <a:xfrm>
            <a:off x="6929423" y="2477456"/>
            <a:ext cx="1449188" cy="4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27"/>
          <p:cNvSpPr/>
          <p:nvPr/>
        </p:nvSpPr>
        <p:spPr>
          <a:xfrm>
            <a:off x="8592847" y="2477456"/>
            <a:ext cx="260575" cy="4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27"/>
          <p:cNvSpPr/>
          <p:nvPr/>
        </p:nvSpPr>
        <p:spPr>
          <a:xfrm>
            <a:off x="8147827" y="2581949"/>
            <a:ext cx="705619" cy="4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5" name="Google Shape;575;p27"/>
          <p:cNvSpPr/>
          <p:nvPr/>
        </p:nvSpPr>
        <p:spPr>
          <a:xfrm>
            <a:off x="7909027" y="2581949"/>
            <a:ext cx="142531" cy="4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6" name="Google Shape;576;p27"/>
          <p:cNvSpPr/>
          <p:nvPr/>
        </p:nvSpPr>
        <p:spPr>
          <a:xfrm>
            <a:off x="7653957" y="2581949"/>
            <a:ext cx="142491" cy="4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7" name="Google Shape;577;p27"/>
          <p:cNvSpPr/>
          <p:nvPr/>
        </p:nvSpPr>
        <p:spPr>
          <a:xfrm>
            <a:off x="7400230" y="2581949"/>
            <a:ext cx="141148" cy="4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8" name="Google Shape;578;p27"/>
          <p:cNvSpPr/>
          <p:nvPr/>
        </p:nvSpPr>
        <p:spPr>
          <a:xfrm>
            <a:off x="7145161" y="2581949"/>
            <a:ext cx="141148" cy="4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27"/>
          <p:cNvSpPr/>
          <p:nvPr/>
        </p:nvSpPr>
        <p:spPr>
          <a:xfrm>
            <a:off x="7145160" y="2709464"/>
            <a:ext cx="2196784" cy="4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0" name="Google Shape;580;p27"/>
          <p:cNvSpPr/>
          <p:nvPr/>
        </p:nvSpPr>
        <p:spPr>
          <a:xfrm>
            <a:off x="6929423" y="2581949"/>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1" name="Google Shape;581;p27"/>
          <p:cNvSpPr/>
          <p:nvPr/>
        </p:nvSpPr>
        <p:spPr>
          <a:xfrm>
            <a:off x="6929423" y="2709464"/>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27"/>
          <p:cNvSpPr/>
          <p:nvPr/>
        </p:nvSpPr>
        <p:spPr>
          <a:xfrm>
            <a:off x="6929423" y="2837018"/>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3" name="Google Shape;583;p27"/>
          <p:cNvSpPr/>
          <p:nvPr/>
        </p:nvSpPr>
        <p:spPr>
          <a:xfrm>
            <a:off x="6929423" y="2964533"/>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4" name="Google Shape;584;p27"/>
          <p:cNvSpPr/>
          <p:nvPr/>
        </p:nvSpPr>
        <p:spPr>
          <a:xfrm>
            <a:off x="9474752" y="2709464"/>
            <a:ext cx="302635" cy="4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5" name="Google Shape;585;p27"/>
          <p:cNvSpPr/>
          <p:nvPr/>
        </p:nvSpPr>
        <p:spPr>
          <a:xfrm>
            <a:off x="7139752" y="2837018"/>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6" name="Google Shape;586;p27"/>
          <p:cNvSpPr/>
          <p:nvPr/>
        </p:nvSpPr>
        <p:spPr>
          <a:xfrm>
            <a:off x="7139752" y="2967258"/>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7" name="Google Shape;587;p27"/>
          <p:cNvSpPr/>
          <p:nvPr/>
        </p:nvSpPr>
        <p:spPr>
          <a:xfrm>
            <a:off x="7139752" y="3098881"/>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8" name="Google Shape;588;p27"/>
          <p:cNvSpPr/>
          <p:nvPr/>
        </p:nvSpPr>
        <p:spPr>
          <a:xfrm>
            <a:off x="7139752" y="3229121"/>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9" name="Google Shape;589;p27"/>
          <p:cNvSpPr/>
          <p:nvPr/>
        </p:nvSpPr>
        <p:spPr>
          <a:xfrm>
            <a:off x="8147827" y="3229121"/>
            <a:ext cx="1237507" cy="4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0" name="Google Shape;590;p27"/>
          <p:cNvSpPr/>
          <p:nvPr/>
        </p:nvSpPr>
        <p:spPr>
          <a:xfrm>
            <a:off x="8881841" y="3098881"/>
            <a:ext cx="503455" cy="4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1" name="Google Shape;591;p27"/>
          <p:cNvSpPr/>
          <p:nvPr/>
        </p:nvSpPr>
        <p:spPr>
          <a:xfrm>
            <a:off x="9185759" y="2964533"/>
            <a:ext cx="199519" cy="4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2" name="Google Shape;592;p27"/>
          <p:cNvSpPr/>
          <p:nvPr/>
        </p:nvSpPr>
        <p:spPr>
          <a:xfrm>
            <a:off x="10136009" y="1747159"/>
            <a:ext cx="1485731" cy="2312535"/>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93" name="Google Shape;593;p27"/>
          <p:cNvSpPr/>
          <p:nvPr/>
        </p:nvSpPr>
        <p:spPr>
          <a:xfrm>
            <a:off x="10136009" y="1747159"/>
            <a:ext cx="1485731" cy="20993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94" name="Google Shape;594;p27"/>
          <p:cNvSpPr/>
          <p:nvPr/>
        </p:nvSpPr>
        <p:spPr>
          <a:xfrm>
            <a:off x="10216487" y="2020056"/>
            <a:ext cx="1328271" cy="1970835"/>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595" name="Google Shape;595;p27"/>
          <p:cNvSpPr/>
          <p:nvPr/>
        </p:nvSpPr>
        <p:spPr>
          <a:xfrm>
            <a:off x="10540671" y="1817113"/>
            <a:ext cx="71179" cy="36219"/>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121900" tIns="121900" rIns="121900" bIns="121900" anchor="ctr" anchorCtr="0">
            <a:noAutofit/>
          </a:bodyPr>
          <a:lstStyle/>
          <a:p>
            <a:endParaRPr sz="2400"/>
          </a:p>
        </p:txBody>
      </p:sp>
      <p:sp>
        <p:nvSpPr>
          <p:cNvPr id="596" name="Google Shape;596;p27"/>
          <p:cNvSpPr/>
          <p:nvPr/>
        </p:nvSpPr>
        <p:spPr>
          <a:xfrm>
            <a:off x="10280605" y="2250931"/>
            <a:ext cx="943465" cy="2220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97" name="Google Shape;597;p27"/>
          <p:cNvSpPr/>
          <p:nvPr/>
        </p:nvSpPr>
        <p:spPr>
          <a:xfrm>
            <a:off x="11282345" y="2250931"/>
            <a:ext cx="91001" cy="2220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98" name="Google Shape;598;p27"/>
          <p:cNvSpPr/>
          <p:nvPr/>
        </p:nvSpPr>
        <p:spPr>
          <a:xfrm>
            <a:off x="11408304" y="2250931"/>
            <a:ext cx="73485" cy="2220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599" name="Google Shape;599;p27"/>
          <p:cNvSpPr/>
          <p:nvPr/>
        </p:nvSpPr>
        <p:spPr>
          <a:xfrm>
            <a:off x="10280604" y="2354727"/>
            <a:ext cx="539992" cy="2220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0" name="Google Shape;600;p27"/>
          <p:cNvSpPr/>
          <p:nvPr/>
        </p:nvSpPr>
        <p:spPr>
          <a:xfrm>
            <a:off x="10829859" y="2354727"/>
            <a:ext cx="170325" cy="2220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1" name="Google Shape;601;p27"/>
          <p:cNvSpPr/>
          <p:nvPr/>
        </p:nvSpPr>
        <p:spPr>
          <a:xfrm>
            <a:off x="10885865" y="2414194"/>
            <a:ext cx="114319" cy="23353"/>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2" name="Google Shape;602;p27"/>
          <p:cNvSpPr/>
          <p:nvPr/>
        </p:nvSpPr>
        <p:spPr>
          <a:xfrm>
            <a:off x="10829859" y="2414194"/>
            <a:ext cx="33876" cy="23353"/>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3" name="Google Shape;603;p27"/>
          <p:cNvSpPr/>
          <p:nvPr/>
        </p:nvSpPr>
        <p:spPr>
          <a:xfrm>
            <a:off x="10695752" y="2414194"/>
            <a:ext cx="102677" cy="23353"/>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4" name="Google Shape;604;p27"/>
          <p:cNvSpPr/>
          <p:nvPr/>
        </p:nvSpPr>
        <p:spPr>
          <a:xfrm>
            <a:off x="10550005" y="2414194"/>
            <a:ext cx="103831" cy="23353"/>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5" name="Google Shape;605;p27"/>
          <p:cNvSpPr/>
          <p:nvPr/>
        </p:nvSpPr>
        <p:spPr>
          <a:xfrm>
            <a:off x="10404222" y="2414194"/>
            <a:ext cx="103831" cy="23353"/>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6" name="Google Shape;606;p27"/>
          <p:cNvSpPr/>
          <p:nvPr/>
        </p:nvSpPr>
        <p:spPr>
          <a:xfrm>
            <a:off x="10404222" y="2487679"/>
            <a:ext cx="875817" cy="2220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07" name="Google Shape;607;p27"/>
          <p:cNvSpPr/>
          <p:nvPr/>
        </p:nvSpPr>
        <p:spPr>
          <a:xfrm>
            <a:off x="10280604" y="2414194"/>
            <a:ext cx="52509" cy="23353"/>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8" name="Google Shape;608;p27"/>
          <p:cNvSpPr/>
          <p:nvPr/>
        </p:nvSpPr>
        <p:spPr>
          <a:xfrm>
            <a:off x="10280604" y="2487679"/>
            <a:ext cx="52509" cy="2220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09" name="Google Shape;609;p27"/>
          <p:cNvSpPr/>
          <p:nvPr/>
        </p:nvSpPr>
        <p:spPr>
          <a:xfrm>
            <a:off x="10280604" y="2559977"/>
            <a:ext cx="52509" cy="23353"/>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10" name="Google Shape;610;p27"/>
          <p:cNvSpPr/>
          <p:nvPr/>
        </p:nvSpPr>
        <p:spPr>
          <a:xfrm>
            <a:off x="10280604" y="2633463"/>
            <a:ext cx="52509" cy="22164"/>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11" name="Google Shape;611;p27"/>
          <p:cNvSpPr/>
          <p:nvPr/>
        </p:nvSpPr>
        <p:spPr>
          <a:xfrm>
            <a:off x="11333666" y="2487679"/>
            <a:ext cx="128303" cy="2220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12" name="Google Shape;612;p27"/>
          <p:cNvSpPr/>
          <p:nvPr/>
        </p:nvSpPr>
        <p:spPr>
          <a:xfrm>
            <a:off x="10400726" y="2559977"/>
            <a:ext cx="369701" cy="23353"/>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13" name="Google Shape;613;p27"/>
          <p:cNvSpPr/>
          <p:nvPr/>
        </p:nvSpPr>
        <p:spPr>
          <a:xfrm>
            <a:off x="10885865" y="2783896"/>
            <a:ext cx="418681" cy="23353"/>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4" name="Google Shape;614;p27"/>
          <p:cNvSpPr/>
          <p:nvPr/>
        </p:nvSpPr>
        <p:spPr>
          <a:xfrm>
            <a:off x="10994309" y="2709256"/>
            <a:ext cx="310235" cy="23353"/>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5" name="Google Shape;615;p27"/>
          <p:cNvSpPr/>
          <p:nvPr/>
        </p:nvSpPr>
        <p:spPr>
          <a:xfrm>
            <a:off x="11168061" y="2633463"/>
            <a:ext cx="136484" cy="22164"/>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6" name="Google Shape;616;p27"/>
          <p:cNvSpPr/>
          <p:nvPr/>
        </p:nvSpPr>
        <p:spPr>
          <a:xfrm>
            <a:off x="10280604" y="2149477"/>
            <a:ext cx="437349" cy="2220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17" name="Google Shape;617;p27"/>
          <p:cNvSpPr/>
          <p:nvPr/>
        </p:nvSpPr>
        <p:spPr>
          <a:xfrm>
            <a:off x="10280604" y="2961142"/>
            <a:ext cx="706752" cy="23353"/>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8" name="Google Shape;618;p27"/>
          <p:cNvSpPr/>
          <p:nvPr/>
        </p:nvSpPr>
        <p:spPr>
          <a:xfrm>
            <a:off x="10280604" y="3050919"/>
            <a:ext cx="706752" cy="23388"/>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9" name="Google Shape;619;p27"/>
          <p:cNvSpPr/>
          <p:nvPr/>
        </p:nvSpPr>
        <p:spPr>
          <a:xfrm>
            <a:off x="10280604" y="3140732"/>
            <a:ext cx="705563" cy="23353"/>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0" name="Google Shape;620;p27"/>
          <p:cNvSpPr/>
          <p:nvPr/>
        </p:nvSpPr>
        <p:spPr>
          <a:xfrm>
            <a:off x="10280604" y="3677155"/>
            <a:ext cx="705563" cy="2220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1" name="Google Shape;621;p27"/>
          <p:cNvSpPr/>
          <p:nvPr/>
        </p:nvSpPr>
        <p:spPr>
          <a:xfrm>
            <a:off x="10923167" y="2857345"/>
            <a:ext cx="209935" cy="2220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2" name="Google Shape;622;p27"/>
          <p:cNvSpPr/>
          <p:nvPr/>
        </p:nvSpPr>
        <p:spPr>
          <a:xfrm>
            <a:off x="11201867" y="2857345"/>
            <a:ext cx="279925" cy="2220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3" name="Google Shape;623;p27"/>
          <p:cNvSpPr/>
          <p:nvPr/>
        </p:nvSpPr>
        <p:spPr>
          <a:xfrm>
            <a:off x="11201867" y="2961142"/>
            <a:ext cx="279925" cy="23353"/>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4" name="Google Shape;624;p27"/>
          <p:cNvSpPr/>
          <p:nvPr/>
        </p:nvSpPr>
        <p:spPr>
          <a:xfrm>
            <a:off x="10280605" y="3813603"/>
            <a:ext cx="107327" cy="2220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5" name="Google Shape;625;p27"/>
          <p:cNvSpPr/>
          <p:nvPr/>
        </p:nvSpPr>
        <p:spPr>
          <a:xfrm>
            <a:off x="10280605" y="3881252"/>
            <a:ext cx="107327" cy="23353"/>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6" name="Google Shape;626;p27"/>
          <p:cNvSpPr/>
          <p:nvPr/>
        </p:nvSpPr>
        <p:spPr>
          <a:xfrm>
            <a:off x="10415899" y="3881252"/>
            <a:ext cx="656584" cy="23353"/>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7" name="Google Shape;627;p27"/>
          <p:cNvSpPr/>
          <p:nvPr/>
        </p:nvSpPr>
        <p:spPr>
          <a:xfrm>
            <a:off x="10446208" y="3813603"/>
            <a:ext cx="106139" cy="2220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8" name="Google Shape;628;p27"/>
          <p:cNvSpPr/>
          <p:nvPr/>
        </p:nvSpPr>
        <p:spPr>
          <a:xfrm>
            <a:off x="10610626" y="3813603"/>
            <a:ext cx="107327" cy="2220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29" name="Google Shape;629;p27"/>
          <p:cNvSpPr/>
          <p:nvPr/>
        </p:nvSpPr>
        <p:spPr>
          <a:xfrm>
            <a:off x="10776230" y="3813603"/>
            <a:ext cx="106173" cy="2220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0" name="Google Shape;630;p27"/>
          <p:cNvSpPr/>
          <p:nvPr/>
        </p:nvSpPr>
        <p:spPr>
          <a:xfrm>
            <a:off x="10941835" y="3813603"/>
            <a:ext cx="106139" cy="2220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1" name="Google Shape;631;p27"/>
          <p:cNvSpPr/>
          <p:nvPr/>
        </p:nvSpPr>
        <p:spPr>
          <a:xfrm>
            <a:off x="11106251" y="3813603"/>
            <a:ext cx="107327" cy="2220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2" name="Google Shape;632;p27"/>
          <p:cNvSpPr/>
          <p:nvPr/>
        </p:nvSpPr>
        <p:spPr>
          <a:xfrm>
            <a:off x="11271857" y="3813603"/>
            <a:ext cx="72332" cy="2220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3" name="Google Shape;633;p27"/>
          <p:cNvSpPr/>
          <p:nvPr/>
        </p:nvSpPr>
        <p:spPr>
          <a:xfrm>
            <a:off x="11050281" y="1102254"/>
            <a:ext cx="1141724" cy="1046108"/>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121900" tIns="121900" rIns="121900" bIns="121900" anchor="ctr" anchorCtr="0">
            <a:noAutofit/>
          </a:bodyPr>
          <a:lstStyle/>
          <a:p>
            <a:endParaRPr sz="2400"/>
          </a:p>
        </p:txBody>
      </p:sp>
      <p:sp>
        <p:nvSpPr>
          <p:cNvPr id="634" name="Google Shape;634;p27"/>
          <p:cNvSpPr/>
          <p:nvPr/>
        </p:nvSpPr>
        <p:spPr>
          <a:xfrm>
            <a:off x="11050281" y="1092955"/>
            <a:ext cx="1141724" cy="52509"/>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121900" tIns="121900" rIns="121900" bIns="121900" anchor="ctr" anchorCtr="0">
            <a:noAutofit/>
          </a:bodyPr>
          <a:lstStyle/>
          <a:p>
            <a:endParaRPr sz="2400"/>
          </a:p>
        </p:txBody>
      </p:sp>
      <p:sp>
        <p:nvSpPr>
          <p:cNvPr id="635" name="Google Shape;635;p27"/>
          <p:cNvSpPr/>
          <p:nvPr/>
        </p:nvSpPr>
        <p:spPr>
          <a:xfrm>
            <a:off x="11050281" y="1102254"/>
            <a:ext cx="1141724" cy="160991"/>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121900" tIns="121900" rIns="121900" bIns="121900" anchor="ctr" anchorCtr="0">
            <a:noAutofit/>
          </a:bodyPr>
          <a:lstStyle/>
          <a:p>
            <a:endParaRPr sz="2400"/>
          </a:p>
        </p:txBody>
      </p:sp>
      <p:sp>
        <p:nvSpPr>
          <p:cNvPr id="636" name="Google Shape;636;p27"/>
          <p:cNvSpPr/>
          <p:nvPr/>
        </p:nvSpPr>
        <p:spPr>
          <a:xfrm>
            <a:off x="11113243" y="1310999"/>
            <a:ext cx="1020448" cy="784887"/>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637" name="Google Shape;637;p27"/>
          <p:cNvSpPr/>
          <p:nvPr/>
        </p:nvSpPr>
        <p:spPr>
          <a:xfrm>
            <a:off x="11162222" y="1488281"/>
            <a:ext cx="725385" cy="1751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8" name="Google Shape;638;p27"/>
          <p:cNvSpPr/>
          <p:nvPr/>
        </p:nvSpPr>
        <p:spPr>
          <a:xfrm>
            <a:off x="11931899" y="1488281"/>
            <a:ext cx="69989" cy="1751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9" name="Google Shape;639;p27"/>
          <p:cNvSpPr/>
          <p:nvPr/>
        </p:nvSpPr>
        <p:spPr>
          <a:xfrm>
            <a:off x="12028703" y="1488281"/>
            <a:ext cx="56005" cy="1751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40" name="Google Shape;640;p27"/>
          <p:cNvSpPr/>
          <p:nvPr/>
        </p:nvSpPr>
        <p:spPr>
          <a:xfrm>
            <a:off x="11162222" y="1568724"/>
            <a:ext cx="415185" cy="17549"/>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1" name="Google Shape;641;p27"/>
          <p:cNvSpPr/>
          <p:nvPr/>
        </p:nvSpPr>
        <p:spPr>
          <a:xfrm>
            <a:off x="11583208" y="1568724"/>
            <a:ext cx="131835" cy="17549"/>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2" name="Google Shape;642;p27"/>
          <p:cNvSpPr/>
          <p:nvPr/>
        </p:nvSpPr>
        <p:spPr>
          <a:xfrm>
            <a:off x="11627538" y="1615396"/>
            <a:ext cx="87505" cy="1636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3" name="Google Shape;643;p27"/>
          <p:cNvSpPr/>
          <p:nvPr/>
        </p:nvSpPr>
        <p:spPr>
          <a:xfrm>
            <a:off x="11584398" y="1615396"/>
            <a:ext cx="25660" cy="1636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4" name="Google Shape;644;p27"/>
          <p:cNvSpPr/>
          <p:nvPr/>
        </p:nvSpPr>
        <p:spPr>
          <a:xfrm>
            <a:off x="11480602" y="1615396"/>
            <a:ext cx="79324" cy="1636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5" name="Google Shape;645;p27"/>
          <p:cNvSpPr/>
          <p:nvPr/>
        </p:nvSpPr>
        <p:spPr>
          <a:xfrm>
            <a:off x="11368626" y="1615396"/>
            <a:ext cx="79359" cy="1636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6" name="Google Shape;646;p27"/>
          <p:cNvSpPr/>
          <p:nvPr/>
        </p:nvSpPr>
        <p:spPr>
          <a:xfrm>
            <a:off x="11256685" y="1615396"/>
            <a:ext cx="79324" cy="1636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7" name="Google Shape;647;p27"/>
          <p:cNvSpPr/>
          <p:nvPr/>
        </p:nvSpPr>
        <p:spPr>
          <a:xfrm>
            <a:off x="11256685" y="1671366"/>
            <a:ext cx="672911" cy="1636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48" name="Google Shape;648;p27"/>
          <p:cNvSpPr/>
          <p:nvPr/>
        </p:nvSpPr>
        <p:spPr>
          <a:xfrm>
            <a:off x="11162221" y="1615396"/>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9" name="Google Shape;649;p27"/>
          <p:cNvSpPr/>
          <p:nvPr/>
        </p:nvSpPr>
        <p:spPr>
          <a:xfrm>
            <a:off x="11162221" y="1671366"/>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50" name="Google Shape;650;p27"/>
          <p:cNvSpPr/>
          <p:nvPr/>
        </p:nvSpPr>
        <p:spPr>
          <a:xfrm>
            <a:off x="11162221" y="1727337"/>
            <a:ext cx="39680" cy="1636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51" name="Google Shape;651;p27"/>
          <p:cNvSpPr/>
          <p:nvPr/>
        </p:nvSpPr>
        <p:spPr>
          <a:xfrm>
            <a:off x="11970389" y="1671366"/>
            <a:ext cx="99147" cy="1636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52" name="Google Shape;652;p27"/>
          <p:cNvSpPr/>
          <p:nvPr/>
        </p:nvSpPr>
        <p:spPr>
          <a:xfrm>
            <a:off x="11254342" y="1727337"/>
            <a:ext cx="284609" cy="1636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53" name="Google Shape;653;p27"/>
          <p:cNvSpPr/>
          <p:nvPr/>
        </p:nvSpPr>
        <p:spPr>
          <a:xfrm>
            <a:off x="11627537" y="1799633"/>
            <a:ext cx="320723" cy="1751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4" name="Google Shape;654;p27"/>
          <p:cNvSpPr/>
          <p:nvPr/>
        </p:nvSpPr>
        <p:spPr>
          <a:xfrm>
            <a:off x="11843276" y="1761143"/>
            <a:ext cx="104985" cy="17549"/>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5" name="Google Shape;655;p27"/>
          <p:cNvSpPr/>
          <p:nvPr/>
        </p:nvSpPr>
        <p:spPr>
          <a:xfrm>
            <a:off x="11162221" y="1411299"/>
            <a:ext cx="335896" cy="17549"/>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56" name="Google Shape;656;p27"/>
          <p:cNvSpPr/>
          <p:nvPr/>
        </p:nvSpPr>
        <p:spPr>
          <a:xfrm>
            <a:off x="11162222" y="1957058"/>
            <a:ext cx="542300" cy="1636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7" name="Google Shape;657;p27"/>
          <p:cNvSpPr/>
          <p:nvPr/>
        </p:nvSpPr>
        <p:spPr>
          <a:xfrm>
            <a:off x="11655506" y="1856794"/>
            <a:ext cx="160991" cy="1636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58" name="Google Shape;658;p27"/>
          <p:cNvSpPr/>
          <p:nvPr/>
        </p:nvSpPr>
        <p:spPr>
          <a:xfrm>
            <a:off x="11870090" y="1856794"/>
            <a:ext cx="214620" cy="1636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59" name="Google Shape;659;p27"/>
          <p:cNvSpPr/>
          <p:nvPr/>
        </p:nvSpPr>
        <p:spPr>
          <a:xfrm>
            <a:off x="11870090" y="1936083"/>
            <a:ext cx="214620" cy="1751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0" name="Google Shape;660;p27"/>
          <p:cNvSpPr/>
          <p:nvPr/>
        </p:nvSpPr>
        <p:spPr>
          <a:xfrm>
            <a:off x="11162221" y="2011875"/>
            <a:ext cx="81667" cy="1751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1" name="Google Shape;661;p27"/>
          <p:cNvSpPr/>
          <p:nvPr/>
        </p:nvSpPr>
        <p:spPr>
          <a:xfrm>
            <a:off x="11264864" y="2011875"/>
            <a:ext cx="504963" cy="1751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9896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2994889"/>
            <a:ext cx="9906000" cy="1328583"/>
          </a:xfrm>
        </p:spPr>
        <p:txBody>
          <a:bodyPr>
            <a:noAutofit/>
          </a:bodyPr>
          <a:lstStyle/>
          <a:p>
            <a:pPr>
              <a:lnSpc>
                <a:spcPct val="150000"/>
              </a:lnSpc>
            </a:pPr>
            <a:r>
              <a:rPr lang="fr-FR" sz="2000" dirty="0">
                <a:solidFill>
                  <a:schemeClr val="tx1">
                    <a:lumMod val="65000"/>
                  </a:schemeClr>
                </a:solidFill>
              </a:rPr>
              <a:t>1• Google services</a:t>
            </a:r>
            <a:br>
              <a:rPr lang="fr-FR" sz="2000" dirty="0">
                <a:solidFill>
                  <a:schemeClr val="tx1">
                    <a:lumMod val="65000"/>
                  </a:schemeClr>
                </a:solidFill>
              </a:rPr>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solidFill>
                  <a:schemeClr val="tx1">
                    <a:lumMod val="65000"/>
                  </a:schemeClr>
                </a:solidFill>
              </a:rPr>
            </a:br>
            <a:r>
              <a:rPr lang="fr-FR" sz="2000" dirty="0">
                <a:solidFill>
                  <a:schemeClr val="tx1">
                    <a:lumMod val="65000"/>
                  </a:schemeClr>
                </a:solidFill>
              </a:rPr>
              <a:t>3• Git and GitHub</a:t>
            </a:r>
            <a:br>
              <a:rPr lang="fr-FR" sz="2000" dirty="0">
                <a:solidFill>
                  <a:schemeClr val="tx1">
                    <a:lumMod val="65000"/>
                  </a:schemeClr>
                </a:solidFill>
              </a:rPr>
            </a:br>
            <a:r>
              <a:rPr lang="fr-FR" sz="2000" dirty="0"/>
              <a:t>4● </a:t>
            </a:r>
            <a:r>
              <a:rPr lang="fr-FR" sz="2000" dirty="0" err="1"/>
              <a:t>Artificial</a:t>
            </a:r>
            <a:r>
              <a:rPr lang="fr-FR" sz="2000" dirty="0"/>
              <a:t> Intelligence</a:t>
            </a:r>
            <a:br>
              <a:rPr lang="fr-FR" sz="2000" dirty="0"/>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solidFill>
                  <a:schemeClr val="tx1">
                    <a:lumMod val="65000"/>
                  </a:schemeClr>
                </a:solidFill>
              </a:rPr>
              <a:t>7 • CONCLUSION</a:t>
            </a:r>
            <a:br>
              <a:rPr lang="fr-FR" sz="2000" dirty="0"/>
            </a:br>
            <a:endParaRPr lang="fr-FR" sz="2000" dirty="0"/>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916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9B02B7A-1C1E-429E-A575-2CE881475FA9}"/>
              </a:ext>
            </a:extLst>
          </p:cNvPr>
          <p:cNvSpPr txBox="1"/>
          <p:nvPr/>
        </p:nvSpPr>
        <p:spPr>
          <a:xfrm>
            <a:off x="930966" y="1078794"/>
            <a:ext cx="6198704" cy="4247317"/>
          </a:xfrm>
          <a:prstGeom prst="rect">
            <a:avLst/>
          </a:prstGeom>
          <a:noFill/>
        </p:spPr>
        <p:txBody>
          <a:bodyPr wrap="square">
            <a:spAutoFit/>
          </a:bodyPr>
          <a:lstStyle/>
          <a:p>
            <a:pPr algn="just"/>
            <a:r>
              <a:rPr lang="fr-FR" dirty="0"/>
              <a:t>﻿</a:t>
            </a:r>
          </a:p>
          <a:p>
            <a:pPr algn="just"/>
            <a:endParaRPr lang="fr-FR" dirty="0"/>
          </a:p>
          <a:p>
            <a:pPr algn="just"/>
            <a:r>
              <a:rPr lang="fr-FR" dirty="0">
                <a:solidFill>
                  <a:schemeClr val="tx2">
                    <a:lumMod val="75000"/>
                  </a:schemeClr>
                </a:solidFill>
              </a:rPr>
              <a:t>•</a:t>
            </a:r>
            <a:r>
              <a:rPr lang="fr-FR" dirty="0"/>
              <a:t> </a:t>
            </a:r>
            <a:r>
              <a:rPr lang="fr-FR" dirty="0" err="1">
                <a:solidFill>
                  <a:schemeClr val="tx2">
                    <a:lumMod val="40000"/>
                    <a:lumOff val="60000"/>
                  </a:schemeClr>
                </a:solidFill>
              </a:rPr>
              <a:t>Overview</a:t>
            </a:r>
            <a:r>
              <a:rPr lang="fr-FR" dirty="0">
                <a:solidFill>
                  <a:schemeClr val="tx2">
                    <a:lumMod val="40000"/>
                    <a:lumOff val="60000"/>
                  </a:schemeClr>
                </a:solidFill>
              </a:rPr>
              <a:t>:</a:t>
            </a:r>
            <a:r>
              <a:rPr lang="fr-FR" dirty="0">
                <a:solidFill>
                  <a:schemeClr val="tx2">
                    <a:lumMod val="75000"/>
                  </a:schemeClr>
                </a:solidFill>
              </a:rPr>
              <a:t> </a:t>
            </a:r>
            <a:r>
              <a:rPr lang="fr-FR" dirty="0" err="1"/>
              <a:t>Artificial</a:t>
            </a:r>
            <a:r>
              <a:rPr lang="fr-FR" dirty="0"/>
              <a:t> Intelligence (AI) </a:t>
            </a:r>
            <a:r>
              <a:rPr lang="fr-FR" dirty="0" err="1"/>
              <a:t>involves</a:t>
            </a:r>
            <a:r>
              <a:rPr lang="fr-FR" dirty="0"/>
              <a:t> the </a:t>
            </a:r>
            <a:r>
              <a:rPr lang="fr-FR" dirty="0" err="1"/>
              <a:t>development</a:t>
            </a:r>
            <a:r>
              <a:rPr lang="fr-FR" dirty="0"/>
              <a:t> of computer </a:t>
            </a:r>
            <a:r>
              <a:rPr lang="fr-FR" dirty="0" err="1"/>
              <a:t>systems</a:t>
            </a:r>
            <a:r>
              <a:rPr lang="fr-FR" dirty="0"/>
              <a:t> </a:t>
            </a:r>
            <a:r>
              <a:rPr lang="fr-FR" dirty="0" err="1"/>
              <a:t>that</a:t>
            </a:r>
            <a:r>
              <a:rPr lang="fr-FR" dirty="0"/>
              <a:t> can </a:t>
            </a:r>
            <a:r>
              <a:rPr lang="fr-FR" dirty="0" err="1"/>
              <a:t>perform</a:t>
            </a:r>
            <a:r>
              <a:rPr lang="fr-FR" dirty="0"/>
              <a:t> </a:t>
            </a:r>
            <a:r>
              <a:rPr lang="fr-FR" dirty="0" err="1"/>
              <a:t>tasks</a:t>
            </a:r>
            <a:r>
              <a:rPr lang="fr-FR" dirty="0"/>
              <a:t> </a:t>
            </a:r>
            <a:r>
              <a:rPr lang="fr-FR" dirty="0" err="1"/>
              <a:t>that</a:t>
            </a:r>
            <a:r>
              <a:rPr lang="fr-FR" dirty="0"/>
              <a:t> </a:t>
            </a:r>
            <a:r>
              <a:rPr lang="fr-FR" dirty="0" err="1"/>
              <a:t>typically</a:t>
            </a:r>
            <a:r>
              <a:rPr lang="fr-FR" dirty="0"/>
              <a:t> </a:t>
            </a:r>
            <a:r>
              <a:rPr lang="fr-FR" dirty="0" err="1"/>
              <a:t>require</a:t>
            </a:r>
            <a:r>
              <a:rPr lang="fr-FR" dirty="0"/>
              <a:t> </a:t>
            </a:r>
            <a:r>
              <a:rPr lang="fr-FR" dirty="0" err="1"/>
              <a:t>human</a:t>
            </a:r>
            <a:r>
              <a:rPr lang="fr-FR" dirty="0"/>
              <a:t> intelligence, </a:t>
            </a:r>
            <a:r>
              <a:rPr lang="fr-FR" dirty="0" err="1"/>
              <a:t>such</a:t>
            </a:r>
            <a:r>
              <a:rPr lang="fr-FR" dirty="0"/>
              <a:t> as </a:t>
            </a:r>
            <a:r>
              <a:rPr lang="fr-FR" dirty="0" err="1"/>
              <a:t>visual</a:t>
            </a:r>
            <a:r>
              <a:rPr lang="fr-FR" dirty="0"/>
              <a:t> perception, speech recognition, </a:t>
            </a:r>
            <a:r>
              <a:rPr lang="fr-FR" dirty="0" err="1"/>
              <a:t>decision-making</a:t>
            </a:r>
            <a:r>
              <a:rPr lang="fr-FR" dirty="0"/>
              <a:t>, and </a:t>
            </a:r>
            <a:r>
              <a:rPr lang="fr-FR" dirty="0" err="1"/>
              <a:t>language</a:t>
            </a:r>
            <a:r>
              <a:rPr lang="fr-FR" dirty="0"/>
              <a:t> translation.</a:t>
            </a:r>
          </a:p>
          <a:p>
            <a:pPr algn="just"/>
            <a:r>
              <a:rPr lang="fr-FR" dirty="0">
                <a:solidFill>
                  <a:schemeClr val="tx2">
                    <a:lumMod val="40000"/>
                    <a:lumOff val="60000"/>
                  </a:schemeClr>
                </a:solidFill>
              </a:rPr>
              <a:t>• Applications: </a:t>
            </a:r>
            <a:r>
              <a:rPr lang="fr-FR" dirty="0"/>
              <a:t>AI </a:t>
            </a:r>
            <a:r>
              <a:rPr lang="fr-FR" dirty="0" err="1"/>
              <a:t>is</a:t>
            </a:r>
            <a:r>
              <a:rPr lang="fr-FR" dirty="0"/>
              <a:t> </a:t>
            </a:r>
            <a:r>
              <a:rPr lang="fr-FR" dirty="0" err="1"/>
              <a:t>applied</a:t>
            </a:r>
            <a:r>
              <a:rPr lang="fr-FR" dirty="0"/>
              <a:t> </a:t>
            </a:r>
            <a:r>
              <a:rPr lang="fr-FR" dirty="0" err="1"/>
              <a:t>across</a:t>
            </a:r>
            <a:r>
              <a:rPr lang="fr-FR" dirty="0"/>
              <a:t> </a:t>
            </a:r>
            <a:r>
              <a:rPr lang="fr-FR" dirty="0" err="1"/>
              <a:t>various</a:t>
            </a:r>
            <a:r>
              <a:rPr lang="fr-FR" dirty="0"/>
              <a:t> </a:t>
            </a:r>
            <a:r>
              <a:rPr lang="fr-FR" dirty="0" err="1"/>
              <a:t>sectors</a:t>
            </a:r>
            <a:r>
              <a:rPr lang="fr-FR" dirty="0"/>
              <a:t>, </a:t>
            </a:r>
            <a:r>
              <a:rPr lang="fr-FR" dirty="0" err="1"/>
              <a:t>including</a:t>
            </a:r>
            <a:r>
              <a:rPr lang="fr-FR" dirty="0"/>
              <a:t> </a:t>
            </a:r>
            <a:r>
              <a:rPr lang="fr-FR" dirty="0" err="1"/>
              <a:t>healthcare</a:t>
            </a:r>
            <a:r>
              <a:rPr lang="fr-FR" dirty="0"/>
              <a:t>, finance,</a:t>
            </a:r>
          </a:p>
          <a:p>
            <a:pPr algn="just"/>
            <a:r>
              <a:rPr lang="fr-FR" dirty="0" err="1"/>
              <a:t>manufacturing</a:t>
            </a:r>
            <a:r>
              <a:rPr lang="fr-FR" dirty="0"/>
              <a:t>, and </a:t>
            </a:r>
            <a:r>
              <a:rPr lang="fr-FR" dirty="0" err="1"/>
              <a:t>customer</a:t>
            </a:r>
            <a:r>
              <a:rPr lang="fr-FR" dirty="0"/>
              <a:t> service, to automate </a:t>
            </a:r>
            <a:r>
              <a:rPr lang="fr-FR" dirty="0" err="1"/>
              <a:t>processes</a:t>
            </a:r>
            <a:r>
              <a:rPr lang="fr-FR" dirty="0"/>
              <a:t>, </a:t>
            </a:r>
            <a:r>
              <a:rPr lang="fr-FR" dirty="0" err="1"/>
              <a:t>analyze</a:t>
            </a:r>
            <a:r>
              <a:rPr lang="fr-FR" dirty="0"/>
              <a:t> </a:t>
            </a:r>
            <a:r>
              <a:rPr lang="fr-FR" dirty="0" err="1"/>
              <a:t>complex</a:t>
            </a:r>
            <a:r>
              <a:rPr lang="fr-FR" dirty="0"/>
              <a:t> data, </a:t>
            </a:r>
            <a:r>
              <a:rPr lang="fr-FR" dirty="0" err="1"/>
              <a:t>detect</a:t>
            </a:r>
            <a:r>
              <a:rPr lang="fr-FR" dirty="0"/>
              <a:t> patterns, and </a:t>
            </a:r>
            <a:r>
              <a:rPr lang="fr-FR" dirty="0" err="1"/>
              <a:t>enhance</a:t>
            </a:r>
            <a:r>
              <a:rPr lang="fr-FR" dirty="0"/>
              <a:t> </a:t>
            </a:r>
            <a:r>
              <a:rPr lang="fr-FR" dirty="0" err="1"/>
              <a:t>productivity</a:t>
            </a:r>
            <a:r>
              <a:rPr lang="fr-FR" dirty="0"/>
              <a:t>.</a:t>
            </a:r>
          </a:p>
          <a:p>
            <a:pPr algn="just"/>
            <a:r>
              <a:rPr lang="fr-FR" dirty="0">
                <a:solidFill>
                  <a:schemeClr val="tx2">
                    <a:lumMod val="40000"/>
                    <a:lumOff val="60000"/>
                  </a:schemeClr>
                </a:solidFill>
              </a:rPr>
              <a:t>• Impact: </a:t>
            </a:r>
            <a:r>
              <a:rPr lang="fr-FR" dirty="0"/>
              <a:t>The impact of AI </a:t>
            </a:r>
            <a:r>
              <a:rPr lang="fr-FR" dirty="0" err="1"/>
              <a:t>spans</a:t>
            </a:r>
            <a:r>
              <a:rPr lang="fr-FR" dirty="0"/>
              <a:t> </a:t>
            </a:r>
            <a:r>
              <a:rPr lang="fr-FR" dirty="0" err="1"/>
              <a:t>from</a:t>
            </a:r>
            <a:r>
              <a:rPr lang="fr-FR" dirty="0"/>
              <a:t> </a:t>
            </a:r>
            <a:r>
              <a:rPr lang="fr-FR" dirty="0" err="1"/>
              <a:t>improved</a:t>
            </a:r>
            <a:r>
              <a:rPr lang="fr-FR" dirty="0"/>
              <a:t> </a:t>
            </a:r>
            <a:r>
              <a:rPr lang="fr-FR" dirty="0" err="1"/>
              <a:t>efficiency</a:t>
            </a:r>
            <a:r>
              <a:rPr lang="fr-FR" dirty="0"/>
              <a:t> and </a:t>
            </a:r>
            <a:r>
              <a:rPr lang="fr-FR" dirty="0" err="1"/>
              <a:t>accuracy</a:t>
            </a:r>
            <a:r>
              <a:rPr lang="fr-FR" dirty="0"/>
              <a:t> in </a:t>
            </a:r>
            <a:r>
              <a:rPr lang="fr-FR" dirty="0" err="1"/>
              <a:t>decision-making</a:t>
            </a:r>
            <a:r>
              <a:rPr lang="fr-FR" dirty="0"/>
              <a:t> to </a:t>
            </a:r>
            <a:r>
              <a:rPr lang="fr-FR" dirty="0" err="1"/>
              <a:t>creating</a:t>
            </a:r>
            <a:r>
              <a:rPr lang="fr-FR" dirty="0"/>
              <a:t> new </a:t>
            </a:r>
            <a:r>
              <a:rPr lang="fr-FR" dirty="0" err="1"/>
              <a:t>opportunities</a:t>
            </a:r>
            <a:r>
              <a:rPr lang="fr-FR" dirty="0"/>
              <a:t> for innovation and disruption </a:t>
            </a:r>
            <a:r>
              <a:rPr lang="fr-FR" dirty="0" err="1"/>
              <a:t>across</a:t>
            </a:r>
            <a:r>
              <a:rPr lang="fr-FR" dirty="0"/>
              <a:t> industries, </a:t>
            </a:r>
            <a:r>
              <a:rPr lang="fr-FR" dirty="0" err="1"/>
              <a:t>leading</a:t>
            </a:r>
            <a:r>
              <a:rPr lang="fr-FR" dirty="0"/>
              <a:t> to </a:t>
            </a:r>
            <a:r>
              <a:rPr lang="fr-FR" dirty="0" err="1"/>
              <a:t>significant</a:t>
            </a:r>
            <a:r>
              <a:rPr lang="fr-FR" dirty="0"/>
              <a:t> </a:t>
            </a:r>
            <a:r>
              <a:rPr lang="fr-FR" dirty="0" err="1"/>
              <a:t>advancements</a:t>
            </a:r>
            <a:r>
              <a:rPr lang="fr-FR" dirty="0"/>
              <a:t> in </a:t>
            </a:r>
            <a:r>
              <a:rPr lang="fr-FR" dirty="0" err="1"/>
              <a:t>technology</a:t>
            </a:r>
            <a:r>
              <a:rPr lang="fr-FR" dirty="0"/>
              <a:t> and the </a:t>
            </a:r>
            <a:r>
              <a:rPr lang="fr-FR" dirty="0" err="1"/>
              <a:t>way</a:t>
            </a:r>
            <a:r>
              <a:rPr lang="fr-FR" dirty="0"/>
              <a:t> businesses </a:t>
            </a:r>
            <a:r>
              <a:rPr lang="fr-FR" dirty="0" err="1"/>
              <a:t>operate</a:t>
            </a:r>
            <a:r>
              <a:rPr lang="fr-FR" dirty="0"/>
              <a:t>.</a:t>
            </a:r>
          </a:p>
          <a:p>
            <a:pPr algn="just"/>
            <a:r>
              <a:rPr lang="fr-FR" dirty="0"/>
              <a:t>Photo by DeepMind on </a:t>
            </a:r>
            <a:r>
              <a:rPr lang="fr-FR" dirty="0" err="1"/>
              <a:t>Unsplash</a:t>
            </a:r>
            <a:endParaRPr lang="fr-FR" dirty="0"/>
          </a:p>
        </p:txBody>
      </p:sp>
      <p:sp>
        <p:nvSpPr>
          <p:cNvPr id="4" name="Titre 1">
            <a:extLst>
              <a:ext uri="{FF2B5EF4-FFF2-40B4-BE49-F238E27FC236}">
                <a16:creationId xmlns:a16="http://schemas.microsoft.com/office/drawing/2014/main" id="{1CC174AD-D3DC-4CCA-9C19-BC2B7E3B6B80}"/>
              </a:ext>
            </a:extLst>
          </p:cNvPr>
          <p:cNvSpPr txBox="1">
            <a:spLocks/>
          </p:cNvSpPr>
          <p:nvPr/>
        </p:nvSpPr>
        <p:spPr>
          <a:xfrm>
            <a:off x="7301948" y="2248902"/>
            <a:ext cx="5208104" cy="774546"/>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3200" dirty="0">
                <a:solidFill>
                  <a:schemeClr val="tx2">
                    <a:lumMod val="40000"/>
                    <a:lumOff val="60000"/>
                  </a:schemeClr>
                </a:solidFill>
              </a:rPr>
              <a:t>4● </a:t>
            </a:r>
            <a:r>
              <a:rPr lang="fr-FR" sz="3200" dirty="0" err="1">
                <a:solidFill>
                  <a:schemeClr val="tx2">
                    <a:lumMod val="40000"/>
                    <a:lumOff val="60000"/>
                  </a:schemeClr>
                </a:solidFill>
              </a:rPr>
              <a:t>Artificial</a:t>
            </a:r>
            <a:r>
              <a:rPr lang="fr-FR" sz="3200" dirty="0">
                <a:solidFill>
                  <a:schemeClr val="tx2">
                    <a:lumMod val="40000"/>
                    <a:lumOff val="60000"/>
                  </a:schemeClr>
                </a:solidFill>
              </a:rPr>
              <a:t> Intelligence</a:t>
            </a:r>
          </a:p>
          <a:p>
            <a:r>
              <a:rPr lang="en-US" sz="3200" dirty="0">
                <a:solidFill>
                  <a:schemeClr val="tx2">
                    <a:lumMod val="40000"/>
                    <a:lumOff val="60000"/>
                  </a:schemeClr>
                </a:solidFill>
              </a:rPr>
              <a:t> </a:t>
            </a:r>
            <a:br>
              <a:rPr lang="en-US" sz="3200" dirty="0">
                <a:solidFill>
                  <a:schemeClr val="tx2">
                    <a:lumMod val="40000"/>
                    <a:lumOff val="60000"/>
                  </a:schemeClr>
                </a:solidFill>
              </a:rPr>
            </a:br>
            <a:endParaRPr lang="fr-FR" sz="3200" dirty="0">
              <a:solidFill>
                <a:schemeClr val="tx2">
                  <a:lumMod val="40000"/>
                  <a:lumOff val="60000"/>
                </a:schemeClr>
              </a:solidFill>
            </a:endParaRPr>
          </a:p>
          <a:p>
            <a:endParaRPr lang="fr-FR" sz="3200" dirty="0">
              <a:solidFill>
                <a:schemeClr val="tx2">
                  <a:lumMod val="40000"/>
                  <a:lumOff val="60000"/>
                </a:schemeClr>
              </a:solidFill>
            </a:endParaRPr>
          </a:p>
        </p:txBody>
      </p:sp>
      <p:sp>
        <p:nvSpPr>
          <p:cNvPr id="9" name="ZoneTexte 8">
            <a:extLst>
              <a:ext uri="{FF2B5EF4-FFF2-40B4-BE49-F238E27FC236}">
                <a16:creationId xmlns:a16="http://schemas.microsoft.com/office/drawing/2014/main" id="{877E5FE8-7DA4-41E5-A9E0-C4C4E09DCB71}"/>
              </a:ext>
            </a:extLst>
          </p:cNvPr>
          <p:cNvSpPr txBox="1"/>
          <p:nvPr/>
        </p:nvSpPr>
        <p:spPr>
          <a:xfrm>
            <a:off x="2239618" y="877011"/>
            <a:ext cx="5804451" cy="707886"/>
          </a:xfrm>
          <a:prstGeom prst="rect">
            <a:avLst/>
          </a:prstGeom>
          <a:noFill/>
        </p:spPr>
        <p:txBody>
          <a:bodyPr wrap="square">
            <a:spAutoFit/>
          </a:bodyPr>
          <a:lstStyle/>
          <a:p>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Overview</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 Applications, Impact</a:t>
            </a:r>
          </a:p>
          <a:p>
            <a:endParaRPr lang="fr-FR" sz="2000" dirty="0">
              <a:solidFill>
                <a:schemeClr val="tx2">
                  <a:lumMod val="60000"/>
                  <a:lumOff val="40000"/>
                </a:schemeClr>
              </a:solidFill>
              <a:latin typeface="Segoe UI Light" panose="020B0502040204020203" pitchFamily="34" charset="0"/>
              <a:cs typeface="Segoe UI Light" panose="020B0502040204020203" pitchFamily="34" charset="0"/>
            </a:endParaRPr>
          </a:p>
        </p:txBody>
      </p:sp>
      <p:pic>
        <p:nvPicPr>
          <p:cNvPr id="11" name="Image 10">
            <a:extLst>
              <a:ext uri="{FF2B5EF4-FFF2-40B4-BE49-F238E27FC236}">
                <a16:creationId xmlns:a16="http://schemas.microsoft.com/office/drawing/2014/main" id="{DF5E6236-814C-4374-9612-961F432D5600}"/>
              </a:ext>
            </a:extLst>
          </p:cNvPr>
          <p:cNvPicPr>
            <a:picLocks noChangeAspect="1"/>
          </p:cNvPicPr>
          <p:nvPr/>
        </p:nvPicPr>
        <p:blipFill>
          <a:blip r:embed="rId2"/>
          <a:stretch>
            <a:fillRect/>
          </a:stretch>
        </p:blipFill>
        <p:spPr>
          <a:xfrm>
            <a:off x="7712764" y="2862722"/>
            <a:ext cx="3829879" cy="1947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ZoneTexte 12">
            <a:extLst>
              <a:ext uri="{FF2B5EF4-FFF2-40B4-BE49-F238E27FC236}">
                <a16:creationId xmlns:a16="http://schemas.microsoft.com/office/drawing/2014/main" id="{D28060E6-2EFD-4591-A279-E2786F6FD912}"/>
              </a:ext>
            </a:extLst>
          </p:cNvPr>
          <p:cNvSpPr txBox="1"/>
          <p:nvPr/>
        </p:nvSpPr>
        <p:spPr>
          <a:xfrm>
            <a:off x="1530625" y="5779206"/>
            <a:ext cx="9813235" cy="830997"/>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Artificial Intelligence represents a transformative force in the world of technology, enabling machines to replicate human cognitive abilities and perform tasks that were once only achievable by humans. The diverse applications of AI have demonstrated its potential to drive efficiency, uncover insights from data, and bring about monumental transformations in traditional business models, ultimately shaping the future of various industries.</a:t>
            </a:r>
            <a:endParaRPr lang="fr-FR" sz="1200" dirty="0">
              <a:solidFill>
                <a:schemeClr val="accent2">
                  <a:lumMod val="60000"/>
                  <a:lumOff val="40000"/>
                </a:schemeClr>
              </a:solidFill>
            </a:endParaRPr>
          </a:p>
        </p:txBody>
      </p:sp>
    </p:spTree>
    <p:extLst>
      <p:ext uri="{BB962C8B-B14F-4D97-AF65-F5344CB8AC3E}">
        <p14:creationId xmlns:p14="http://schemas.microsoft.com/office/powerpoint/2010/main" val="1372135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2844722"/>
            <a:ext cx="9906000" cy="1328583"/>
          </a:xfrm>
        </p:spPr>
        <p:txBody>
          <a:bodyPr>
            <a:noAutofit/>
          </a:bodyPr>
          <a:lstStyle/>
          <a:p>
            <a:pPr>
              <a:lnSpc>
                <a:spcPct val="150000"/>
              </a:lnSpc>
            </a:pPr>
            <a:r>
              <a:rPr lang="fr-FR" sz="2000" dirty="0"/>
              <a:t> </a:t>
            </a:r>
            <a:br>
              <a:rPr lang="fr-FR" sz="2000" dirty="0"/>
            </a:br>
            <a:r>
              <a:rPr lang="fr-FR" sz="2000" dirty="0">
                <a:solidFill>
                  <a:schemeClr val="tx1">
                    <a:lumMod val="65000"/>
                  </a:schemeClr>
                </a:solidFill>
              </a:rPr>
              <a:t>1• Google services</a:t>
            </a:r>
            <a:br>
              <a:rPr lang="fr-FR" sz="2000" dirty="0">
                <a:solidFill>
                  <a:schemeClr val="tx1">
                    <a:lumMod val="65000"/>
                  </a:schemeClr>
                </a:solidFill>
              </a:rPr>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solidFill>
                  <a:schemeClr val="tx1">
                    <a:lumMod val="65000"/>
                  </a:schemeClr>
                </a:solidFill>
              </a:rPr>
            </a:br>
            <a:r>
              <a:rPr lang="fr-FR" sz="2000" dirty="0">
                <a:solidFill>
                  <a:schemeClr val="tx1">
                    <a:lumMod val="65000"/>
                  </a:schemeClr>
                </a:solidFill>
              </a:rPr>
              <a:t>3• Git and GitHub</a:t>
            </a:r>
            <a:br>
              <a:rPr lang="fr-FR" sz="2000" dirty="0">
                <a:solidFill>
                  <a:schemeClr val="tx1">
                    <a:lumMod val="65000"/>
                  </a:schemeClr>
                </a:solidFill>
              </a:rPr>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br>
            <a:r>
              <a:rPr lang="fr-FR" sz="2000" dirty="0"/>
              <a:t>5• Internet of </a:t>
            </a:r>
            <a:r>
              <a:rPr lang="fr-FR" sz="2000" dirty="0" err="1"/>
              <a:t>Things</a:t>
            </a:r>
            <a:r>
              <a:rPr lang="fr-FR" sz="2000" dirty="0"/>
              <a:t> (IoT)</a:t>
            </a:r>
            <a:br>
              <a:rPr lang="fr-FR" sz="2000" dirty="0"/>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solidFill>
                  <a:schemeClr val="tx1">
                    <a:lumMod val="65000"/>
                  </a:schemeClr>
                </a:solidFill>
              </a:rPr>
              <a:t>7 • CONCLUSION</a:t>
            </a:r>
            <a:br>
              <a:rPr lang="fr-FR" sz="2000" dirty="0">
                <a:solidFill>
                  <a:schemeClr val="tx1">
                    <a:lumMod val="65000"/>
                  </a:schemeClr>
                </a:solidFill>
              </a:rPr>
            </a:br>
            <a:endParaRPr lang="fr-FR" sz="2000" dirty="0">
              <a:solidFill>
                <a:schemeClr val="tx1">
                  <a:lumMod val="65000"/>
                </a:schemeClr>
              </a:solidFill>
            </a:endParaRPr>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76448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0296E84-D6CC-4296-873C-DFAA3914A282}"/>
              </a:ext>
            </a:extLst>
          </p:cNvPr>
          <p:cNvSpPr txBox="1"/>
          <p:nvPr/>
        </p:nvSpPr>
        <p:spPr>
          <a:xfrm>
            <a:off x="957470" y="1305341"/>
            <a:ext cx="6102626" cy="4247317"/>
          </a:xfrm>
          <a:prstGeom prst="rect">
            <a:avLst/>
          </a:prstGeom>
          <a:noFill/>
        </p:spPr>
        <p:txBody>
          <a:bodyPr wrap="square">
            <a:spAutoFit/>
          </a:bodyPr>
          <a:lstStyle/>
          <a:p>
            <a:pPr algn="just"/>
            <a:r>
              <a:rPr lang="fr-FR" dirty="0">
                <a:solidFill>
                  <a:schemeClr val="tx2">
                    <a:lumMod val="75000"/>
                  </a:schemeClr>
                </a:solidFill>
              </a:rPr>
              <a:t>• </a:t>
            </a:r>
            <a:r>
              <a:rPr lang="fr-FR" dirty="0" err="1">
                <a:solidFill>
                  <a:schemeClr val="tx2">
                    <a:lumMod val="75000"/>
                  </a:schemeClr>
                </a:solidFill>
              </a:rPr>
              <a:t>Definition</a:t>
            </a:r>
            <a:r>
              <a:rPr lang="fr-FR" dirty="0">
                <a:solidFill>
                  <a:schemeClr val="tx2">
                    <a:lumMod val="75000"/>
                  </a:schemeClr>
                </a:solidFill>
              </a:rPr>
              <a:t>: </a:t>
            </a:r>
            <a:r>
              <a:rPr lang="fr-FR" dirty="0"/>
              <a:t>The Internet of </a:t>
            </a:r>
            <a:r>
              <a:rPr lang="fr-FR" dirty="0" err="1"/>
              <a:t>Things</a:t>
            </a:r>
            <a:r>
              <a:rPr lang="fr-FR" dirty="0"/>
              <a:t> (IoT) </a:t>
            </a:r>
            <a:r>
              <a:rPr lang="fr-FR" dirty="0" err="1"/>
              <a:t>refers</a:t>
            </a:r>
            <a:r>
              <a:rPr lang="fr-FR" dirty="0"/>
              <a:t> to the network of </a:t>
            </a:r>
            <a:r>
              <a:rPr lang="fr-FR" dirty="0" err="1"/>
              <a:t>interconnected</a:t>
            </a:r>
            <a:r>
              <a:rPr lang="fr-FR" dirty="0"/>
              <a:t> </a:t>
            </a:r>
            <a:r>
              <a:rPr lang="fr-FR" dirty="0" err="1"/>
              <a:t>physical</a:t>
            </a:r>
            <a:r>
              <a:rPr lang="fr-FR" dirty="0"/>
              <a:t> </a:t>
            </a:r>
            <a:r>
              <a:rPr lang="fr-FR" dirty="0" err="1"/>
              <a:t>devices</a:t>
            </a:r>
            <a:r>
              <a:rPr lang="fr-FR" dirty="0"/>
              <a:t>, </a:t>
            </a:r>
            <a:r>
              <a:rPr lang="fr-FR" dirty="0" err="1"/>
              <a:t>vehicles</a:t>
            </a:r>
            <a:r>
              <a:rPr lang="fr-FR" dirty="0"/>
              <a:t>, home </a:t>
            </a:r>
            <a:r>
              <a:rPr lang="fr-FR" dirty="0" err="1"/>
              <a:t>appliances</a:t>
            </a:r>
            <a:r>
              <a:rPr lang="fr-FR" dirty="0"/>
              <a:t>, and </a:t>
            </a:r>
            <a:r>
              <a:rPr lang="fr-FR" dirty="0" err="1"/>
              <a:t>other</a:t>
            </a:r>
            <a:r>
              <a:rPr lang="fr-FR" dirty="0"/>
              <a:t> </a:t>
            </a:r>
            <a:r>
              <a:rPr lang="fr-FR" dirty="0" err="1"/>
              <a:t>objects</a:t>
            </a:r>
            <a:r>
              <a:rPr lang="fr-FR" dirty="0"/>
              <a:t> </a:t>
            </a:r>
            <a:r>
              <a:rPr lang="fr-FR" dirty="0" err="1"/>
              <a:t>embedded</a:t>
            </a:r>
            <a:r>
              <a:rPr lang="fr-FR" dirty="0"/>
              <a:t> </a:t>
            </a:r>
            <a:r>
              <a:rPr lang="fr-FR" dirty="0" err="1"/>
              <a:t>with</a:t>
            </a:r>
            <a:r>
              <a:rPr lang="fr-FR" dirty="0"/>
              <a:t> </a:t>
            </a:r>
            <a:r>
              <a:rPr lang="fr-FR" dirty="0" err="1"/>
              <a:t>sensors</a:t>
            </a:r>
            <a:r>
              <a:rPr lang="fr-FR" dirty="0"/>
              <a:t>, software, and </a:t>
            </a:r>
            <a:r>
              <a:rPr lang="fr-FR" dirty="0" err="1"/>
              <a:t>connectivity</a:t>
            </a:r>
            <a:r>
              <a:rPr lang="fr-FR" dirty="0"/>
              <a:t> to enable </a:t>
            </a:r>
            <a:r>
              <a:rPr lang="fr-FR" dirty="0" err="1"/>
              <a:t>them</a:t>
            </a:r>
            <a:r>
              <a:rPr lang="fr-FR" dirty="0"/>
              <a:t> to </a:t>
            </a:r>
            <a:r>
              <a:rPr lang="fr-FR" dirty="0" err="1"/>
              <a:t>collect</a:t>
            </a:r>
            <a:r>
              <a:rPr lang="fr-FR" dirty="0"/>
              <a:t> and exchange data, </a:t>
            </a:r>
            <a:r>
              <a:rPr lang="fr-FR" dirty="0" err="1"/>
              <a:t>creating</a:t>
            </a:r>
            <a:r>
              <a:rPr lang="fr-FR" dirty="0"/>
              <a:t> </a:t>
            </a:r>
            <a:r>
              <a:rPr lang="fr-FR" dirty="0" err="1"/>
              <a:t>opportunities</a:t>
            </a:r>
            <a:r>
              <a:rPr lang="fr-FR" dirty="0"/>
              <a:t> for automation, </a:t>
            </a:r>
            <a:r>
              <a:rPr lang="fr-FR" dirty="0" err="1"/>
              <a:t>efficiency</a:t>
            </a:r>
            <a:r>
              <a:rPr lang="fr-FR" dirty="0"/>
              <a:t>, and </a:t>
            </a:r>
            <a:r>
              <a:rPr lang="fr-FR" dirty="0" err="1"/>
              <a:t>enhanced</a:t>
            </a:r>
            <a:r>
              <a:rPr lang="fr-FR" dirty="0"/>
              <a:t> </a:t>
            </a:r>
            <a:r>
              <a:rPr lang="fr-FR" dirty="0" err="1"/>
              <a:t>experiences</a:t>
            </a:r>
            <a:r>
              <a:rPr lang="fr-FR" dirty="0"/>
              <a:t>.</a:t>
            </a:r>
          </a:p>
          <a:p>
            <a:pPr algn="just"/>
            <a:r>
              <a:rPr lang="fr-FR" dirty="0">
                <a:solidFill>
                  <a:schemeClr val="tx2">
                    <a:lumMod val="75000"/>
                  </a:schemeClr>
                </a:solidFill>
              </a:rPr>
              <a:t>• </a:t>
            </a:r>
            <a:r>
              <a:rPr lang="fr-FR" dirty="0" err="1">
                <a:solidFill>
                  <a:schemeClr val="tx2">
                    <a:lumMod val="75000"/>
                  </a:schemeClr>
                </a:solidFill>
              </a:rPr>
              <a:t>Examples</a:t>
            </a:r>
            <a:r>
              <a:rPr lang="fr-FR" dirty="0">
                <a:solidFill>
                  <a:schemeClr val="tx2">
                    <a:lumMod val="75000"/>
                  </a:schemeClr>
                </a:solidFill>
              </a:rPr>
              <a:t>: </a:t>
            </a:r>
            <a:r>
              <a:rPr lang="fr-FR" dirty="0" err="1"/>
              <a:t>Examples</a:t>
            </a:r>
            <a:r>
              <a:rPr lang="fr-FR" dirty="0"/>
              <a:t> of IoT applications </a:t>
            </a:r>
            <a:r>
              <a:rPr lang="fr-FR" dirty="0" err="1"/>
              <a:t>include</a:t>
            </a:r>
            <a:r>
              <a:rPr lang="fr-FR" dirty="0"/>
              <a:t> smart home </a:t>
            </a:r>
            <a:r>
              <a:rPr lang="fr-FR" dirty="0" err="1"/>
              <a:t>devices</a:t>
            </a:r>
            <a:r>
              <a:rPr lang="fr-FR" dirty="0"/>
              <a:t>, </a:t>
            </a:r>
            <a:r>
              <a:rPr lang="fr-FR" dirty="0" err="1"/>
              <a:t>wearable</a:t>
            </a:r>
            <a:r>
              <a:rPr lang="fr-FR" dirty="0"/>
              <a:t> fitness trackers, </a:t>
            </a:r>
            <a:r>
              <a:rPr lang="fr-FR" dirty="0" err="1"/>
              <a:t>industrial</a:t>
            </a:r>
            <a:r>
              <a:rPr lang="fr-FR" dirty="0"/>
              <a:t> </a:t>
            </a:r>
            <a:r>
              <a:rPr lang="fr-FR" dirty="0" err="1"/>
              <a:t>sensors</a:t>
            </a:r>
            <a:r>
              <a:rPr lang="fr-FR" dirty="0"/>
              <a:t>, </a:t>
            </a:r>
            <a:r>
              <a:rPr lang="fr-FR" dirty="0" err="1"/>
              <a:t>connected</a:t>
            </a:r>
            <a:r>
              <a:rPr lang="fr-FR" dirty="0"/>
              <a:t> </a:t>
            </a:r>
            <a:r>
              <a:rPr lang="fr-FR" dirty="0" err="1"/>
              <a:t>vehicles</a:t>
            </a:r>
            <a:r>
              <a:rPr lang="fr-FR" dirty="0"/>
              <a:t>, and </a:t>
            </a:r>
            <a:r>
              <a:rPr lang="fr-FR" dirty="0" err="1"/>
              <a:t>environmental</a:t>
            </a:r>
            <a:r>
              <a:rPr lang="fr-FR" dirty="0"/>
              <a:t> monitoring </a:t>
            </a:r>
            <a:r>
              <a:rPr lang="fr-FR" dirty="0" err="1"/>
              <a:t>systems</a:t>
            </a:r>
            <a:r>
              <a:rPr lang="fr-FR" dirty="0"/>
              <a:t>, all of </a:t>
            </a:r>
            <a:r>
              <a:rPr lang="fr-FR" dirty="0" err="1"/>
              <a:t>which</a:t>
            </a:r>
            <a:r>
              <a:rPr lang="fr-FR" dirty="0"/>
              <a:t> </a:t>
            </a:r>
            <a:r>
              <a:rPr lang="fr-FR" dirty="0" err="1"/>
              <a:t>leverage</a:t>
            </a:r>
            <a:r>
              <a:rPr lang="fr-FR" dirty="0"/>
              <a:t> IoT </a:t>
            </a:r>
            <a:r>
              <a:rPr lang="fr-FR" dirty="0" err="1"/>
              <a:t>technology</a:t>
            </a:r>
            <a:r>
              <a:rPr lang="fr-FR" dirty="0"/>
              <a:t> to </a:t>
            </a:r>
            <a:r>
              <a:rPr lang="fr-FR" dirty="0" err="1"/>
              <a:t>gather</a:t>
            </a:r>
            <a:r>
              <a:rPr lang="fr-FR" dirty="0"/>
              <a:t> and </a:t>
            </a:r>
            <a:r>
              <a:rPr lang="fr-FR" dirty="0" err="1"/>
              <a:t>act</a:t>
            </a:r>
            <a:r>
              <a:rPr lang="fr-FR" dirty="0"/>
              <a:t> on data for </a:t>
            </a:r>
            <a:r>
              <a:rPr lang="fr-FR" dirty="0" err="1"/>
              <a:t>improved</a:t>
            </a:r>
            <a:r>
              <a:rPr lang="fr-FR" dirty="0"/>
              <a:t> </a:t>
            </a:r>
            <a:r>
              <a:rPr lang="fr-FR" dirty="0" err="1"/>
              <a:t>functionality</a:t>
            </a:r>
            <a:r>
              <a:rPr lang="fr-FR" dirty="0"/>
              <a:t> and user </a:t>
            </a:r>
            <a:r>
              <a:rPr lang="fr-FR" dirty="0" err="1"/>
              <a:t>experiences</a:t>
            </a:r>
            <a:r>
              <a:rPr lang="fr-FR" dirty="0"/>
              <a:t>.</a:t>
            </a:r>
          </a:p>
          <a:p>
            <a:pPr algn="just"/>
            <a:r>
              <a:rPr lang="fr-FR" dirty="0">
                <a:solidFill>
                  <a:schemeClr val="tx2">
                    <a:lumMod val="75000"/>
                  </a:schemeClr>
                </a:solidFill>
              </a:rPr>
              <a:t>•</a:t>
            </a:r>
            <a:r>
              <a:rPr lang="fr-FR" dirty="0"/>
              <a:t> </a:t>
            </a:r>
            <a:r>
              <a:rPr lang="fr-FR" dirty="0" err="1">
                <a:solidFill>
                  <a:schemeClr val="tx2">
                    <a:lumMod val="75000"/>
                  </a:schemeClr>
                </a:solidFill>
              </a:rPr>
              <a:t>Benefits</a:t>
            </a:r>
            <a:r>
              <a:rPr lang="fr-FR" dirty="0">
                <a:solidFill>
                  <a:schemeClr val="tx2">
                    <a:lumMod val="75000"/>
                  </a:schemeClr>
                </a:solidFill>
              </a:rPr>
              <a:t>: </a:t>
            </a:r>
            <a:r>
              <a:rPr lang="fr-FR" dirty="0"/>
              <a:t>IoT </a:t>
            </a:r>
            <a:r>
              <a:rPr lang="fr-FR" dirty="0" err="1"/>
              <a:t>technology</a:t>
            </a:r>
            <a:r>
              <a:rPr lang="fr-FR" dirty="0"/>
              <a:t> </a:t>
            </a:r>
            <a:r>
              <a:rPr lang="fr-FR" dirty="0" err="1"/>
              <a:t>offers</a:t>
            </a:r>
            <a:r>
              <a:rPr lang="fr-FR" dirty="0"/>
              <a:t> </a:t>
            </a:r>
            <a:r>
              <a:rPr lang="fr-FR" dirty="0" err="1"/>
              <a:t>benefits</a:t>
            </a:r>
            <a:r>
              <a:rPr lang="fr-FR" dirty="0"/>
              <a:t> </a:t>
            </a:r>
            <a:r>
              <a:rPr lang="fr-FR" dirty="0" err="1"/>
              <a:t>such</a:t>
            </a:r>
            <a:r>
              <a:rPr lang="fr-FR" dirty="0"/>
              <a:t> as real-time insights, </a:t>
            </a:r>
            <a:r>
              <a:rPr lang="fr-FR" dirty="0" err="1"/>
              <a:t>autonomous</a:t>
            </a:r>
            <a:r>
              <a:rPr lang="fr-FR" dirty="0"/>
              <a:t> </a:t>
            </a:r>
            <a:r>
              <a:rPr lang="fr-FR" dirty="0" err="1"/>
              <a:t>operations</a:t>
            </a:r>
            <a:r>
              <a:rPr lang="fr-FR" dirty="0"/>
              <a:t>, </a:t>
            </a:r>
            <a:r>
              <a:rPr lang="fr-FR" dirty="0" err="1"/>
              <a:t>predictive</a:t>
            </a:r>
            <a:r>
              <a:rPr lang="fr-FR" dirty="0"/>
              <a:t> maintenance, and data-</a:t>
            </a:r>
            <a:r>
              <a:rPr lang="fr-FR" dirty="0" err="1"/>
              <a:t>driven</a:t>
            </a:r>
            <a:r>
              <a:rPr lang="fr-FR" dirty="0"/>
              <a:t> </a:t>
            </a:r>
            <a:r>
              <a:rPr lang="fr-FR" dirty="0" err="1"/>
              <a:t>decision</a:t>
            </a:r>
            <a:r>
              <a:rPr lang="fr-FR" dirty="0"/>
              <a:t>- </a:t>
            </a:r>
            <a:r>
              <a:rPr lang="fr-FR" dirty="0" err="1"/>
              <a:t>making</a:t>
            </a:r>
            <a:r>
              <a:rPr lang="fr-FR" dirty="0"/>
              <a:t>, </a:t>
            </a:r>
            <a:r>
              <a:rPr lang="fr-FR" dirty="0" err="1"/>
              <a:t>enabling</a:t>
            </a:r>
            <a:r>
              <a:rPr lang="fr-FR" dirty="0"/>
              <a:t> </a:t>
            </a:r>
            <a:r>
              <a:rPr lang="fr-FR" dirty="0" err="1"/>
              <a:t>organizations</a:t>
            </a:r>
            <a:r>
              <a:rPr lang="fr-FR" dirty="0"/>
              <a:t> and </a:t>
            </a:r>
            <a:r>
              <a:rPr lang="fr-FR" dirty="0" err="1"/>
              <a:t>individuals</a:t>
            </a:r>
            <a:r>
              <a:rPr lang="fr-FR" dirty="0"/>
              <a:t> to </a:t>
            </a:r>
            <a:r>
              <a:rPr lang="fr-FR" dirty="0" err="1"/>
              <a:t>optimize</a:t>
            </a:r>
            <a:r>
              <a:rPr lang="fr-FR" dirty="0"/>
              <a:t> </a:t>
            </a:r>
            <a:r>
              <a:rPr lang="fr-FR" dirty="0" err="1"/>
              <a:t>processes</a:t>
            </a:r>
            <a:r>
              <a:rPr lang="fr-FR" dirty="0"/>
              <a:t> and </a:t>
            </a:r>
            <a:r>
              <a:rPr lang="fr-FR" dirty="0" err="1"/>
              <a:t>streamline</a:t>
            </a:r>
            <a:r>
              <a:rPr lang="fr-FR" dirty="0"/>
              <a:t> </a:t>
            </a:r>
            <a:r>
              <a:rPr lang="fr-FR" dirty="0" err="1"/>
              <a:t>operations</a:t>
            </a:r>
            <a:r>
              <a:rPr lang="fr-FR" dirty="0"/>
              <a:t>.</a:t>
            </a:r>
          </a:p>
        </p:txBody>
      </p:sp>
      <p:sp>
        <p:nvSpPr>
          <p:cNvPr id="5" name="ZoneTexte 4">
            <a:extLst>
              <a:ext uri="{FF2B5EF4-FFF2-40B4-BE49-F238E27FC236}">
                <a16:creationId xmlns:a16="http://schemas.microsoft.com/office/drawing/2014/main" id="{6D8BF042-B8BF-4EF8-96CE-6ED20E554C84}"/>
              </a:ext>
            </a:extLst>
          </p:cNvPr>
          <p:cNvSpPr txBox="1"/>
          <p:nvPr/>
        </p:nvSpPr>
        <p:spPr>
          <a:xfrm>
            <a:off x="2600739" y="663473"/>
            <a:ext cx="6102626" cy="400110"/>
          </a:xfrm>
          <a:prstGeom prst="rect">
            <a:avLst/>
          </a:prstGeom>
          <a:noFill/>
        </p:spPr>
        <p:txBody>
          <a:bodyPr wrap="square">
            <a:spAutoFit/>
          </a:bodyPr>
          <a:lstStyle/>
          <a:p>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Definition</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 </a:t>
            </a:r>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Examples</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 </a:t>
            </a:r>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Benefits</a:t>
            </a:r>
            <a:endParaRPr lang="fr-FR" sz="2000" dirty="0">
              <a:solidFill>
                <a:schemeClr val="tx2">
                  <a:lumMod val="60000"/>
                  <a:lumOff val="40000"/>
                </a:schemeClr>
              </a:solidFill>
              <a:latin typeface="Segoe UI Light" panose="020B0502040204020203" pitchFamily="34" charset="0"/>
              <a:cs typeface="Segoe UI Light" panose="020B0502040204020203" pitchFamily="34" charset="0"/>
            </a:endParaRPr>
          </a:p>
        </p:txBody>
      </p:sp>
      <p:sp>
        <p:nvSpPr>
          <p:cNvPr id="7" name="ZoneTexte 6">
            <a:extLst>
              <a:ext uri="{FF2B5EF4-FFF2-40B4-BE49-F238E27FC236}">
                <a16:creationId xmlns:a16="http://schemas.microsoft.com/office/drawing/2014/main" id="{9D043950-9EA7-4875-B8F0-EADA7803BF87}"/>
              </a:ext>
            </a:extLst>
          </p:cNvPr>
          <p:cNvSpPr txBox="1"/>
          <p:nvPr/>
        </p:nvSpPr>
        <p:spPr>
          <a:xfrm>
            <a:off x="7321826" y="1661218"/>
            <a:ext cx="4697896" cy="584775"/>
          </a:xfrm>
          <a:prstGeom prst="rect">
            <a:avLst/>
          </a:prstGeom>
          <a:noFill/>
        </p:spPr>
        <p:txBody>
          <a:bodyPr wrap="square">
            <a:spAutoFit/>
          </a:bodyPr>
          <a:lstStyle/>
          <a:p>
            <a:r>
              <a:rPr lang="fr-FR" sz="3200" dirty="0">
                <a:solidFill>
                  <a:schemeClr val="tx2">
                    <a:lumMod val="40000"/>
                    <a:lumOff val="60000"/>
                  </a:schemeClr>
                </a:solidFill>
              </a:rPr>
              <a:t>5• </a:t>
            </a:r>
            <a:r>
              <a:rPr lang="fr-FR" sz="3200" b="1" dirty="0">
                <a:solidFill>
                  <a:schemeClr val="tx2">
                    <a:lumMod val="40000"/>
                    <a:lumOff val="60000"/>
                  </a:schemeClr>
                </a:solidFill>
              </a:rPr>
              <a:t>Internet of </a:t>
            </a:r>
            <a:r>
              <a:rPr lang="fr-FR" sz="3200" b="1" dirty="0" err="1">
                <a:solidFill>
                  <a:schemeClr val="tx2">
                    <a:lumMod val="40000"/>
                    <a:lumOff val="60000"/>
                  </a:schemeClr>
                </a:solidFill>
              </a:rPr>
              <a:t>Things</a:t>
            </a:r>
            <a:r>
              <a:rPr lang="fr-FR" sz="3200" b="1" dirty="0">
                <a:solidFill>
                  <a:schemeClr val="tx2">
                    <a:lumMod val="40000"/>
                    <a:lumOff val="60000"/>
                  </a:schemeClr>
                </a:solidFill>
              </a:rPr>
              <a:t> (IoT)</a:t>
            </a:r>
          </a:p>
        </p:txBody>
      </p:sp>
      <p:pic>
        <p:nvPicPr>
          <p:cNvPr id="9" name="Image 8">
            <a:extLst>
              <a:ext uri="{FF2B5EF4-FFF2-40B4-BE49-F238E27FC236}">
                <a16:creationId xmlns:a16="http://schemas.microsoft.com/office/drawing/2014/main" id="{A8F03C71-5715-4590-A874-C8553E83EB50}"/>
              </a:ext>
            </a:extLst>
          </p:cNvPr>
          <p:cNvPicPr>
            <a:picLocks noChangeAspect="1"/>
          </p:cNvPicPr>
          <p:nvPr/>
        </p:nvPicPr>
        <p:blipFill>
          <a:blip r:embed="rId2"/>
          <a:stretch>
            <a:fillRect/>
          </a:stretch>
        </p:blipFill>
        <p:spPr>
          <a:xfrm>
            <a:off x="7576930" y="2359178"/>
            <a:ext cx="3657600" cy="21396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ZoneTexte 10">
            <a:extLst>
              <a:ext uri="{FF2B5EF4-FFF2-40B4-BE49-F238E27FC236}">
                <a16:creationId xmlns:a16="http://schemas.microsoft.com/office/drawing/2014/main" id="{E423BB07-2264-499C-8B34-25AC23CAE572}"/>
              </a:ext>
            </a:extLst>
          </p:cNvPr>
          <p:cNvSpPr txBox="1"/>
          <p:nvPr/>
        </p:nvSpPr>
        <p:spPr>
          <a:xfrm>
            <a:off x="1510748" y="5779028"/>
            <a:ext cx="8905461" cy="830997"/>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The Internet of Things (IoT) has ushered in a new era of connectivity, interlinking physical objects and devices to create intelligent systems that enhance efficiency, convenience, and decision-making. From smart homes to industrial automation, IoT examples demonstrate how data-driven insights and automation can lead to transformative changes in how we interact with the world around us, driving innovation and improving everyday experiences.</a:t>
            </a:r>
            <a:endParaRPr lang="fr-FR" sz="1200" dirty="0">
              <a:solidFill>
                <a:schemeClr val="accent2">
                  <a:lumMod val="60000"/>
                  <a:lumOff val="40000"/>
                </a:schemeClr>
              </a:solidFill>
            </a:endParaRPr>
          </a:p>
        </p:txBody>
      </p:sp>
    </p:spTree>
    <p:extLst>
      <p:ext uri="{BB962C8B-B14F-4D97-AF65-F5344CB8AC3E}">
        <p14:creationId xmlns:p14="http://schemas.microsoft.com/office/powerpoint/2010/main" val="800082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2921696"/>
            <a:ext cx="9906000" cy="1328583"/>
          </a:xfrm>
        </p:spPr>
        <p:txBody>
          <a:bodyPr>
            <a:noAutofit/>
          </a:bodyPr>
          <a:lstStyle/>
          <a:p>
            <a:pPr>
              <a:lnSpc>
                <a:spcPct val="150000"/>
              </a:lnSpc>
            </a:pPr>
            <a:br>
              <a:rPr lang="fr-FR" sz="2000" dirty="0">
                <a:solidFill>
                  <a:schemeClr val="tx1">
                    <a:lumMod val="65000"/>
                  </a:schemeClr>
                </a:solidFill>
              </a:rPr>
            </a:br>
            <a:r>
              <a:rPr lang="fr-FR" sz="2000" dirty="0">
                <a:solidFill>
                  <a:schemeClr val="tx1">
                    <a:lumMod val="65000"/>
                  </a:schemeClr>
                </a:solidFill>
              </a:rPr>
              <a:t>1• Google services</a:t>
            </a:r>
            <a:br>
              <a:rPr lang="fr-FR" sz="2000" dirty="0">
                <a:solidFill>
                  <a:schemeClr val="tx1">
                    <a:lumMod val="65000"/>
                  </a:schemeClr>
                </a:solidFill>
              </a:rPr>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solidFill>
                  <a:schemeClr val="tx1">
                    <a:lumMod val="65000"/>
                  </a:schemeClr>
                </a:solidFill>
              </a:rPr>
            </a:br>
            <a:r>
              <a:rPr lang="fr-FR" sz="2000" dirty="0">
                <a:solidFill>
                  <a:schemeClr val="tx1">
                    <a:lumMod val="65000"/>
                  </a:schemeClr>
                </a:solidFill>
              </a:rPr>
              <a:t>3• Git and GitHub</a:t>
            </a:r>
            <a:br>
              <a:rPr lang="fr-FR" sz="2000" dirty="0">
                <a:solidFill>
                  <a:schemeClr val="tx1">
                    <a:lumMod val="65000"/>
                  </a:schemeClr>
                </a:solidFill>
              </a:rPr>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solidFill>
                  <a:schemeClr val="tx1">
                    <a:lumMod val="65000"/>
                  </a:schemeClr>
                </a:solidFill>
              </a:rPr>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t>6● </a:t>
            </a:r>
            <a:r>
              <a:rPr lang="fr-FR" sz="2000" dirty="0" err="1"/>
              <a:t>Cybersecurity</a:t>
            </a:r>
            <a:br>
              <a:rPr lang="fr-FR" sz="2000" dirty="0"/>
            </a:br>
            <a:r>
              <a:rPr lang="fr-FR" sz="2000" dirty="0">
                <a:solidFill>
                  <a:schemeClr val="tx1">
                    <a:lumMod val="65000"/>
                  </a:schemeClr>
                </a:solidFill>
              </a:rPr>
              <a:t>7 • CONCLUSION</a:t>
            </a:r>
            <a:br>
              <a:rPr lang="fr-FR" sz="2000" dirty="0"/>
            </a:br>
            <a:endParaRPr lang="fr-FR" sz="2000" dirty="0"/>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24924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5BB5533-4EE8-4A03-B3A3-E502640AAEB4}"/>
              </a:ext>
            </a:extLst>
          </p:cNvPr>
          <p:cNvSpPr txBox="1"/>
          <p:nvPr/>
        </p:nvSpPr>
        <p:spPr>
          <a:xfrm>
            <a:off x="1010479" y="1241097"/>
            <a:ext cx="6102626" cy="3693319"/>
          </a:xfrm>
          <a:prstGeom prst="rect">
            <a:avLst/>
          </a:prstGeom>
          <a:noFill/>
        </p:spPr>
        <p:txBody>
          <a:bodyPr wrap="square">
            <a:spAutoFit/>
          </a:bodyPr>
          <a:lstStyle/>
          <a:p>
            <a:r>
              <a:rPr lang="fr-FR" dirty="0">
                <a:solidFill>
                  <a:schemeClr val="tx2">
                    <a:lumMod val="40000"/>
                    <a:lumOff val="60000"/>
                  </a:schemeClr>
                </a:solidFill>
              </a:rPr>
              <a:t>• Importance: </a:t>
            </a:r>
            <a:r>
              <a:rPr lang="fr-FR" dirty="0" err="1"/>
              <a:t>Cybersecurity</a:t>
            </a:r>
            <a:r>
              <a:rPr lang="fr-FR" dirty="0"/>
              <a:t> </a:t>
            </a:r>
            <a:r>
              <a:rPr lang="fr-FR" dirty="0" err="1"/>
              <a:t>is</a:t>
            </a:r>
            <a:r>
              <a:rPr lang="fr-FR" dirty="0"/>
              <a:t> crucial for </a:t>
            </a:r>
            <a:r>
              <a:rPr lang="fr-FR" dirty="0" err="1"/>
              <a:t>protecting</a:t>
            </a:r>
            <a:r>
              <a:rPr lang="fr-FR" dirty="0"/>
              <a:t> sensitive data, </a:t>
            </a:r>
            <a:r>
              <a:rPr lang="fr-FR" dirty="0" err="1"/>
              <a:t>safeguarding</a:t>
            </a:r>
            <a:r>
              <a:rPr lang="fr-FR" dirty="0"/>
              <a:t> digital assets, </a:t>
            </a:r>
            <a:r>
              <a:rPr lang="fr-FR" dirty="0" err="1"/>
              <a:t>maintaining</a:t>
            </a:r>
            <a:r>
              <a:rPr lang="fr-FR" dirty="0"/>
              <a:t> user </a:t>
            </a:r>
            <a:r>
              <a:rPr lang="fr-FR" dirty="0" err="1"/>
              <a:t>privacy</a:t>
            </a:r>
            <a:r>
              <a:rPr lang="fr-FR" dirty="0"/>
              <a:t>, and </a:t>
            </a:r>
            <a:r>
              <a:rPr lang="fr-FR" dirty="0" err="1"/>
              <a:t>preserving</a:t>
            </a:r>
            <a:r>
              <a:rPr lang="fr-FR" dirty="0"/>
              <a:t> the </a:t>
            </a:r>
            <a:r>
              <a:rPr lang="fr-FR" dirty="0" err="1"/>
              <a:t>integrity</a:t>
            </a:r>
            <a:r>
              <a:rPr lang="fr-FR" dirty="0"/>
              <a:t> of </a:t>
            </a:r>
            <a:r>
              <a:rPr lang="fr-FR" dirty="0" err="1"/>
              <a:t>systems</a:t>
            </a:r>
            <a:r>
              <a:rPr lang="fr-FR" dirty="0"/>
              <a:t> and networks </a:t>
            </a:r>
            <a:r>
              <a:rPr lang="fr-FR" dirty="0" err="1"/>
              <a:t>against</a:t>
            </a:r>
            <a:r>
              <a:rPr lang="fr-FR" dirty="0"/>
              <a:t> </a:t>
            </a:r>
            <a:r>
              <a:rPr lang="fr-FR" dirty="0" err="1"/>
              <a:t>unauthorized</a:t>
            </a:r>
            <a:r>
              <a:rPr lang="fr-FR" dirty="0"/>
              <a:t> </a:t>
            </a:r>
            <a:r>
              <a:rPr lang="fr-FR" dirty="0" err="1"/>
              <a:t>access</a:t>
            </a:r>
            <a:r>
              <a:rPr lang="fr-FR" dirty="0"/>
              <a:t>, cyber </a:t>
            </a:r>
            <a:r>
              <a:rPr lang="fr-FR" dirty="0" err="1"/>
              <a:t>attacks</a:t>
            </a:r>
            <a:r>
              <a:rPr lang="fr-FR" dirty="0"/>
              <a:t>, and data </a:t>
            </a:r>
            <a:r>
              <a:rPr lang="fr-FR" dirty="0" err="1"/>
              <a:t>breaches</a:t>
            </a:r>
            <a:r>
              <a:rPr lang="fr-FR" dirty="0"/>
              <a:t>.</a:t>
            </a:r>
          </a:p>
          <a:p>
            <a:r>
              <a:rPr lang="fr-FR" dirty="0">
                <a:solidFill>
                  <a:schemeClr val="tx2">
                    <a:lumMod val="40000"/>
                    <a:lumOff val="60000"/>
                  </a:schemeClr>
                </a:solidFill>
              </a:rPr>
              <a:t>• </a:t>
            </a:r>
            <a:r>
              <a:rPr lang="fr-FR" dirty="0" err="1">
                <a:solidFill>
                  <a:schemeClr val="tx2">
                    <a:lumMod val="40000"/>
                    <a:lumOff val="60000"/>
                  </a:schemeClr>
                </a:solidFill>
              </a:rPr>
              <a:t>Threats</a:t>
            </a:r>
            <a:r>
              <a:rPr lang="fr-FR" dirty="0">
                <a:solidFill>
                  <a:schemeClr val="tx2">
                    <a:lumMod val="40000"/>
                    <a:lumOff val="60000"/>
                  </a:schemeClr>
                </a:solidFill>
              </a:rPr>
              <a:t>: </a:t>
            </a:r>
            <a:r>
              <a:rPr lang="fr-FR" dirty="0"/>
              <a:t>Common </a:t>
            </a:r>
            <a:r>
              <a:rPr lang="fr-FR" dirty="0" err="1"/>
              <a:t>cybersecurity</a:t>
            </a:r>
            <a:r>
              <a:rPr lang="fr-FR" dirty="0"/>
              <a:t> </a:t>
            </a:r>
            <a:r>
              <a:rPr lang="fr-FR" dirty="0" err="1"/>
              <a:t>threats</a:t>
            </a:r>
            <a:r>
              <a:rPr lang="fr-FR" dirty="0"/>
              <a:t> </a:t>
            </a:r>
            <a:r>
              <a:rPr lang="fr-FR" dirty="0" err="1"/>
              <a:t>include</a:t>
            </a:r>
            <a:r>
              <a:rPr lang="fr-FR" dirty="0"/>
              <a:t> malware, phishing </a:t>
            </a:r>
            <a:r>
              <a:rPr lang="fr-FR" dirty="0" err="1"/>
              <a:t>attacks</a:t>
            </a:r>
            <a:r>
              <a:rPr lang="fr-FR" dirty="0"/>
              <a:t>, ransomware, </a:t>
            </a:r>
            <a:r>
              <a:rPr lang="fr-FR" dirty="0" err="1"/>
              <a:t>insider</a:t>
            </a:r>
            <a:r>
              <a:rPr lang="fr-FR" dirty="0"/>
              <a:t> </a:t>
            </a:r>
            <a:r>
              <a:rPr lang="fr-FR" dirty="0" err="1"/>
              <a:t>threats</a:t>
            </a:r>
            <a:r>
              <a:rPr lang="fr-FR" dirty="0"/>
              <a:t>, and </a:t>
            </a:r>
            <a:r>
              <a:rPr lang="fr-FR" dirty="0" err="1"/>
              <a:t>distributed</a:t>
            </a:r>
            <a:r>
              <a:rPr lang="fr-FR" dirty="0"/>
              <a:t> </a:t>
            </a:r>
            <a:r>
              <a:rPr lang="fr-FR" dirty="0" err="1"/>
              <a:t>denial</a:t>
            </a:r>
            <a:r>
              <a:rPr lang="fr-FR" dirty="0"/>
              <a:t>-of-service (DDoS) </a:t>
            </a:r>
            <a:r>
              <a:rPr lang="fr-FR" dirty="0" err="1"/>
              <a:t>attacks</a:t>
            </a:r>
            <a:r>
              <a:rPr lang="fr-FR" dirty="0"/>
              <a:t>, </a:t>
            </a:r>
            <a:r>
              <a:rPr lang="fr-FR" dirty="0" err="1"/>
              <a:t>posing</a:t>
            </a:r>
            <a:r>
              <a:rPr lang="fr-FR" dirty="0"/>
              <a:t> </a:t>
            </a:r>
            <a:r>
              <a:rPr lang="fr-FR" dirty="0" err="1"/>
              <a:t>significant</a:t>
            </a:r>
            <a:r>
              <a:rPr lang="fr-FR" dirty="0"/>
              <a:t> </a:t>
            </a:r>
            <a:r>
              <a:rPr lang="fr-FR" dirty="0" err="1"/>
              <a:t>risks</a:t>
            </a:r>
            <a:r>
              <a:rPr lang="fr-FR" dirty="0"/>
              <a:t> to </a:t>
            </a:r>
            <a:r>
              <a:rPr lang="fr-FR" dirty="0" err="1"/>
              <a:t>organizational</a:t>
            </a:r>
            <a:r>
              <a:rPr lang="fr-FR" dirty="0"/>
              <a:t> </a:t>
            </a:r>
            <a:r>
              <a:rPr lang="fr-FR" dirty="0" err="1"/>
              <a:t>security</a:t>
            </a:r>
            <a:r>
              <a:rPr lang="fr-FR" dirty="0"/>
              <a:t> and data </a:t>
            </a:r>
            <a:r>
              <a:rPr lang="fr-FR" dirty="0" err="1"/>
              <a:t>confidentiality</a:t>
            </a:r>
            <a:r>
              <a:rPr lang="fr-FR" dirty="0"/>
              <a:t>.</a:t>
            </a:r>
          </a:p>
          <a:p>
            <a:r>
              <a:rPr lang="fr-FR" dirty="0">
                <a:solidFill>
                  <a:schemeClr val="tx2">
                    <a:lumMod val="40000"/>
                    <a:lumOff val="60000"/>
                  </a:schemeClr>
                </a:solidFill>
              </a:rPr>
              <a:t>• Solutions:</a:t>
            </a:r>
            <a:r>
              <a:rPr lang="fr-FR" dirty="0"/>
              <a:t> Effective </a:t>
            </a:r>
            <a:r>
              <a:rPr lang="fr-FR" dirty="0" err="1"/>
              <a:t>cybersecurity</a:t>
            </a:r>
            <a:r>
              <a:rPr lang="fr-FR" dirty="0"/>
              <a:t> solutions </a:t>
            </a:r>
            <a:r>
              <a:rPr lang="fr-FR" dirty="0" err="1"/>
              <a:t>encompass</a:t>
            </a:r>
            <a:r>
              <a:rPr lang="fr-FR" dirty="0"/>
              <a:t> </a:t>
            </a:r>
            <a:r>
              <a:rPr lang="fr-FR" dirty="0" err="1"/>
              <a:t>measures</a:t>
            </a:r>
            <a:r>
              <a:rPr lang="fr-FR" dirty="0"/>
              <a:t> </a:t>
            </a:r>
            <a:r>
              <a:rPr lang="fr-FR" dirty="0" err="1"/>
              <a:t>such</a:t>
            </a:r>
            <a:r>
              <a:rPr lang="fr-FR" dirty="0"/>
              <a:t> as </a:t>
            </a:r>
            <a:r>
              <a:rPr lang="fr-FR" dirty="0" err="1"/>
              <a:t>encryption</a:t>
            </a:r>
            <a:r>
              <a:rPr lang="fr-FR" dirty="0"/>
              <a:t>, multi- factor </a:t>
            </a:r>
            <a:r>
              <a:rPr lang="fr-FR" dirty="0" err="1"/>
              <a:t>authentication</a:t>
            </a:r>
            <a:r>
              <a:rPr lang="fr-FR" dirty="0"/>
              <a:t>, network monitoring, </a:t>
            </a:r>
            <a:r>
              <a:rPr lang="fr-FR" dirty="0" err="1"/>
              <a:t>regular</a:t>
            </a:r>
            <a:r>
              <a:rPr lang="fr-FR" dirty="0"/>
              <a:t> </a:t>
            </a:r>
            <a:r>
              <a:rPr lang="fr-FR" dirty="0" err="1"/>
              <a:t>security</a:t>
            </a:r>
            <a:r>
              <a:rPr lang="fr-FR" dirty="0"/>
              <a:t> updates, and </a:t>
            </a:r>
            <a:r>
              <a:rPr lang="fr-FR" dirty="0" err="1"/>
              <a:t>employee</a:t>
            </a:r>
            <a:r>
              <a:rPr lang="fr-FR" dirty="0"/>
              <a:t> training to </a:t>
            </a:r>
            <a:r>
              <a:rPr lang="fr-FR" dirty="0" err="1"/>
              <a:t>mitigate</a:t>
            </a:r>
            <a:r>
              <a:rPr lang="fr-FR" dirty="0"/>
              <a:t> </a:t>
            </a:r>
            <a:r>
              <a:rPr lang="fr-FR" dirty="0" err="1"/>
              <a:t>vulnerabilities</a:t>
            </a:r>
            <a:r>
              <a:rPr lang="fr-FR" dirty="0"/>
              <a:t> and </a:t>
            </a:r>
            <a:r>
              <a:rPr lang="fr-FR" dirty="0" err="1"/>
              <a:t>proactively</a:t>
            </a:r>
            <a:r>
              <a:rPr lang="fr-FR" dirty="0"/>
              <a:t> </a:t>
            </a:r>
            <a:r>
              <a:rPr lang="fr-FR" dirty="0" err="1"/>
              <a:t>defend</a:t>
            </a:r>
            <a:r>
              <a:rPr lang="fr-FR" dirty="0"/>
              <a:t> </a:t>
            </a:r>
            <a:r>
              <a:rPr lang="fr-FR" dirty="0" err="1"/>
              <a:t>against</a:t>
            </a:r>
            <a:r>
              <a:rPr lang="fr-FR" dirty="0"/>
              <a:t> </a:t>
            </a:r>
            <a:r>
              <a:rPr lang="fr-FR" dirty="0" err="1"/>
              <a:t>emerging</a:t>
            </a:r>
            <a:r>
              <a:rPr lang="fr-FR" dirty="0"/>
              <a:t> </a:t>
            </a:r>
            <a:r>
              <a:rPr lang="fr-FR" dirty="0" err="1"/>
              <a:t>threats</a:t>
            </a:r>
            <a:r>
              <a:rPr lang="fr-FR" dirty="0"/>
              <a:t>.</a:t>
            </a:r>
          </a:p>
        </p:txBody>
      </p:sp>
      <p:sp>
        <p:nvSpPr>
          <p:cNvPr id="5" name="ZoneTexte 4">
            <a:extLst>
              <a:ext uri="{FF2B5EF4-FFF2-40B4-BE49-F238E27FC236}">
                <a16:creationId xmlns:a16="http://schemas.microsoft.com/office/drawing/2014/main" id="{D15D2B2F-AB68-4921-A413-9B3C5256CE6C}"/>
              </a:ext>
            </a:extLst>
          </p:cNvPr>
          <p:cNvSpPr txBox="1"/>
          <p:nvPr/>
        </p:nvSpPr>
        <p:spPr>
          <a:xfrm>
            <a:off x="1991140" y="385461"/>
            <a:ext cx="6102626" cy="400110"/>
          </a:xfrm>
          <a:prstGeom prst="rect">
            <a:avLst/>
          </a:prstGeom>
          <a:noFill/>
        </p:spPr>
        <p:txBody>
          <a:bodyPr wrap="square">
            <a:spAutoFit/>
          </a:bodyPr>
          <a:lstStyle/>
          <a:p>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Importance, </a:t>
            </a:r>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Threats</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 Solutions</a:t>
            </a:r>
          </a:p>
        </p:txBody>
      </p:sp>
      <p:sp>
        <p:nvSpPr>
          <p:cNvPr id="7" name="ZoneTexte 6">
            <a:extLst>
              <a:ext uri="{FF2B5EF4-FFF2-40B4-BE49-F238E27FC236}">
                <a16:creationId xmlns:a16="http://schemas.microsoft.com/office/drawing/2014/main" id="{B1CEAE08-4333-4FE2-BC30-A778064BAB0F}"/>
              </a:ext>
            </a:extLst>
          </p:cNvPr>
          <p:cNvSpPr txBox="1"/>
          <p:nvPr/>
        </p:nvSpPr>
        <p:spPr>
          <a:xfrm>
            <a:off x="7974494" y="1669440"/>
            <a:ext cx="3024810" cy="584775"/>
          </a:xfrm>
          <a:prstGeom prst="rect">
            <a:avLst/>
          </a:prstGeom>
          <a:noFill/>
        </p:spPr>
        <p:txBody>
          <a:bodyPr wrap="square">
            <a:spAutoFit/>
          </a:bodyPr>
          <a:lstStyle/>
          <a:p>
            <a:r>
              <a:rPr lang="fr-FR" sz="3200" dirty="0">
                <a:solidFill>
                  <a:schemeClr val="tx2">
                    <a:lumMod val="40000"/>
                    <a:lumOff val="60000"/>
                  </a:schemeClr>
                </a:solidFill>
              </a:rPr>
              <a:t>6● </a:t>
            </a:r>
            <a:r>
              <a:rPr lang="fr-FR" sz="3200" dirty="0" err="1">
                <a:solidFill>
                  <a:schemeClr val="tx2">
                    <a:lumMod val="40000"/>
                    <a:lumOff val="60000"/>
                  </a:schemeClr>
                </a:solidFill>
              </a:rPr>
              <a:t>Cybersecurity</a:t>
            </a:r>
            <a:endParaRPr lang="fr-FR" sz="3200" dirty="0">
              <a:solidFill>
                <a:schemeClr val="tx2">
                  <a:lumMod val="40000"/>
                  <a:lumOff val="60000"/>
                </a:schemeClr>
              </a:solidFill>
            </a:endParaRPr>
          </a:p>
        </p:txBody>
      </p:sp>
      <p:pic>
        <p:nvPicPr>
          <p:cNvPr id="9" name="Image 8">
            <a:extLst>
              <a:ext uri="{FF2B5EF4-FFF2-40B4-BE49-F238E27FC236}">
                <a16:creationId xmlns:a16="http://schemas.microsoft.com/office/drawing/2014/main" id="{5A54AC46-60AF-4916-881F-57E06988D24E}"/>
              </a:ext>
            </a:extLst>
          </p:cNvPr>
          <p:cNvPicPr>
            <a:picLocks noChangeAspect="1"/>
          </p:cNvPicPr>
          <p:nvPr/>
        </p:nvPicPr>
        <p:blipFill>
          <a:blip r:embed="rId2"/>
          <a:stretch>
            <a:fillRect/>
          </a:stretch>
        </p:blipFill>
        <p:spPr>
          <a:xfrm>
            <a:off x="7500834" y="2362275"/>
            <a:ext cx="3972131" cy="2133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ZoneTexte 10">
            <a:extLst>
              <a:ext uri="{FF2B5EF4-FFF2-40B4-BE49-F238E27FC236}">
                <a16:creationId xmlns:a16="http://schemas.microsoft.com/office/drawing/2014/main" id="{21E1B064-67C1-4E93-979A-1F268E53A8A7}"/>
              </a:ext>
            </a:extLst>
          </p:cNvPr>
          <p:cNvSpPr txBox="1"/>
          <p:nvPr/>
        </p:nvSpPr>
        <p:spPr>
          <a:xfrm>
            <a:off x="1447799" y="5818285"/>
            <a:ext cx="9644269" cy="830997"/>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In today's digital landscape, cybersecurity has become a cornerstone of safeguarding sensitive information and digital infrastructure from evolving threats. It plays a vital role in protecting against a myriad of security risks, ensuring the resilience of businesses and individuals in the face of sophisticated cyber attacks, data breaches, and malicious activities. By implementing robust cybersecurity solutions, organizations can create a secure environment and bolster their defenses against emerging threats.</a:t>
            </a:r>
            <a:endParaRPr lang="fr-FR" sz="1200" dirty="0">
              <a:solidFill>
                <a:schemeClr val="accent2">
                  <a:lumMod val="60000"/>
                  <a:lumOff val="40000"/>
                </a:schemeClr>
              </a:solidFill>
            </a:endParaRPr>
          </a:p>
        </p:txBody>
      </p:sp>
    </p:spTree>
    <p:extLst>
      <p:ext uri="{BB962C8B-B14F-4D97-AF65-F5344CB8AC3E}">
        <p14:creationId xmlns:p14="http://schemas.microsoft.com/office/powerpoint/2010/main" val="61516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3121906"/>
            <a:ext cx="9906000" cy="1328583"/>
          </a:xfrm>
        </p:spPr>
        <p:txBody>
          <a:bodyPr>
            <a:noAutofit/>
          </a:bodyPr>
          <a:lstStyle/>
          <a:p>
            <a:pPr>
              <a:lnSpc>
                <a:spcPct val="150000"/>
              </a:lnSpc>
            </a:pPr>
            <a:r>
              <a:rPr lang="fr-FR" sz="2000" dirty="0">
                <a:solidFill>
                  <a:schemeClr val="tx1">
                    <a:lumMod val="65000"/>
                  </a:schemeClr>
                </a:solidFill>
              </a:rPr>
              <a:t>1• Google services</a:t>
            </a:r>
            <a:br>
              <a:rPr lang="fr-FR" sz="2000" dirty="0">
                <a:solidFill>
                  <a:schemeClr val="tx1">
                    <a:lumMod val="65000"/>
                  </a:schemeClr>
                </a:solidFill>
              </a:rPr>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solidFill>
                  <a:schemeClr val="tx1">
                    <a:lumMod val="65000"/>
                  </a:schemeClr>
                </a:solidFill>
              </a:rPr>
            </a:br>
            <a:r>
              <a:rPr lang="fr-FR" sz="2000" dirty="0">
                <a:solidFill>
                  <a:schemeClr val="tx1">
                    <a:lumMod val="65000"/>
                  </a:schemeClr>
                </a:solidFill>
              </a:rPr>
              <a:t>3• Git and GitHub</a:t>
            </a:r>
            <a:br>
              <a:rPr lang="fr-FR" sz="2000" dirty="0">
                <a:solidFill>
                  <a:schemeClr val="tx1">
                    <a:lumMod val="65000"/>
                  </a:schemeClr>
                </a:solidFill>
              </a:rPr>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solidFill>
                  <a:schemeClr val="tx1">
                    <a:lumMod val="65000"/>
                  </a:schemeClr>
                </a:solidFill>
              </a:rPr>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t>7 • CONCLUSION</a:t>
            </a:r>
            <a:br>
              <a:rPr lang="fr-FR" sz="2000" dirty="0"/>
            </a:br>
            <a:endParaRPr lang="fr-FR" sz="2000" dirty="0"/>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30479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CB9CBE3-CB5E-40BA-8AC7-57A140E46A4B}"/>
              </a:ext>
            </a:extLst>
          </p:cNvPr>
          <p:cNvSpPr txBox="1"/>
          <p:nvPr/>
        </p:nvSpPr>
        <p:spPr>
          <a:xfrm>
            <a:off x="1822272" y="2023199"/>
            <a:ext cx="8836629" cy="2541978"/>
          </a:xfrm>
          <a:prstGeom prst="rect">
            <a:avLst/>
          </a:prstGeom>
          <a:noFill/>
        </p:spPr>
        <p:txBody>
          <a:bodyPr wrap="square">
            <a:spAutoFit/>
          </a:bodyPr>
          <a:lstStyle/>
          <a:p>
            <a:pPr>
              <a:lnSpc>
                <a:spcPct val="150000"/>
              </a:lnSpc>
            </a:pPr>
            <a:r>
              <a:rPr lang="en-US" b="0" i="0" dirty="0">
                <a:effectLst/>
                <a:latin typeface="Söhne"/>
              </a:rPr>
              <a:t>Information and Communication Technologies, along with related technologies such as Google services, Microsoft tools, and Git/GitHub, have become fundamental pillars of the digital era. The continuous evolution of these technologies is reshaping the way individuals and organizations interact, collaborate, and innovate. Staying abreast of these developments and embracing technological advancements will be essential for navigating the dynamic landscape of ICT in the future.</a:t>
            </a:r>
            <a:endParaRPr lang="fr-FR" dirty="0"/>
          </a:p>
        </p:txBody>
      </p:sp>
      <p:sp>
        <p:nvSpPr>
          <p:cNvPr id="5" name="ZoneTexte 4">
            <a:extLst>
              <a:ext uri="{FF2B5EF4-FFF2-40B4-BE49-F238E27FC236}">
                <a16:creationId xmlns:a16="http://schemas.microsoft.com/office/drawing/2014/main" id="{A76606F8-E051-474A-AAF8-625E4B3B64B7}"/>
              </a:ext>
            </a:extLst>
          </p:cNvPr>
          <p:cNvSpPr txBox="1"/>
          <p:nvPr/>
        </p:nvSpPr>
        <p:spPr>
          <a:xfrm>
            <a:off x="4058282" y="985864"/>
            <a:ext cx="3799267" cy="2308324"/>
          </a:xfrm>
          <a:prstGeom prst="rect">
            <a:avLst/>
          </a:prstGeom>
          <a:noFill/>
        </p:spPr>
        <p:txBody>
          <a:bodyPr wrap="square">
            <a:spAutoFit/>
          </a:bodyPr>
          <a:lstStyle/>
          <a:p>
            <a:pPr algn="l"/>
            <a:r>
              <a:rPr lang="fr-FR" sz="4800" dirty="0">
                <a:solidFill>
                  <a:schemeClr val="tx2">
                    <a:lumMod val="40000"/>
                    <a:lumOff val="60000"/>
                  </a:schemeClr>
                </a:solidFill>
                <a:latin typeface="Söhne"/>
              </a:rPr>
              <a:t>7</a:t>
            </a:r>
            <a:r>
              <a:rPr lang="fr-FR" sz="4800" dirty="0">
                <a:solidFill>
                  <a:schemeClr val="tx2">
                    <a:lumMod val="40000"/>
                    <a:lumOff val="60000"/>
                  </a:schemeClr>
                </a:solidFill>
              </a:rPr>
              <a:t>•</a:t>
            </a:r>
            <a:r>
              <a:rPr lang="fr-FR" sz="4800" i="0" dirty="0">
                <a:solidFill>
                  <a:schemeClr val="tx2">
                    <a:lumMod val="40000"/>
                    <a:lumOff val="60000"/>
                  </a:schemeClr>
                </a:solidFill>
                <a:effectLst/>
                <a:latin typeface="Söhne"/>
              </a:rPr>
              <a:t> Conclusion</a:t>
            </a:r>
          </a:p>
          <a:p>
            <a:br>
              <a:rPr lang="fr-FR" sz="4800" dirty="0">
                <a:solidFill>
                  <a:schemeClr val="tx2">
                    <a:lumMod val="40000"/>
                    <a:lumOff val="60000"/>
                  </a:schemeClr>
                </a:solidFill>
              </a:rPr>
            </a:br>
            <a:endParaRPr lang="fr-FR" sz="4800" dirty="0">
              <a:solidFill>
                <a:schemeClr val="tx2">
                  <a:lumMod val="40000"/>
                  <a:lumOff val="60000"/>
                </a:schemeClr>
              </a:solidFill>
            </a:endParaRPr>
          </a:p>
        </p:txBody>
      </p:sp>
      <p:sp>
        <p:nvSpPr>
          <p:cNvPr id="7" name="ZoneTexte 6">
            <a:extLst>
              <a:ext uri="{FF2B5EF4-FFF2-40B4-BE49-F238E27FC236}">
                <a16:creationId xmlns:a16="http://schemas.microsoft.com/office/drawing/2014/main" id="{C89A1F32-B8CF-4DBF-9C0D-0E8E36280DB4}"/>
              </a:ext>
            </a:extLst>
          </p:cNvPr>
          <p:cNvSpPr txBox="1"/>
          <p:nvPr/>
        </p:nvSpPr>
        <p:spPr>
          <a:xfrm>
            <a:off x="1262715" y="5390401"/>
            <a:ext cx="9954407" cy="830997"/>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The convergence of Information and Communication Technologies with advanced technological domains has unleashed a wave of transformative impact, presenting new avenues for innovation, collaboration, and strategic adaptation. The key takeaways encompass the pivotal role of cybersecurity, the potential of emerging technologies, and the roadmap toward a future defined by data-driven insights, ethical considerations, and groundbreaking developments, ultimately shaping the fabric of modern civilization.</a:t>
            </a:r>
            <a:endParaRPr lang="fr-FR" sz="1200" dirty="0">
              <a:solidFill>
                <a:schemeClr val="accent2">
                  <a:lumMod val="60000"/>
                  <a:lumOff val="40000"/>
                </a:schemeClr>
              </a:solidFill>
            </a:endParaRPr>
          </a:p>
        </p:txBody>
      </p:sp>
      <p:sp>
        <p:nvSpPr>
          <p:cNvPr id="9" name="Google Shape;11418;p80">
            <a:extLst>
              <a:ext uri="{FF2B5EF4-FFF2-40B4-BE49-F238E27FC236}">
                <a16:creationId xmlns:a16="http://schemas.microsoft.com/office/drawing/2014/main" id="{2DB95285-26CE-41E0-89A4-8E3F73C3EBCE}"/>
              </a:ext>
            </a:extLst>
          </p:cNvPr>
          <p:cNvSpPr/>
          <p:nvPr/>
        </p:nvSpPr>
        <p:spPr>
          <a:xfrm rot="970873">
            <a:off x="9361063" y="657274"/>
            <a:ext cx="1068398" cy="712502"/>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32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1078066"/>
            <a:ext cx="9906000" cy="5162230"/>
          </a:xfrm>
        </p:spPr>
        <p:txBody>
          <a:bodyPr>
            <a:noAutofit/>
          </a:bodyPr>
          <a:lstStyle/>
          <a:p>
            <a:pPr>
              <a:lnSpc>
                <a:spcPct val="150000"/>
              </a:lnSpc>
            </a:pPr>
            <a:r>
              <a:rPr lang="fr-FR" sz="2000" dirty="0"/>
              <a:t> ● Introduction to TIC (Information and Communication Technologies) </a:t>
            </a:r>
            <a:br>
              <a:rPr lang="fr-FR" sz="2000" dirty="0"/>
            </a:br>
            <a:r>
              <a:rPr lang="fr-FR" sz="2000" dirty="0"/>
              <a:t>1• Google services</a:t>
            </a:r>
            <a:br>
              <a:rPr lang="fr-FR" sz="2000" dirty="0"/>
            </a:br>
            <a:r>
              <a:rPr lang="fr-FR" sz="2000" dirty="0"/>
              <a:t>2● Microsoft </a:t>
            </a:r>
            <a:r>
              <a:rPr lang="fr-FR" sz="2000" dirty="0" err="1"/>
              <a:t>tools</a:t>
            </a:r>
            <a:br>
              <a:rPr lang="fr-FR" sz="2000" dirty="0"/>
            </a:br>
            <a:r>
              <a:rPr lang="fr-FR" sz="2000" dirty="0"/>
              <a:t>3• Git and GitHub</a:t>
            </a:r>
            <a:br>
              <a:rPr lang="fr-FR" sz="2000" dirty="0"/>
            </a:br>
            <a:r>
              <a:rPr lang="fr-FR" sz="2000" dirty="0"/>
              <a:t>4● </a:t>
            </a:r>
            <a:r>
              <a:rPr lang="fr-FR" sz="2000" dirty="0" err="1"/>
              <a:t>Artificial</a:t>
            </a:r>
            <a:r>
              <a:rPr lang="fr-FR" sz="2000" dirty="0"/>
              <a:t> Intelligence</a:t>
            </a:r>
            <a:br>
              <a:rPr lang="fr-FR" sz="2000" dirty="0"/>
            </a:br>
            <a:r>
              <a:rPr lang="fr-FR" sz="2000" dirty="0"/>
              <a:t>5• Internet of </a:t>
            </a:r>
            <a:r>
              <a:rPr lang="fr-FR" sz="2000" dirty="0" err="1"/>
              <a:t>Things</a:t>
            </a:r>
            <a:r>
              <a:rPr lang="fr-FR" sz="2000" dirty="0"/>
              <a:t> (IoT)</a:t>
            </a:r>
            <a:br>
              <a:rPr lang="fr-FR" sz="2000" dirty="0"/>
            </a:br>
            <a:r>
              <a:rPr lang="fr-FR" sz="2000" dirty="0"/>
              <a:t>6● </a:t>
            </a:r>
            <a:r>
              <a:rPr lang="fr-FR" sz="2000" dirty="0" err="1"/>
              <a:t>Cybersecurity</a:t>
            </a:r>
            <a:br>
              <a:rPr lang="fr-FR" sz="2000" dirty="0"/>
            </a:br>
            <a:r>
              <a:rPr lang="fr-FR" sz="2000" dirty="0"/>
              <a:t>7 • CONCLUSION</a:t>
            </a:r>
            <a:br>
              <a:rPr lang="fr-FR" sz="2000" dirty="0"/>
            </a:br>
            <a:endParaRPr lang="fr-FR" sz="2000" dirty="0"/>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2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CD786-FD2B-43F4-809A-9934DAEA9F80}"/>
              </a:ext>
            </a:extLst>
          </p:cNvPr>
          <p:cNvSpPr>
            <a:spLocks noGrp="1"/>
          </p:cNvSpPr>
          <p:nvPr>
            <p:ph type="title"/>
          </p:nvPr>
        </p:nvSpPr>
        <p:spPr>
          <a:xfrm>
            <a:off x="1379952" y="604119"/>
            <a:ext cx="12707110" cy="1322926"/>
          </a:xfrm>
        </p:spPr>
        <p:txBody>
          <a:bodyPr>
            <a:noAutofit/>
          </a:bodyPr>
          <a:lstStyle/>
          <a:p>
            <a:pPr>
              <a:lnSpc>
                <a:spcPct val="150000"/>
              </a:lnSpc>
            </a:pPr>
            <a:r>
              <a:rPr lang="en-US" sz="3000" b="1" dirty="0">
                <a:solidFill>
                  <a:schemeClr val="tx2">
                    <a:lumMod val="75000"/>
                  </a:schemeClr>
                </a:solidFill>
                <a:latin typeface="Agency FB" panose="020B0503020202020204" pitchFamily="34" charset="0"/>
              </a:rPr>
              <a:t>Introduction to TIC (Information and Communication Technologies)</a:t>
            </a:r>
            <a:br>
              <a:rPr lang="en-US" sz="3000" b="1" dirty="0">
                <a:solidFill>
                  <a:schemeClr val="tx2">
                    <a:lumMod val="75000"/>
                  </a:schemeClr>
                </a:solidFill>
                <a:latin typeface="Agency FB" panose="020B0503020202020204" pitchFamily="34" charset="0"/>
              </a:rPr>
            </a:br>
            <a:r>
              <a:rPr lang="en-US" sz="3000" dirty="0">
                <a:solidFill>
                  <a:schemeClr val="tx2">
                    <a:lumMod val="75000"/>
                  </a:schemeClr>
                </a:solidFill>
              </a:rPr>
              <a:t>Definition, Overview, Importance</a:t>
            </a:r>
            <a:br>
              <a:rPr lang="en-US" sz="3000" dirty="0">
                <a:solidFill>
                  <a:schemeClr val="tx2">
                    <a:lumMod val="75000"/>
                  </a:schemeClr>
                </a:solidFill>
              </a:rPr>
            </a:br>
            <a:endParaRPr lang="fr-FR" sz="3000" dirty="0">
              <a:solidFill>
                <a:schemeClr val="tx2">
                  <a:lumMod val="75000"/>
                </a:schemeClr>
              </a:solidFill>
            </a:endParaRPr>
          </a:p>
        </p:txBody>
      </p:sp>
      <p:sp>
        <p:nvSpPr>
          <p:cNvPr id="3" name="Espace réservé du contenu 2">
            <a:extLst>
              <a:ext uri="{FF2B5EF4-FFF2-40B4-BE49-F238E27FC236}">
                <a16:creationId xmlns:a16="http://schemas.microsoft.com/office/drawing/2014/main" id="{44E0E47E-8996-45BA-AFFC-E3010F976369}"/>
              </a:ext>
            </a:extLst>
          </p:cNvPr>
          <p:cNvSpPr>
            <a:spLocks noGrp="1"/>
          </p:cNvSpPr>
          <p:nvPr>
            <p:ph idx="1"/>
          </p:nvPr>
        </p:nvSpPr>
        <p:spPr>
          <a:xfrm>
            <a:off x="5015154" y="1701379"/>
            <a:ext cx="7099852" cy="3618991"/>
          </a:xfrm>
        </p:spPr>
        <p:txBody>
          <a:bodyPr>
            <a:noAutofit/>
          </a:bodyPr>
          <a:lstStyle/>
          <a:p>
            <a:pPr marL="0" indent="0" algn="just">
              <a:lnSpc>
                <a:spcPct val="100000"/>
              </a:lnSpc>
              <a:buNone/>
            </a:pPr>
            <a:r>
              <a:rPr lang="en-US" sz="1600" dirty="0">
                <a:latin typeface="+mj-lt"/>
              </a:rPr>
              <a:t>﻿</a:t>
            </a:r>
          </a:p>
          <a:p>
            <a:pPr marL="0" indent="0" algn="just">
              <a:lnSpc>
                <a:spcPct val="100000"/>
              </a:lnSpc>
              <a:buNone/>
            </a:pPr>
            <a:r>
              <a:rPr lang="fr-FR" sz="1600" dirty="0">
                <a:solidFill>
                  <a:schemeClr val="tx2">
                    <a:lumMod val="40000"/>
                    <a:lumOff val="60000"/>
                  </a:schemeClr>
                </a:solidFill>
              </a:rPr>
              <a:t>•</a:t>
            </a:r>
            <a:r>
              <a:rPr lang="fr-FR" sz="1600" dirty="0"/>
              <a:t> </a:t>
            </a:r>
            <a:r>
              <a:rPr lang="en-US" sz="1600" dirty="0">
                <a:solidFill>
                  <a:schemeClr val="tx2">
                    <a:lumMod val="40000"/>
                    <a:lumOff val="60000"/>
                  </a:schemeClr>
                </a:solidFill>
                <a:latin typeface="+mj-lt"/>
              </a:rPr>
              <a:t>Definition of TIC :  </a:t>
            </a:r>
            <a:r>
              <a:rPr lang="en-US" sz="1600" dirty="0">
                <a:latin typeface="+mj-lt"/>
              </a:rPr>
              <a:t>TIC, or Information and Communication Technologies, refers to a broad range of technologies that facilitate communication and the processing and transmission of information. This includes hardware, software, networks, and digital platforms.</a:t>
            </a:r>
          </a:p>
          <a:p>
            <a:pPr algn="just">
              <a:lnSpc>
                <a:spcPct val="100000"/>
              </a:lnSpc>
            </a:pPr>
            <a:r>
              <a:rPr lang="en-US" sz="1600" dirty="0">
                <a:solidFill>
                  <a:schemeClr val="tx2">
                    <a:lumMod val="40000"/>
                    <a:lumOff val="60000"/>
                  </a:schemeClr>
                </a:solidFill>
                <a:latin typeface="+mj-lt"/>
              </a:rPr>
              <a:t>Overview of TIC : </a:t>
            </a:r>
            <a:r>
              <a:rPr lang="en-US" sz="1600" dirty="0">
                <a:latin typeface="+mj-lt"/>
              </a:rPr>
              <a:t>TIC encompasses various technological tools and systems, such as computers, telecommunications equipment, software ,applications, and the internet, enabling users to access, store, transmit, and manipulate digital information.</a:t>
            </a:r>
          </a:p>
          <a:p>
            <a:pPr algn="just">
              <a:lnSpc>
                <a:spcPct val="100000"/>
              </a:lnSpc>
            </a:pPr>
            <a:r>
              <a:rPr lang="en-US" sz="1600" dirty="0">
                <a:solidFill>
                  <a:schemeClr val="tx2">
                    <a:lumMod val="40000"/>
                    <a:lumOff val="60000"/>
                  </a:schemeClr>
                </a:solidFill>
                <a:latin typeface="+mj-lt"/>
              </a:rPr>
              <a:t>Importance of TIC : </a:t>
            </a:r>
            <a:r>
              <a:rPr lang="en-US" sz="1600" dirty="0">
                <a:latin typeface="+mj-lt"/>
              </a:rPr>
              <a:t>TIC plays a pivotal role in shaping modern society,             revolutionizing communication, business operations, education, healthcare, and entertainment. It fuels innovation, drives efficiency, and enhances global      connectivity and collaboration</a:t>
            </a:r>
          </a:p>
        </p:txBody>
      </p:sp>
      <p:sp>
        <p:nvSpPr>
          <p:cNvPr id="5" name="ZoneTexte 4">
            <a:extLst>
              <a:ext uri="{FF2B5EF4-FFF2-40B4-BE49-F238E27FC236}">
                <a16:creationId xmlns:a16="http://schemas.microsoft.com/office/drawing/2014/main" id="{EC14BBE5-1256-48D8-A43D-134D61DF7748}"/>
              </a:ext>
            </a:extLst>
          </p:cNvPr>
          <p:cNvSpPr txBox="1"/>
          <p:nvPr/>
        </p:nvSpPr>
        <p:spPr>
          <a:xfrm>
            <a:off x="1258957" y="5930715"/>
            <a:ext cx="11436626" cy="646331"/>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The Introduction to TIC (Information and Communication Technologies) provides a foundational understanding of the broad spectrum of technologies </a:t>
            </a:r>
          </a:p>
          <a:p>
            <a:r>
              <a:rPr lang="en-US" sz="1200" b="0" i="0" dirty="0">
                <a:solidFill>
                  <a:schemeClr val="accent2">
                    <a:lumMod val="60000"/>
                    <a:lumOff val="40000"/>
                  </a:schemeClr>
                </a:solidFill>
                <a:effectLst/>
                <a:latin typeface="Open Sans"/>
              </a:rPr>
              <a:t>powering communication and information exchange. TIC encompasses hardware, software, and digital platforms, playing a </a:t>
            </a:r>
            <a:r>
              <a:rPr lang="en-US" sz="1200" dirty="0">
                <a:solidFill>
                  <a:schemeClr val="accent2">
                    <a:lumMod val="60000"/>
                    <a:lumOff val="40000"/>
                  </a:schemeClr>
                </a:solidFill>
                <a:latin typeface="Open Sans"/>
              </a:rPr>
              <a:t> </a:t>
            </a:r>
            <a:r>
              <a:rPr lang="en-US" sz="1200" b="0" i="0" dirty="0">
                <a:solidFill>
                  <a:schemeClr val="accent2">
                    <a:lumMod val="60000"/>
                    <a:lumOff val="40000"/>
                  </a:schemeClr>
                </a:solidFill>
                <a:effectLst/>
                <a:latin typeface="Open Sans"/>
              </a:rPr>
              <a:t>critical role in driving </a:t>
            </a:r>
          </a:p>
          <a:p>
            <a:r>
              <a:rPr lang="en-US" sz="1200" b="0" i="0" dirty="0">
                <a:solidFill>
                  <a:schemeClr val="accent2">
                    <a:lumMod val="60000"/>
                    <a:lumOff val="40000"/>
                  </a:schemeClr>
                </a:solidFill>
                <a:effectLst/>
                <a:latin typeface="Open Sans"/>
              </a:rPr>
              <a:t>innovation, productivity, and interconnectedness across various sectors.</a:t>
            </a:r>
            <a:endParaRPr lang="fr-FR" sz="1200" dirty="0">
              <a:solidFill>
                <a:schemeClr val="accent2">
                  <a:lumMod val="60000"/>
                  <a:lumOff val="40000"/>
                </a:schemeClr>
              </a:solidFill>
            </a:endParaRPr>
          </a:p>
        </p:txBody>
      </p:sp>
      <p:pic>
        <p:nvPicPr>
          <p:cNvPr id="8" name="Image 7">
            <a:extLst>
              <a:ext uri="{FF2B5EF4-FFF2-40B4-BE49-F238E27FC236}">
                <a16:creationId xmlns:a16="http://schemas.microsoft.com/office/drawing/2014/main" id="{C69A1689-C535-4412-9892-2024BF425E47}"/>
              </a:ext>
            </a:extLst>
          </p:cNvPr>
          <p:cNvPicPr>
            <a:picLocks noChangeAspect="1"/>
          </p:cNvPicPr>
          <p:nvPr/>
        </p:nvPicPr>
        <p:blipFill>
          <a:blip r:embed="rId2"/>
          <a:stretch>
            <a:fillRect/>
          </a:stretch>
        </p:blipFill>
        <p:spPr>
          <a:xfrm>
            <a:off x="430697" y="2138276"/>
            <a:ext cx="4381499"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Demi-cadre 9">
            <a:extLst>
              <a:ext uri="{FF2B5EF4-FFF2-40B4-BE49-F238E27FC236}">
                <a16:creationId xmlns:a16="http://schemas.microsoft.com/office/drawing/2014/main" id="{21E531B9-625B-431D-8A82-007A73CD4289}"/>
              </a:ext>
            </a:extLst>
          </p:cNvPr>
          <p:cNvSpPr/>
          <p:nvPr/>
        </p:nvSpPr>
        <p:spPr>
          <a:xfrm>
            <a:off x="5015154" y="1991863"/>
            <a:ext cx="6844746" cy="81595"/>
          </a:xfrm>
          <a:prstGeom prst="halfFrame">
            <a:avLst/>
          </a:prstGeom>
          <a:solidFill>
            <a:schemeClr val="tx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629103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arn(inVertic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2899614"/>
            <a:ext cx="9906000" cy="1328583"/>
          </a:xfrm>
        </p:spPr>
        <p:txBody>
          <a:bodyPr>
            <a:noAutofit/>
          </a:bodyPr>
          <a:lstStyle/>
          <a:p>
            <a:pPr>
              <a:lnSpc>
                <a:spcPct val="150000"/>
              </a:lnSpc>
            </a:pPr>
            <a:r>
              <a:rPr lang="fr-FR" sz="2000" dirty="0"/>
              <a:t> </a:t>
            </a:r>
            <a:br>
              <a:rPr lang="fr-FR" sz="2000" dirty="0"/>
            </a:br>
            <a:r>
              <a:rPr lang="fr-FR" sz="2000" dirty="0"/>
              <a:t>1• Google services</a:t>
            </a:r>
            <a:br>
              <a:rPr lang="fr-FR" sz="2000" dirty="0"/>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solidFill>
                  <a:schemeClr val="tx1">
                    <a:lumMod val="65000"/>
                  </a:schemeClr>
                </a:solidFill>
              </a:rPr>
            </a:br>
            <a:r>
              <a:rPr lang="fr-FR" sz="2000" dirty="0">
                <a:solidFill>
                  <a:schemeClr val="tx1">
                    <a:lumMod val="65000"/>
                  </a:schemeClr>
                </a:solidFill>
              </a:rPr>
              <a:t>3• Git and GitHub</a:t>
            </a:r>
            <a:br>
              <a:rPr lang="fr-FR" sz="2000" dirty="0">
                <a:solidFill>
                  <a:schemeClr val="tx1">
                    <a:lumMod val="65000"/>
                  </a:schemeClr>
                </a:solidFill>
              </a:rPr>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solidFill>
                  <a:schemeClr val="tx1">
                    <a:lumMod val="65000"/>
                  </a:schemeClr>
                </a:solidFill>
              </a:rPr>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solidFill>
                  <a:schemeClr val="tx1">
                    <a:lumMod val="65000"/>
                  </a:schemeClr>
                </a:solidFill>
              </a:rPr>
              <a:t>7 • CONCLUSION</a:t>
            </a:r>
            <a:br>
              <a:rPr lang="fr-FR" sz="2000" dirty="0">
                <a:solidFill>
                  <a:schemeClr val="tx1">
                    <a:lumMod val="65000"/>
                  </a:schemeClr>
                </a:solidFill>
              </a:rPr>
            </a:br>
            <a:endParaRPr lang="fr-FR" sz="2000" dirty="0">
              <a:solidFill>
                <a:schemeClr val="tx1">
                  <a:lumMod val="65000"/>
                </a:schemeClr>
              </a:solidFill>
            </a:endParaRPr>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045834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871A1-97F0-43C7-8FAF-498BBD546F7F}"/>
              </a:ext>
            </a:extLst>
          </p:cNvPr>
          <p:cNvSpPr>
            <a:spLocks noGrp="1"/>
          </p:cNvSpPr>
          <p:nvPr>
            <p:ph type="title"/>
          </p:nvPr>
        </p:nvSpPr>
        <p:spPr>
          <a:xfrm>
            <a:off x="7921057" y="2074517"/>
            <a:ext cx="4507461" cy="344557"/>
          </a:xfrm>
        </p:spPr>
        <p:txBody>
          <a:bodyPr>
            <a:noAutofit/>
          </a:bodyPr>
          <a:lstStyle/>
          <a:p>
            <a:r>
              <a:rPr lang="fr-FR" sz="3200" dirty="0">
                <a:solidFill>
                  <a:schemeClr val="tx2">
                    <a:lumMod val="40000"/>
                    <a:lumOff val="60000"/>
                  </a:schemeClr>
                </a:solidFill>
              </a:rPr>
              <a:t>1• </a:t>
            </a:r>
            <a:r>
              <a:rPr lang="fr-FR" sz="3200" dirty="0">
                <a:solidFill>
                  <a:schemeClr val="tx2">
                    <a:lumMod val="40000"/>
                    <a:lumOff val="60000"/>
                  </a:schemeClr>
                </a:solidFill>
                <a:cs typeface="Segoe UI Light" panose="020B0502040204020203" pitchFamily="34" charset="0"/>
              </a:rPr>
              <a:t>Google</a:t>
            </a:r>
            <a:r>
              <a:rPr lang="fr-FR" sz="3200" b="1" dirty="0">
                <a:solidFill>
                  <a:schemeClr val="tx2">
                    <a:lumMod val="40000"/>
                    <a:lumOff val="60000"/>
                  </a:schemeClr>
                </a:solidFill>
                <a:cs typeface="Segoe UI Light" panose="020B0502040204020203" pitchFamily="34" charset="0"/>
              </a:rPr>
              <a:t> </a:t>
            </a:r>
            <a:r>
              <a:rPr lang="fr-FR" sz="3200" dirty="0">
                <a:solidFill>
                  <a:schemeClr val="tx2">
                    <a:lumMod val="40000"/>
                    <a:lumOff val="60000"/>
                  </a:schemeClr>
                </a:solidFill>
                <a:cs typeface="Segoe UI Light" panose="020B0502040204020203" pitchFamily="34" charset="0"/>
              </a:rPr>
              <a:t>Services</a:t>
            </a:r>
            <a:br>
              <a:rPr lang="fr-FR" sz="3200" dirty="0">
                <a:solidFill>
                  <a:schemeClr val="tx2">
                    <a:lumMod val="40000"/>
                    <a:lumOff val="60000"/>
                  </a:schemeClr>
                </a:solidFill>
                <a:cs typeface="Segoe UI Light" panose="020B0502040204020203" pitchFamily="34" charset="0"/>
              </a:rPr>
            </a:br>
            <a:endParaRPr lang="fr-FR" sz="3200" dirty="0">
              <a:solidFill>
                <a:schemeClr val="tx2">
                  <a:lumMod val="40000"/>
                  <a:lumOff val="60000"/>
                </a:schemeClr>
              </a:solidFill>
            </a:endParaRPr>
          </a:p>
        </p:txBody>
      </p:sp>
      <p:sp>
        <p:nvSpPr>
          <p:cNvPr id="6" name="Espace réservé du contenu 3">
            <a:extLst>
              <a:ext uri="{FF2B5EF4-FFF2-40B4-BE49-F238E27FC236}">
                <a16:creationId xmlns:a16="http://schemas.microsoft.com/office/drawing/2014/main" id="{08FB87D3-A615-4E2E-A455-6EE24D9015AB}"/>
              </a:ext>
            </a:extLst>
          </p:cNvPr>
          <p:cNvSpPr>
            <a:spLocks noGrp="1"/>
          </p:cNvSpPr>
          <p:nvPr>
            <p:ph sz="half" idx="1"/>
          </p:nvPr>
        </p:nvSpPr>
        <p:spPr>
          <a:xfrm>
            <a:off x="832868" y="926355"/>
            <a:ext cx="6876152" cy="3989994"/>
          </a:xfrm>
        </p:spPr>
        <p:txBody>
          <a:bodyPr>
            <a:noAutofit/>
          </a:bodyPr>
          <a:lstStyle/>
          <a:p>
            <a:pPr algn="just">
              <a:buFont typeface="Arial" panose="020B0604020202020204" pitchFamily="34" charset="0"/>
              <a:buChar char="•"/>
            </a:pPr>
            <a:r>
              <a:rPr lang="fr-FR" sz="1900" b="1" i="0" dirty="0">
                <a:solidFill>
                  <a:schemeClr val="tx2">
                    <a:lumMod val="40000"/>
                    <a:lumOff val="60000"/>
                  </a:schemeClr>
                </a:solidFill>
                <a:effectLst/>
                <a:latin typeface="+mj-lt"/>
                <a:cs typeface="Segoe UI Light" panose="020B0502040204020203" pitchFamily="34" charset="0"/>
              </a:rPr>
              <a:t>G Suite:</a:t>
            </a:r>
            <a:r>
              <a:rPr lang="fr-FR" sz="1900" b="0" i="0" dirty="0">
                <a:solidFill>
                  <a:schemeClr val="tx2">
                    <a:lumMod val="40000"/>
                    <a:lumOff val="60000"/>
                  </a:schemeClr>
                </a:solidFill>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Formerly</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known</a:t>
            </a:r>
            <a:r>
              <a:rPr lang="fr-FR" sz="1900" b="0" i="0" dirty="0">
                <a:effectLst/>
                <a:latin typeface="+mj-lt"/>
                <a:cs typeface="Segoe UI Light" panose="020B0502040204020203" pitchFamily="34" charset="0"/>
              </a:rPr>
              <a:t> as Google Apps, G Suite </a:t>
            </a:r>
            <a:r>
              <a:rPr lang="fr-FR" sz="1900" b="0" i="0" dirty="0" err="1">
                <a:effectLst/>
                <a:latin typeface="+mj-lt"/>
                <a:cs typeface="Segoe UI Light" panose="020B0502040204020203" pitchFamily="34" charset="0"/>
              </a:rPr>
              <a:t>offers</a:t>
            </a:r>
            <a:r>
              <a:rPr lang="fr-FR" sz="1900" b="0" i="0" dirty="0">
                <a:effectLst/>
                <a:latin typeface="+mj-lt"/>
                <a:cs typeface="Segoe UI Light" panose="020B0502040204020203" pitchFamily="34" charset="0"/>
              </a:rPr>
              <a:t> a suite of cloud-</a:t>
            </a:r>
            <a:r>
              <a:rPr lang="fr-FR" sz="1900" b="0" i="0" dirty="0" err="1">
                <a:effectLst/>
                <a:latin typeface="+mj-lt"/>
                <a:cs typeface="Segoe UI Light" panose="020B0502040204020203" pitchFamily="34" charset="0"/>
              </a:rPr>
              <a:t>based</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productivity</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tools</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including</a:t>
            </a:r>
            <a:r>
              <a:rPr lang="fr-FR" sz="1900" b="0" i="0" dirty="0">
                <a:effectLst/>
                <a:latin typeface="+mj-lt"/>
                <a:cs typeface="Segoe UI Light" panose="020B0502040204020203" pitchFamily="34" charset="0"/>
              </a:rPr>
              <a:t> Gmail, Google Drive, Google Docs, Sheets, and Slides. </a:t>
            </a:r>
            <a:r>
              <a:rPr lang="fr-FR" sz="1900" b="0" i="0" dirty="0" err="1">
                <a:effectLst/>
                <a:latin typeface="+mj-lt"/>
                <a:cs typeface="Segoe UI Light" panose="020B0502040204020203" pitchFamily="34" charset="0"/>
              </a:rPr>
              <a:t>These</a:t>
            </a:r>
            <a:r>
              <a:rPr lang="fr-FR" sz="1900" b="0" i="0" dirty="0">
                <a:effectLst/>
                <a:latin typeface="+mj-lt"/>
                <a:cs typeface="Segoe UI Light" panose="020B0502040204020203" pitchFamily="34" charset="0"/>
              </a:rPr>
              <a:t> applications enable real-time collaboration, document sharing, and </a:t>
            </a:r>
            <a:r>
              <a:rPr lang="fr-FR" sz="1900" b="0" i="0" dirty="0" err="1">
                <a:effectLst/>
                <a:latin typeface="+mj-lt"/>
                <a:cs typeface="Segoe UI Light" panose="020B0502040204020203" pitchFamily="34" charset="0"/>
              </a:rPr>
              <a:t>seamless</a:t>
            </a:r>
            <a:r>
              <a:rPr lang="fr-FR" sz="1900" b="0" i="0" dirty="0">
                <a:effectLst/>
                <a:latin typeface="+mj-lt"/>
                <a:cs typeface="Segoe UI Light" panose="020B0502040204020203" pitchFamily="34" charset="0"/>
              </a:rPr>
              <a:t> communication.</a:t>
            </a:r>
          </a:p>
          <a:p>
            <a:pPr algn="just">
              <a:buFont typeface="Arial" panose="020B0604020202020204" pitchFamily="34" charset="0"/>
              <a:buChar char="•"/>
            </a:pPr>
            <a:r>
              <a:rPr lang="fr-FR" sz="1900" b="1" i="0" dirty="0">
                <a:solidFill>
                  <a:schemeClr val="tx2">
                    <a:lumMod val="40000"/>
                    <a:lumOff val="60000"/>
                  </a:schemeClr>
                </a:solidFill>
                <a:effectLst/>
                <a:latin typeface="+mj-lt"/>
                <a:cs typeface="Segoe UI Light" panose="020B0502040204020203" pitchFamily="34" charset="0"/>
              </a:rPr>
              <a:t>Google Cloud Platform (GCP):</a:t>
            </a:r>
            <a:r>
              <a:rPr lang="fr-FR" sz="1900" b="0" i="0" dirty="0">
                <a:solidFill>
                  <a:schemeClr val="tx2">
                    <a:lumMod val="40000"/>
                    <a:lumOff val="60000"/>
                  </a:schemeClr>
                </a:solidFill>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Google's</a:t>
            </a:r>
            <a:r>
              <a:rPr lang="fr-FR" sz="1900" b="0" i="0" dirty="0">
                <a:effectLst/>
                <a:latin typeface="+mj-lt"/>
                <a:cs typeface="Segoe UI Light" panose="020B0502040204020203" pitchFamily="34" charset="0"/>
              </a:rPr>
              <a:t> cloud </a:t>
            </a:r>
            <a:r>
              <a:rPr lang="fr-FR" sz="1900" b="0" i="0" dirty="0" err="1">
                <a:effectLst/>
                <a:latin typeface="+mj-lt"/>
                <a:cs typeface="Segoe UI Light" panose="020B0502040204020203" pitchFamily="34" charset="0"/>
              </a:rPr>
              <a:t>computing</a:t>
            </a:r>
            <a:r>
              <a:rPr lang="fr-FR" sz="1900" b="0" i="0" dirty="0">
                <a:effectLst/>
                <a:latin typeface="+mj-lt"/>
                <a:cs typeface="Segoe UI Light" panose="020B0502040204020203" pitchFamily="34" charset="0"/>
              </a:rPr>
              <a:t> services </a:t>
            </a:r>
            <a:r>
              <a:rPr lang="fr-FR" sz="1900" b="0" i="0" dirty="0" err="1">
                <a:effectLst/>
                <a:latin typeface="+mj-lt"/>
                <a:cs typeface="Segoe UI Light" panose="020B0502040204020203" pitchFamily="34" charset="0"/>
              </a:rPr>
              <a:t>provide</a:t>
            </a:r>
            <a:r>
              <a:rPr lang="fr-FR" sz="1900" b="0" i="0" dirty="0">
                <a:effectLst/>
                <a:latin typeface="+mj-lt"/>
                <a:cs typeface="Segoe UI Light" panose="020B0502040204020203" pitchFamily="34" charset="0"/>
              </a:rPr>
              <a:t> scalable and flexible infrastructure, </a:t>
            </a:r>
            <a:r>
              <a:rPr lang="fr-FR" sz="1900" b="0" i="0" dirty="0" err="1">
                <a:effectLst/>
                <a:latin typeface="+mj-lt"/>
                <a:cs typeface="Segoe UI Light" panose="020B0502040204020203" pitchFamily="34" charset="0"/>
              </a:rPr>
              <a:t>storage</a:t>
            </a:r>
            <a:r>
              <a:rPr lang="fr-FR" sz="1900" b="0" i="0" dirty="0">
                <a:effectLst/>
                <a:latin typeface="+mj-lt"/>
                <a:cs typeface="Segoe UI Light" panose="020B0502040204020203" pitchFamily="34" charset="0"/>
              </a:rPr>
              <a:t>, and machine </a:t>
            </a:r>
            <a:r>
              <a:rPr lang="fr-FR" sz="1900" b="0" i="0" dirty="0" err="1">
                <a:effectLst/>
                <a:latin typeface="+mj-lt"/>
                <a:cs typeface="Segoe UI Light" panose="020B0502040204020203" pitchFamily="34" charset="0"/>
              </a:rPr>
              <a:t>learning</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capabilities</a:t>
            </a:r>
            <a:r>
              <a:rPr lang="fr-FR" sz="1900" b="0" i="0" dirty="0">
                <a:effectLst/>
                <a:latin typeface="+mj-lt"/>
                <a:cs typeface="Segoe UI Light" panose="020B0502040204020203" pitchFamily="34" charset="0"/>
              </a:rPr>
              <a:t>. GCP supports businesses in building, </a:t>
            </a:r>
            <a:r>
              <a:rPr lang="fr-FR" sz="1900" b="0" i="0" dirty="0" err="1">
                <a:effectLst/>
                <a:latin typeface="+mj-lt"/>
                <a:cs typeface="Segoe UI Light" panose="020B0502040204020203" pitchFamily="34" charset="0"/>
              </a:rPr>
              <a:t>deploying</a:t>
            </a:r>
            <a:r>
              <a:rPr lang="fr-FR" sz="1900" b="0" i="0" dirty="0">
                <a:effectLst/>
                <a:latin typeface="+mj-lt"/>
                <a:cs typeface="Segoe UI Light" panose="020B0502040204020203" pitchFamily="34" charset="0"/>
              </a:rPr>
              <a:t>, and </a:t>
            </a:r>
            <a:r>
              <a:rPr lang="fr-FR" sz="1900" b="0" i="0" dirty="0" err="1">
                <a:effectLst/>
                <a:latin typeface="+mj-lt"/>
                <a:cs typeface="Segoe UI Light" panose="020B0502040204020203" pitchFamily="34" charset="0"/>
              </a:rPr>
              <a:t>scaling</a:t>
            </a:r>
            <a:r>
              <a:rPr lang="fr-FR" sz="1900" b="0" i="0" dirty="0">
                <a:effectLst/>
                <a:latin typeface="+mj-lt"/>
                <a:cs typeface="Segoe UI Light" panose="020B0502040204020203" pitchFamily="34" charset="0"/>
              </a:rPr>
              <a:t> applications.</a:t>
            </a:r>
          </a:p>
          <a:p>
            <a:pPr algn="just">
              <a:buFont typeface="Arial" panose="020B0604020202020204" pitchFamily="34" charset="0"/>
              <a:buChar char="•"/>
            </a:pPr>
            <a:r>
              <a:rPr lang="fr-FR" sz="1900" b="1" i="0" dirty="0">
                <a:solidFill>
                  <a:schemeClr val="tx2">
                    <a:lumMod val="40000"/>
                    <a:lumOff val="60000"/>
                  </a:schemeClr>
                </a:solidFill>
                <a:effectLst/>
                <a:latin typeface="+mj-lt"/>
                <a:cs typeface="Segoe UI Light" panose="020B0502040204020203" pitchFamily="34" charset="0"/>
              </a:rPr>
              <a:t>Google Workspace:</a:t>
            </a:r>
            <a:r>
              <a:rPr lang="fr-FR" sz="1900" b="0" i="0" dirty="0">
                <a:solidFill>
                  <a:schemeClr val="tx2">
                    <a:lumMod val="40000"/>
                    <a:lumOff val="60000"/>
                  </a:schemeClr>
                </a:solidFill>
                <a:effectLst/>
                <a:latin typeface="+mj-lt"/>
                <a:cs typeface="Segoe UI Light" panose="020B0502040204020203" pitchFamily="34" charset="0"/>
              </a:rPr>
              <a:t> </a:t>
            </a:r>
            <a:r>
              <a:rPr lang="fr-FR" sz="1900" b="0" i="0" dirty="0">
                <a:effectLst/>
                <a:latin typeface="+mj-lt"/>
                <a:cs typeface="Segoe UI Light" panose="020B0502040204020203" pitchFamily="34" charset="0"/>
              </a:rPr>
              <a:t>An </a:t>
            </a:r>
            <a:r>
              <a:rPr lang="fr-FR" sz="1900" b="0" i="0" dirty="0" err="1">
                <a:effectLst/>
                <a:latin typeface="+mj-lt"/>
                <a:cs typeface="Segoe UI Light" panose="020B0502040204020203" pitchFamily="34" charset="0"/>
              </a:rPr>
              <a:t>integrated</a:t>
            </a:r>
            <a:r>
              <a:rPr lang="fr-FR" sz="1900" b="0" i="0" dirty="0">
                <a:effectLst/>
                <a:latin typeface="+mj-lt"/>
                <a:cs typeface="Segoe UI Light" panose="020B0502040204020203" pitchFamily="34" charset="0"/>
              </a:rPr>
              <a:t> platform </a:t>
            </a:r>
            <a:r>
              <a:rPr lang="fr-FR" sz="1900" b="0" i="0" dirty="0" err="1">
                <a:effectLst/>
                <a:latin typeface="+mj-lt"/>
                <a:cs typeface="Segoe UI Light" panose="020B0502040204020203" pitchFamily="34" charset="0"/>
              </a:rPr>
              <a:t>that</a:t>
            </a:r>
            <a:r>
              <a:rPr lang="fr-FR" sz="1900" b="0" i="0" dirty="0">
                <a:effectLst/>
                <a:latin typeface="+mj-lt"/>
                <a:cs typeface="Segoe UI Light" panose="020B0502040204020203" pitchFamily="34" charset="0"/>
              </a:rPr>
              <a:t> combines </a:t>
            </a:r>
            <a:r>
              <a:rPr lang="fr-FR" sz="1900" b="0" i="0" dirty="0" err="1">
                <a:effectLst/>
                <a:latin typeface="+mj-lt"/>
                <a:cs typeface="Segoe UI Light" panose="020B0502040204020203" pitchFamily="34" charset="0"/>
              </a:rPr>
              <a:t>productivity</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tools</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including</a:t>
            </a:r>
            <a:r>
              <a:rPr lang="fr-FR" sz="1900" b="0" i="0" dirty="0">
                <a:effectLst/>
                <a:latin typeface="+mj-lt"/>
                <a:cs typeface="Segoe UI Light" panose="020B0502040204020203" pitchFamily="34" charset="0"/>
              </a:rPr>
              <a:t> Gmail, </a:t>
            </a:r>
            <a:r>
              <a:rPr lang="fr-FR" sz="1900" b="0" i="0" dirty="0" err="1">
                <a:effectLst/>
                <a:latin typeface="+mj-lt"/>
                <a:cs typeface="Segoe UI Light" panose="020B0502040204020203" pitchFamily="34" charset="0"/>
              </a:rPr>
              <a:t>Calendar</a:t>
            </a:r>
            <a:r>
              <a:rPr lang="fr-FR" sz="1900" b="0" i="0" dirty="0">
                <a:effectLst/>
                <a:latin typeface="+mj-lt"/>
                <a:cs typeface="Segoe UI Light" panose="020B0502040204020203" pitchFamily="34" charset="0"/>
              </a:rPr>
              <a:t>, Drive, Docs, and </a:t>
            </a:r>
            <a:r>
              <a:rPr lang="fr-FR" sz="1900" b="0" i="0" dirty="0" err="1">
                <a:effectLst/>
                <a:latin typeface="+mj-lt"/>
                <a:cs typeface="Segoe UI Light" panose="020B0502040204020203" pitchFamily="34" charset="0"/>
              </a:rPr>
              <a:t>Meet</a:t>
            </a:r>
            <a:r>
              <a:rPr lang="fr-FR" sz="1900" b="0" i="0" dirty="0">
                <a:effectLst/>
                <a:latin typeface="+mj-lt"/>
                <a:cs typeface="Segoe UI Light" panose="020B0502040204020203" pitchFamily="34" charset="0"/>
              </a:rPr>
              <a:t>, </a:t>
            </a:r>
            <a:r>
              <a:rPr lang="fr-FR" sz="1900" b="0" i="0" dirty="0" err="1">
                <a:effectLst/>
                <a:latin typeface="+mj-lt"/>
                <a:cs typeface="Segoe UI Light" panose="020B0502040204020203" pitchFamily="34" charset="0"/>
              </a:rPr>
              <a:t>fostering</a:t>
            </a:r>
            <a:r>
              <a:rPr lang="fr-FR" sz="1900" b="0" i="0" dirty="0">
                <a:effectLst/>
                <a:latin typeface="+mj-lt"/>
                <a:cs typeface="Segoe UI Light" panose="020B0502040204020203" pitchFamily="34" charset="0"/>
              </a:rPr>
              <a:t> efficient communication </a:t>
            </a:r>
          </a:p>
          <a:p>
            <a:pPr algn="just"/>
            <a:endParaRPr lang="fr-FR" sz="1900" dirty="0">
              <a:latin typeface="+mj-lt"/>
              <a:cs typeface="Segoe UI Light" panose="020B0502040204020203" pitchFamily="34" charset="0"/>
            </a:endParaRPr>
          </a:p>
        </p:txBody>
      </p:sp>
      <p:pic>
        <p:nvPicPr>
          <p:cNvPr id="8" name="Image 7">
            <a:extLst>
              <a:ext uri="{FF2B5EF4-FFF2-40B4-BE49-F238E27FC236}">
                <a16:creationId xmlns:a16="http://schemas.microsoft.com/office/drawing/2014/main" id="{52493267-577B-41AF-AEB7-8764E19FBF8F}"/>
              </a:ext>
            </a:extLst>
          </p:cNvPr>
          <p:cNvPicPr>
            <a:picLocks noChangeAspect="1"/>
          </p:cNvPicPr>
          <p:nvPr/>
        </p:nvPicPr>
        <p:blipFill>
          <a:blip r:embed="rId2"/>
          <a:stretch>
            <a:fillRect/>
          </a:stretch>
        </p:blipFill>
        <p:spPr>
          <a:xfrm>
            <a:off x="7921057" y="2472082"/>
            <a:ext cx="4034424" cy="1913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ZoneTexte 9">
            <a:extLst>
              <a:ext uri="{FF2B5EF4-FFF2-40B4-BE49-F238E27FC236}">
                <a16:creationId xmlns:a16="http://schemas.microsoft.com/office/drawing/2014/main" id="{5E912CCB-1D3B-4DD6-A969-F9BA430E42CC}"/>
              </a:ext>
            </a:extLst>
          </p:cNvPr>
          <p:cNvSpPr txBox="1"/>
          <p:nvPr/>
        </p:nvSpPr>
        <p:spPr>
          <a:xfrm>
            <a:off x="1753247" y="5931645"/>
            <a:ext cx="9507142" cy="646331"/>
          </a:xfrm>
          <a:prstGeom prst="rect">
            <a:avLst/>
          </a:prstGeom>
          <a:noFill/>
        </p:spPr>
        <p:txBody>
          <a:bodyPr wrap="square">
            <a:spAutoFit/>
          </a:bodyPr>
          <a:lstStyle/>
          <a:p>
            <a:r>
              <a:rPr lang="en-US" sz="1200" b="0" i="0" dirty="0">
                <a:solidFill>
                  <a:schemeClr val="accent2">
                    <a:lumMod val="40000"/>
                    <a:lumOff val="60000"/>
                  </a:schemeClr>
                </a:solidFill>
                <a:effectLst/>
                <a:latin typeface="Open Sans"/>
              </a:rPr>
              <a:t>Google services encompass a wide array of tools and platforms that cater to diverse user needs, from productivity and collaboration to advertising and geospatial solutions. These services offer a host of benefits, including enhanced collaboration, data management, and targeted advertising, driving innovation and growth for businesses and individuals alike.</a:t>
            </a:r>
            <a:endParaRPr lang="fr-FR" sz="1200" dirty="0">
              <a:solidFill>
                <a:schemeClr val="accent2">
                  <a:lumMod val="40000"/>
                  <a:lumOff val="60000"/>
                </a:schemeClr>
              </a:solidFill>
            </a:endParaRPr>
          </a:p>
        </p:txBody>
      </p:sp>
      <p:sp>
        <p:nvSpPr>
          <p:cNvPr id="13" name="Titre 1">
            <a:extLst>
              <a:ext uri="{FF2B5EF4-FFF2-40B4-BE49-F238E27FC236}">
                <a16:creationId xmlns:a16="http://schemas.microsoft.com/office/drawing/2014/main" id="{742F632F-C2B4-4BD0-8D5D-EAF4E519D10F}"/>
              </a:ext>
            </a:extLst>
          </p:cNvPr>
          <p:cNvSpPr txBox="1">
            <a:spLocks/>
          </p:cNvSpPr>
          <p:nvPr/>
        </p:nvSpPr>
        <p:spPr>
          <a:xfrm>
            <a:off x="1753247" y="366294"/>
            <a:ext cx="7881083" cy="344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000" b="1" i="0" dirty="0">
                <a:solidFill>
                  <a:schemeClr val="tx2">
                    <a:lumMod val="40000"/>
                    <a:lumOff val="60000"/>
                  </a:schemeClr>
                </a:solidFill>
                <a:effectLst/>
                <a:latin typeface="Segoe UI Light" panose="020B0502040204020203" pitchFamily="34" charset="0"/>
                <a:cs typeface="Segoe UI Light" panose="020B0502040204020203" pitchFamily="34" charset="0"/>
              </a:rPr>
              <a:t>G Suite, Google Cloud Platform (GCP), Google Workspace </a:t>
            </a:r>
            <a:endParaRPr lang="fr-FR" sz="2000" dirty="0">
              <a:solidFill>
                <a:schemeClr val="tx2">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472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in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in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inVertical)">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3121906"/>
            <a:ext cx="9906000" cy="1328583"/>
          </a:xfrm>
        </p:spPr>
        <p:txBody>
          <a:bodyPr>
            <a:noAutofit/>
          </a:bodyPr>
          <a:lstStyle/>
          <a:p>
            <a:pPr>
              <a:lnSpc>
                <a:spcPct val="150000"/>
              </a:lnSpc>
            </a:pPr>
            <a:r>
              <a:rPr lang="fr-FR" sz="2000" dirty="0">
                <a:solidFill>
                  <a:schemeClr val="tx1">
                    <a:lumMod val="65000"/>
                  </a:schemeClr>
                </a:solidFill>
              </a:rPr>
              <a:t>• Google services</a:t>
            </a:r>
            <a:br>
              <a:rPr lang="fr-FR" sz="2000" dirty="0"/>
            </a:br>
            <a:r>
              <a:rPr lang="fr-FR" sz="2000" dirty="0"/>
              <a:t>2● Microsoft </a:t>
            </a:r>
            <a:r>
              <a:rPr lang="fr-FR" sz="2000" dirty="0" err="1"/>
              <a:t>tools</a:t>
            </a:r>
            <a:br>
              <a:rPr lang="fr-FR" sz="2000" dirty="0"/>
            </a:br>
            <a:r>
              <a:rPr lang="fr-FR" sz="2000" dirty="0">
                <a:solidFill>
                  <a:schemeClr val="tx1">
                    <a:lumMod val="65000"/>
                  </a:schemeClr>
                </a:solidFill>
              </a:rPr>
              <a:t>3• Git and GitHub</a:t>
            </a:r>
            <a:br>
              <a:rPr lang="fr-FR" sz="2000" dirty="0">
                <a:solidFill>
                  <a:schemeClr val="tx1">
                    <a:lumMod val="65000"/>
                  </a:schemeClr>
                </a:solidFill>
              </a:rPr>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solidFill>
                  <a:schemeClr val="tx1">
                    <a:lumMod val="65000"/>
                  </a:schemeClr>
                </a:solidFill>
              </a:rPr>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solidFill>
                  <a:schemeClr val="tx1">
                    <a:lumMod val="65000"/>
                  </a:schemeClr>
                </a:solidFill>
              </a:rPr>
              <a:t>7 • CONCLUSION</a:t>
            </a:r>
            <a:br>
              <a:rPr lang="fr-FR" sz="2000" dirty="0">
                <a:solidFill>
                  <a:schemeClr val="tx1">
                    <a:lumMod val="65000"/>
                  </a:schemeClr>
                </a:solidFill>
              </a:rPr>
            </a:br>
            <a:endParaRPr lang="fr-FR" sz="2000" dirty="0">
              <a:solidFill>
                <a:schemeClr val="tx1">
                  <a:lumMod val="65000"/>
                </a:schemeClr>
              </a:solidFill>
            </a:endParaRPr>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16622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53A6324-AD3B-4FA0-B1A0-B355A8F2E1DE}"/>
              </a:ext>
            </a:extLst>
          </p:cNvPr>
          <p:cNvSpPr txBox="1"/>
          <p:nvPr/>
        </p:nvSpPr>
        <p:spPr>
          <a:xfrm>
            <a:off x="823226" y="660365"/>
            <a:ext cx="6569765" cy="4618187"/>
          </a:xfrm>
          <a:prstGeom prst="rect">
            <a:avLst/>
          </a:prstGeom>
          <a:noFill/>
        </p:spPr>
        <p:txBody>
          <a:bodyPr wrap="square">
            <a:spAutoFit/>
          </a:bodyPr>
          <a:lstStyle/>
          <a:p>
            <a:pPr algn="just">
              <a:lnSpc>
                <a:spcPct val="150000"/>
              </a:lnSpc>
              <a:buFont typeface="Arial" panose="020B0604020202020204" pitchFamily="34" charset="0"/>
              <a:buChar char="•"/>
            </a:pPr>
            <a:r>
              <a:rPr lang="en-US" b="1" i="0" dirty="0">
                <a:solidFill>
                  <a:schemeClr val="tx2">
                    <a:lumMod val="40000"/>
                    <a:lumOff val="60000"/>
                  </a:schemeClr>
                </a:solidFill>
                <a:effectLst/>
                <a:latin typeface="+mj-lt"/>
              </a:rPr>
              <a:t> Microsoft 365:</a:t>
            </a:r>
            <a:r>
              <a:rPr lang="en-US" b="0" i="0" dirty="0">
                <a:solidFill>
                  <a:schemeClr val="tx2">
                    <a:lumMod val="40000"/>
                    <a:lumOff val="60000"/>
                  </a:schemeClr>
                </a:solidFill>
                <a:effectLst/>
                <a:latin typeface="+mj-lt"/>
              </a:rPr>
              <a:t> </a:t>
            </a:r>
            <a:r>
              <a:rPr lang="en-US" b="0" i="0" dirty="0">
                <a:effectLst/>
                <a:latin typeface="+mj-lt"/>
              </a:rPr>
              <a:t>A comprehensive suite of productivity tools, including Word, Excel, PowerPoint, and Teams. Microsoft 365 facilitates document creation, collaboration, and communication, emphasizing seamless integration across devices.</a:t>
            </a:r>
          </a:p>
          <a:p>
            <a:pPr algn="just">
              <a:lnSpc>
                <a:spcPct val="150000"/>
              </a:lnSpc>
              <a:buFont typeface="Arial" panose="020B0604020202020204" pitchFamily="34" charset="0"/>
              <a:buChar char="•"/>
            </a:pPr>
            <a:r>
              <a:rPr lang="en-US" b="1" i="0" dirty="0">
                <a:solidFill>
                  <a:schemeClr val="tx2">
                    <a:lumMod val="40000"/>
                    <a:lumOff val="60000"/>
                  </a:schemeClr>
                </a:solidFill>
                <a:effectLst/>
                <a:latin typeface="+mj-lt"/>
              </a:rPr>
              <a:t> Azure Cloud Services</a:t>
            </a:r>
            <a:r>
              <a:rPr lang="en-US" b="1" i="0" dirty="0">
                <a:solidFill>
                  <a:schemeClr val="tx2"/>
                </a:solidFill>
                <a:effectLst/>
                <a:latin typeface="+mj-lt"/>
              </a:rPr>
              <a:t>:</a:t>
            </a:r>
            <a:r>
              <a:rPr lang="en-US" b="0" i="0" dirty="0">
                <a:solidFill>
                  <a:schemeClr val="tx2"/>
                </a:solidFill>
                <a:effectLst/>
                <a:latin typeface="+mj-lt"/>
              </a:rPr>
              <a:t> </a:t>
            </a:r>
            <a:r>
              <a:rPr lang="en-US" b="0" i="0" dirty="0">
                <a:effectLst/>
                <a:latin typeface="+mj-lt"/>
              </a:rPr>
              <a:t>Microsoft's cloud computing platform provides a range of services, from virtual computing to analytics and artificial intelligence. Azure enables businesses to build, deploy, and manage applications and services.</a:t>
            </a:r>
          </a:p>
          <a:p>
            <a:pPr algn="just">
              <a:lnSpc>
                <a:spcPct val="150000"/>
              </a:lnSpc>
              <a:buFont typeface="Arial" panose="020B0604020202020204" pitchFamily="34" charset="0"/>
              <a:buChar char="•"/>
            </a:pPr>
            <a:r>
              <a:rPr lang="en-US" b="1" i="0" dirty="0">
                <a:solidFill>
                  <a:schemeClr val="tx2">
                    <a:lumMod val="40000"/>
                    <a:lumOff val="60000"/>
                  </a:schemeClr>
                </a:solidFill>
                <a:effectLst/>
                <a:latin typeface="+mj-lt"/>
              </a:rPr>
              <a:t> GitHub:</a:t>
            </a:r>
            <a:r>
              <a:rPr lang="en-US" b="0" i="0" dirty="0">
                <a:solidFill>
                  <a:schemeClr val="tx2">
                    <a:lumMod val="40000"/>
                    <a:lumOff val="60000"/>
                  </a:schemeClr>
                </a:solidFill>
                <a:effectLst/>
                <a:latin typeface="+mj-lt"/>
              </a:rPr>
              <a:t> </a:t>
            </a:r>
            <a:r>
              <a:rPr lang="en-US" b="0" i="0" dirty="0">
                <a:effectLst/>
                <a:latin typeface="+mj-lt"/>
              </a:rPr>
              <a:t>Acquired by Microsoft, GitHub is a web-based platform for version control and collaboration using Git. It is widely used for source code management and collaborative software development.</a:t>
            </a:r>
          </a:p>
        </p:txBody>
      </p:sp>
      <p:sp>
        <p:nvSpPr>
          <p:cNvPr id="6" name="Titre 1">
            <a:extLst>
              <a:ext uri="{FF2B5EF4-FFF2-40B4-BE49-F238E27FC236}">
                <a16:creationId xmlns:a16="http://schemas.microsoft.com/office/drawing/2014/main" id="{2D8ED315-9A33-43BA-A75D-3813F07BFB48}"/>
              </a:ext>
            </a:extLst>
          </p:cNvPr>
          <p:cNvSpPr txBox="1">
            <a:spLocks/>
          </p:cNvSpPr>
          <p:nvPr/>
        </p:nvSpPr>
        <p:spPr>
          <a:xfrm>
            <a:off x="7684539" y="1451664"/>
            <a:ext cx="4507461" cy="973484"/>
          </a:xfrm>
          <a:prstGeom prst="rect">
            <a:avLst/>
          </a:prstGeom>
        </p:spPr>
        <p:txBody>
          <a:bodyP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l">
              <a:lnSpc>
                <a:spcPct val="150000"/>
              </a:lnSpc>
            </a:pPr>
            <a:r>
              <a:rPr lang="fr-FR" sz="3600" dirty="0">
                <a:solidFill>
                  <a:schemeClr val="tx2">
                    <a:lumMod val="40000"/>
                    <a:lumOff val="60000"/>
                  </a:schemeClr>
                </a:solidFill>
              </a:rPr>
              <a:t>2● </a:t>
            </a:r>
            <a:r>
              <a:rPr lang="en-US" sz="3300" i="0" dirty="0">
                <a:solidFill>
                  <a:schemeClr val="tx2">
                    <a:lumMod val="40000"/>
                    <a:lumOff val="60000"/>
                  </a:schemeClr>
                </a:solidFill>
                <a:effectLst/>
                <a:latin typeface="+mj-lt"/>
              </a:rPr>
              <a:t>Microsoft</a:t>
            </a:r>
            <a:r>
              <a:rPr lang="en-US" i="0" dirty="0">
                <a:solidFill>
                  <a:schemeClr val="tx2">
                    <a:lumMod val="40000"/>
                    <a:lumOff val="60000"/>
                  </a:schemeClr>
                </a:solidFill>
                <a:effectLst/>
                <a:latin typeface="+mj-lt"/>
              </a:rPr>
              <a:t> T</a:t>
            </a:r>
            <a:r>
              <a:rPr lang="en-US" sz="3300" i="0" dirty="0">
                <a:solidFill>
                  <a:schemeClr val="tx2">
                    <a:lumMod val="40000"/>
                    <a:lumOff val="60000"/>
                  </a:schemeClr>
                </a:solidFill>
                <a:effectLst/>
                <a:latin typeface="+mj-lt"/>
              </a:rPr>
              <a:t>o</a:t>
            </a:r>
            <a:r>
              <a:rPr lang="en-US" i="0" dirty="0">
                <a:solidFill>
                  <a:schemeClr val="tx2">
                    <a:lumMod val="40000"/>
                    <a:lumOff val="60000"/>
                  </a:schemeClr>
                </a:solidFill>
                <a:effectLst/>
                <a:latin typeface="+mj-lt"/>
              </a:rPr>
              <a:t>ol</a:t>
            </a:r>
            <a:r>
              <a:rPr lang="en-US" sz="4100" i="0" dirty="0">
                <a:solidFill>
                  <a:schemeClr val="tx2">
                    <a:lumMod val="40000"/>
                    <a:lumOff val="60000"/>
                  </a:schemeClr>
                </a:solidFill>
                <a:effectLst/>
                <a:latin typeface="+mj-lt"/>
              </a:rPr>
              <a:t>s</a:t>
            </a:r>
          </a:p>
        </p:txBody>
      </p:sp>
      <p:pic>
        <p:nvPicPr>
          <p:cNvPr id="8" name="Image 7">
            <a:extLst>
              <a:ext uri="{FF2B5EF4-FFF2-40B4-BE49-F238E27FC236}">
                <a16:creationId xmlns:a16="http://schemas.microsoft.com/office/drawing/2014/main" id="{6451BF7E-F06B-4F8C-9983-61314CBE937C}"/>
              </a:ext>
            </a:extLst>
          </p:cNvPr>
          <p:cNvPicPr>
            <a:picLocks noChangeAspect="1"/>
          </p:cNvPicPr>
          <p:nvPr/>
        </p:nvPicPr>
        <p:blipFill>
          <a:blip r:embed="rId2"/>
          <a:stretch>
            <a:fillRect/>
          </a:stretch>
        </p:blipFill>
        <p:spPr>
          <a:xfrm>
            <a:off x="7684539" y="2425148"/>
            <a:ext cx="4215913" cy="2385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ZoneTexte 9">
            <a:extLst>
              <a:ext uri="{FF2B5EF4-FFF2-40B4-BE49-F238E27FC236}">
                <a16:creationId xmlns:a16="http://schemas.microsoft.com/office/drawing/2014/main" id="{8A365F62-95DF-404D-BC60-D88F9390DDCA}"/>
              </a:ext>
            </a:extLst>
          </p:cNvPr>
          <p:cNvSpPr txBox="1"/>
          <p:nvPr/>
        </p:nvSpPr>
        <p:spPr>
          <a:xfrm>
            <a:off x="1263860" y="5928870"/>
            <a:ext cx="10026992" cy="646331"/>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Microsoft tools comprise a robust suite of platforms and solutions tailored for productivity, development, and cloud computing. These tools encompass a wide range of features, including cloud services, developer tools, and user-friendly interfaces, empowering users to drive innovation, collaboration, and efficient digital operations.</a:t>
            </a:r>
            <a:endParaRPr lang="fr-FR" sz="1200" dirty="0">
              <a:solidFill>
                <a:schemeClr val="accent2">
                  <a:lumMod val="60000"/>
                  <a:lumOff val="40000"/>
                </a:schemeClr>
              </a:solidFill>
            </a:endParaRPr>
          </a:p>
        </p:txBody>
      </p:sp>
      <p:sp>
        <p:nvSpPr>
          <p:cNvPr id="11" name="ZoneTexte 10">
            <a:extLst>
              <a:ext uri="{FF2B5EF4-FFF2-40B4-BE49-F238E27FC236}">
                <a16:creationId xmlns:a16="http://schemas.microsoft.com/office/drawing/2014/main" id="{8B78719E-9799-43E1-9BBB-A1C737588A85}"/>
              </a:ext>
            </a:extLst>
          </p:cNvPr>
          <p:cNvSpPr txBox="1"/>
          <p:nvPr/>
        </p:nvSpPr>
        <p:spPr>
          <a:xfrm>
            <a:off x="2262612" y="260255"/>
            <a:ext cx="6218779" cy="400110"/>
          </a:xfrm>
          <a:prstGeom prst="rect">
            <a:avLst/>
          </a:prstGeom>
          <a:noFill/>
        </p:spPr>
        <p:txBody>
          <a:bodyPr wrap="square">
            <a:spAutoFit/>
          </a:bodyPr>
          <a:lstStyle/>
          <a:p>
            <a:pPr algn="l"/>
            <a:r>
              <a:rPr lang="en-US" sz="2000" b="1" i="0" dirty="0">
                <a:solidFill>
                  <a:schemeClr val="tx2"/>
                </a:solidFill>
                <a:effectLst/>
                <a:latin typeface="Segoe UI Light" panose="020B0502040204020203" pitchFamily="34" charset="0"/>
                <a:cs typeface="Segoe UI Light" panose="020B0502040204020203" pitchFamily="34" charset="0"/>
              </a:rPr>
              <a:t>Microsoft 365, Azure Cloud Services,</a:t>
            </a:r>
            <a:r>
              <a:rPr lang="en-US" sz="2000" b="0" i="0" dirty="0">
                <a:solidFill>
                  <a:schemeClr val="tx2"/>
                </a:solidFill>
                <a:effectLst/>
                <a:latin typeface="Segoe UI Light" panose="020B0502040204020203" pitchFamily="34" charset="0"/>
                <a:cs typeface="Segoe UI Light" panose="020B0502040204020203" pitchFamily="34" charset="0"/>
              </a:rPr>
              <a:t> </a:t>
            </a:r>
            <a:r>
              <a:rPr lang="en-US" sz="2000" b="1" i="0" dirty="0">
                <a:solidFill>
                  <a:schemeClr val="tx2"/>
                </a:solidFill>
                <a:effectLst/>
                <a:latin typeface="Segoe UI Light" panose="020B0502040204020203" pitchFamily="34" charset="0"/>
                <a:cs typeface="Segoe UI Light" panose="020B0502040204020203" pitchFamily="34" charset="0"/>
              </a:rPr>
              <a:t>GitHub</a:t>
            </a:r>
            <a:endParaRPr lang="fr-FR" sz="2000" dirty="0">
              <a:solidFill>
                <a:schemeClr val="tx2">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541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4683C4-40C4-4033-A723-DF8CAD9AC25B}"/>
              </a:ext>
            </a:extLst>
          </p:cNvPr>
          <p:cNvSpPr>
            <a:spLocks noGrp="1"/>
          </p:cNvSpPr>
          <p:nvPr>
            <p:ph type="title" idx="4294967295"/>
          </p:nvPr>
        </p:nvSpPr>
        <p:spPr>
          <a:xfrm>
            <a:off x="1815548" y="2899614"/>
            <a:ext cx="9906000" cy="1328583"/>
          </a:xfrm>
        </p:spPr>
        <p:txBody>
          <a:bodyPr>
            <a:noAutofit/>
          </a:bodyPr>
          <a:lstStyle/>
          <a:p>
            <a:pPr>
              <a:lnSpc>
                <a:spcPct val="150000"/>
              </a:lnSpc>
            </a:pPr>
            <a:r>
              <a:rPr lang="fr-FR" sz="2000" dirty="0"/>
              <a:t> </a:t>
            </a:r>
            <a:br>
              <a:rPr lang="fr-FR" sz="2000" dirty="0"/>
            </a:br>
            <a:r>
              <a:rPr lang="fr-FR" sz="2000" dirty="0">
                <a:solidFill>
                  <a:schemeClr val="tx1">
                    <a:lumMod val="65000"/>
                  </a:schemeClr>
                </a:solidFill>
              </a:rPr>
              <a:t>1• Google services</a:t>
            </a:r>
            <a:br>
              <a:rPr lang="fr-FR" sz="2000" dirty="0">
                <a:solidFill>
                  <a:schemeClr val="tx1">
                    <a:lumMod val="65000"/>
                  </a:schemeClr>
                </a:solidFill>
              </a:rPr>
            </a:br>
            <a:r>
              <a:rPr lang="fr-FR" sz="2000" dirty="0">
                <a:solidFill>
                  <a:schemeClr val="tx1">
                    <a:lumMod val="65000"/>
                  </a:schemeClr>
                </a:solidFill>
              </a:rPr>
              <a:t>2● Microsoft </a:t>
            </a:r>
            <a:r>
              <a:rPr lang="fr-FR" sz="2000" dirty="0" err="1">
                <a:solidFill>
                  <a:schemeClr val="tx1">
                    <a:lumMod val="65000"/>
                  </a:schemeClr>
                </a:solidFill>
              </a:rPr>
              <a:t>tools</a:t>
            </a:r>
            <a:br>
              <a:rPr lang="fr-FR" sz="2000" dirty="0"/>
            </a:br>
            <a:r>
              <a:rPr lang="fr-FR" sz="2000" dirty="0"/>
              <a:t>3• Git and GitHub</a:t>
            </a:r>
            <a:br>
              <a:rPr lang="fr-FR" sz="2000" dirty="0"/>
            </a:br>
            <a:r>
              <a:rPr lang="fr-FR" sz="2000" dirty="0">
                <a:solidFill>
                  <a:schemeClr val="tx1">
                    <a:lumMod val="65000"/>
                  </a:schemeClr>
                </a:solidFill>
              </a:rPr>
              <a:t>4● </a:t>
            </a:r>
            <a:r>
              <a:rPr lang="fr-FR" sz="2000" dirty="0" err="1">
                <a:solidFill>
                  <a:schemeClr val="tx1">
                    <a:lumMod val="65000"/>
                  </a:schemeClr>
                </a:solidFill>
              </a:rPr>
              <a:t>Artificial</a:t>
            </a:r>
            <a:r>
              <a:rPr lang="fr-FR" sz="2000" dirty="0">
                <a:solidFill>
                  <a:schemeClr val="tx1">
                    <a:lumMod val="65000"/>
                  </a:schemeClr>
                </a:solidFill>
              </a:rPr>
              <a:t> Intelligence</a:t>
            </a:r>
            <a:br>
              <a:rPr lang="fr-FR" sz="2000" dirty="0">
                <a:solidFill>
                  <a:schemeClr val="tx1">
                    <a:lumMod val="65000"/>
                  </a:schemeClr>
                </a:solidFill>
              </a:rPr>
            </a:br>
            <a:r>
              <a:rPr lang="fr-FR" sz="2000" dirty="0">
                <a:solidFill>
                  <a:schemeClr val="tx1">
                    <a:lumMod val="65000"/>
                  </a:schemeClr>
                </a:solidFill>
              </a:rPr>
              <a:t>5• Internet of </a:t>
            </a:r>
            <a:r>
              <a:rPr lang="fr-FR" sz="2000" dirty="0" err="1">
                <a:solidFill>
                  <a:schemeClr val="tx1">
                    <a:lumMod val="65000"/>
                  </a:schemeClr>
                </a:solidFill>
              </a:rPr>
              <a:t>Things</a:t>
            </a:r>
            <a:r>
              <a:rPr lang="fr-FR" sz="2000" dirty="0">
                <a:solidFill>
                  <a:schemeClr val="tx1">
                    <a:lumMod val="65000"/>
                  </a:schemeClr>
                </a:solidFill>
              </a:rPr>
              <a:t> (IoT)</a:t>
            </a:r>
            <a:br>
              <a:rPr lang="fr-FR" sz="2000" dirty="0">
                <a:solidFill>
                  <a:schemeClr val="tx1">
                    <a:lumMod val="65000"/>
                  </a:schemeClr>
                </a:solidFill>
              </a:rPr>
            </a:br>
            <a:r>
              <a:rPr lang="fr-FR" sz="2000" dirty="0">
                <a:solidFill>
                  <a:schemeClr val="tx1">
                    <a:lumMod val="65000"/>
                  </a:schemeClr>
                </a:solidFill>
              </a:rPr>
              <a:t>6● </a:t>
            </a:r>
            <a:r>
              <a:rPr lang="fr-FR" sz="2000" dirty="0" err="1">
                <a:solidFill>
                  <a:schemeClr val="tx1">
                    <a:lumMod val="65000"/>
                  </a:schemeClr>
                </a:solidFill>
              </a:rPr>
              <a:t>Cybersecurity</a:t>
            </a:r>
            <a:br>
              <a:rPr lang="fr-FR" sz="2000" dirty="0">
                <a:solidFill>
                  <a:schemeClr val="tx1">
                    <a:lumMod val="65000"/>
                  </a:schemeClr>
                </a:solidFill>
              </a:rPr>
            </a:br>
            <a:r>
              <a:rPr lang="fr-FR" sz="2000" dirty="0">
                <a:solidFill>
                  <a:schemeClr val="tx1">
                    <a:lumMod val="65000"/>
                  </a:schemeClr>
                </a:solidFill>
              </a:rPr>
              <a:t>7 • CONCLUSION</a:t>
            </a:r>
            <a:br>
              <a:rPr lang="fr-FR" sz="2000" dirty="0">
                <a:solidFill>
                  <a:schemeClr val="tx1">
                    <a:lumMod val="65000"/>
                  </a:schemeClr>
                </a:solidFill>
              </a:rPr>
            </a:br>
            <a:endParaRPr lang="fr-FR" sz="2000" dirty="0">
              <a:solidFill>
                <a:schemeClr val="tx1">
                  <a:lumMod val="65000"/>
                </a:schemeClr>
              </a:solidFill>
            </a:endParaRPr>
          </a:p>
        </p:txBody>
      </p:sp>
      <p:sp>
        <p:nvSpPr>
          <p:cNvPr id="9" name="Google Shape;666;p28">
            <a:extLst>
              <a:ext uri="{FF2B5EF4-FFF2-40B4-BE49-F238E27FC236}">
                <a16:creationId xmlns:a16="http://schemas.microsoft.com/office/drawing/2014/main" id="{F6575AA0-640E-4FEC-AC07-53A25D567F13}"/>
              </a:ext>
            </a:extLst>
          </p:cNvPr>
          <p:cNvSpPr txBox="1">
            <a:spLocks noGrp="1"/>
          </p:cNvSpPr>
          <p:nvPr/>
        </p:nvSpPr>
        <p:spPr>
          <a:xfrm rot="16200000">
            <a:off x="-3096811" y="271544"/>
            <a:ext cx="77072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44000" lvl="0" indent="0" algn="l" rtl="0">
              <a:spcBef>
                <a:spcPts val="0"/>
              </a:spcBef>
              <a:spcAft>
                <a:spcPts val="0"/>
              </a:spcAft>
              <a:buNone/>
            </a:pPr>
            <a:r>
              <a:rPr lang="fr-FR" sz="6000" dirty="0">
                <a:solidFill>
                  <a:schemeClr val="tx2">
                    <a:lumMod val="60000"/>
                    <a:lumOff val="40000"/>
                  </a:schemeClr>
                </a:solidFill>
                <a:latin typeface="+mj-lt"/>
                <a:ea typeface="MS UI Gothic" panose="020B0600070205080204" pitchFamily="34" charset="-128"/>
              </a:rPr>
              <a:t> Plan    </a:t>
            </a:r>
            <a:endParaRPr lang="en" sz="6000" dirty="0">
              <a:solidFill>
                <a:schemeClr val="tx2">
                  <a:lumMod val="60000"/>
                  <a:lumOff val="40000"/>
                </a:schemeClr>
              </a:solidFill>
              <a:latin typeface="+mj-lt"/>
              <a:ea typeface="MS UI Gothic" panose="020B0600070205080204" pitchFamily="34" charset="-128"/>
            </a:endParaRPr>
          </a:p>
        </p:txBody>
      </p:sp>
      <p:grpSp>
        <p:nvGrpSpPr>
          <p:cNvPr id="11" name="Google Shape;725;p31">
            <a:extLst>
              <a:ext uri="{FF2B5EF4-FFF2-40B4-BE49-F238E27FC236}">
                <a16:creationId xmlns:a16="http://schemas.microsoft.com/office/drawing/2014/main" id="{DDEA2231-CE50-4695-BEAD-F5F2DFE2DC5F}"/>
              </a:ext>
            </a:extLst>
          </p:cNvPr>
          <p:cNvGrpSpPr/>
          <p:nvPr/>
        </p:nvGrpSpPr>
        <p:grpSpPr>
          <a:xfrm flipH="1">
            <a:off x="1592628" y="1891425"/>
            <a:ext cx="69511" cy="3270966"/>
            <a:chOff x="4524300" y="1013625"/>
            <a:chExt cx="95400" cy="3116250"/>
          </a:xfrm>
        </p:grpSpPr>
        <p:sp>
          <p:nvSpPr>
            <p:cNvPr id="12" name="Google Shape;726;p31">
              <a:extLst>
                <a:ext uri="{FF2B5EF4-FFF2-40B4-BE49-F238E27FC236}">
                  <a16:creationId xmlns:a16="http://schemas.microsoft.com/office/drawing/2014/main" id="{29735F78-D95C-4FFE-8820-88832470475D}"/>
                </a:ext>
              </a:extLst>
            </p:cNvPr>
            <p:cNvSpPr/>
            <p:nvPr/>
          </p:nvSpPr>
          <p:spPr>
            <a:xfrm>
              <a:off x="4524300" y="1013625"/>
              <a:ext cx="95400" cy="1038300"/>
            </a:xfrm>
            <a:prstGeom prst="rect">
              <a:avLst/>
            </a:prstGeom>
            <a:solidFill>
              <a:srgbClr val="C8AEF8">
                <a:alpha val="5866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3" name="Google Shape;727;p31">
              <a:extLst>
                <a:ext uri="{FF2B5EF4-FFF2-40B4-BE49-F238E27FC236}">
                  <a16:creationId xmlns:a16="http://schemas.microsoft.com/office/drawing/2014/main" id="{4A2E23C2-6848-4DD4-9D2F-12ECC7EE13C3}"/>
                </a:ext>
              </a:extLst>
            </p:cNvPr>
            <p:cNvSpPr/>
            <p:nvPr/>
          </p:nvSpPr>
          <p:spPr>
            <a:xfrm>
              <a:off x="4524300" y="1534125"/>
              <a:ext cx="95400" cy="1038300"/>
            </a:xfrm>
            <a:prstGeom prst="rect">
              <a:avLst/>
            </a:prstGeom>
            <a:solidFill>
              <a:srgbClr val="878FFF">
                <a:alpha val="7374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4" name="Google Shape;728;p31">
              <a:extLst>
                <a:ext uri="{FF2B5EF4-FFF2-40B4-BE49-F238E27FC236}">
                  <a16:creationId xmlns:a16="http://schemas.microsoft.com/office/drawing/2014/main" id="{0D22F69B-EA9C-4801-9EBB-0558F7386AC8}"/>
                </a:ext>
              </a:extLst>
            </p:cNvPr>
            <p:cNvSpPr/>
            <p:nvPr/>
          </p:nvSpPr>
          <p:spPr>
            <a:xfrm>
              <a:off x="4524300" y="2053275"/>
              <a:ext cx="95400" cy="1038300"/>
            </a:xfrm>
            <a:prstGeom prst="rect">
              <a:avLst/>
            </a:prstGeom>
            <a:solidFill>
              <a:srgbClr val="9154F8">
                <a:alpha val="5307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5" name="Google Shape;729;p31">
              <a:extLst>
                <a:ext uri="{FF2B5EF4-FFF2-40B4-BE49-F238E27FC236}">
                  <a16:creationId xmlns:a16="http://schemas.microsoft.com/office/drawing/2014/main" id="{B3CC2F39-3FB2-40CD-891D-C7C8F0C8D8E6}"/>
                </a:ext>
              </a:extLst>
            </p:cNvPr>
            <p:cNvSpPr/>
            <p:nvPr/>
          </p:nvSpPr>
          <p:spPr>
            <a:xfrm>
              <a:off x="4524300" y="2565875"/>
              <a:ext cx="95400" cy="1038300"/>
            </a:xfrm>
            <a:prstGeom prst="rect">
              <a:avLst/>
            </a:prstGeom>
            <a:solidFill>
              <a:srgbClr val="35C2DF">
                <a:alpha val="7598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6" name="Google Shape;730;p31">
              <a:extLst>
                <a:ext uri="{FF2B5EF4-FFF2-40B4-BE49-F238E27FC236}">
                  <a16:creationId xmlns:a16="http://schemas.microsoft.com/office/drawing/2014/main" id="{AFD863CE-BBEC-4A8E-8688-C571A4244834}"/>
                </a:ext>
              </a:extLst>
            </p:cNvPr>
            <p:cNvSpPr/>
            <p:nvPr/>
          </p:nvSpPr>
          <p:spPr>
            <a:xfrm>
              <a:off x="4524300" y="3091575"/>
              <a:ext cx="95400" cy="1038300"/>
            </a:xfrm>
            <a:prstGeom prst="rect">
              <a:avLst/>
            </a:prstGeom>
            <a:solidFill>
              <a:srgbClr val="CA7BEB">
                <a:alpha val="5642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7" name="Google Shape;731;p31">
              <a:extLst>
                <a:ext uri="{FF2B5EF4-FFF2-40B4-BE49-F238E27FC236}">
                  <a16:creationId xmlns:a16="http://schemas.microsoft.com/office/drawing/2014/main" id="{F668997B-2AB3-4FA6-9671-13675D351772}"/>
                </a:ext>
              </a:extLst>
            </p:cNvPr>
            <p:cNvSpPr/>
            <p:nvPr/>
          </p:nvSpPr>
          <p:spPr>
            <a:xfrm>
              <a:off x="4524300" y="3610723"/>
              <a:ext cx="95400" cy="519000"/>
            </a:xfrm>
            <a:prstGeom prst="rect">
              <a:avLst/>
            </a:prstGeom>
            <a:solidFill>
              <a:srgbClr val="972CB4">
                <a:alpha val="74300"/>
              </a:srgbClr>
            </a:solidFill>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18" name="Google Shape;9390;p74">
            <a:extLst>
              <a:ext uri="{FF2B5EF4-FFF2-40B4-BE49-F238E27FC236}">
                <a16:creationId xmlns:a16="http://schemas.microsoft.com/office/drawing/2014/main" id="{0F1A892F-2A46-45C7-90D7-75A429ABB2E5}"/>
              </a:ext>
            </a:extLst>
          </p:cNvPr>
          <p:cNvGrpSpPr/>
          <p:nvPr/>
        </p:nvGrpSpPr>
        <p:grpSpPr>
          <a:xfrm>
            <a:off x="6437244" y="2841026"/>
            <a:ext cx="3417815" cy="3155478"/>
            <a:chOff x="951975" y="315800"/>
            <a:chExt cx="5860325" cy="4933550"/>
          </a:xfrm>
        </p:grpSpPr>
        <p:sp>
          <p:nvSpPr>
            <p:cNvPr id="19" name="Google Shape;9391;p74">
              <a:extLst>
                <a:ext uri="{FF2B5EF4-FFF2-40B4-BE49-F238E27FC236}">
                  <a16:creationId xmlns:a16="http://schemas.microsoft.com/office/drawing/2014/main" id="{09A9BF46-B6F7-46F1-B9FC-B616EBF6A9D4}"/>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392;p74">
              <a:extLst>
                <a:ext uri="{FF2B5EF4-FFF2-40B4-BE49-F238E27FC236}">
                  <a16:creationId xmlns:a16="http://schemas.microsoft.com/office/drawing/2014/main" id="{B501C021-E855-4C26-BB83-5D4F046979B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9393;p74">
              <a:extLst>
                <a:ext uri="{FF2B5EF4-FFF2-40B4-BE49-F238E27FC236}">
                  <a16:creationId xmlns:a16="http://schemas.microsoft.com/office/drawing/2014/main" id="{402980E3-A5B9-438A-8172-3CAB35C0F9EF}"/>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394;p74">
              <a:extLst>
                <a:ext uri="{FF2B5EF4-FFF2-40B4-BE49-F238E27FC236}">
                  <a16:creationId xmlns:a16="http://schemas.microsoft.com/office/drawing/2014/main" id="{5E178105-C469-47E1-AB1A-B66710E4BFF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395;p74">
              <a:extLst>
                <a:ext uri="{FF2B5EF4-FFF2-40B4-BE49-F238E27FC236}">
                  <a16:creationId xmlns:a16="http://schemas.microsoft.com/office/drawing/2014/main" id="{78C63B88-A5A9-4428-8DB7-0FA008337F77}"/>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396;p74">
              <a:extLst>
                <a:ext uri="{FF2B5EF4-FFF2-40B4-BE49-F238E27FC236}">
                  <a16:creationId xmlns:a16="http://schemas.microsoft.com/office/drawing/2014/main" id="{32BE48AF-4245-4D8C-860F-6CF4C21F3450}"/>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397;p74">
              <a:extLst>
                <a:ext uri="{FF2B5EF4-FFF2-40B4-BE49-F238E27FC236}">
                  <a16:creationId xmlns:a16="http://schemas.microsoft.com/office/drawing/2014/main" id="{7D0577E3-BC36-4740-A262-FCAE37DB2FE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398;p74">
              <a:extLst>
                <a:ext uri="{FF2B5EF4-FFF2-40B4-BE49-F238E27FC236}">
                  <a16:creationId xmlns:a16="http://schemas.microsoft.com/office/drawing/2014/main" id="{376CBFF6-606B-4E48-A686-A8196E881CB5}"/>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87194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A5C69EC0-99D3-44B8-AF61-02E7586FDE5D}"/>
              </a:ext>
            </a:extLst>
          </p:cNvPr>
          <p:cNvSpPr txBox="1">
            <a:spLocks/>
          </p:cNvSpPr>
          <p:nvPr/>
        </p:nvSpPr>
        <p:spPr>
          <a:xfrm>
            <a:off x="608149" y="1223699"/>
            <a:ext cx="8553038" cy="489659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b="1" dirty="0">
                <a:solidFill>
                  <a:schemeClr val="tx2">
                    <a:lumMod val="40000"/>
                    <a:lumOff val="60000"/>
                  </a:schemeClr>
                </a:solidFill>
                <a:latin typeface="Söhne"/>
              </a:rPr>
              <a:t>Git:</a:t>
            </a:r>
            <a:r>
              <a:rPr lang="en-US" dirty="0">
                <a:latin typeface="Söhne"/>
              </a:rPr>
              <a:t> A distributed version control system that allows multiple developers to work on a project simultaneously. Git tracks changes in source code during software development, enabling collaboration and version management.</a:t>
            </a:r>
          </a:p>
          <a:p>
            <a:pPr algn="just"/>
            <a:r>
              <a:rPr lang="en-US" b="1" dirty="0">
                <a:solidFill>
                  <a:schemeClr val="tx2">
                    <a:lumMod val="40000"/>
                    <a:lumOff val="60000"/>
                  </a:schemeClr>
                </a:solidFill>
                <a:latin typeface="Söhne"/>
              </a:rPr>
              <a:t>GitHub:</a:t>
            </a:r>
            <a:r>
              <a:rPr lang="en-US" dirty="0">
                <a:latin typeface="Söhne"/>
              </a:rPr>
              <a:t> A web-based hosting service for Git repositories. GitHub enhances collaboration by providing features such as pull requests, code review, and issue tracking. It is a central hub for open-source development and collaborative coding.</a:t>
            </a:r>
          </a:p>
          <a:p>
            <a:pPr algn="just"/>
            <a:r>
              <a:rPr lang="fr-FR" dirty="0">
                <a:solidFill>
                  <a:schemeClr val="tx2">
                    <a:lumMod val="40000"/>
                    <a:lumOff val="60000"/>
                  </a:schemeClr>
                </a:solidFill>
              </a:rPr>
              <a:t>Version control </a:t>
            </a:r>
            <a:r>
              <a:rPr lang="fr-FR" dirty="0" err="1">
                <a:solidFill>
                  <a:schemeClr val="tx2">
                    <a:lumMod val="40000"/>
                    <a:lumOff val="60000"/>
                  </a:schemeClr>
                </a:solidFill>
              </a:rPr>
              <a:t>with</a:t>
            </a:r>
            <a:r>
              <a:rPr lang="fr-FR" dirty="0">
                <a:solidFill>
                  <a:schemeClr val="tx2">
                    <a:lumMod val="40000"/>
                    <a:lumOff val="60000"/>
                  </a:schemeClr>
                </a:solidFill>
              </a:rPr>
              <a:t> Git and GitHub: </a:t>
            </a:r>
            <a:r>
              <a:rPr lang="fr-FR" dirty="0"/>
              <a:t>Git and GitHub enable version control, </a:t>
            </a:r>
            <a:r>
              <a:rPr lang="fr-FR" dirty="0" err="1"/>
              <a:t>allowing</a:t>
            </a:r>
            <a:r>
              <a:rPr lang="fr-FR" dirty="0"/>
              <a:t> </a:t>
            </a:r>
            <a:r>
              <a:rPr lang="fr-FR" dirty="0" err="1"/>
              <a:t>developers</a:t>
            </a:r>
            <a:r>
              <a:rPr lang="fr-FR" dirty="0"/>
              <a:t> to </a:t>
            </a:r>
            <a:r>
              <a:rPr lang="fr-FR" dirty="0" err="1"/>
              <a:t>track</a:t>
            </a:r>
            <a:r>
              <a:rPr lang="fr-FR" dirty="0"/>
              <a:t> changes, manage </a:t>
            </a:r>
            <a:r>
              <a:rPr lang="fr-FR" dirty="0" err="1"/>
              <a:t>revisions</a:t>
            </a:r>
            <a:r>
              <a:rPr lang="fr-FR" dirty="0"/>
              <a:t>, and </a:t>
            </a:r>
            <a:r>
              <a:rPr lang="fr-FR" dirty="0" err="1"/>
              <a:t>collaborate</a:t>
            </a:r>
            <a:r>
              <a:rPr lang="fr-FR" dirty="0"/>
              <a:t> on code </a:t>
            </a:r>
            <a:r>
              <a:rPr lang="fr-FR" dirty="0" err="1"/>
              <a:t>projects</a:t>
            </a:r>
            <a:r>
              <a:rPr lang="fr-FR" dirty="0"/>
              <a:t> </a:t>
            </a:r>
            <a:r>
              <a:rPr lang="fr-FR" dirty="0" err="1"/>
              <a:t>efficiently</a:t>
            </a:r>
            <a:r>
              <a:rPr lang="fr-FR" dirty="0"/>
              <a:t>, </a:t>
            </a:r>
            <a:r>
              <a:rPr lang="fr-FR" dirty="0" err="1"/>
              <a:t>ensuring</a:t>
            </a:r>
            <a:r>
              <a:rPr lang="fr-FR" dirty="0"/>
              <a:t> code </a:t>
            </a:r>
            <a:r>
              <a:rPr lang="fr-FR" dirty="0" err="1"/>
              <a:t>integrity</a:t>
            </a:r>
            <a:r>
              <a:rPr lang="fr-FR" dirty="0"/>
              <a:t> and </a:t>
            </a:r>
            <a:r>
              <a:rPr lang="fr-FR" dirty="0" err="1"/>
              <a:t>facilitating</a:t>
            </a:r>
            <a:r>
              <a:rPr lang="fr-FR" dirty="0"/>
              <a:t> </a:t>
            </a:r>
            <a:r>
              <a:rPr lang="fr-FR" dirty="0" err="1"/>
              <a:t>seamless</a:t>
            </a:r>
            <a:r>
              <a:rPr lang="fr-FR" dirty="0"/>
              <a:t> </a:t>
            </a:r>
            <a:r>
              <a:rPr lang="fr-FR" dirty="0" err="1"/>
              <a:t>integration</a:t>
            </a:r>
            <a:r>
              <a:rPr lang="fr-FR" dirty="0"/>
              <a:t> of contributions.</a:t>
            </a:r>
          </a:p>
          <a:p>
            <a:pPr algn="just"/>
            <a:r>
              <a:rPr lang="fr-FR" dirty="0">
                <a:solidFill>
                  <a:schemeClr val="tx2">
                    <a:lumMod val="40000"/>
                    <a:lumOff val="60000"/>
                  </a:schemeClr>
                </a:solidFill>
              </a:rPr>
              <a:t>Collaborative </a:t>
            </a:r>
            <a:r>
              <a:rPr lang="fr-FR" dirty="0" err="1">
                <a:solidFill>
                  <a:schemeClr val="tx2">
                    <a:lumMod val="40000"/>
                    <a:lumOff val="60000"/>
                  </a:schemeClr>
                </a:solidFill>
              </a:rPr>
              <a:t>development</a:t>
            </a:r>
            <a:r>
              <a:rPr lang="fr-FR" dirty="0">
                <a:solidFill>
                  <a:schemeClr val="tx2">
                    <a:lumMod val="40000"/>
                    <a:lumOff val="60000"/>
                  </a:schemeClr>
                </a:solidFill>
              </a:rPr>
              <a:t> </a:t>
            </a:r>
            <a:r>
              <a:rPr lang="fr-FR" dirty="0" err="1">
                <a:solidFill>
                  <a:schemeClr val="tx2">
                    <a:lumMod val="40000"/>
                    <a:lumOff val="60000"/>
                  </a:schemeClr>
                </a:solidFill>
              </a:rPr>
              <a:t>with</a:t>
            </a:r>
            <a:r>
              <a:rPr lang="fr-FR" dirty="0">
                <a:solidFill>
                  <a:schemeClr val="tx2">
                    <a:lumMod val="40000"/>
                    <a:lumOff val="60000"/>
                  </a:schemeClr>
                </a:solidFill>
              </a:rPr>
              <a:t> Git and GitHub: </a:t>
            </a:r>
            <a:r>
              <a:rPr lang="fr-FR" dirty="0"/>
              <a:t>Git and GitHub </a:t>
            </a:r>
            <a:r>
              <a:rPr lang="fr-FR" dirty="0" err="1"/>
              <a:t>foster</a:t>
            </a:r>
            <a:r>
              <a:rPr lang="fr-FR" dirty="0"/>
              <a:t> collaborative </a:t>
            </a:r>
            <a:r>
              <a:rPr lang="fr-FR" dirty="0" err="1"/>
              <a:t>development</a:t>
            </a:r>
            <a:r>
              <a:rPr lang="fr-FR" dirty="0"/>
              <a:t> by </a:t>
            </a:r>
            <a:r>
              <a:rPr lang="fr-FR" dirty="0" err="1"/>
              <a:t>providing</a:t>
            </a:r>
            <a:r>
              <a:rPr lang="fr-FR" dirty="0"/>
              <a:t> a platform for </a:t>
            </a:r>
            <a:r>
              <a:rPr lang="fr-FR" dirty="0" err="1"/>
              <a:t>developers</a:t>
            </a:r>
            <a:r>
              <a:rPr lang="fr-FR" dirty="0"/>
              <a:t> to </a:t>
            </a:r>
            <a:r>
              <a:rPr lang="fr-FR" dirty="0" err="1"/>
              <a:t>share</a:t>
            </a:r>
            <a:r>
              <a:rPr lang="fr-FR" dirty="0"/>
              <a:t>, </a:t>
            </a:r>
            <a:r>
              <a:rPr lang="fr-FR" dirty="0" err="1"/>
              <a:t>review</a:t>
            </a:r>
            <a:r>
              <a:rPr lang="fr-FR" dirty="0"/>
              <a:t>, and merge code contributions, </a:t>
            </a:r>
            <a:r>
              <a:rPr lang="fr-FR" dirty="0" err="1"/>
              <a:t>promoting</a:t>
            </a:r>
            <a:r>
              <a:rPr lang="fr-FR" dirty="0"/>
              <a:t> </a:t>
            </a:r>
            <a:r>
              <a:rPr lang="fr-FR" dirty="0" err="1"/>
              <a:t>teamwork</a:t>
            </a:r>
            <a:r>
              <a:rPr lang="fr-FR" dirty="0"/>
              <a:t>, </a:t>
            </a:r>
            <a:r>
              <a:rPr lang="fr-FR" dirty="0" err="1"/>
              <a:t>transparency</a:t>
            </a:r>
            <a:r>
              <a:rPr lang="fr-FR" dirty="0"/>
              <a:t>, and code </a:t>
            </a:r>
            <a:r>
              <a:rPr lang="fr-FR" dirty="0" err="1"/>
              <a:t>quality</a:t>
            </a:r>
            <a:r>
              <a:rPr lang="fr-FR" dirty="0"/>
              <a:t>.</a:t>
            </a:r>
          </a:p>
          <a:p>
            <a:pPr algn="just"/>
            <a:r>
              <a:rPr lang="fr-FR" dirty="0">
                <a:solidFill>
                  <a:schemeClr val="tx2">
                    <a:lumMod val="40000"/>
                    <a:lumOff val="60000"/>
                  </a:schemeClr>
                </a:solidFill>
              </a:rPr>
              <a:t>Workflow </a:t>
            </a:r>
            <a:r>
              <a:rPr lang="fr-FR" dirty="0" err="1">
                <a:solidFill>
                  <a:schemeClr val="tx2">
                    <a:lumMod val="40000"/>
                    <a:lumOff val="60000"/>
                  </a:schemeClr>
                </a:solidFill>
              </a:rPr>
              <a:t>with</a:t>
            </a:r>
            <a:r>
              <a:rPr lang="fr-FR" dirty="0">
                <a:solidFill>
                  <a:schemeClr val="tx2">
                    <a:lumMod val="40000"/>
                    <a:lumOff val="60000"/>
                  </a:schemeClr>
                </a:solidFill>
              </a:rPr>
              <a:t> Git and GitHub:</a:t>
            </a:r>
            <a:r>
              <a:rPr lang="fr-FR" dirty="0"/>
              <a:t> Git and GitHub </a:t>
            </a:r>
            <a:r>
              <a:rPr lang="fr-FR" dirty="0" err="1"/>
              <a:t>streamline</a:t>
            </a:r>
            <a:r>
              <a:rPr lang="fr-FR" dirty="0"/>
              <a:t> the </a:t>
            </a:r>
            <a:r>
              <a:rPr lang="fr-FR" dirty="0" err="1"/>
              <a:t>development</a:t>
            </a:r>
            <a:r>
              <a:rPr lang="fr-FR" dirty="0"/>
              <a:t> workflow by </a:t>
            </a:r>
            <a:r>
              <a:rPr lang="fr-FR" dirty="0" err="1"/>
              <a:t>enabling</a:t>
            </a:r>
            <a:r>
              <a:rPr lang="fr-FR" dirty="0"/>
              <a:t> </a:t>
            </a:r>
            <a:r>
              <a:rPr lang="fr-FR" dirty="0" err="1"/>
              <a:t>branching</a:t>
            </a:r>
            <a:r>
              <a:rPr lang="fr-FR" dirty="0"/>
              <a:t>, </a:t>
            </a:r>
            <a:r>
              <a:rPr lang="fr-FR" dirty="0" err="1"/>
              <a:t>merging</a:t>
            </a:r>
            <a:r>
              <a:rPr lang="fr-FR" dirty="0"/>
              <a:t>, issue </a:t>
            </a:r>
            <a:r>
              <a:rPr lang="fr-FR" dirty="0" err="1"/>
              <a:t>tracking</a:t>
            </a:r>
            <a:r>
              <a:rPr lang="fr-FR" dirty="0"/>
              <a:t>, and </a:t>
            </a:r>
            <a:r>
              <a:rPr lang="fr-FR" dirty="0" err="1"/>
              <a:t>continuous</a:t>
            </a:r>
            <a:r>
              <a:rPr lang="fr-FR" dirty="0"/>
              <a:t> </a:t>
            </a:r>
            <a:r>
              <a:rPr lang="fr-FR" dirty="0" err="1"/>
              <a:t>integration</a:t>
            </a:r>
            <a:r>
              <a:rPr lang="fr-FR" dirty="0"/>
              <a:t>, </a:t>
            </a:r>
            <a:r>
              <a:rPr lang="fr-FR" dirty="0" err="1"/>
              <a:t>facilitating</a:t>
            </a:r>
            <a:r>
              <a:rPr lang="fr-FR" dirty="0"/>
              <a:t> agile </a:t>
            </a:r>
            <a:r>
              <a:rPr lang="fr-FR" dirty="0" err="1"/>
              <a:t>development</a:t>
            </a:r>
            <a:r>
              <a:rPr lang="fr-FR" dirty="0"/>
              <a:t> practices and efficient code management.</a:t>
            </a:r>
          </a:p>
          <a:p>
            <a:pPr algn="just"/>
            <a:endParaRPr lang="en-US" dirty="0">
              <a:latin typeface="Söhne"/>
            </a:endParaRPr>
          </a:p>
          <a:p>
            <a:pPr algn="just"/>
            <a:endParaRPr lang="fr-FR" dirty="0"/>
          </a:p>
        </p:txBody>
      </p:sp>
      <p:sp>
        <p:nvSpPr>
          <p:cNvPr id="3" name="Titre 1">
            <a:extLst>
              <a:ext uri="{FF2B5EF4-FFF2-40B4-BE49-F238E27FC236}">
                <a16:creationId xmlns:a16="http://schemas.microsoft.com/office/drawing/2014/main" id="{7CB1871E-FC4A-48B1-9CAA-B9E2297F9CE2}"/>
              </a:ext>
            </a:extLst>
          </p:cNvPr>
          <p:cNvSpPr txBox="1">
            <a:spLocks/>
          </p:cNvSpPr>
          <p:nvPr/>
        </p:nvSpPr>
        <p:spPr>
          <a:xfrm>
            <a:off x="9189035" y="2273328"/>
            <a:ext cx="3420766" cy="774546"/>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800" dirty="0">
                <a:solidFill>
                  <a:schemeClr val="tx2">
                    <a:lumMod val="40000"/>
                    <a:lumOff val="60000"/>
                  </a:schemeClr>
                </a:solidFill>
              </a:rPr>
              <a:t>3• </a:t>
            </a:r>
            <a:r>
              <a:rPr lang="en-US" sz="2800" dirty="0">
                <a:solidFill>
                  <a:schemeClr val="tx2">
                    <a:lumMod val="40000"/>
                    <a:lumOff val="60000"/>
                  </a:schemeClr>
                </a:solidFill>
              </a:rPr>
              <a:t>Git and GitHub</a:t>
            </a:r>
            <a:br>
              <a:rPr lang="en-US" sz="2800" dirty="0">
                <a:solidFill>
                  <a:schemeClr val="tx2">
                    <a:lumMod val="40000"/>
                    <a:lumOff val="60000"/>
                  </a:schemeClr>
                </a:solidFill>
              </a:rPr>
            </a:br>
            <a:endParaRPr lang="fr-FR" sz="2800" dirty="0">
              <a:solidFill>
                <a:schemeClr val="tx2">
                  <a:lumMod val="40000"/>
                  <a:lumOff val="60000"/>
                </a:schemeClr>
              </a:solidFill>
            </a:endParaRPr>
          </a:p>
          <a:p>
            <a:endParaRPr lang="fr-FR" sz="2800" dirty="0">
              <a:solidFill>
                <a:schemeClr val="tx2">
                  <a:lumMod val="40000"/>
                  <a:lumOff val="60000"/>
                </a:schemeClr>
              </a:solidFill>
            </a:endParaRPr>
          </a:p>
        </p:txBody>
      </p:sp>
      <p:sp>
        <p:nvSpPr>
          <p:cNvPr id="5" name="ZoneTexte 4">
            <a:extLst>
              <a:ext uri="{FF2B5EF4-FFF2-40B4-BE49-F238E27FC236}">
                <a16:creationId xmlns:a16="http://schemas.microsoft.com/office/drawing/2014/main" id="{4BBAA1A9-C211-4FAE-A03A-906BA3ABAACE}"/>
              </a:ext>
            </a:extLst>
          </p:cNvPr>
          <p:cNvSpPr txBox="1"/>
          <p:nvPr/>
        </p:nvSpPr>
        <p:spPr>
          <a:xfrm>
            <a:off x="1766473" y="3006953"/>
            <a:ext cx="7123042" cy="646331"/>
          </a:xfrm>
          <a:prstGeom prst="rect">
            <a:avLst/>
          </a:prstGeom>
          <a:noFill/>
        </p:spPr>
        <p:txBody>
          <a:bodyPr wrap="square">
            <a:spAutoFit/>
          </a:bodyPr>
          <a:lstStyle/>
          <a:p>
            <a:r>
              <a:rPr lang="fr-FR" dirty="0"/>
              <a:t>﻿</a:t>
            </a:r>
          </a:p>
          <a:p>
            <a:endParaRPr lang="fr-FR" dirty="0"/>
          </a:p>
        </p:txBody>
      </p:sp>
      <p:sp>
        <p:nvSpPr>
          <p:cNvPr id="6" name="Titre 1">
            <a:extLst>
              <a:ext uri="{FF2B5EF4-FFF2-40B4-BE49-F238E27FC236}">
                <a16:creationId xmlns:a16="http://schemas.microsoft.com/office/drawing/2014/main" id="{3D138621-CA68-4665-83A3-5AA318555131}"/>
              </a:ext>
            </a:extLst>
          </p:cNvPr>
          <p:cNvSpPr txBox="1">
            <a:spLocks/>
          </p:cNvSpPr>
          <p:nvPr/>
        </p:nvSpPr>
        <p:spPr>
          <a:xfrm>
            <a:off x="4840978" y="1017911"/>
            <a:ext cx="8791575" cy="411576"/>
          </a:xfrm>
          <a:prstGeom prst="rect">
            <a:avLst/>
          </a:prstGeom>
        </p:spPr>
        <p:txBody>
          <a:bodyPr>
            <a:normAutofit fontScale="3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br>
              <a:rPr lang="en-US" dirty="0">
                <a:solidFill>
                  <a:srgbClr val="D1D5DB"/>
                </a:solidFill>
                <a:latin typeface="Söhne"/>
              </a:rPr>
            </a:br>
            <a:endParaRPr lang="fr-FR" dirty="0"/>
          </a:p>
        </p:txBody>
      </p:sp>
      <p:sp>
        <p:nvSpPr>
          <p:cNvPr id="7" name="Titre 1">
            <a:extLst>
              <a:ext uri="{FF2B5EF4-FFF2-40B4-BE49-F238E27FC236}">
                <a16:creationId xmlns:a16="http://schemas.microsoft.com/office/drawing/2014/main" id="{CFC727E1-5FE9-49A6-9088-7F1228045444}"/>
              </a:ext>
            </a:extLst>
          </p:cNvPr>
          <p:cNvSpPr txBox="1">
            <a:spLocks/>
          </p:cNvSpPr>
          <p:nvPr/>
        </p:nvSpPr>
        <p:spPr>
          <a:xfrm>
            <a:off x="1226677" y="412642"/>
            <a:ext cx="9425802" cy="411576"/>
          </a:xfrm>
          <a:prstGeom prst="rect">
            <a:avLst/>
          </a:prstGeom>
        </p:spPr>
        <p:txBody>
          <a:bodyP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solidFill>
                  <a:schemeClr val="tx2">
                    <a:lumMod val="60000"/>
                    <a:lumOff val="40000"/>
                  </a:schemeClr>
                </a:solidFill>
                <a:latin typeface="Segoe UI Light" panose="020B0502040204020203" pitchFamily="34" charset="0"/>
                <a:cs typeface="Segoe UI Light" panose="020B0502040204020203" pitchFamily="34" charset="0"/>
              </a:rPr>
              <a:t> Git, </a:t>
            </a:r>
            <a:r>
              <a:rPr lang="en-US" sz="2000" b="1" dirty="0" err="1">
                <a:solidFill>
                  <a:schemeClr val="tx2">
                    <a:lumMod val="60000"/>
                    <a:lumOff val="40000"/>
                  </a:schemeClr>
                </a:solidFill>
                <a:latin typeface="Segoe UI Light" panose="020B0502040204020203" pitchFamily="34" charset="0"/>
                <a:cs typeface="Segoe UI Light" panose="020B0502040204020203" pitchFamily="34" charset="0"/>
              </a:rPr>
              <a:t>github</a:t>
            </a:r>
            <a:r>
              <a:rPr lang="en-US" sz="2000" b="1" dirty="0">
                <a:solidFill>
                  <a:schemeClr val="tx2">
                    <a:lumMod val="60000"/>
                    <a:lumOff val="40000"/>
                  </a:schemeClr>
                </a:solidFill>
                <a:latin typeface="Segoe UI Light" panose="020B0502040204020203" pitchFamily="34" charset="0"/>
                <a:cs typeface="Segoe UI Light" panose="020B0502040204020203" pitchFamily="34" charset="0"/>
              </a:rPr>
              <a:t>,  </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Version control, Collaborative </a:t>
            </a:r>
            <a:r>
              <a:rPr lang="fr-FR" sz="2000" dirty="0" err="1">
                <a:solidFill>
                  <a:schemeClr val="tx2">
                    <a:lumMod val="60000"/>
                    <a:lumOff val="40000"/>
                  </a:schemeClr>
                </a:solidFill>
                <a:latin typeface="Segoe UI Light" panose="020B0502040204020203" pitchFamily="34" charset="0"/>
                <a:cs typeface="Segoe UI Light" panose="020B0502040204020203" pitchFamily="34" charset="0"/>
              </a:rPr>
              <a:t>development</a:t>
            </a:r>
            <a:r>
              <a:rPr lang="fr-FR" sz="2000" dirty="0">
                <a:solidFill>
                  <a:schemeClr val="tx2">
                    <a:lumMod val="60000"/>
                    <a:lumOff val="40000"/>
                  </a:schemeClr>
                </a:solidFill>
                <a:latin typeface="Segoe UI Light" panose="020B0502040204020203" pitchFamily="34" charset="0"/>
                <a:cs typeface="Segoe UI Light" panose="020B0502040204020203" pitchFamily="34" charset="0"/>
              </a:rPr>
              <a:t>, Workflow</a:t>
            </a:r>
            <a:br>
              <a:rPr lang="en-US" sz="2000" dirty="0">
                <a:solidFill>
                  <a:schemeClr val="tx2">
                    <a:lumMod val="60000"/>
                    <a:lumOff val="40000"/>
                  </a:schemeClr>
                </a:solidFill>
                <a:latin typeface="Segoe UI Light" panose="020B0502040204020203" pitchFamily="34" charset="0"/>
                <a:cs typeface="Segoe UI Light" panose="020B0502040204020203" pitchFamily="34" charset="0"/>
              </a:rPr>
            </a:br>
            <a:endParaRPr lang="fr-FR" sz="2000" dirty="0">
              <a:solidFill>
                <a:schemeClr val="tx2">
                  <a:lumMod val="60000"/>
                  <a:lumOff val="40000"/>
                </a:schemeClr>
              </a:solidFill>
              <a:latin typeface="Segoe UI Light" panose="020B0502040204020203" pitchFamily="34" charset="0"/>
              <a:cs typeface="Segoe UI Light" panose="020B0502040204020203" pitchFamily="34" charset="0"/>
            </a:endParaRPr>
          </a:p>
        </p:txBody>
      </p:sp>
      <p:sp>
        <p:nvSpPr>
          <p:cNvPr id="12" name="Google Shape;11964;p82">
            <a:extLst>
              <a:ext uri="{FF2B5EF4-FFF2-40B4-BE49-F238E27FC236}">
                <a16:creationId xmlns:a16="http://schemas.microsoft.com/office/drawing/2014/main" id="{5278F0D6-C1A7-4226-A94D-472A24D95AA5}"/>
              </a:ext>
            </a:extLst>
          </p:cNvPr>
          <p:cNvSpPr/>
          <p:nvPr/>
        </p:nvSpPr>
        <p:spPr>
          <a:xfrm flipH="1">
            <a:off x="10033773" y="1023164"/>
            <a:ext cx="1237412" cy="1066704"/>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8" name="ZoneTexte 17">
            <a:extLst>
              <a:ext uri="{FF2B5EF4-FFF2-40B4-BE49-F238E27FC236}">
                <a16:creationId xmlns:a16="http://schemas.microsoft.com/office/drawing/2014/main" id="{405C2509-4156-427A-9971-A318CA59027C}"/>
              </a:ext>
            </a:extLst>
          </p:cNvPr>
          <p:cNvSpPr txBox="1"/>
          <p:nvPr/>
        </p:nvSpPr>
        <p:spPr>
          <a:xfrm>
            <a:off x="1430475" y="6000746"/>
            <a:ext cx="10077797" cy="646331"/>
          </a:xfrm>
          <a:prstGeom prst="rect">
            <a:avLst/>
          </a:prstGeom>
          <a:noFill/>
        </p:spPr>
        <p:txBody>
          <a:bodyPr wrap="square">
            <a:spAutoFit/>
          </a:bodyPr>
          <a:lstStyle/>
          <a:p>
            <a:r>
              <a:rPr lang="en-US" sz="1200" b="0" i="0" dirty="0">
                <a:solidFill>
                  <a:schemeClr val="accent2">
                    <a:lumMod val="60000"/>
                    <a:lumOff val="40000"/>
                  </a:schemeClr>
                </a:solidFill>
                <a:effectLst/>
                <a:latin typeface="Open Sans"/>
              </a:rPr>
              <a:t>Git and GitHub revolutionize code management and collaborative development by offering robust version control, seamless collaboration, and streamlined development workflows. These tools empower developers to track changes, collaborate on code projects, and optimize development processes, ensuring code integrity and promoting agile development practices.</a:t>
            </a:r>
            <a:endParaRPr lang="fr-FR" sz="1200" dirty="0">
              <a:solidFill>
                <a:schemeClr val="accent2">
                  <a:lumMod val="60000"/>
                  <a:lumOff val="40000"/>
                </a:schemeClr>
              </a:solidFill>
            </a:endParaRPr>
          </a:p>
        </p:txBody>
      </p:sp>
      <p:pic>
        <p:nvPicPr>
          <p:cNvPr id="23" name="Image 22">
            <a:extLst>
              <a:ext uri="{FF2B5EF4-FFF2-40B4-BE49-F238E27FC236}">
                <a16:creationId xmlns:a16="http://schemas.microsoft.com/office/drawing/2014/main" id="{5C106583-5601-4777-84B2-2A4F168F9DC6}"/>
              </a:ext>
            </a:extLst>
          </p:cNvPr>
          <p:cNvPicPr>
            <a:picLocks noChangeAspect="1"/>
          </p:cNvPicPr>
          <p:nvPr/>
        </p:nvPicPr>
        <p:blipFill>
          <a:blip r:embed="rId2"/>
          <a:stretch>
            <a:fillRect/>
          </a:stretch>
        </p:blipFill>
        <p:spPr>
          <a:xfrm>
            <a:off x="9647088" y="2743990"/>
            <a:ext cx="2504661" cy="2214116"/>
          </a:xfrm>
          <a:prstGeom prst="rect">
            <a:avLst/>
          </a:prstGeom>
        </p:spPr>
      </p:pic>
    </p:spTree>
    <p:extLst>
      <p:ext uri="{BB962C8B-B14F-4D97-AF65-F5344CB8AC3E}">
        <p14:creationId xmlns:p14="http://schemas.microsoft.com/office/powerpoint/2010/main" val="3978090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2" grpId="0" animBg="1"/>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225</TotalTime>
  <Words>1917</Words>
  <Application>Microsoft Office PowerPoint</Application>
  <PresentationFormat>Grand écran</PresentationFormat>
  <Paragraphs>74</Paragraphs>
  <Slides>17</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Agency FB</vt:lpstr>
      <vt:lpstr>Arial</vt:lpstr>
      <vt:lpstr>Calibri</vt:lpstr>
      <vt:lpstr>Candara Light</vt:lpstr>
      <vt:lpstr>Open Sans</vt:lpstr>
      <vt:lpstr>Oswald</vt:lpstr>
      <vt:lpstr>Segoe UI Light</vt:lpstr>
      <vt:lpstr>Söhne</vt:lpstr>
      <vt:lpstr>Tw Cen MT</vt:lpstr>
      <vt:lpstr>Circuit</vt:lpstr>
      <vt:lpstr>A Comprehensive       Report on Information and                 communication     Technologies (TIC)                and Related Technologies</vt:lpstr>
      <vt:lpstr> ● Introduction to TIC (Information and Communication Technologies)  1• Google services 2● Microsoft tools 3• Git and GitHub 4● Artificial Intelligence 5• Internet of Things (IoT) 6● Cybersecurity 7 • CONCLUSION </vt:lpstr>
      <vt:lpstr>Introduction to TIC (Information and Communication Technologies) Definition, Overview, Importance </vt:lpstr>
      <vt:lpstr>  1• Google services 2● Microsoft tools 3• Git and GitHub 4● Artificial Intelligence 5• Internet of Things (IoT) 6● Cybersecurity 7 • CONCLUSION </vt:lpstr>
      <vt:lpstr>1• Google Services </vt:lpstr>
      <vt:lpstr>• Google services 2● Microsoft tools 3• Git and GitHub 4● Artificial Intelligence 5• Internet of Things (IoT) 6● Cybersecurity 7 • CONCLUSION </vt:lpstr>
      <vt:lpstr>Présentation PowerPoint</vt:lpstr>
      <vt:lpstr>  1• Google services 2● Microsoft tools 3• Git and GitHub 4● Artificial Intelligence 5• Internet of Things (IoT) 6● Cybersecurity 7 • CONCLUSION </vt:lpstr>
      <vt:lpstr>Présentation PowerPoint</vt:lpstr>
      <vt:lpstr>1• Google services 2● Microsoft tools 3• Git and GitHub 4● Artificial Intelligence 5• Internet of Things (IoT) 6● Cybersecurity 7 • CONCLUSION </vt:lpstr>
      <vt:lpstr>Présentation PowerPoint</vt:lpstr>
      <vt:lpstr>  1• Google services 2● Microsoft tools 3• Git and GitHub 4● Artificial Intelligence 5• Internet of Things (IoT) 6● Cybersecurity 7 • CONCLUSION </vt:lpstr>
      <vt:lpstr>Présentation PowerPoint</vt:lpstr>
      <vt:lpstr> 1• Google services 2● Microsoft tools 3• Git and GitHub 4● Artificial Intelligence 5• Internet of Things (IoT) 6● Cybersecurity 7 • CONCLUSION </vt:lpstr>
      <vt:lpstr>Présentation PowerPoint</vt:lpstr>
      <vt:lpstr>1• Google services 2● Microsoft tools 3• Git and GitHub 4● Artificial Intelligence 5• Internet of Things (IoT) 6● Cybersecurity 7 • CONCLUSION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Report on Information and                 communication     Technologies (TIC)                and Related Technologies</dc:title>
  <dc:creator>Administrateur</dc:creator>
  <cp:lastModifiedBy>Administrateur</cp:lastModifiedBy>
  <cp:revision>2</cp:revision>
  <dcterms:created xsi:type="dcterms:W3CDTF">2023-12-29T18:28:56Z</dcterms:created>
  <dcterms:modified xsi:type="dcterms:W3CDTF">2023-12-30T10:38:01Z</dcterms:modified>
</cp:coreProperties>
</file>