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60" r:id="rId2"/>
    <p:sldId id="387" r:id="rId3"/>
    <p:sldId id="365" r:id="rId4"/>
    <p:sldId id="351" r:id="rId5"/>
    <p:sldId id="368" r:id="rId6"/>
    <p:sldId id="371" r:id="rId7"/>
    <p:sldId id="397" r:id="rId8"/>
    <p:sldId id="398" r:id="rId9"/>
    <p:sldId id="399" r:id="rId10"/>
    <p:sldId id="400" r:id="rId11"/>
    <p:sldId id="401" r:id="rId12"/>
    <p:sldId id="374" r:id="rId13"/>
    <p:sldId id="372" r:id="rId14"/>
    <p:sldId id="389" r:id="rId15"/>
    <p:sldId id="373" r:id="rId16"/>
    <p:sldId id="391" r:id="rId17"/>
    <p:sldId id="388" r:id="rId18"/>
    <p:sldId id="370" r:id="rId19"/>
    <p:sldId id="402" r:id="rId20"/>
    <p:sldId id="332" r:id="rId21"/>
    <p:sldId id="333" r:id="rId22"/>
    <p:sldId id="334" r:id="rId23"/>
    <p:sldId id="393" r:id="rId24"/>
    <p:sldId id="335" r:id="rId25"/>
    <p:sldId id="392" r:id="rId26"/>
    <p:sldId id="336" r:id="rId27"/>
    <p:sldId id="338" r:id="rId28"/>
    <p:sldId id="357" r:id="rId29"/>
    <p:sldId id="383" r:id="rId30"/>
    <p:sldId id="394" r:id="rId31"/>
    <p:sldId id="361" r:id="rId32"/>
    <p:sldId id="362" r:id="rId33"/>
    <p:sldId id="395" r:id="rId34"/>
    <p:sldId id="337" r:id="rId35"/>
    <p:sldId id="396" r:id="rId36"/>
    <p:sldId id="358" r:id="rId37"/>
    <p:sldId id="359" r:id="rId38"/>
    <p:sldId id="363" r:id="rId39"/>
    <p:sldId id="386" r:id="rId40"/>
    <p:sldId id="355" r:id="rId41"/>
    <p:sldId id="356" r:id="rId4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19" autoAdjust="0"/>
  </p:normalViewPr>
  <p:slideViewPr>
    <p:cSldViewPr>
      <p:cViewPr varScale="1">
        <p:scale>
          <a:sx n="62" d="100"/>
          <a:sy n="62" d="100"/>
        </p:scale>
        <p:origin x="-68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3A70AFF-AE3F-4AAC-AF68-919CF5088386}" type="datetimeFigureOut">
              <a:rPr lang="en-US" smtClean="0"/>
              <a:pPr/>
              <a:t>6/22/2015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078A934-4A9F-429C-9C87-18DB206E4E6F}" type="slidenum">
              <a:rPr lang="en-US" smtClean="0"/>
              <a:pPr/>
              <a:t>‹#›</a:t>
            </a:fld>
            <a:endParaRPr lang="en-US" dirty="0"/>
          </a:p>
        </p:txBody>
      </p:sp>
    </p:spTree>
    <p:extLst>
      <p:ext uri="{BB962C8B-B14F-4D97-AF65-F5344CB8AC3E}">
        <p14:creationId xmlns:p14="http://schemas.microsoft.com/office/powerpoint/2010/main" val="48407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pPr/>
              <a:t>1</a:t>
            </a:fld>
            <a:endParaRPr lang="en-US" dirty="0"/>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F2FAAF-DD87-4B78-BEC5-7AB056D1FBA1}" type="slidenum">
              <a:rPr lang="en-US"/>
              <a:pPr/>
              <a:t>26</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0DB36-5B5A-4038-9A98-2DCD9958C5B9}" type="slidenum">
              <a:rPr lang="en-US"/>
              <a:pPr/>
              <a:t>27</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63BA55D-7C58-4F30-916E-4C70E4BFF5E7}" type="slidenum">
              <a:rPr lang="en-US">
                <a:latin typeface="Arial" charset="0"/>
              </a:rPr>
              <a:pPr/>
              <a:t>28</a:t>
            </a:fld>
            <a:endParaRPr lang="en-US">
              <a:latin typeface="Arial" charset="0"/>
            </a:endParaRPr>
          </a:p>
        </p:txBody>
      </p:sp>
      <p:sp>
        <p:nvSpPr>
          <p:cNvPr id="51203"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smtClean="0">
              <a:latin typeface="Arial" charset="0"/>
            </a:endParaRPr>
          </a:p>
        </p:txBody>
      </p:sp>
      <p:sp>
        <p:nvSpPr>
          <p:cNvPr id="51204"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1CE1C-A3EB-40EA-B028-130FEF405CA6}" type="slidenum">
              <a:rPr lang="en-US"/>
              <a:pPr/>
              <a:t>31</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ADD055-5FC7-41E2-A3E2-4A0BB41A9A04}" type="slidenum">
              <a:rPr lang="en-US"/>
              <a:pPr/>
              <a:t>32</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ADD055-5FC7-41E2-A3E2-4A0BB41A9A04}" type="slidenum">
              <a:rPr lang="en-US"/>
              <a:pPr/>
              <a:t>33</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43014-8C33-41CF-952D-8A044E8B5D4E}" type="slidenum">
              <a:rPr lang="en-US"/>
              <a:pPr/>
              <a:t>34</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43014-8C33-41CF-952D-8A044E8B5D4E}" type="slidenum">
              <a:rPr lang="en-US"/>
              <a:pPr/>
              <a:t>35</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73ACE0-858F-4675-9AE6-0E95DCE6A05E}" type="slidenum">
              <a:rPr lang="en-US"/>
              <a:pPr/>
              <a:t>36</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A06BF-7545-4C5E-8E7C-0BFB57DDBD56}" type="slidenum">
              <a:rPr lang="en-US"/>
              <a:pPr/>
              <a:t>37</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6D5446-CE6E-45F5-831F-848A5F2CAFE9}" type="slidenum">
              <a:rPr lang="en-US">
                <a:latin typeface="Arial" charset="0"/>
              </a:rPr>
              <a:pPr/>
              <a:t>4</a:t>
            </a:fld>
            <a:endParaRPr lang="en-US" dirty="0">
              <a:latin typeface="Arial" charset="0"/>
            </a:endParaRPr>
          </a:p>
        </p:txBody>
      </p:sp>
      <p:sp>
        <p:nvSpPr>
          <p:cNvPr id="50179"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dirty="0" smtClean="0">
              <a:latin typeface="Arial" charset="0"/>
            </a:endParaRPr>
          </a:p>
        </p:txBody>
      </p:sp>
      <p:sp>
        <p:nvSpPr>
          <p:cNvPr id="50180"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FB7519B-6AA3-4EFD-9E7C-C664C2CDA8EC}" type="slidenum">
              <a:rPr lang="en-US">
                <a:latin typeface="Arial" charset="0"/>
              </a:rPr>
              <a:pPr/>
              <a:t>38</a:t>
            </a:fld>
            <a:endParaRPr lang="en-US">
              <a:latin typeface="Arial" charset="0"/>
            </a:endParaRPr>
          </a:p>
        </p:txBody>
      </p:sp>
      <p:sp>
        <p:nvSpPr>
          <p:cNvPr id="52227"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smtClean="0">
              <a:latin typeface="Arial" charset="0"/>
            </a:endParaRPr>
          </a:p>
        </p:txBody>
      </p:sp>
      <p:sp>
        <p:nvSpPr>
          <p:cNvPr id="52228"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40</a:t>
            </a:fld>
            <a:endParaRPr lang="en-US" dirty="0">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dirty="0" smtClean="0">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0012283-3E10-41C0-B42D-C06D01F3C5A9}" type="slidenum">
              <a:rPr lang="en-US">
                <a:latin typeface="Arial" charset="0"/>
              </a:rPr>
              <a:pPr/>
              <a:t>41</a:t>
            </a:fld>
            <a:endParaRPr lang="en-US" dirty="0">
              <a:latin typeface="Arial" charset="0"/>
            </a:endParaRPr>
          </a:p>
        </p:txBody>
      </p:sp>
      <p:sp>
        <p:nvSpPr>
          <p:cNvPr id="55299"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dirty="0" smtClean="0">
              <a:latin typeface="Arial" charset="0"/>
            </a:endParaRPr>
          </a:p>
        </p:txBody>
      </p:sp>
      <p:sp>
        <p:nvSpPr>
          <p:cNvPr id="55300"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18</a:t>
            </a:fld>
            <a:endParaRPr lang="en-US">
              <a:latin typeface="Arial" charset="0"/>
            </a:endParaRPr>
          </a:p>
        </p:txBody>
      </p:sp>
      <p:sp>
        <p:nvSpPr>
          <p:cNvPr id="53251" name="Rectangle 2"/>
          <p:cNvSpPr>
            <a:spLocks noGrp="1" noChangeArrowheads="1"/>
          </p:cNvSpPr>
          <p:nvPr>
            <p:ph type="body" idx="1"/>
          </p:nvPr>
        </p:nvSpPr>
        <p:spPr>
          <a:xfrm>
            <a:off x="936344" y="4414177"/>
            <a:ext cx="5137714" cy="4184993"/>
          </a:xfrm>
          <a:noFill/>
          <a:ln/>
        </p:spPr>
        <p:txBody>
          <a:bodyPr lIns="92184" tIns="45283" rIns="92184" bIns="45283"/>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79513" y="696913"/>
            <a:ext cx="4648200" cy="3486150"/>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1A9607-2928-472D-B965-E0590A0898B0}" type="slidenum">
              <a:rPr lang="en-US"/>
              <a:pPr/>
              <a:t>20</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4C44A2-CC6F-42FE-B699-194D22006979}" type="slidenum">
              <a:rPr lang="en-US"/>
              <a:pPr/>
              <a:t>21</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40EFB-DFCF-4D73-B703-21FEC092600D}" type="slidenum">
              <a:rPr lang="en-US"/>
              <a:pPr/>
              <a:t>22</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E40EFB-DFCF-4D73-B703-21FEC092600D}" type="slidenum">
              <a:rPr lang="en-US"/>
              <a:pPr/>
              <a:t>23</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637727-16E6-461E-A8B8-900CA7955CDC}" type="slidenum">
              <a:rPr lang="en-US"/>
              <a:pPr/>
              <a:t>24</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637727-16E6-461E-A8B8-900CA7955CDC}" type="slidenum">
              <a:rPr lang="en-US"/>
              <a:pPr/>
              <a:t>25</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7554F00-6339-4BD5-BF7F-9E4DD9C716C8}" type="datetime1">
              <a:rPr lang="en-US" smtClean="0"/>
              <a:pPr/>
              <a:t>6/22/2015</a:t>
            </a:fld>
            <a:endParaRPr lang="en-US" dirty="0"/>
          </a:p>
        </p:txBody>
      </p:sp>
      <p:sp>
        <p:nvSpPr>
          <p:cNvPr id="19" name="Footer Placeholder 18"/>
          <p:cNvSpPr>
            <a:spLocks noGrp="1"/>
          </p:cNvSpPr>
          <p:nvPr>
            <p:ph type="ftr" sz="quarter" idx="11"/>
          </p:nvPr>
        </p:nvSpPr>
        <p:spPr/>
        <p:txBody>
          <a:bodyPr/>
          <a:lstStyle/>
          <a:p>
            <a:endParaRPr kumimoji="0" lang="en-US" dirty="0"/>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1EFB01-ECD9-4CBC-AC30-87D0F595B357}" type="datetime1">
              <a:rPr lang="en-US" smtClean="0"/>
              <a:pPr/>
              <a:t>6/22/2015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5E0740-48C5-4D94-8F3B-9AB93110E24A}" type="datetime1">
              <a:rPr lang="en-US" smtClean="0"/>
              <a:pPr/>
              <a:t>6/22/2015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8779A944-4603-4E7B-91B6-0E21D1935963}" type="datetime1">
              <a:rPr lang="en-US" smtClean="0"/>
              <a:pPr>
                <a:defRPr/>
              </a:pPr>
              <a:t>6/22/2015</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98BDBCA8-02E9-44A2-8E99-2E061FA53BF6}"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21F48C47-D509-4D47-8442-F43B83A90C76}" type="datetime1">
              <a:rPr lang="en-US" smtClean="0"/>
              <a:pPr>
                <a:defRPr/>
              </a:pPr>
              <a:t>6/22/2015</a:t>
            </a:fld>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0F93536D-8C59-447D-BD7B-2DCAA63FA9FB}"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F05AD9-FA08-42AA-AB99-056923B43680}" type="datetime1">
              <a:rPr lang="en-US" smtClean="0"/>
              <a:pPr/>
              <a:t>6/22/2015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F45F4BC-45FF-4622-A68C-8A8FA3FB2EC4}" type="datetime1">
              <a:rPr lang="en-US" smtClean="0"/>
              <a:pPr/>
              <a:t>6/22/2015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7DC365-B369-4676-AE5F-018CC166E097}" type="datetime1">
              <a:rPr lang="en-US" smtClean="0"/>
              <a:pPr/>
              <a:t>6/22/2015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13F719F-9BC7-4370-9C80-36DAAEB5C1C7}" type="datetime1">
              <a:rPr lang="en-US" smtClean="0"/>
              <a:pPr/>
              <a:t>6/22/2015</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135352B-5747-440F-9D78-AD6524A78D7D}" type="datetime1">
              <a:rPr lang="en-US" smtClean="0"/>
              <a:pPr/>
              <a:t>6/22/2015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18A59-1A59-4328-87C7-60F858264A5F}" type="datetime1">
              <a:rPr lang="en-US" smtClean="0"/>
              <a:pPr/>
              <a:t>6/22/2015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3CEF76-792E-4020-833D-71965BE8549B}" type="datetime1">
              <a:rPr lang="en-US" smtClean="0"/>
              <a:pPr/>
              <a:t>6/22/2015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BC4D95A-7A1C-4EDC-B3B0-A9B0D7AF7ECF}" type="datetime1">
              <a:rPr lang="en-US" smtClean="0"/>
              <a:pPr/>
              <a:t>6/22/2015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132469-C2EB-4DE1-899A-8EFB8BCA3988}" type="datetime1">
              <a:rPr lang="en-US" smtClean="0"/>
              <a:pPr/>
              <a:t>6/22/2015</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09" name="Picture 5"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10" name="Picture 6"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sp>
        <p:nvSpPr>
          <p:cNvPr id="72711" name="Rectangle 7"/>
          <p:cNvSpPr>
            <a:spLocks noChangeArrowheads="1"/>
          </p:cNvSpPr>
          <p:nvPr/>
        </p:nvSpPr>
        <p:spPr bwMode="auto">
          <a:xfrm>
            <a:off x="152400" y="533400"/>
            <a:ext cx="8839200" cy="1524000"/>
          </a:xfrm>
          <a:prstGeom prst="rect">
            <a:avLst/>
          </a:prstGeom>
          <a:noFill/>
          <a:ln w="9525">
            <a:noFill/>
            <a:miter lim="800000"/>
            <a:headEnd/>
            <a:tailEnd/>
          </a:ln>
          <a:effectLst/>
        </p:spPr>
        <p:txBody>
          <a:bodyPr/>
          <a:lstStyle/>
          <a:p>
            <a:pPr algn="ctr" eaLnBrk="1" hangingPunct="1">
              <a:spcBef>
                <a:spcPct val="20000"/>
              </a:spcBef>
            </a:pP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AHARISHI </a:t>
            </a:r>
            <a:r>
              <a:rPr lang="en-US" sz="3200" b="1" dirty="0">
                <a:solidFill>
                  <a:srgbClr val="010396"/>
                </a:solidFill>
                <a:latin typeface="Times New Roman" pitchFamily="18" charset="0"/>
              </a:rPr>
              <a:t>U</a:t>
            </a:r>
            <a:r>
              <a:rPr lang="en-US" sz="2400" b="1" dirty="0">
                <a:solidFill>
                  <a:srgbClr val="010396"/>
                </a:solidFill>
                <a:latin typeface="Times New Roman" pitchFamily="18" charset="0"/>
              </a:rPr>
              <a:t>NIVERSITY of </a:t>
            </a: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ANAGEMENT</a:t>
            </a:r>
          </a:p>
          <a:p>
            <a:pPr algn="ctr"/>
            <a:r>
              <a:rPr lang="en-US" sz="2000" b="1" i="1" dirty="0">
                <a:solidFill>
                  <a:srgbClr val="99CCFF"/>
                </a:solidFill>
                <a:latin typeface="Times New Roman" pitchFamily="18" charset="0"/>
              </a:rPr>
              <a:t>Engaging the Managing Intelligence of Nature</a:t>
            </a:r>
            <a:r>
              <a:rPr lang="en-US" sz="2800" b="1" dirty="0">
                <a:solidFill>
                  <a:schemeClr val="bg1"/>
                </a:solidFill>
                <a:latin typeface="Times New Roman" pitchFamily="18" charset="0"/>
              </a:rPr>
              <a:t> </a:t>
            </a:r>
          </a:p>
          <a:p>
            <a:pPr algn="ctr" eaLnBrk="1" hangingPunct="1">
              <a:spcBef>
                <a:spcPct val="20000"/>
              </a:spcBef>
            </a:pPr>
            <a:r>
              <a:rPr lang="en-US" sz="3200" b="1" dirty="0">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noFill/>
          <a:ln/>
        </p:spPr>
        <p:txBody>
          <a:bodyPr>
            <a:normAutofit fontScale="90000"/>
          </a:bodyPr>
          <a:lstStyle/>
          <a:p>
            <a:pPr algn="ctr"/>
            <a:r>
              <a:rPr lang="en-US" sz="3600" b="1" dirty="0">
                <a:solidFill>
                  <a:schemeClr val="tx1"/>
                </a:solidFill>
                <a:effectLst/>
                <a:latin typeface="Arial" pitchFamily="34" charset="0"/>
                <a:cs typeface="Arial" pitchFamily="34" charset="0"/>
              </a:rPr>
              <a:t>CS401 Modern Programming Practices (MPP</a:t>
            </a:r>
            <a:r>
              <a:rPr lang="en-US" sz="3600" b="1" dirty="0" smtClean="0">
                <a:solidFill>
                  <a:schemeClr val="tx1"/>
                </a:solidFill>
                <a:effectLst/>
                <a:latin typeface="Arial" pitchFamily="34" charset="0"/>
                <a:cs typeface="Arial" pitchFamily="34" charset="0"/>
              </a:rPr>
              <a:t>)</a:t>
            </a:r>
            <a:br>
              <a:rPr lang="en-US" sz="3600" b="1" dirty="0" smtClean="0">
                <a:solidFill>
                  <a:schemeClr val="tx1"/>
                </a:solidFill>
                <a:effectLst/>
                <a:latin typeface="Arial" pitchFamily="34" charset="0"/>
                <a:cs typeface="Arial" pitchFamily="34" charset="0"/>
              </a:rPr>
            </a:br>
            <a:r>
              <a:rPr lang="en-US" sz="3600" smtClean="0">
                <a:solidFill>
                  <a:schemeClr val="tx1"/>
                </a:solidFill>
                <a:effectLst/>
                <a:latin typeface="Arial" pitchFamily="34" charset="0"/>
                <a:cs typeface="Arial" pitchFamily="34" charset="0"/>
              </a:rPr>
              <a:t>Professor  Paul Corazza</a:t>
            </a:r>
            <a:endParaRPr lang="en-US" sz="3600" b="1"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a:t>
            </a:r>
            <a:endParaRPr lang="en-US" dirty="0"/>
          </a:p>
        </p:txBody>
      </p:sp>
      <p:sp>
        <p:nvSpPr>
          <p:cNvPr id="3" name="Content Placeholder 2"/>
          <p:cNvSpPr>
            <a:spLocks noGrp="1"/>
          </p:cNvSpPr>
          <p:nvPr>
            <p:ph idx="1"/>
          </p:nvPr>
        </p:nvSpPr>
        <p:spPr/>
        <p:txBody>
          <a:bodyPr>
            <a:normAutofit fontScale="85000" lnSpcReduction="20000"/>
          </a:bodyPr>
          <a:lstStyle/>
          <a:p>
            <a:r>
              <a:rPr lang="en-US" smtClean="0"/>
              <a:t>Types of relationships between classes: association, dependency, inheritance</a:t>
            </a:r>
            <a:endParaRPr lang="en-US" i="1" dirty="0" smtClean="0"/>
          </a:p>
          <a:p>
            <a:r>
              <a:rPr lang="en-US" sz="3600" u="sng" smtClean="0"/>
              <a:t>Techniques for discovering associations </a:t>
            </a:r>
            <a:endParaRPr lang="en-US" sz="3600" u="sng" smtClean="0"/>
          </a:p>
          <a:p>
            <a:pPr lvl="1"/>
            <a:r>
              <a:rPr lang="en-US" sz="3600" u="sng" smtClean="0"/>
              <a:t>Identify verb phrases</a:t>
            </a:r>
          </a:p>
          <a:p>
            <a:pPr lvl="1"/>
            <a:r>
              <a:rPr lang="en-US" sz="3600" u="sng" smtClean="0"/>
              <a:t>Create an association matrix</a:t>
            </a:r>
          </a:p>
          <a:p>
            <a:r>
              <a:rPr lang="en-US" smtClean="0"/>
              <a:t>Types of association</a:t>
            </a:r>
          </a:p>
          <a:p>
            <a:pPr lvl="1"/>
            <a:r>
              <a:rPr lang="en-US"/>
              <a:t>Unidirectional and bidirectional</a:t>
            </a:r>
          </a:p>
          <a:p>
            <a:pPr lvl="1"/>
            <a:r>
              <a:rPr lang="en-US"/>
              <a:t>Aggregation</a:t>
            </a:r>
          </a:p>
          <a:p>
            <a:pPr lvl="1"/>
            <a:r>
              <a:rPr lang="en-US"/>
              <a:t>Composition</a:t>
            </a:r>
          </a:p>
          <a:p>
            <a:pPr lvl="1"/>
            <a:r>
              <a:rPr lang="en-US"/>
              <a:t>Reflexive</a:t>
            </a:r>
          </a:p>
          <a:p>
            <a:pPr lvl="1"/>
            <a:r>
              <a:rPr lang="en-US"/>
              <a:t>Association classes</a:t>
            </a:r>
          </a:p>
          <a:p>
            <a:pPr lvl="1"/>
            <a:r>
              <a:rPr lang="en-US"/>
              <a:t>Association “decorations”: name, roles,  multiplicities</a:t>
            </a:r>
          </a:p>
          <a:p>
            <a:endParaRPr lang="en-US" smtClean="0"/>
          </a:p>
          <a:p>
            <a:pPr lvl="1"/>
            <a:endParaRPr lang="en-US"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dirty="0"/>
          </a:p>
        </p:txBody>
      </p:sp>
    </p:spTree>
    <p:extLst>
      <p:ext uri="{BB962C8B-B14F-4D97-AF65-F5344CB8AC3E}">
        <p14:creationId xmlns:p14="http://schemas.microsoft.com/office/powerpoint/2010/main" val="63721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left)">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left)">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left)">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animEffect transition="in" filter="wipe(left)">
                                      <p:cBhvr>
                                        <p:cTn id="5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Associations Specified by Verbs</a:t>
            </a:r>
            <a:endParaRPr lang="en-US"/>
          </a:p>
        </p:txBody>
      </p:sp>
      <p:sp>
        <p:nvSpPr>
          <p:cNvPr id="3" name="Content Placeholder 2"/>
          <p:cNvSpPr>
            <a:spLocks noGrp="1"/>
          </p:cNvSpPr>
          <p:nvPr>
            <p:ph idx="1"/>
          </p:nvPr>
        </p:nvSpPr>
        <p:spPr/>
        <p:txBody>
          <a:bodyPr/>
          <a:lstStyle/>
          <a:p>
            <a:pPr marL="0" indent="0">
              <a:buNone/>
            </a:pPr>
            <a:r>
              <a:rPr lang="en-US" smtClean="0"/>
              <a:t>Examples:</a:t>
            </a:r>
          </a:p>
          <a:p>
            <a:r>
              <a:rPr lang="en-US" smtClean="0"/>
              <a:t>Customer has an Account</a:t>
            </a:r>
          </a:p>
          <a:p>
            <a:r>
              <a:rPr lang="en-US" smtClean="0"/>
              <a:t>Professor advises a Student</a:t>
            </a:r>
          </a:p>
          <a:p>
            <a:r>
              <a:rPr lang="en-US" smtClean="0"/>
              <a:t>Student enrolls in a Section</a:t>
            </a:r>
          </a:p>
          <a:p>
            <a:endParaRPr lang="en-US"/>
          </a:p>
          <a:p>
            <a:pPr marL="0" indent="0">
              <a:buNone/>
            </a:pPr>
            <a:r>
              <a:rPr lang="en-US" i="1" u="sng" smtClean="0"/>
              <a:t>Strategy</a:t>
            </a:r>
            <a:r>
              <a:rPr lang="en-US" smtClean="0"/>
              <a:t>: </a:t>
            </a:r>
          </a:p>
          <a:p>
            <a:r>
              <a:rPr lang="en-US" smtClean="0"/>
              <a:t>Discover associations by finding verbs and verb phrases in the problem statement.</a:t>
            </a:r>
          </a:p>
          <a:p>
            <a:r>
              <a:rPr lang="en-US" smtClean="0"/>
              <a:t>Track the relationships in an </a:t>
            </a:r>
            <a:r>
              <a:rPr lang="en-US" i="1" smtClean="0"/>
              <a:t>Association Matrix</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dirty="0"/>
          </a:p>
        </p:txBody>
      </p:sp>
    </p:spTree>
    <p:extLst>
      <p:ext uri="{BB962C8B-B14F-4D97-AF65-F5344CB8AC3E}">
        <p14:creationId xmlns:p14="http://schemas.microsoft.com/office/powerpoint/2010/main" val="1882216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smtClean="0"/>
              <a:t>The Student Registration System</a:t>
            </a:r>
            <a:endParaRPr lang="en-US" dirty="0"/>
          </a:p>
        </p:txBody>
      </p:sp>
      <p:sp>
        <p:nvSpPr>
          <p:cNvPr id="3" name="Content Placeholder 2"/>
          <p:cNvSpPr>
            <a:spLocks noGrp="1"/>
          </p:cNvSpPr>
          <p:nvPr>
            <p:ph idx="1"/>
          </p:nvPr>
        </p:nvSpPr>
        <p:spPr>
          <a:xfrm>
            <a:off x="304800" y="1447800"/>
            <a:ext cx="8534400" cy="5257800"/>
          </a:xfrm>
        </p:spPr>
        <p:txBody>
          <a:bodyPr>
            <a:normAutofit fontScale="25000" lnSpcReduction="20000"/>
          </a:bodyPr>
          <a:lstStyle/>
          <a:p>
            <a:pPr marL="0" indent="0">
              <a:buNone/>
            </a:pPr>
            <a:r>
              <a:rPr lang="en-US" sz="2800" smtClean="0"/>
              <a:t>   </a:t>
            </a:r>
            <a:r>
              <a:rPr lang="en-US" sz="6400" smtClean="0"/>
              <a:t>We </a:t>
            </a:r>
            <a:r>
              <a:rPr lang="en-US" sz="6400"/>
              <a:t>have been asked to develop an automated Student Registration System (SRS) for the university. This system will enable students to register online for courses each semester, as well as track their progress toward completion of their degree.</a:t>
            </a:r>
          </a:p>
          <a:p>
            <a:pPr marL="0" indent="0">
              <a:buNone/>
            </a:pPr>
            <a:r>
              <a:rPr lang="en-US" sz="6400"/>
              <a:t>   When a student first enrolls at the university, he/she uses the SRS to create a plan of study that lists the courses he/she plans on taking to satisfy a particular degree program, and chooses a faculty advisor. The SRS will verify whether or not the proposed plan of study satisfies the requirements of the degree that the student is seeking.</a:t>
            </a:r>
          </a:p>
          <a:p>
            <a:pPr marL="0" indent="0">
              <a:buNone/>
            </a:pPr>
            <a:r>
              <a:rPr lang="en-US" sz="6400"/>
              <a:t>   Once a plan of study has been established, then, during the registration period preceding each semester, students are able to view the schedule of classes online, and choose whichever classes they wish to attend, indicating the preferred section (day of the week and time of day) if the class is offered by more than one professor. The SRS will verify whether or not the student has satisfied the necessary prerequisites for each requested course by referring to the student’s online transcript of courses completed and grades received (the student may review his/her transcript online at any time).</a:t>
            </a:r>
          </a:p>
          <a:p>
            <a:pPr marL="0" indent="0">
              <a:buNone/>
            </a:pPr>
            <a:r>
              <a:rPr lang="en-US" sz="6400"/>
              <a:t>   Assuming that (a) the prerequisites for the requested course(s) are satisfied, (b) the course(s) meet(s) one of the student’s plan of study requirements, and (c) there is room available in each of the class(es), the student is enrolled in the class(es).</a:t>
            </a:r>
          </a:p>
          <a:p>
            <a:pPr marL="0" indent="0">
              <a:buNone/>
            </a:pPr>
            <a:r>
              <a:rPr lang="en-US" sz="6400"/>
              <a:t>   If (a) and (b) are satisfied, but (c) is not, the student is placed on a first-come, first-served wait list. If a class/section that he/she was previously waitlisted for becomes available (either because some other student has dropped the class or because the seating capacity for the class has been increased), the student is automatically enrolled in the waitlisted class, and an email message to that effect is sent to the student. It is the student’s responsibility to drop the class if it is no longer desired; otherwise, he/she will be billed for the course.</a:t>
            </a:r>
          </a:p>
          <a:p>
            <a:pPr marL="0" indent="0">
              <a:buNone/>
            </a:pPr>
            <a:r>
              <a:rPr lang="en-US" sz="6400"/>
              <a:t>   Students may drop a class up to the end of the first week of the semester in which the class is being taught.</a:t>
            </a:r>
          </a:p>
          <a:p>
            <a:pPr marL="0" indent="0">
              <a:buNone/>
            </a:pPr>
            <a:endParaRPr lang="en-US" sz="29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a:p>
        </p:txBody>
      </p:sp>
    </p:spTree>
    <p:extLst>
      <p:ext uri="{BB962C8B-B14F-4D97-AF65-F5344CB8AC3E}">
        <p14:creationId xmlns:p14="http://schemas.microsoft.com/office/powerpoint/2010/main" val="1905847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Association Matrix</a:t>
            </a:r>
          </a:p>
        </p:txBody>
      </p:sp>
      <p:graphicFrame>
        <p:nvGraphicFramePr>
          <p:cNvPr id="576600" name="Group 88"/>
          <p:cNvGraphicFramePr>
            <a:graphicFrameLocks noGrp="1"/>
          </p:cNvGraphicFramePr>
          <p:nvPr>
            <p:ph idx="1"/>
            <p:extLst>
              <p:ext uri="{D42A27DB-BD31-4B8C-83A1-F6EECF244321}">
                <p14:modId xmlns:p14="http://schemas.microsoft.com/office/powerpoint/2010/main" val="4019295563"/>
              </p:ext>
            </p:extLst>
          </p:nvPr>
        </p:nvGraphicFramePr>
        <p:xfrm>
          <a:off x="457200" y="1600200"/>
          <a:ext cx="8229600" cy="4897946"/>
        </p:xfrm>
        <a:graphic>
          <a:graphicData uri="http://schemas.openxmlformats.org/drawingml/2006/table">
            <a:tbl>
              <a:tblPr/>
              <a:tblGrid>
                <a:gridCol w="1219200"/>
                <a:gridCol w="1131888"/>
                <a:gridCol w="1176337"/>
                <a:gridCol w="1174750"/>
                <a:gridCol w="1176338"/>
                <a:gridCol w="1055687"/>
                <a:gridCol w="1295400"/>
              </a:tblGrid>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Section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Course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Plan of Study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Professor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Student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Transcript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Section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400" b="1" i="0" u="none" strike="noStrike" cap="none" normalizeH="0" baseline="0" smtClean="0">
                          <a:ln>
                            <a:noFill/>
                          </a:ln>
                          <a:solidFill>
                            <a:schemeClr val="tx1"/>
                          </a:solidFill>
                          <a:effectLst/>
                          <a:latin typeface="Arial" pitchFamily="34" charset="0"/>
                        </a:rPr>
                        <a:t>instance of</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pitchFamily="34" charset="0"/>
                        </a:rPr>
                        <a:t>Is taught by</a:t>
                      </a:r>
                      <a:endParaRPr kumimoji="0" lang="en-US" sz="1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Course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Plan of Study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Professor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Transcript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85" name="Slide Number Placeholder 70"/>
          <p:cNvSpPr>
            <a:spLocks noGrp="1"/>
          </p:cNvSpPr>
          <p:nvPr>
            <p:ph type="sldNum" sz="quarter" idx="12"/>
          </p:nvPr>
        </p:nvSpPr>
        <p:spPr>
          <a:noFill/>
        </p:spPr>
        <p:txBody>
          <a:bodyPr/>
          <a:lstStyle/>
          <a:p>
            <a:fld id="{2E2E322E-2B1E-4E83-8C65-9ECD48514E28}" type="slidenum">
              <a:rPr lang="en-US">
                <a:latin typeface="Arial" charset="0"/>
              </a:rPr>
              <a:pPr/>
              <a:t>13</a:t>
            </a:fld>
            <a:endParaRPr lang="en-US">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153400" cy="1371600"/>
          </a:xfrm>
        </p:spPr>
        <p:txBody>
          <a:bodyPr>
            <a:normAutofit/>
          </a:bodyPr>
          <a:lstStyle/>
          <a:p>
            <a:r>
              <a:rPr lang="en-US" dirty="0" smtClean="0"/>
              <a:t>Associations– In class Exercise</a:t>
            </a:r>
            <a:endParaRPr lang="en-US" dirty="0"/>
          </a:p>
        </p:txBody>
      </p:sp>
      <p:sp>
        <p:nvSpPr>
          <p:cNvPr id="3" name="Content Placeholder 2"/>
          <p:cNvSpPr>
            <a:spLocks noGrp="1"/>
          </p:cNvSpPr>
          <p:nvPr>
            <p:ph idx="1"/>
          </p:nvPr>
        </p:nvSpPr>
        <p:spPr>
          <a:xfrm>
            <a:off x="304800" y="2743200"/>
            <a:ext cx="8382000" cy="3581400"/>
          </a:xfrm>
        </p:spPr>
        <p:txBody>
          <a:bodyPr>
            <a:normAutofit/>
          </a:bodyPr>
          <a:lstStyle/>
          <a:p>
            <a:pPr marL="0" indent="0">
              <a:buNone/>
            </a:pPr>
            <a:r>
              <a:rPr lang="en-US" dirty="0" smtClean="0"/>
              <a:t>In your small groups refer to our problem description and fill in the Association Matrix </a:t>
            </a:r>
            <a:r>
              <a:rPr lang="en-US" smtClean="0"/>
              <a:t>for </a:t>
            </a:r>
            <a:r>
              <a:rPr lang="en-US" smtClean="0"/>
              <a:t> the classes we have identified for the SRS system.</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a:p>
        </p:txBody>
      </p:sp>
    </p:spTree>
    <p:extLst>
      <p:ext uri="{BB962C8B-B14F-4D97-AF65-F5344CB8AC3E}">
        <p14:creationId xmlns:p14="http://schemas.microsoft.com/office/powerpoint/2010/main" val="1989766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8645" name="Group 85"/>
          <p:cNvGraphicFramePr>
            <a:graphicFrameLocks noGrp="1"/>
          </p:cNvGraphicFramePr>
          <p:nvPr>
            <p:ph/>
            <p:extLst>
              <p:ext uri="{D42A27DB-BD31-4B8C-83A1-F6EECF244321}">
                <p14:modId xmlns:p14="http://schemas.microsoft.com/office/powerpoint/2010/main" val="2927439909"/>
              </p:ext>
            </p:extLst>
          </p:nvPr>
        </p:nvGraphicFramePr>
        <p:xfrm>
          <a:off x="457200" y="304800"/>
          <a:ext cx="8229600" cy="6413945"/>
        </p:xfrm>
        <a:graphic>
          <a:graphicData uri="http://schemas.openxmlformats.org/drawingml/2006/table">
            <a:tbl>
              <a:tblPr/>
              <a:tblGrid>
                <a:gridCol w="1219200"/>
                <a:gridCol w="1131888"/>
                <a:gridCol w="1230312"/>
                <a:gridCol w="1120775"/>
                <a:gridCol w="1176338"/>
                <a:gridCol w="1055687"/>
                <a:gridCol w="1295400"/>
              </a:tblGrid>
              <a:tr h="993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Section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Course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Plan of Study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Professor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Student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Transcript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7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Section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instance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is taught 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included 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8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Course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prerequisite for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is called for 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8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Plan of Study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calls for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observed 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8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Professor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teaches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advises; teaches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8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Student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registered for; waitlisted for;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has previously taken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plans to take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observes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is advised by;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studies under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owns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8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Arial" pitchFamily="34" charset="0"/>
                        </a:rPr>
                        <a:t>Transcript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Includes?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Includes?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pitchFamily="34" charset="0"/>
                        </a:rPr>
                        <a:t>belongs 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908" name="Slide Number Placeholder 69"/>
          <p:cNvSpPr>
            <a:spLocks noGrp="1"/>
          </p:cNvSpPr>
          <p:nvPr>
            <p:ph type="sldNum" sz="quarter" idx="12"/>
          </p:nvPr>
        </p:nvSpPr>
        <p:spPr>
          <a:noFill/>
        </p:spPr>
        <p:txBody>
          <a:bodyPr/>
          <a:lstStyle/>
          <a:p>
            <a:fld id="{98CCD0F5-5B0A-47D9-A72F-058DF0C68ADE}" type="slidenum">
              <a:rPr lang="en-US">
                <a:latin typeface="Arial" charset="0"/>
              </a:rPr>
              <a:pPr/>
              <a:t>15</a:t>
            </a:fld>
            <a:endParaRPr lang="en-US">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153400" cy="1371600"/>
          </a:xfrm>
        </p:spPr>
        <p:txBody>
          <a:bodyPr>
            <a:normAutofit fontScale="90000"/>
          </a:bodyPr>
          <a:lstStyle/>
          <a:p>
            <a:r>
              <a:rPr lang="en-US" dirty="0" smtClean="0"/>
              <a:t>Problem Description – In class Exercise</a:t>
            </a:r>
            <a:endParaRPr lang="en-US" dirty="0"/>
          </a:p>
        </p:txBody>
      </p:sp>
      <p:sp>
        <p:nvSpPr>
          <p:cNvPr id="3" name="Content Placeholder 2"/>
          <p:cNvSpPr>
            <a:spLocks noGrp="1"/>
          </p:cNvSpPr>
          <p:nvPr>
            <p:ph idx="1"/>
          </p:nvPr>
        </p:nvSpPr>
        <p:spPr>
          <a:xfrm>
            <a:off x="304800" y="2286000"/>
            <a:ext cx="8382000" cy="3581400"/>
          </a:xfrm>
        </p:spPr>
        <p:txBody>
          <a:bodyPr>
            <a:normAutofit/>
          </a:bodyPr>
          <a:lstStyle/>
          <a:p>
            <a:pPr marL="0" indent="0">
              <a:buNone/>
            </a:pPr>
            <a:r>
              <a:rPr lang="en-US" dirty="0" smtClean="0"/>
              <a:t>In your small group now try to create a diagram with all the classes and their  labeled </a:t>
            </a:r>
            <a:r>
              <a:rPr lang="en-US" smtClean="0"/>
              <a:t>associations </a:t>
            </a:r>
            <a:r>
              <a:rPr lang="en-US" smtClean="0"/>
              <a:t> (handout)</a:t>
            </a:r>
          </a:p>
          <a:p>
            <a:pPr marL="0" indent="0">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657600"/>
            <a:ext cx="3810000" cy="2599415"/>
          </a:xfrm>
          <a:prstGeom prst="rect">
            <a:avLst/>
          </a:prstGeom>
          <a:solidFill>
            <a:schemeClr val="bg2"/>
          </a:solidFill>
          <a:ln w="9525">
            <a:solidFill>
              <a:schemeClr val="tx1"/>
            </a:solidFill>
            <a:miter lim="800000"/>
            <a:headEnd/>
            <a:tailEnd/>
          </a:ln>
        </p:spPr>
      </p:pic>
    </p:spTree>
    <p:extLst>
      <p:ext uri="{BB962C8B-B14F-4D97-AF65-F5344CB8AC3E}">
        <p14:creationId xmlns:p14="http://schemas.microsoft.com/office/powerpoint/2010/main" val="1989766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1143000"/>
          </a:xfrm>
        </p:spPr>
        <p:txBody>
          <a:bodyPr/>
          <a:lstStyle/>
          <a:p>
            <a:r>
              <a:rPr lang="en-US" dirty="0" smtClean="0"/>
              <a:t>Student Registration System</a:t>
            </a:r>
            <a:endParaRPr lang="en-US" dirty="0"/>
          </a:p>
        </p:txBody>
      </p:sp>
      <p:sp>
        <p:nvSpPr>
          <p:cNvPr id="3" name="Slide Number Placeholder 2"/>
          <p:cNvSpPr>
            <a:spLocks noGrp="1"/>
          </p:cNvSpPr>
          <p:nvPr>
            <p:ph type="sldNum" sz="quarter" idx="12"/>
          </p:nvPr>
        </p:nvSpPr>
        <p:spPr/>
        <p:txBody>
          <a:bodyPr/>
          <a:lstStyle/>
          <a:p>
            <a:pPr>
              <a:defRPr/>
            </a:pPr>
            <a:fld id="{0F93536D-8C59-447D-BD7B-2DCAA63FA9FB}" type="slidenum">
              <a:rPr lang="en-US" smtClean="0"/>
              <a:pPr>
                <a:defRPr/>
              </a:pPr>
              <a:t>17</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371599"/>
            <a:ext cx="8001000" cy="56137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eaLnBrk="1" hangingPunct="1">
              <a:lnSpc>
                <a:spcPct val="90000"/>
              </a:lnSpc>
              <a:buFontTx/>
              <a:buNone/>
            </a:pPr>
            <a:r>
              <a:rPr lang="en-US" smtClean="0"/>
              <a:t>Building a software system using OO principles involves an </a:t>
            </a:r>
            <a:r>
              <a:rPr lang="en-US" i="1" smtClean="0"/>
              <a:t>analysis </a:t>
            </a:r>
            <a:r>
              <a:rPr lang="en-US" smtClean="0"/>
              <a:t>step in which the problem is analyzed and broken into pieces as objects are discovered. The pieces are then refined and put together  -- in a step of </a:t>
            </a:r>
            <a:r>
              <a:rPr lang="en-US" i="1" smtClean="0"/>
              <a:t>synthesis – </a:t>
            </a:r>
            <a:r>
              <a:rPr lang="en-US" smtClean="0"/>
              <a:t>to give a picture of a unified system. This step of synthesis happens through the identification of relationships between classes, represented by </a:t>
            </a:r>
            <a:r>
              <a:rPr lang="en-US" i="1" smtClean="0"/>
              <a:t>associations.</a:t>
            </a:r>
            <a:r>
              <a:rPr lang="en-US" smtClean="0"/>
              <a:t> This phenomenon is a characteristic of all knowledge – it arises through a combination of analysis and synthesis.</a:t>
            </a: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 1</a:t>
            </a:r>
            <a:endParaRPr lang="en-US" dirty="0" smtClean="0"/>
          </a:p>
        </p:txBody>
      </p:sp>
      <p:sp>
        <p:nvSpPr>
          <p:cNvPr id="46084" name="Slide Number Placeholder 3"/>
          <p:cNvSpPr>
            <a:spLocks noGrp="1"/>
          </p:cNvSpPr>
          <p:nvPr>
            <p:ph type="sldNum" sz="quarter" idx="12"/>
          </p:nvPr>
        </p:nvSpPr>
        <p:spPr>
          <a:noFill/>
        </p:spPr>
        <p:txBody>
          <a:bodyPr/>
          <a:lstStyle/>
          <a:p>
            <a:fld id="{A24AD04C-DC1F-43D1-9567-0D0646DEA9C2}" type="slidenum">
              <a:rPr lang="en-US">
                <a:latin typeface="Arial" charset="0"/>
              </a:rPr>
              <a:pPr/>
              <a:t>18</a:t>
            </a:fld>
            <a:endParaRPr lang="en-US">
              <a:latin typeface="Arial"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a:t>
            </a:r>
            <a:endParaRPr lang="en-US" dirty="0"/>
          </a:p>
        </p:txBody>
      </p:sp>
      <p:sp>
        <p:nvSpPr>
          <p:cNvPr id="3" name="Content Placeholder 2"/>
          <p:cNvSpPr>
            <a:spLocks noGrp="1"/>
          </p:cNvSpPr>
          <p:nvPr>
            <p:ph idx="1"/>
          </p:nvPr>
        </p:nvSpPr>
        <p:spPr/>
        <p:txBody>
          <a:bodyPr>
            <a:normAutofit fontScale="77500" lnSpcReduction="20000"/>
          </a:bodyPr>
          <a:lstStyle/>
          <a:p>
            <a:r>
              <a:rPr lang="en-US" smtClean="0"/>
              <a:t>Types of relationships between classes: association, dependency, inheritance</a:t>
            </a:r>
            <a:endParaRPr lang="en-US" i="1" dirty="0" smtClean="0"/>
          </a:p>
          <a:p>
            <a:r>
              <a:rPr lang="en-US" smtClean="0"/>
              <a:t>Techniques for discovering associations </a:t>
            </a:r>
            <a:endParaRPr lang="en-US" smtClean="0"/>
          </a:p>
          <a:p>
            <a:pPr lvl="1"/>
            <a:r>
              <a:rPr lang="en-US" sz="2600" smtClean="0"/>
              <a:t>Identify verb phrases</a:t>
            </a:r>
          </a:p>
          <a:p>
            <a:pPr lvl="1"/>
            <a:r>
              <a:rPr lang="en-US" sz="2600" smtClean="0"/>
              <a:t>Create an association matrix</a:t>
            </a:r>
          </a:p>
          <a:p>
            <a:r>
              <a:rPr lang="en-US" sz="3600" u="sng" smtClean="0"/>
              <a:t>Types of association</a:t>
            </a:r>
          </a:p>
          <a:p>
            <a:pPr lvl="1"/>
            <a:r>
              <a:rPr lang="en-US" sz="3200" u="sng"/>
              <a:t>Unidirectional and bidirectional</a:t>
            </a:r>
          </a:p>
          <a:p>
            <a:pPr lvl="1"/>
            <a:r>
              <a:rPr lang="en-US" sz="3200" u="sng"/>
              <a:t>Aggregation</a:t>
            </a:r>
          </a:p>
          <a:p>
            <a:pPr lvl="1"/>
            <a:r>
              <a:rPr lang="en-US" sz="3200" u="sng"/>
              <a:t>Composition</a:t>
            </a:r>
          </a:p>
          <a:p>
            <a:pPr lvl="1"/>
            <a:r>
              <a:rPr lang="en-US" sz="3200" u="sng"/>
              <a:t>Reflexive</a:t>
            </a:r>
          </a:p>
          <a:p>
            <a:pPr lvl="1"/>
            <a:r>
              <a:rPr lang="en-US" sz="3200" u="sng"/>
              <a:t>Association classes</a:t>
            </a:r>
          </a:p>
          <a:p>
            <a:pPr lvl="1"/>
            <a:r>
              <a:rPr lang="en-US" sz="3200" u="sng"/>
              <a:t>Association “decorations”: name, roles,  multiplicities</a:t>
            </a:r>
          </a:p>
          <a:p>
            <a:pPr lvl="1"/>
            <a:endParaRPr lang="en-US"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dirty="0"/>
          </a:p>
        </p:txBody>
      </p:sp>
    </p:spTree>
    <p:extLst>
      <p:ext uri="{BB962C8B-B14F-4D97-AF65-F5344CB8AC3E}">
        <p14:creationId xmlns:p14="http://schemas.microsoft.com/office/powerpoint/2010/main" val="410932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wipe(left)">
                                      <p:cBhvr>
                                        <p:cTn id="2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914400" y="1828800"/>
            <a:ext cx="7391400" cy="2014538"/>
          </a:xfrm>
          <a:prstGeom prst="rect">
            <a:avLst/>
          </a:prstGeom>
          <a:noFill/>
          <a:ln w="9525">
            <a:noFill/>
            <a:miter lim="800000"/>
            <a:headEnd/>
            <a:tailEnd/>
          </a:ln>
          <a:effectLst/>
        </p:spPr>
        <p:txBody>
          <a:bodyPr>
            <a:spAutoFit/>
          </a:bodyPr>
          <a:lstStyle/>
          <a:p>
            <a:r>
              <a:rPr lang="en-US" sz="1800" dirty="0">
                <a:solidFill>
                  <a:srgbClr val="000000"/>
                </a:solidFill>
              </a:rPr>
              <a:t>© </a:t>
            </a:r>
            <a:r>
              <a:rPr lang="en-US" sz="1800" dirty="0" smtClean="0">
                <a:solidFill>
                  <a:srgbClr val="000000"/>
                </a:solidFill>
              </a:rPr>
              <a:t>2015 </a:t>
            </a:r>
            <a:r>
              <a:rPr lang="en-US" sz="1800" dirty="0">
                <a:solidFill>
                  <a:srgbClr val="000000"/>
                </a:solidFill>
              </a:rPr>
              <a:t>Maharishi University of Management, Fairfield, Iowa</a:t>
            </a:r>
          </a:p>
          <a:p>
            <a:endParaRPr lang="en-US" sz="1800" dirty="0">
              <a:solidFill>
                <a:srgbClr val="000000"/>
              </a:solidFill>
            </a:endParaRPr>
          </a:p>
          <a:p>
            <a:r>
              <a:rPr lang="en-US" sz="1800" dirty="0">
                <a:solidFill>
                  <a:srgbClr val="00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dirty="0"/>
          </a:p>
        </p:txBody>
      </p:sp>
      <p:sp>
        <p:nvSpPr>
          <p:cNvPr id="7" name="Slide Number Placeholder 6"/>
          <p:cNvSpPr>
            <a:spLocks noGrp="1"/>
          </p:cNvSpPr>
          <p:nvPr>
            <p:ph type="sldNum" sz="quarter" idx="12"/>
          </p:nvPr>
        </p:nvSpPr>
        <p:spPr/>
        <p:txBody>
          <a:bodyPr/>
          <a:lstStyle/>
          <a:p>
            <a:fld id="{4D3A3B11-5B88-4D5F-A5CE-F1144D14B0E7}"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Describing Relationships</a:t>
            </a:r>
          </a:p>
        </p:txBody>
      </p:sp>
      <p:sp>
        <p:nvSpPr>
          <p:cNvPr id="11267" name="Rectangle 3"/>
          <p:cNvSpPr>
            <a:spLocks noGrp="1" noChangeArrowheads="1"/>
          </p:cNvSpPr>
          <p:nvPr>
            <p:ph idx="1"/>
          </p:nvPr>
        </p:nvSpPr>
        <p:spPr/>
        <p:txBody>
          <a:bodyPr/>
          <a:lstStyle/>
          <a:p>
            <a:r>
              <a:rPr lang="en-US" sz="2800" dirty="0"/>
              <a:t>Relationships define how objects interact:</a:t>
            </a:r>
          </a:p>
          <a:p>
            <a:pPr lvl="1"/>
            <a:r>
              <a:rPr lang="en-US" sz="2400" dirty="0"/>
              <a:t>Student </a:t>
            </a:r>
            <a:r>
              <a:rPr lang="en-US" sz="2400" i="1" dirty="0"/>
              <a:t>takes</a:t>
            </a:r>
            <a:r>
              <a:rPr lang="en-US" sz="2400" dirty="0"/>
              <a:t> </a:t>
            </a:r>
            <a:r>
              <a:rPr lang="en-US" dirty="0" smtClean="0">
                <a:solidFill>
                  <a:srgbClr val="FF0000"/>
                </a:solidFill>
              </a:rPr>
              <a:t>S</a:t>
            </a:r>
            <a:r>
              <a:rPr lang="en-US" sz="2400" dirty="0" smtClean="0">
                <a:solidFill>
                  <a:srgbClr val="FF0000"/>
                </a:solidFill>
              </a:rPr>
              <a:t>ections</a:t>
            </a:r>
            <a:endParaRPr lang="en-US" sz="2400" dirty="0"/>
          </a:p>
          <a:p>
            <a:pPr lvl="1"/>
            <a:r>
              <a:rPr lang="en-US" sz="2400" dirty="0"/>
              <a:t>Professor </a:t>
            </a:r>
            <a:r>
              <a:rPr lang="en-US" sz="2400" i="1" dirty="0"/>
              <a:t>teaches</a:t>
            </a:r>
            <a:r>
              <a:rPr lang="en-US" sz="2400" dirty="0"/>
              <a:t> </a:t>
            </a:r>
            <a:r>
              <a:rPr lang="en-US" sz="2400" dirty="0" smtClean="0">
                <a:solidFill>
                  <a:srgbClr val="FF0000"/>
                </a:solidFill>
              </a:rPr>
              <a:t>Sections</a:t>
            </a:r>
            <a:endParaRPr lang="en-US" sz="2400" dirty="0"/>
          </a:p>
          <a:p>
            <a:pPr lvl="1"/>
            <a:r>
              <a:rPr lang="en-US" sz="2400" dirty="0"/>
              <a:t>Client </a:t>
            </a:r>
            <a:r>
              <a:rPr lang="en-US" sz="2400" i="1" dirty="0"/>
              <a:t>pays</a:t>
            </a:r>
            <a:r>
              <a:rPr lang="en-US" sz="2400" dirty="0"/>
              <a:t> Vendor</a:t>
            </a:r>
          </a:p>
          <a:p>
            <a:pPr lvl="1"/>
            <a:r>
              <a:rPr lang="en-US" sz="2400" dirty="0"/>
              <a:t>Customer </a:t>
            </a:r>
            <a:r>
              <a:rPr lang="en-US" sz="2400" i="1" dirty="0"/>
              <a:t>places</a:t>
            </a:r>
            <a:r>
              <a:rPr lang="en-US" sz="2400" dirty="0"/>
              <a:t> Order</a:t>
            </a:r>
          </a:p>
          <a:p>
            <a:r>
              <a:rPr lang="en-US" sz="2800" dirty="0"/>
              <a:t>Relationships are often two-way streets:</a:t>
            </a:r>
          </a:p>
          <a:p>
            <a:pPr lvl="1"/>
            <a:r>
              <a:rPr lang="en-US" sz="2400" dirty="0"/>
              <a:t>Student </a:t>
            </a:r>
            <a:r>
              <a:rPr lang="en-US" sz="2400" i="1" dirty="0"/>
              <a:t>takes</a:t>
            </a:r>
            <a:r>
              <a:rPr lang="en-US" sz="2400" dirty="0"/>
              <a:t> </a:t>
            </a:r>
            <a:r>
              <a:rPr lang="en-US" sz="2400" dirty="0" smtClean="0"/>
              <a:t>Section</a:t>
            </a:r>
            <a:endParaRPr lang="en-US" sz="2400" dirty="0"/>
          </a:p>
          <a:p>
            <a:pPr lvl="1"/>
            <a:r>
              <a:rPr lang="en-US" sz="2400" dirty="0" smtClean="0"/>
              <a:t>Section </a:t>
            </a:r>
            <a:r>
              <a:rPr lang="en-US" sz="2400" i="1" dirty="0"/>
              <a:t>is taken by</a:t>
            </a:r>
            <a:r>
              <a:rPr lang="en-US" sz="2400" dirty="0"/>
              <a:t> Student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20</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left)">
                                      <p:cBhvr>
                                        <p:cTn id="7" dur="500"/>
                                        <p:tgtEl>
                                          <p:spTgt spid="1126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animEffect transition="in" filter="wipe(left)">
                                      <p:cBhvr>
                                        <p:cTn id="11" dur="500"/>
                                        <p:tgtEl>
                                          <p:spTgt spid="11267">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wipe(left)">
                                      <p:cBhvr>
                                        <p:cTn id="15" dur="500"/>
                                        <p:tgtEl>
                                          <p:spTgt spid="11267">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animEffect transition="in" filter="wipe(left)">
                                      <p:cBhvr>
                                        <p:cTn id="19" dur="500"/>
                                        <p:tgtEl>
                                          <p:spTgt spid="11267">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267">
                                            <p:txEl>
                                              <p:pRg st="4" end="4"/>
                                            </p:txEl>
                                          </p:spTgt>
                                        </p:tgtEl>
                                        <p:attrNameLst>
                                          <p:attrName>style.visibility</p:attrName>
                                        </p:attrNameLst>
                                      </p:cBhvr>
                                      <p:to>
                                        <p:strVal val="visible"/>
                                      </p:to>
                                    </p:set>
                                    <p:animEffect transition="in" filter="wipe(left)">
                                      <p:cBhvr>
                                        <p:cTn id="23" dur="500"/>
                                        <p:tgtEl>
                                          <p:spTgt spid="1126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267">
                                            <p:txEl>
                                              <p:pRg st="5" end="5"/>
                                            </p:txEl>
                                          </p:spTgt>
                                        </p:tgtEl>
                                        <p:attrNameLst>
                                          <p:attrName>style.visibility</p:attrName>
                                        </p:attrNameLst>
                                      </p:cBhvr>
                                      <p:to>
                                        <p:strVal val="visible"/>
                                      </p:to>
                                    </p:set>
                                    <p:animEffect transition="in" filter="wipe(left)">
                                      <p:cBhvr>
                                        <p:cTn id="28" dur="500"/>
                                        <p:tgtEl>
                                          <p:spTgt spid="11267">
                                            <p:txEl>
                                              <p:pRg st="5" end="5"/>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1267">
                                            <p:txEl>
                                              <p:pRg st="6" end="6"/>
                                            </p:txEl>
                                          </p:spTgt>
                                        </p:tgtEl>
                                        <p:attrNameLst>
                                          <p:attrName>style.visibility</p:attrName>
                                        </p:attrNameLst>
                                      </p:cBhvr>
                                      <p:to>
                                        <p:strVal val="visible"/>
                                      </p:to>
                                    </p:set>
                                    <p:animEffect transition="in" filter="wipe(left)">
                                      <p:cBhvr>
                                        <p:cTn id="32" dur="500"/>
                                        <p:tgtEl>
                                          <p:spTgt spid="11267">
                                            <p:txEl>
                                              <p:pRg st="6" end="6"/>
                                            </p:txEl>
                                          </p:spTgt>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11267">
                                            <p:txEl>
                                              <p:pRg st="7" end="7"/>
                                            </p:txEl>
                                          </p:spTgt>
                                        </p:tgtEl>
                                        <p:attrNameLst>
                                          <p:attrName>style.visibility</p:attrName>
                                        </p:attrNameLst>
                                      </p:cBhvr>
                                      <p:to>
                                        <p:strVal val="visible"/>
                                      </p:to>
                                    </p:set>
                                    <p:animEffect transition="in" filter="wipe(left)">
                                      <p:cBhvr>
                                        <p:cTn id="36" dur="500"/>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8625" y="304800"/>
            <a:ext cx="8229600" cy="1143000"/>
          </a:xfrm>
        </p:spPr>
        <p:txBody>
          <a:bodyPr/>
          <a:lstStyle/>
          <a:p>
            <a:r>
              <a:rPr lang="en-US" dirty="0"/>
              <a:t>Association</a:t>
            </a:r>
          </a:p>
        </p:txBody>
      </p:sp>
      <p:sp>
        <p:nvSpPr>
          <p:cNvPr id="8195" name="Rectangle 3"/>
          <p:cNvSpPr>
            <a:spLocks noGrp="1" noChangeArrowheads="1"/>
          </p:cNvSpPr>
          <p:nvPr>
            <p:ph idx="1"/>
          </p:nvPr>
        </p:nvSpPr>
        <p:spPr>
          <a:xfrm>
            <a:off x="762000" y="1600200"/>
            <a:ext cx="7772400" cy="1676400"/>
          </a:xfrm>
        </p:spPr>
        <p:txBody>
          <a:bodyPr>
            <a:normAutofit fontScale="85000" lnSpcReduction="10000"/>
          </a:bodyPr>
          <a:lstStyle/>
          <a:p>
            <a:pPr>
              <a:lnSpc>
                <a:spcPct val="90000"/>
              </a:lnSpc>
            </a:pPr>
            <a:r>
              <a:rPr lang="en-US" sz="2800" dirty="0"/>
              <a:t> Unidirectional</a:t>
            </a:r>
          </a:p>
          <a:p>
            <a:pPr lvl="1">
              <a:lnSpc>
                <a:spcPct val="90000"/>
              </a:lnSpc>
            </a:pPr>
            <a:r>
              <a:rPr lang="en-US" sz="2400" dirty="0"/>
              <a:t>Objects of a class have a reference to an object of another </a:t>
            </a:r>
            <a:r>
              <a:rPr lang="en-US" sz="2400"/>
              <a:t>class</a:t>
            </a:r>
            <a:r>
              <a:rPr lang="en-US" sz="2400" smtClean="0"/>
              <a:t>.</a:t>
            </a:r>
          </a:p>
          <a:p>
            <a:pPr lvl="1">
              <a:lnSpc>
                <a:spcPct val="90000"/>
              </a:lnSpc>
            </a:pPr>
            <a:r>
              <a:rPr lang="en-US" smtClean="0"/>
              <a:t>First class keeps a reference to the second</a:t>
            </a:r>
            <a:endParaRPr lang="en-US" sz="2400" dirty="0" smtClean="0"/>
          </a:p>
          <a:p>
            <a:pPr lvl="1">
              <a:lnSpc>
                <a:spcPct val="90000"/>
              </a:lnSpc>
            </a:pPr>
            <a:r>
              <a:rPr lang="en-US" dirty="0" smtClean="0"/>
              <a:t>Name that describes </a:t>
            </a:r>
            <a:r>
              <a:rPr lang="en-US" smtClean="0"/>
              <a:t>the </a:t>
            </a:r>
            <a:r>
              <a:rPr lang="en-US" smtClean="0"/>
              <a:t>association, often with a direction</a:t>
            </a:r>
            <a:endParaRPr lang="en-US" dirty="0" smtClean="0"/>
          </a:p>
        </p:txBody>
      </p:sp>
      <p:sp>
        <p:nvSpPr>
          <p:cNvPr id="8196" name="Rectangle 4"/>
          <p:cNvSpPr>
            <a:spLocks noChangeArrowheads="1"/>
          </p:cNvSpPr>
          <p:nvPr/>
        </p:nvSpPr>
        <p:spPr bwMode="auto">
          <a:xfrm>
            <a:off x="1143000" y="3657600"/>
            <a:ext cx="3189288" cy="1381125"/>
          </a:xfrm>
          <a:prstGeom prst="rect">
            <a:avLst/>
          </a:prstGeom>
          <a:solidFill>
            <a:srgbClr val="FFFFCC"/>
          </a:solidFill>
          <a:ln w="0">
            <a:solidFill>
              <a:srgbClr val="990033"/>
            </a:solidFill>
            <a:miter lim="800000"/>
            <a:headEnd/>
            <a:tailEnd/>
          </a:ln>
        </p:spPr>
        <p:txBody>
          <a:bodyPr/>
          <a:lstStyle/>
          <a:p>
            <a:endParaRPr lang="en-US"/>
          </a:p>
        </p:txBody>
      </p:sp>
      <p:sp>
        <p:nvSpPr>
          <p:cNvPr id="8197" name="Rectangle 5"/>
          <p:cNvSpPr>
            <a:spLocks noChangeArrowheads="1"/>
          </p:cNvSpPr>
          <p:nvPr/>
        </p:nvSpPr>
        <p:spPr bwMode="auto">
          <a:xfrm>
            <a:off x="2078038" y="3751263"/>
            <a:ext cx="1322387" cy="365125"/>
          </a:xfrm>
          <a:prstGeom prst="rect">
            <a:avLst/>
          </a:prstGeom>
          <a:noFill/>
          <a:ln w="9525">
            <a:noFill/>
            <a:miter lim="800000"/>
            <a:headEnd/>
            <a:tailEnd/>
          </a:ln>
        </p:spPr>
        <p:txBody>
          <a:bodyPr wrap="none" lIns="0" tIns="0" rIns="0" bIns="0">
            <a:spAutoFit/>
          </a:bodyPr>
          <a:lstStyle/>
          <a:p>
            <a:pPr algn="l"/>
            <a:r>
              <a:rPr lang="en-US" sz="2400">
                <a:solidFill>
                  <a:srgbClr val="000000"/>
                </a:solidFill>
              </a:rPr>
              <a:t>Customer</a:t>
            </a:r>
            <a:endParaRPr lang="en-US" sz="2400">
              <a:solidFill>
                <a:schemeClr val="tx1"/>
              </a:solidFill>
              <a:latin typeface="Times New Roman" pitchFamily="18" charset="0"/>
            </a:endParaRPr>
          </a:p>
        </p:txBody>
      </p:sp>
      <p:sp>
        <p:nvSpPr>
          <p:cNvPr id="8198" name="Rectangle 6"/>
          <p:cNvSpPr>
            <a:spLocks noChangeArrowheads="1"/>
          </p:cNvSpPr>
          <p:nvPr/>
        </p:nvSpPr>
        <p:spPr bwMode="auto">
          <a:xfrm>
            <a:off x="1143000" y="4149725"/>
            <a:ext cx="3189288" cy="889000"/>
          </a:xfrm>
          <a:prstGeom prst="rect">
            <a:avLst/>
          </a:prstGeom>
          <a:noFill/>
          <a:ln w="0">
            <a:solidFill>
              <a:srgbClr val="990033"/>
            </a:solidFill>
            <a:miter lim="800000"/>
            <a:headEnd/>
            <a:tailEnd/>
          </a:ln>
        </p:spPr>
        <p:txBody>
          <a:bodyPr/>
          <a:lstStyle/>
          <a:p>
            <a:endParaRPr lang="en-US"/>
          </a:p>
        </p:txBody>
      </p:sp>
      <p:sp>
        <p:nvSpPr>
          <p:cNvPr id="8199" name="Rectangle 7"/>
          <p:cNvSpPr>
            <a:spLocks noChangeArrowheads="1"/>
          </p:cNvSpPr>
          <p:nvPr/>
        </p:nvSpPr>
        <p:spPr bwMode="auto">
          <a:xfrm>
            <a:off x="1143000" y="4710113"/>
            <a:ext cx="3189288" cy="328612"/>
          </a:xfrm>
          <a:prstGeom prst="rect">
            <a:avLst/>
          </a:prstGeom>
          <a:noFill/>
          <a:ln w="0">
            <a:solidFill>
              <a:srgbClr val="990033"/>
            </a:solidFill>
            <a:miter lim="800000"/>
            <a:headEnd/>
            <a:tailEnd/>
          </a:ln>
        </p:spPr>
        <p:txBody>
          <a:bodyPr/>
          <a:lstStyle/>
          <a:p>
            <a:endParaRPr lang="en-US"/>
          </a:p>
        </p:txBody>
      </p:sp>
      <p:sp>
        <p:nvSpPr>
          <p:cNvPr id="8200" name="Rectangle 8"/>
          <p:cNvSpPr>
            <a:spLocks noChangeArrowheads="1"/>
          </p:cNvSpPr>
          <p:nvPr/>
        </p:nvSpPr>
        <p:spPr bwMode="auto">
          <a:xfrm>
            <a:off x="6346825" y="3868738"/>
            <a:ext cx="1366838" cy="958850"/>
          </a:xfrm>
          <a:prstGeom prst="rect">
            <a:avLst/>
          </a:prstGeom>
          <a:solidFill>
            <a:srgbClr val="FFFFCC"/>
          </a:solidFill>
          <a:ln w="0">
            <a:solidFill>
              <a:srgbClr val="990033"/>
            </a:solidFill>
            <a:miter lim="800000"/>
            <a:headEnd/>
            <a:tailEnd/>
          </a:ln>
        </p:spPr>
        <p:txBody>
          <a:bodyPr/>
          <a:lstStyle/>
          <a:p>
            <a:endParaRPr lang="en-US"/>
          </a:p>
        </p:txBody>
      </p:sp>
      <p:sp>
        <p:nvSpPr>
          <p:cNvPr id="8201" name="Rectangle 9"/>
          <p:cNvSpPr>
            <a:spLocks noChangeArrowheads="1"/>
          </p:cNvSpPr>
          <p:nvPr/>
        </p:nvSpPr>
        <p:spPr bwMode="auto">
          <a:xfrm>
            <a:off x="6634163" y="3962400"/>
            <a:ext cx="779462" cy="365125"/>
          </a:xfrm>
          <a:prstGeom prst="rect">
            <a:avLst/>
          </a:prstGeom>
          <a:noFill/>
          <a:ln w="9525">
            <a:noFill/>
            <a:miter lim="800000"/>
            <a:headEnd/>
            <a:tailEnd/>
          </a:ln>
        </p:spPr>
        <p:txBody>
          <a:bodyPr wrap="none" lIns="0" tIns="0" rIns="0" bIns="0">
            <a:spAutoFit/>
          </a:bodyPr>
          <a:lstStyle/>
          <a:p>
            <a:pPr algn="l"/>
            <a:r>
              <a:rPr lang="en-US" sz="2400">
                <a:solidFill>
                  <a:srgbClr val="000000"/>
                </a:solidFill>
              </a:rPr>
              <a:t>Order</a:t>
            </a:r>
            <a:endParaRPr lang="en-US" sz="2400">
              <a:solidFill>
                <a:schemeClr val="tx1"/>
              </a:solidFill>
              <a:latin typeface="Times New Roman" pitchFamily="18" charset="0"/>
            </a:endParaRPr>
          </a:p>
        </p:txBody>
      </p:sp>
      <p:sp>
        <p:nvSpPr>
          <p:cNvPr id="8202" name="Rectangle 10"/>
          <p:cNvSpPr>
            <a:spLocks noChangeArrowheads="1"/>
          </p:cNvSpPr>
          <p:nvPr/>
        </p:nvSpPr>
        <p:spPr bwMode="auto">
          <a:xfrm>
            <a:off x="6346825" y="4570413"/>
            <a:ext cx="1366838" cy="257175"/>
          </a:xfrm>
          <a:prstGeom prst="rect">
            <a:avLst/>
          </a:prstGeom>
          <a:noFill/>
          <a:ln w="0">
            <a:solidFill>
              <a:srgbClr val="990033"/>
            </a:solidFill>
            <a:miter lim="800000"/>
            <a:headEnd/>
            <a:tailEnd/>
          </a:ln>
        </p:spPr>
        <p:txBody>
          <a:bodyPr/>
          <a:lstStyle/>
          <a:p>
            <a:endParaRPr lang="en-US"/>
          </a:p>
        </p:txBody>
      </p:sp>
      <p:sp>
        <p:nvSpPr>
          <p:cNvPr id="8203" name="Line 11"/>
          <p:cNvSpPr>
            <a:spLocks noChangeShapeType="1"/>
          </p:cNvSpPr>
          <p:nvPr/>
        </p:nvSpPr>
        <p:spPr bwMode="auto">
          <a:xfrm>
            <a:off x="4343400" y="4343400"/>
            <a:ext cx="1981200" cy="0"/>
          </a:xfrm>
          <a:prstGeom prst="line">
            <a:avLst/>
          </a:prstGeom>
          <a:noFill/>
          <a:ln w="0">
            <a:solidFill>
              <a:srgbClr val="990033"/>
            </a:solidFill>
            <a:round/>
            <a:headEnd/>
            <a:tailEnd/>
          </a:ln>
        </p:spPr>
        <p:txBody>
          <a:bodyPr/>
          <a:lstStyle/>
          <a:p>
            <a:endParaRPr lang="en-US"/>
          </a:p>
        </p:txBody>
      </p:sp>
      <p:sp>
        <p:nvSpPr>
          <p:cNvPr id="8204" name="Line 12"/>
          <p:cNvSpPr>
            <a:spLocks noChangeShapeType="1"/>
          </p:cNvSpPr>
          <p:nvPr/>
        </p:nvSpPr>
        <p:spPr bwMode="auto">
          <a:xfrm flipH="1">
            <a:off x="6096000" y="4343400"/>
            <a:ext cx="263525" cy="93663"/>
          </a:xfrm>
          <a:prstGeom prst="line">
            <a:avLst/>
          </a:prstGeom>
          <a:noFill/>
          <a:ln w="0">
            <a:solidFill>
              <a:srgbClr val="990033"/>
            </a:solidFill>
            <a:round/>
            <a:headEnd/>
            <a:tailEnd/>
          </a:ln>
        </p:spPr>
        <p:txBody>
          <a:bodyPr/>
          <a:lstStyle/>
          <a:p>
            <a:endParaRPr lang="en-US"/>
          </a:p>
        </p:txBody>
      </p:sp>
      <p:sp>
        <p:nvSpPr>
          <p:cNvPr id="8205" name="Line 13"/>
          <p:cNvSpPr>
            <a:spLocks noChangeShapeType="1"/>
          </p:cNvSpPr>
          <p:nvPr/>
        </p:nvSpPr>
        <p:spPr bwMode="auto">
          <a:xfrm flipH="1" flipV="1">
            <a:off x="6096000" y="4191000"/>
            <a:ext cx="263525" cy="115888"/>
          </a:xfrm>
          <a:prstGeom prst="line">
            <a:avLst/>
          </a:prstGeom>
          <a:noFill/>
          <a:ln w="0">
            <a:solidFill>
              <a:srgbClr val="990033"/>
            </a:solidFill>
            <a:round/>
            <a:headEnd/>
            <a:tailEnd/>
          </a:ln>
        </p:spPr>
        <p:txBody>
          <a:bodyPr/>
          <a:lstStyle/>
          <a:p>
            <a:endParaRPr lang="en-US"/>
          </a:p>
        </p:txBody>
      </p:sp>
      <p:sp>
        <p:nvSpPr>
          <p:cNvPr id="8207" name="Text Box 15"/>
          <p:cNvSpPr txBox="1">
            <a:spLocks noChangeArrowheads="1"/>
          </p:cNvSpPr>
          <p:nvPr/>
        </p:nvSpPr>
        <p:spPr bwMode="auto">
          <a:xfrm>
            <a:off x="762000" y="5105400"/>
            <a:ext cx="3810000" cy="1006429"/>
          </a:xfrm>
          <a:prstGeom prst="rect">
            <a:avLst/>
          </a:prstGeom>
          <a:noFill/>
          <a:ln w="9525">
            <a:noFill/>
            <a:miter lim="800000"/>
            <a:headEnd/>
            <a:tailEnd/>
          </a:ln>
          <a:effectLst/>
        </p:spPr>
        <p:txBody>
          <a:bodyPr>
            <a:spAutoFit/>
          </a:bodyPr>
          <a:lstStyle/>
          <a:p>
            <a:pPr>
              <a:lnSpc>
                <a:spcPct val="115000"/>
              </a:lnSpc>
            </a:pPr>
            <a:r>
              <a:rPr lang="en-US" b="1" dirty="0" smtClean="0">
                <a:solidFill>
                  <a:srgbClr val="7F0055"/>
                </a:solidFill>
                <a:latin typeface="Consolas"/>
                <a:ea typeface="Calibri"/>
                <a:cs typeface="Times New Roman"/>
              </a:rPr>
              <a:t>public</a:t>
            </a:r>
            <a:r>
              <a:rPr lang="en-US" dirty="0" smtClean="0">
                <a:solidFill>
                  <a:srgbClr val="000000"/>
                </a:solidFill>
                <a:latin typeface="Consolas"/>
                <a:ea typeface="Calibri"/>
                <a:cs typeface="Times New Roman"/>
              </a:rPr>
              <a:t> </a:t>
            </a:r>
            <a:r>
              <a:rPr lang="en-US" b="1" dirty="0" smtClean="0">
                <a:solidFill>
                  <a:srgbClr val="7F0055"/>
                </a:solidFill>
                <a:latin typeface="Consolas"/>
                <a:ea typeface="Calibri"/>
                <a:cs typeface="Times New Roman"/>
              </a:rPr>
              <a:t>class</a:t>
            </a:r>
            <a:r>
              <a:rPr lang="en-US" dirty="0" smtClean="0">
                <a:solidFill>
                  <a:srgbClr val="000000"/>
                </a:solidFill>
                <a:latin typeface="Consolas"/>
                <a:ea typeface="Calibri"/>
                <a:cs typeface="Times New Roman"/>
              </a:rPr>
              <a:t> Customer {</a:t>
            </a:r>
            <a:endParaRPr lang="en-US" sz="2400" dirty="0" smtClean="0">
              <a:latin typeface="Calibri"/>
              <a:ea typeface="Calibri"/>
              <a:cs typeface="Times New Roman"/>
            </a:endParaRPr>
          </a:p>
          <a:p>
            <a:pPr>
              <a:lnSpc>
                <a:spcPct val="115000"/>
              </a:lnSpc>
            </a:pPr>
            <a:r>
              <a:rPr lang="en-US" b="1" dirty="0" smtClean="0">
                <a:solidFill>
                  <a:srgbClr val="7F0055"/>
                </a:solidFill>
                <a:latin typeface="Consolas"/>
                <a:ea typeface="Calibri"/>
                <a:cs typeface="Times New Roman"/>
              </a:rPr>
              <a:t>    private</a:t>
            </a:r>
            <a:r>
              <a:rPr lang="en-US" dirty="0" smtClean="0">
                <a:solidFill>
                  <a:srgbClr val="000000"/>
                </a:solidFill>
                <a:latin typeface="Consolas"/>
                <a:ea typeface="Calibri"/>
                <a:cs typeface="Times New Roman"/>
              </a:rPr>
              <a:t> Order </a:t>
            </a:r>
            <a:r>
              <a:rPr lang="en-US" dirty="0" err="1" smtClean="0">
                <a:solidFill>
                  <a:srgbClr val="0000C0"/>
                </a:solidFill>
                <a:latin typeface="Consolas"/>
                <a:ea typeface="Calibri"/>
                <a:cs typeface="Times New Roman"/>
              </a:rPr>
              <a:t>order</a:t>
            </a:r>
            <a:r>
              <a:rPr lang="en-US" dirty="0" smtClean="0">
                <a:solidFill>
                  <a:srgbClr val="000000"/>
                </a:solidFill>
                <a:latin typeface="Consolas"/>
                <a:ea typeface="Calibri"/>
                <a:cs typeface="Times New Roman"/>
              </a:rPr>
              <a:t>;</a:t>
            </a:r>
            <a:endParaRPr lang="en-US" sz="2400" dirty="0" smtClean="0">
              <a:latin typeface="Calibri"/>
              <a:ea typeface="Calibri"/>
              <a:cs typeface="Times New Roman"/>
            </a:endParaRPr>
          </a:p>
          <a:p>
            <a:r>
              <a:rPr lang="en-US" dirty="0" smtClean="0">
                <a:solidFill>
                  <a:srgbClr val="000000"/>
                </a:solidFill>
                <a:latin typeface="Consolas"/>
                <a:ea typeface="Calibri"/>
              </a:rPr>
              <a:t>}</a:t>
            </a:r>
            <a:endParaRPr lang="en-US" dirty="0" smtClean="0"/>
          </a:p>
        </p:txBody>
      </p:sp>
      <p:sp>
        <p:nvSpPr>
          <p:cNvPr id="8208" name="Text Box 16"/>
          <p:cNvSpPr txBox="1">
            <a:spLocks noChangeArrowheads="1"/>
          </p:cNvSpPr>
          <p:nvPr/>
        </p:nvSpPr>
        <p:spPr bwMode="auto">
          <a:xfrm>
            <a:off x="5638800" y="5105400"/>
            <a:ext cx="3276600" cy="923330"/>
          </a:xfrm>
          <a:prstGeom prst="rect">
            <a:avLst/>
          </a:prstGeom>
          <a:noFill/>
          <a:ln w="9525">
            <a:noFill/>
            <a:miter lim="800000"/>
            <a:headEnd/>
            <a:tailEnd/>
          </a:ln>
          <a:effectLst/>
        </p:spPr>
        <p:txBody>
          <a:bodyPr wrap="square">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Order {</a:t>
            </a:r>
          </a:p>
          <a:p>
            <a:endParaRPr lang="en-US" dirty="0" smtClean="0">
              <a:latin typeface="Consolas"/>
            </a:endParaRPr>
          </a:p>
          <a:p>
            <a:r>
              <a:rPr lang="en-US" smtClean="0">
                <a:solidFill>
                  <a:srgbClr val="000000"/>
                </a:solidFill>
                <a:latin typeface="Consolas"/>
              </a:rPr>
              <a:t>}</a:t>
            </a:r>
            <a:endParaRPr lang="en-US" dirty="0" smtClean="0">
              <a:solidFill>
                <a:srgbClr val="000000"/>
              </a:solidFill>
              <a:latin typeface="Consolas"/>
            </a:endParaRPr>
          </a:p>
        </p:txBody>
      </p:sp>
      <p:sp>
        <p:nvSpPr>
          <p:cNvPr id="16" name="Rectangle 13"/>
          <p:cNvSpPr>
            <a:spLocks noChangeArrowheads="1"/>
          </p:cNvSpPr>
          <p:nvPr/>
        </p:nvSpPr>
        <p:spPr bwMode="auto">
          <a:xfrm>
            <a:off x="5943600" y="4495800"/>
            <a:ext cx="155575" cy="334963"/>
          </a:xfrm>
          <a:prstGeom prst="rect">
            <a:avLst/>
          </a:prstGeom>
          <a:noFill/>
          <a:ln w="9525">
            <a:noFill/>
            <a:miter lim="800000"/>
            <a:headEnd/>
            <a:tailEnd/>
          </a:ln>
        </p:spPr>
        <p:txBody>
          <a:bodyPr wrap="none" lIns="0" tIns="0" rIns="0" bIns="0">
            <a:spAutoFit/>
          </a:bodyPr>
          <a:lstStyle/>
          <a:p>
            <a:pPr algn="l"/>
            <a:r>
              <a:rPr lang="en-US" sz="2200" dirty="0">
                <a:solidFill>
                  <a:srgbClr val="000000"/>
                </a:solidFill>
              </a:rPr>
              <a:t>1</a:t>
            </a:r>
            <a:endParaRPr lang="en-US" sz="2400" dirty="0">
              <a:solidFill>
                <a:schemeClr val="tx1"/>
              </a:solidFill>
              <a:latin typeface="Times New Roman" pitchFamily="18" charset="0"/>
            </a:endParaRPr>
          </a:p>
        </p:txBody>
      </p:sp>
      <p:sp>
        <p:nvSpPr>
          <p:cNvPr id="17" name="TextBox 16"/>
          <p:cNvSpPr txBox="1"/>
          <p:nvPr/>
        </p:nvSpPr>
        <p:spPr>
          <a:xfrm>
            <a:off x="4724400" y="3962400"/>
            <a:ext cx="727250" cy="338554"/>
          </a:xfrm>
          <a:prstGeom prst="rect">
            <a:avLst/>
          </a:prstGeom>
          <a:noFill/>
        </p:spPr>
        <p:txBody>
          <a:bodyPr wrap="none" rtlCol="0">
            <a:spAutoFit/>
          </a:bodyPr>
          <a:lstStyle/>
          <a:p>
            <a:r>
              <a:rPr lang="en-US" sz="1600" dirty="0" smtClean="0"/>
              <a:t>places</a:t>
            </a:r>
            <a:endParaRPr lang="en-US" sz="1600" dirty="0"/>
          </a:p>
        </p:txBody>
      </p:sp>
      <p:sp>
        <p:nvSpPr>
          <p:cNvPr id="18" name="Isosceles Triangle 17"/>
          <p:cNvSpPr/>
          <p:nvPr/>
        </p:nvSpPr>
        <p:spPr>
          <a:xfrm rot="5400000">
            <a:off x="5410200" y="40386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lide Number Placeholder 18"/>
          <p:cNvSpPr>
            <a:spLocks noGrp="1"/>
          </p:cNvSpPr>
          <p:nvPr>
            <p:ph type="sldNum" sz="quarter" idx="12"/>
          </p:nvPr>
        </p:nvSpPr>
        <p:spPr/>
        <p:txBody>
          <a:bodyPr/>
          <a:lstStyle/>
          <a:p>
            <a:fld id="{042AED99-7FB4-404E-8A97-64753DCE42EC}" type="slidenum">
              <a:rPr kumimoji="0" lang="en-US" smtClean="0"/>
              <a:pPr/>
              <a:t>21</a:t>
            </a:fld>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Association</a:t>
            </a:r>
          </a:p>
        </p:txBody>
      </p:sp>
      <p:sp>
        <p:nvSpPr>
          <p:cNvPr id="1027" name="Rectangle 3"/>
          <p:cNvSpPr>
            <a:spLocks noGrp="1" noChangeArrowheads="1"/>
          </p:cNvSpPr>
          <p:nvPr>
            <p:ph idx="1"/>
          </p:nvPr>
        </p:nvSpPr>
        <p:spPr>
          <a:xfrm>
            <a:off x="685800" y="1981200"/>
            <a:ext cx="7772400" cy="838200"/>
          </a:xfrm>
        </p:spPr>
        <p:txBody>
          <a:bodyPr>
            <a:normAutofit fontScale="92500" lnSpcReduction="10000"/>
          </a:bodyPr>
          <a:lstStyle/>
          <a:p>
            <a:r>
              <a:rPr lang="en-US" dirty="0"/>
              <a:t> </a:t>
            </a:r>
            <a:r>
              <a:rPr lang="en-US" dirty="0" smtClean="0"/>
              <a:t>Bi-directional</a:t>
            </a:r>
          </a:p>
          <a:p>
            <a:pPr lvl="1"/>
            <a:r>
              <a:rPr lang="en-US" dirty="0" smtClean="0"/>
              <a:t>Description direction is more important (still optional)</a:t>
            </a:r>
            <a:endParaRPr lang="en-US" dirty="0"/>
          </a:p>
        </p:txBody>
      </p:sp>
      <p:sp>
        <p:nvSpPr>
          <p:cNvPr id="1028" name="Rectangle 4"/>
          <p:cNvSpPr>
            <a:spLocks noChangeArrowheads="1"/>
          </p:cNvSpPr>
          <p:nvPr/>
        </p:nvSpPr>
        <p:spPr bwMode="auto">
          <a:xfrm>
            <a:off x="685800" y="3205209"/>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1029" name="Rectangle 5"/>
          <p:cNvSpPr>
            <a:spLocks noChangeArrowheads="1"/>
          </p:cNvSpPr>
          <p:nvPr/>
        </p:nvSpPr>
        <p:spPr bwMode="auto">
          <a:xfrm>
            <a:off x="1541463" y="3290934"/>
            <a:ext cx="1212850"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Customer</a:t>
            </a:r>
            <a:endParaRPr lang="en-US" sz="2400">
              <a:solidFill>
                <a:schemeClr val="tx1"/>
              </a:solidFill>
              <a:latin typeface="Times New Roman" pitchFamily="18" charset="0"/>
            </a:endParaRPr>
          </a:p>
        </p:txBody>
      </p:sp>
      <p:sp>
        <p:nvSpPr>
          <p:cNvPr id="1030" name="Rectangle 6"/>
          <p:cNvSpPr>
            <a:spLocks noChangeArrowheads="1"/>
          </p:cNvSpPr>
          <p:nvPr/>
        </p:nvSpPr>
        <p:spPr bwMode="auto">
          <a:xfrm>
            <a:off x="685800" y="3654471"/>
            <a:ext cx="2940050" cy="814388"/>
          </a:xfrm>
          <a:prstGeom prst="rect">
            <a:avLst/>
          </a:prstGeom>
          <a:noFill/>
          <a:ln w="0">
            <a:solidFill>
              <a:srgbClr val="990033"/>
            </a:solidFill>
            <a:miter lim="800000"/>
            <a:headEnd/>
            <a:tailEnd/>
          </a:ln>
        </p:spPr>
        <p:txBody>
          <a:bodyPr/>
          <a:lstStyle/>
          <a:p>
            <a:endParaRPr lang="en-US"/>
          </a:p>
        </p:txBody>
      </p:sp>
      <p:sp>
        <p:nvSpPr>
          <p:cNvPr id="1031" name="Rectangle 7"/>
          <p:cNvSpPr>
            <a:spLocks noChangeArrowheads="1"/>
          </p:cNvSpPr>
          <p:nvPr/>
        </p:nvSpPr>
        <p:spPr bwMode="auto">
          <a:xfrm>
            <a:off x="685800" y="4168821"/>
            <a:ext cx="2940050" cy="300038"/>
          </a:xfrm>
          <a:prstGeom prst="rect">
            <a:avLst/>
          </a:prstGeom>
          <a:noFill/>
          <a:ln w="0">
            <a:solidFill>
              <a:srgbClr val="990033"/>
            </a:solidFill>
            <a:miter lim="800000"/>
            <a:headEnd/>
            <a:tailEnd/>
          </a:ln>
        </p:spPr>
        <p:txBody>
          <a:bodyPr/>
          <a:lstStyle/>
          <a:p>
            <a:endParaRPr lang="en-US"/>
          </a:p>
        </p:txBody>
      </p:sp>
      <p:sp>
        <p:nvSpPr>
          <p:cNvPr id="1032" name="Rectangle 8"/>
          <p:cNvSpPr>
            <a:spLocks noChangeArrowheads="1"/>
          </p:cNvSpPr>
          <p:nvPr/>
        </p:nvSpPr>
        <p:spPr bwMode="auto">
          <a:xfrm>
            <a:off x="5270500" y="3205209"/>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1033" name="Rectangle 9"/>
          <p:cNvSpPr>
            <a:spLocks noChangeArrowheads="1"/>
          </p:cNvSpPr>
          <p:nvPr/>
        </p:nvSpPr>
        <p:spPr bwMode="auto">
          <a:xfrm>
            <a:off x="6521450" y="3290934"/>
            <a:ext cx="715963"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Order</a:t>
            </a:r>
            <a:endParaRPr lang="en-US" sz="2400">
              <a:solidFill>
                <a:schemeClr val="tx1"/>
              </a:solidFill>
              <a:latin typeface="Times New Roman" pitchFamily="18" charset="0"/>
            </a:endParaRPr>
          </a:p>
        </p:txBody>
      </p:sp>
      <p:sp>
        <p:nvSpPr>
          <p:cNvPr id="1034" name="Rectangle 10"/>
          <p:cNvSpPr>
            <a:spLocks noChangeArrowheads="1"/>
          </p:cNvSpPr>
          <p:nvPr/>
        </p:nvSpPr>
        <p:spPr bwMode="auto">
          <a:xfrm>
            <a:off x="5270500" y="3654471"/>
            <a:ext cx="3181350" cy="814388"/>
          </a:xfrm>
          <a:prstGeom prst="rect">
            <a:avLst/>
          </a:prstGeom>
          <a:noFill/>
          <a:ln w="0">
            <a:solidFill>
              <a:srgbClr val="990033"/>
            </a:solidFill>
            <a:miter lim="800000"/>
            <a:headEnd/>
            <a:tailEnd/>
          </a:ln>
        </p:spPr>
        <p:txBody>
          <a:bodyPr/>
          <a:lstStyle/>
          <a:p>
            <a:endParaRPr lang="en-US"/>
          </a:p>
        </p:txBody>
      </p:sp>
      <p:sp>
        <p:nvSpPr>
          <p:cNvPr id="1035" name="Rectangle 11"/>
          <p:cNvSpPr>
            <a:spLocks noChangeArrowheads="1"/>
          </p:cNvSpPr>
          <p:nvPr/>
        </p:nvSpPr>
        <p:spPr bwMode="auto">
          <a:xfrm>
            <a:off x="5270500" y="4168821"/>
            <a:ext cx="3181350" cy="300038"/>
          </a:xfrm>
          <a:prstGeom prst="rect">
            <a:avLst/>
          </a:prstGeom>
          <a:noFill/>
          <a:ln w="0">
            <a:solidFill>
              <a:srgbClr val="990033"/>
            </a:solidFill>
            <a:miter lim="800000"/>
            <a:headEnd/>
            <a:tailEnd/>
          </a:ln>
        </p:spPr>
        <p:txBody>
          <a:bodyPr/>
          <a:lstStyle/>
          <a:p>
            <a:endParaRPr lang="en-US"/>
          </a:p>
        </p:txBody>
      </p:sp>
      <p:sp>
        <p:nvSpPr>
          <p:cNvPr id="1036" name="Line 12"/>
          <p:cNvSpPr>
            <a:spLocks noChangeShapeType="1"/>
          </p:cNvSpPr>
          <p:nvPr/>
        </p:nvSpPr>
        <p:spPr bwMode="auto">
          <a:xfrm flipH="1">
            <a:off x="3581400" y="3794171"/>
            <a:ext cx="1676400" cy="0"/>
          </a:xfrm>
          <a:prstGeom prst="line">
            <a:avLst/>
          </a:prstGeom>
          <a:noFill/>
          <a:ln w="0">
            <a:solidFill>
              <a:srgbClr val="990033"/>
            </a:solidFill>
            <a:round/>
            <a:headEnd/>
            <a:tailEnd/>
          </a:ln>
        </p:spPr>
        <p:txBody>
          <a:bodyPr/>
          <a:lstStyle/>
          <a:p>
            <a:endParaRPr lang="en-US"/>
          </a:p>
        </p:txBody>
      </p:sp>
      <p:sp>
        <p:nvSpPr>
          <p:cNvPr id="1037" name="Rectangle 13"/>
          <p:cNvSpPr>
            <a:spLocks noChangeArrowheads="1"/>
          </p:cNvSpPr>
          <p:nvPr/>
        </p:nvSpPr>
        <p:spPr bwMode="auto">
          <a:xfrm>
            <a:off x="5029200" y="3946571"/>
            <a:ext cx="155575"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1</a:t>
            </a:r>
            <a:endParaRPr lang="en-US" sz="2400">
              <a:solidFill>
                <a:schemeClr val="tx1"/>
              </a:solidFill>
              <a:latin typeface="Times New Roman" pitchFamily="18" charset="0"/>
            </a:endParaRPr>
          </a:p>
        </p:txBody>
      </p:sp>
      <p:sp>
        <p:nvSpPr>
          <p:cNvPr id="1038" name="Rectangle 14"/>
          <p:cNvSpPr>
            <a:spLocks noChangeArrowheads="1"/>
          </p:cNvSpPr>
          <p:nvPr/>
        </p:nvSpPr>
        <p:spPr bwMode="auto">
          <a:xfrm>
            <a:off x="3730625" y="3946571"/>
            <a:ext cx="155575" cy="334963"/>
          </a:xfrm>
          <a:prstGeom prst="rect">
            <a:avLst/>
          </a:prstGeom>
          <a:noFill/>
          <a:ln w="9525">
            <a:noFill/>
            <a:miter lim="800000"/>
            <a:headEnd/>
            <a:tailEnd/>
          </a:ln>
        </p:spPr>
        <p:txBody>
          <a:bodyPr wrap="none" lIns="0" tIns="0" rIns="0" bIns="0">
            <a:spAutoFit/>
          </a:bodyPr>
          <a:lstStyle/>
          <a:p>
            <a:pPr algn="l"/>
            <a:r>
              <a:rPr lang="en-US" sz="2200" dirty="0">
                <a:solidFill>
                  <a:srgbClr val="000000"/>
                </a:solidFill>
              </a:rPr>
              <a:t>1</a:t>
            </a:r>
            <a:endParaRPr lang="en-US" sz="2400" dirty="0">
              <a:solidFill>
                <a:schemeClr val="tx1"/>
              </a:solidFill>
              <a:latin typeface="Times New Roman" pitchFamily="18" charset="0"/>
            </a:endParaRPr>
          </a:p>
        </p:txBody>
      </p:sp>
      <p:sp>
        <p:nvSpPr>
          <p:cNvPr id="1040" name="Text Box 16"/>
          <p:cNvSpPr txBox="1">
            <a:spLocks noChangeArrowheads="1"/>
          </p:cNvSpPr>
          <p:nvPr/>
        </p:nvSpPr>
        <p:spPr bwMode="auto">
          <a:xfrm>
            <a:off x="4800600" y="4937171"/>
            <a:ext cx="4038600" cy="923330"/>
          </a:xfrm>
          <a:prstGeom prst="rect">
            <a:avLst/>
          </a:prstGeom>
          <a:noFill/>
          <a:ln w="9525">
            <a:noFill/>
            <a:miter lim="800000"/>
            <a:headEnd/>
            <a:tailEnd/>
          </a:ln>
          <a:effectLst/>
        </p:spPr>
        <p:txBody>
          <a:bodyPr>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Order {</a:t>
            </a:r>
          </a:p>
          <a:p>
            <a:r>
              <a:rPr lang="en-US" b="1" dirty="0" smtClean="0">
                <a:solidFill>
                  <a:srgbClr val="7F0055"/>
                </a:solidFill>
                <a:latin typeface="Consolas"/>
              </a:rPr>
              <a:t>    private</a:t>
            </a:r>
            <a:r>
              <a:rPr lang="en-US" b="1" dirty="0" smtClean="0">
                <a:solidFill>
                  <a:srgbClr val="000000"/>
                </a:solidFill>
                <a:latin typeface="Consolas"/>
              </a:rPr>
              <a:t> </a:t>
            </a:r>
            <a:r>
              <a:rPr lang="en-US" dirty="0" smtClean="0">
                <a:solidFill>
                  <a:srgbClr val="000000"/>
                </a:solidFill>
                <a:latin typeface="Consolas"/>
              </a:rPr>
              <a:t>Customer </a:t>
            </a:r>
            <a:r>
              <a:rPr lang="en-US" dirty="0" err="1" smtClean="0">
                <a:solidFill>
                  <a:srgbClr val="0000C0"/>
                </a:solidFill>
                <a:latin typeface="Consolas"/>
              </a:rPr>
              <a:t>customer</a:t>
            </a:r>
            <a:r>
              <a:rPr lang="en-US" dirty="0" smtClean="0">
                <a:solidFill>
                  <a:srgbClr val="000000"/>
                </a:solidFill>
                <a:latin typeface="Consolas"/>
              </a:rPr>
              <a:t>;</a:t>
            </a:r>
          </a:p>
          <a:p>
            <a:r>
              <a:rPr lang="en-US" dirty="0" smtClean="0">
                <a:solidFill>
                  <a:srgbClr val="000000"/>
                </a:solidFill>
                <a:latin typeface="Consolas"/>
              </a:rPr>
              <a:t>}</a:t>
            </a:r>
          </a:p>
        </p:txBody>
      </p:sp>
      <p:sp>
        <p:nvSpPr>
          <p:cNvPr id="17" name="TextBox 16"/>
          <p:cNvSpPr txBox="1"/>
          <p:nvPr/>
        </p:nvSpPr>
        <p:spPr>
          <a:xfrm>
            <a:off x="4038600" y="3413171"/>
            <a:ext cx="727250" cy="338554"/>
          </a:xfrm>
          <a:prstGeom prst="rect">
            <a:avLst/>
          </a:prstGeom>
          <a:noFill/>
        </p:spPr>
        <p:txBody>
          <a:bodyPr wrap="none" rtlCol="0">
            <a:spAutoFit/>
          </a:bodyPr>
          <a:lstStyle/>
          <a:p>
            <a:r>
              <a:rPr lang="en-US" sz="1600" dirty="0" smtClean="0"/>
              <a:t>places</a:t>
            </a:r>
            <a:endParaRPr lang="en-US" sz="1600" dirty="0"/>
          </a:p>
        </p:txBody>
      </p:sp>
      <p:sp>
        <p:nvSpPr>
          <p:cNvPr id="18" name="Isosceles Triangle 17"/>
          <p:cNvSpPr/>
          <p:nvPr/>
        </p:nvSpPr>
        <p:spPr>
          <a:xfrm rot="5400000">
            <a:off x="4724400" y="3489371"/>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Box 15"/>
          <p:cNvSpPr txBox="1">
            <a:spLocks noChangeArrowheads="1"/>
          </p:cNvSpPr>
          <p:nvPr/>
        </p:nvSpPr>
        <p:spPr bwMode="auto">
          <a:xfrm>
            <a:off x="533400" y="4937171"/>
            <a:ext cx="3810000" cy="1006429"/>
          </a:xfrm>
          <a:prstGeom prst="rect">
            <a:avLst/>
          </a:prstGeom>
          <a:noFill/>
          <a:ln w="9525">
            <a:noFill/>
            <a:miter lim="800000"/>
            <a:headEnd/>
            <a:tailEnd/>
          </a:ln>
          <a:effectLst/>
        </p:spPr>
        <p:txBody>
          <a:bodyPr>
            <a:spAutoFit/>
          </a:bodyPr>
          <a:lstStyle/>
          <a:p>
            <a:pPr>
              <a:lnSpc>
                <a:spcPct val="115000"/>
              </a:lnSpc>
            </a:pPr>
            <a:r>
              <a:rPr lang="en-US" b="1" dirty="0" smtClean="0">
                <a:solidFill>
                  <a:srgbClr val="7F0055"/>
                </a:solidFill>
                <a:latin typeface="Consolas"/>
                <a:ea typeface="Calibri"/>
                <a:cs typeface="Times New Roman"/>
              </a:rPr>
              <a:t>public</a:t>
            </a:r>
            <a:r>
              <a:rPr lang="en-US" dirty="0" smtClean="0">
                <a:solidFill>
                  <a:srgbClr val="000000"/>
                </a:solidFill>
                <a:latin typeface="Consolas"/>
                <a:ea typeface="Calibri"/>
                <a:cs typeface="Times New Roman"/>
              </a:rPr>
              <a:t> </a:t>
            </a:r>
            <a:r>
              <a:rPr lang="en-US" b="1" dirty="0" smtClean="0">
                <a:solidFill>
                  <a:srgbClr val="7F0055"/>
                </a:solidFill>
                <a:latin typeface="Consolas"/>
                <a:ea typeface="Calibri"/>
                <a:cs typeface="Times New Roman"/>
              </a:rPr>
              <a:t>class</a:t>
            </a:r>
            <a:r>
              <a:rPr lang="en-US" dirty="0" smtClean="0">
                <a:solidFill>
                  <a:srgbClr val="000000"/>
                </a:solidFill>
                <a:latin typeface="Consolas"/>
                <a:ea typeface="Calibri"/>
                <a:cs typeface="Times New Roman"/>
              </a:rPr>
              <a:t> Customer {</a:t>
            </a:r>
            <a:endParaRPr lang="en-US" sz="2400" dirty="0" smtClean="0">
              <a:latin typeface="Calibri"/>
              <a:ea typeface="Calibri"/>
              <a:cs typeface="Times New Roman"/>
            </a:endParaRPr>
          </a:p>
          <a:p>
            <a:pPr>
              <a:lnSpc>
                <a:spcPct val="115000"/>
              </a:lnSpc>
            </a:pPr>
            <a:r>
              <a:rPr lang="en-US" b="1" dirty="0" smtClean="0">
                <a:solidFill>
                  <a:srgbClr val="7F0055"/>
                </a:solidFill>
                <a:latin typeface="Consolas"/>
                <a:ea typeface="Calibri"/>
                <a:cs typeface="Times New Roman"/>
              </a:rPr>
              <a:t>    private</a:t>
            </a:r>
            <a:r>
              <a:rPr lang="en-US" dirty="0" smtClean="0">
                <a:solidFill>
                  <a:srgbClr val="000000"/>
                </a:solidFill>
                <a:latin typeface="Consolas"/>
                <a:ea typeface="Calibri"/>
                <a:cs typeface="Times New Roman"/>
              </a:rPr>
              <a:t> Order </a:t>
            </a:r>
            <a:r>
              <a:rPr lang="en-US" dirty="0" err="1" smtClean="0">
                <a:solidFill>
                  <a:srgbClr val="0000C0"/>
                </a:solidFill>
                <a:latin typeface="Consolas"/>
                <a:ea typeface="Calibri"/>
                <a:cs typeface="Times New Roman"/>
              </a:rPr>
              <a:t>order</a:t>
            </a:r>
            <a:r>
              <a:rPr lang="en-US" dirty="0" smtClean="0">
                <a:solidFill>
                  <a:srgbClr val="000000"/>
                </a:solidFill>
                <a:latin typeface="Consolas"/>
                <a:ea typeface="Calibri"/>
                <a:cs typeface="Times New Roman"/>
              </a:rPr>
              <a:t>;</a:t>
            </a:r>
            <a:endParaRPr lang="en-US" sz="2400" dirty="0" smtClean="0">
              <a:latin typeface="Calibri"/>
              <a:ea typeface="Calibri"/>
              <a:cs typeface="Times New Roman"/>
            </a:endParaRPr>
          </a:p>
          <a:p>
            <a:r>
              <a:rPr lang="en-US" smtClean="0">
                <a:solidFill>
                  <a:srgbClr val="000000"/>
                </a:solidFill>
                <a:latin typeface="Consolas"/>
                <a:ea typeface="Calibri"/>
              </a:rPr>
              <a:t>}</a:t>
            </a:r>
            <a:endParaRPr lang="en-US" dirty="0" smtClean="0">
              <a:solidFill>
                <a:srgbClr val="000000"/>
              </a:solidFill>
              <a:latin typeface="Consolas"/>
              <a:ea typeface="Calibri"/>
            </a:endParaRPr>
          </a:p>
        </p:txBody>
      </p:sp>
      <p:sp>
        <p:nvSpPr>
          <p:cNvPr id="20" name="Slide Number Placeholder 19"/>
          <p:cNvSpPr>
            <a:spLocks noGrp="1"/>
          </p:cNvSpPr>
          <p:nvPr>
            <p:ph type="sldNum" sz="quarter" idx="12"/>
          </p:nvPr>
        </p:nvSpPr>
        <p:spPr/>
        <p:txBody>
          <a:bodyPr/>
          <a:lstStyle/>
          <a:p>
            <a:fld id="{042AED99-7FB4-404E-8A97-64753DCE42EC}" type="slidenum">
              <a:rPr kumimoji="0" lang="en-US" smtClean="0"/>
              <a:pPr/>
              <a:t>22</a:t>
            </a:fld>
            <a:endParaRPr kumimoji="0"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Association</a:t>
            </a:r>
          </a:p>
        </p:txBody>
      </p:sp>
      <p:sp>
        <p:nvSpPr>
          <p:cNvPr id="1027" name="Rectangle 3"/>
          <p:cNvSpPr>
            <a:spLocks noGrp="1" noChangeArrowheads="1"/>
          </p:cNvSpPr>
          <p:nvPr>
            <p:ph idx="1"/>
          </p:nvPr>
        </p:nvSpPr>
        <p:spPr>
          <a:xfrm>
            <a:off x="685800" y="1981200"/>
            <a:ext cx="7772400" cy="838200"/>
          </a:xfrm>
        </p:spPr>
        <p:txBody>
          <a:bodyPr>
            <a:normAutofit/>
          </a:bodyPr>
          <a:lstStyle/>
          <a:p>
            <a:pPr lvl="1"/>
            <a:r>
              <a:rPr lang="en-US" dirty="0" smtClean="0"/>
              <a:t>A customer should be able to have more than one order outstanding</a:t>
            </a:r>
            <a:r>
              <a:rPr lang="en-US" dirty="0"/>
              <a:t> </a:t>
            </a:r>
            <a:r>
              <a:rPr lang="en-US" dirty="0" smtClean="0"/>
              <a:t>…..</a:t>
            </a:r>
            <a:endParaRPr lang="en-US" dirty="0"/>
          </a:p>
        </p:txBody>
      </p:sp>
      <p:sp>
        <p:nvSpPr>
          <p:cNvPr id="1028" name="Rectangle 4"/>
          <p:cNvSpPr>
            <a:spLocks noChangeArrowheads="1"/>
          </p:cNvSpPr>
          <p:nvPr/>
        </p:nvSpPr>
        <p:spPr bwMode="auto">
          <a:xfrm>
            <a:off x="685800" y="3205209"/>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1029" name="Rectangle 5"/>
          <p:cNvSpPr>
            <a:spLocks noChangeArrowheads="1"/>
          </p:cNvSpPr>
          <p:nvPr/>
        </p:nvSpPr>
        <p:spPr bwMode="auto">
          <a:xfrm>
            <a:off x="1541463" y="3290934"/>
            <a:ext cx="1212850"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Customer</a:t>
            </a:r>
            <a:endParaRPr lang="en-US" sz="2400">
              <a:solidFill>
                <a:schemeClr val="tx1"/>
              </a:solidFill>
              <a:latin typeface="Times New Roman" pitchFamily="18" charset="0"/>
            </a:endParaRPr>
          </a:p>
        </p:txBody>
      </p:sp>
      <p:sp>
        <p:nvSpPr>
          <p:cNvPr id="1030" name="Rectangle 6"/>
          <p:cNvSpPr>
            <a:spLocks noChangeArrowheads="1"/>
          </p:cNvSpPr>
          <p:nvPr/>
        </p:nvSpPr>
        <p:spPr bwMode="auto">
          <a:xfrm>
            <a:off x="685800" y="3654471"/>
            <a:ext cx="2940050" cy="814388"/>
          </a:xfrm>
          <a:prstGeom prst="rect">
            <a:avLst/>
          </a:prstGeom>
          <a:noFill/>
          <a:ln w="0">
            <a:solidFill>
              <a:srgbClr val="990033"/>
            </a:solidFill>
            <a:miter lim="800000"/>
            <a:headEnd/>
            <a:tailEnd/>
          </a:ln>
        </p:spPr>
        <p:txBody>
          <a:bodyPr/>
          <a:lstStyle/>
          <a:p>
            <a:endParaRPr lang="en-US"/>
          </a:p>
        </p:txBody>
      </p:sp>
      <p:sp>
        <p:nvSpPr>
          <p:cNvPr id="1031" name="Rectangle 7"/>
          <p:cNvSpPr>
            <a:spLocks noChangeArrowheads="1"/>
          </p:cNvSpPr>
          <p:nvPr/>
        </p:nvSpPr>
        <p:spPr bwMode="auto">
          <a:xfrm>
            <a:off x="685800" y="4168821"/>
            <a:ext cx="2940050" cy="300038"/>
          </a:xfrm>
          <a:prstGeom prst="rect">
            <a:avLst/>
          </a:prstGeom>
          <a:noFill/>
          <a:ln w="0">
            <a:solidFill>
              <a:srgbClr val="990033"/>
            </a:solidFill>
            <a:miter lim="800000"/>
            <a:headEnd/>
            <a:tailEnd/>
          </a:ln>
        </p:spPr>
        <p:txBody>
          <a:bodyPr/>
          <a:lstStyle/>
          <a:p>
            <a:endParaRPr lang="en-US"/>
          </a:p>
        </p:txBody>
      </p:sp>
      <p:sp>
        <p:nvSpPr>
          <p:cNvPr id="1032" name="Rectangle 8"/>
          <p:cNvSpPr>
            <a:spLocks noChangeArrowheads="1"/>
          </p:cNvSpPr>
          <p:nvPr/>
        </p:nvSpPr>
        <p:spPr bwMode="auto">
          <a:xfrm>
            <a:off x="5270500" y="3205209"/>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1033" name="Rectangle 9"/>
          <p:cNvSpPr>
            <a:spLocks noChangeArrowheads="1"/>
          </p:cNvSpPr>
          <p:nvPr/>
        </p:nvSpPr>
        <p:spPr bwMode="auto">
          <a:xfrm>
            <a:off x="6521450" y="3290934"/>
            <a:ext cx="715963"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Order</a:t>
            </a:r>
            <a:endParaRPr lang="en-US" sz="2400">
              <a:solidFill>
                <a:schemeClr val="tx1"/>
              </a:solidFill>
              <a:latin typeface="Times New Roman" pitchFamily="18" charset="0"/>
            </a:endParaRPr>
          </a:p>
        </p:txBody>
      </p:sp>
      <p:sp>
        <p:nvSpPr>
          <p:cNvPr id="1034" name="Rectangle 10"/>
          <p:cNvSpPr>
            <a:spLocks noChangeArrowheads="1"/>
          </p:cNvSpPr>
          <p:nvPr/>
        </p:nvSpPr>
        <p:spPr bwMode="auto">
          <a:xfrm>
            <a:off x="5270500" y="3654471"/>
            <a:ext cx="3181350" cy="814388"/>
          </a:xfrm>
          <a:prstGeom prst="rect">
            <a:avLst/>
          </a:prstGeom>
          <a:noFill/>
          <a:ln w="0">
            <a:solidFill>
              <a:srgbClr val="990033"/>
            </a:solidFill>
            <a:miter lim="800000"/>
            <a:headEnd/>
            <a:tailEnd/>
          </a:ln>
        </p:spPr>
        <p:txBody>
          <a:bodyPr/>
          <a:lstStyle/>
          <a:p>
            <a:endParaRPr lang="en-US"/>
          </a:p>
        </p:txBody>
      </p:sp>
      <p:sp>
        <p:nvSpPr>
          <p:cNvPr id="1035" name="Rectangle 11"/>
          <p:cNvSpPr>
            <a:spLocks noChangeArrowheads="1"/>
          </p:cNvSpPr>
          <p:nvPr/>
        </p:nvSpPr>
        <p:spPr bwMode="auto">
          <a:xfrm>
            <a:off x="5270500" y="4168821"/>
            <a:ext cx="3181350" cy="300038"/>
          </a:xfrm>
          <a:prstGeom prst="rect">
            <a:avLst/>
          </a:prstGeom>
          <a:noFill/>
          <a:ln w="0">
            <a:solidFill>
              <a:srgbClr val="990033"/>
            </a:solidFill>
            <a:miter lim="800000"/>
            <a:headEnd/>
            <a:tailEnd/>
          </a:ln>
        </p:spPr>
        <p:txBody>
          <a:bodyPr/>
          <a:lstStyle/>
          <a:p>
            <a:endParaRPr lang="en-US"/>
          </a:p>
        </p:txBody>
      </p:sp>
      <p:sp>
        <p:nvSpPr>
          <p:cNvPr id="1036" name="Line 12"/>
          <p:cNvSpPr>
            <a:spLocks noChangeShapeType="1"/>
          </p:cNvSpPr>
          <p:nvPr/>
        </p:nvSpPr>
        <p:spPr bwMode="auto">
          <a:xfrm flipH="1">
            <a:off x="3581400" y="3794171"/>
            <a:ext cx="1676400" cy="0"/>
          </a:xfrm>
          <a:prstGeom prst="line">
            <a:avLst/>
          </a:prstGeom>
          <a:noFill/>
          <a:ln w="0">
            <a:solidFill>
              <a:srgbClr val="990033"/>
            </a:solidFill>
            <a:round/>
            <a:headEnd/>
            <a:tailEnd/>
          </a:ln>
        </p:spPr>
        <p:txBody>
          <a:bodyPr/>
          <a:lstStyle/>
          <a:p>
            <a:endParaRPr lang="en-US"/>
          </a:p>
        </p:txBody>
      </p:sp>
      <p:sp>
        <p:nvSpPr>
          <p:cNvPr id="1037" name="Rectangle 13"/>
          <p:cNvSpPr>
            <a:spLocks noChangeArrowheads="1"/>
          </p:cNvSpPr>
          <p:nvPr/>
        </p:nvSpPr>
        <p:spPr bwMode="auto">
          <a:xfrm>
            <a:off x="5029200" y="3946571"/>
            <a:ext cx="155575"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1</a:t>
            </a:r>
            <a:endParaRPr lang="en-US" sz="2400">
              <a:solidFill>
                <a:schemeClr val="tx1"/>
              </a:solidFill>
              <a:latin typeface="Times New Roman" pitchFamily="18" charset="0"/>
            </a:endParaRPr>
          </a:p>
        </p:txBody>
      </p:sp>
      <p:sp>
        <p:nvSpPr>
          <p:cNvPr id="1038" name="Rectangle 14"/>
          <p:cNvSpPr>
            <a:spLocks noChangeArrowheads="1"/>
          </p:cNvSpPr>
          <p:nvPr/>
        </p:nvSpPr>
        <p:spPr bwMode="auto">
          <a:xfrm>
            <a:off x="3730625" y="3946571"/>
            <a:ext cx="155575" cy="334963"/>
          </a:xfrm>
          <a:prstGeom prst="rect">
            <a:avLst/>
          </a:prstGeom>
          <a:noFill/>
          <a:ln w="9525">
            <a:noFill/>
            <a:miter lim="800000"/>
            <a:headEnd/>
            <a:tailEnd/>
          </a:ln>
        </p:spPr>
        <p:txBody>
          <a:bodyPr wrap="none" lIns="0" tIns="0" rIns="0" bIns="0">
            <a:spAutoFit/>
          </a:bodyPr>
          <a:lstStyle/>
          <a:p>
            <a:pPr algn="l"/>
            <a:r>
              <a:rPr lang="en-US" sz="2200" dirty="0">
                <a:solidFill>
                  <a:srgbClr val="000000"/>
                </a:solidFill>
              </a:rPr>
              <a:t>1</a:t>
            </a:r>
            <a:endParaRPr lang="en-US" sz="2400" dirty="0">
              <a:solidFill>
                <a:schemeClr val="tx1"/>
              </a:solidFill>
              <a:latin typeface="Times New Roman" pitchFamily="18" charset="0"/>
            </a:endParaRPr>
          </a:p>
        </p:txBody>
      </p:sp>
      <p:sp>
        <p:nvSpPr>
          <p:cNvPr id="1040" name="Text Box 16"/>
          <p:cNvSpPr txBox="1">
            <a:spLocks noChangeArrowheads="1"/>
          </p:cNvSpPr>
          <p:nvPr/>
        </p:nvSpPr>
        <p:spPr bwMode="auto">
          <a:xfrm>
            <a:off x="4800600" y="4937171"/>
            <a:ext cx="4038600" cy="923330"/>
          </a:xfrm>
          <a:prstGeom prst="rect">
            <a:avLst/>
          </a:prstGeom>
          <a:noFill/>
          <a:ln w="9525">
            <a:noFill/>
            <a:miter lim="800000"/>
            <a:headEnd/>
            <a:tailEnd/>
          </a:ln>
          <a:effectLst/>
        </p:spPr>
        <p:txBody>
          <a:bodyPr>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Order {</a:t>
            </a:r>
          </a:p>
          <a:p>
            <a:r>
              <a:rPr lang="en-US" b="1" dirty="0" smtClean="0">
                <a:solidFill>
                  <a:srgbClr val="7F0055"/>
                </a:solidFill>
                <a:latin typeface="Consolas"/>
              </a:rPr>
              <a:t>    private</a:t>
            </a:r>
            <a:r>
              <a:rPr lang="en-US" b="1" dirty="0" smtClean="0">
                <a:solidFill>
                  <a:srgbClr val="000000"/>
                </a:solidFill>
                <a:latin typeface="Consolas"/>
              </a:rPr>
              <a:t> </a:t>
            </a:r>
            <a:r>
              <a:rPr lang="en-US" dirty="0" smtClean="0">
                <a:solidFill>
                  <a:srgbClr val="000000"/>
                </a:solidFill>
                <a:latin typeface="Consolas"/>
              </a:rPr>
              <a:t>Customer </a:t>
            </a:r>
            <a:r>
              <a:rPr lang="en-US" dirty="0" err="1" smtClean="0">
                <a:solidFill>
                  <a:srgbClr val="0000C0"/>
                </a:solidFill>
                <a:latin typeface="Consolas"/>
              </a:rPr>
              <a:t>customer</a:t>
            </a:r>
            <a:r>
              <a:rPr lang="en-US" dirty="0" smtClean="0">
                <a:solidFill>
                  <a:srgbClr val="000000"/>
                </a:solidFill>
                <a:latin typeface="Consolas"/>
              </a:rPr>
              <a:t>;</a:t>
            </a:r>
          </a:p>
          <a:p>
            <a:r>
              <a:rPr lang="en-US" dirty="0" smtClean="0">
                <a:solidFill>
                  <a:srgbClr val="000000"/>
                </a:solidFill>
                <a:latin typeface="Consolas"/>
              </a:rPr>
              <a:t>}</a:t>
            </a:r>
          </a:p>
        </p:txBody>
      </p:sp>
      <p:sp>
        <p:nvSpPr>
          <p:cNvPr id="17" name="TextBox 16"/>
          <p:cNvSpPr txBox="1"/>
          <p:nvPr/>
        </p:nvSpPr>
        <p:spPr>
          <a:xfrm>
            <a:off x="4038600" y="3413171"/>
            <a:ext cx="727250" cy="338554"/>
          </a:xfrm>
          <a:prstGeom prst="rect">
            <a:avLst/>
          </a:prstGeom>
          <a:noFill/>
        </p:spPr>
        <p:txBody>
          <a:bodyPr wrap="none" rtlCol="0">
            <a:spAutoFit/>
          </a:bodyPr>
          <a:lstStyle/>
          <a:p>
            <a:r>
              <a:rPr lang="en-US" sz="1600" dirty="0" smtClean="0"/>
              <a:t>places</a:t>
            </a:r>
            <a:endParaRPr lang="en-US" sz="1600" dirty="0"/>
          </a:p>
        </p:txBody>
      </p:sp>
      <p:sp>
        <p:nvSpPr>
          <p:cNvPr id="18" name="Isosceles Triangle 17"/>
          <p:cNvSpPr/>
          <p:nvPr/>
        </p:nvSpPr>
        <p:spPr>
          <a:xfrm rot="5400000">
            <a:off x="4724400" y="3489371"/>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Box 15"/>
          <p:cNvSpPr txBox="1">
            <a:spLocks noChangeArrowheads="1"/>
          </p:cNvSpPr>
          <p:nvPr/>
        </p:nvSpPr>
        <p:spPr bwMode="auto">
          <a:xfrm>
            <a:off x="533400" y="4937171"/>
            <a:ext cx="3810000" cy="1006429"/>
          </a:xfrm>
          <a:prstGeom prst="rect">
            <a:avLst/>
          </a:prstGeom>
          <a:noFill/>
          <a:ln w="9525">
            <a:noFill/>
            <a:miter lim="800000"/>
            <a:headEnd/>
            <a:tailEnd/>
          </a:ln>
          <a:effectLst/>
        </p:spPr>
        <p:txBody>
          <a:bodyPr>
            <a:spAutoFit/>
          </a:bodyPr>
          <a:lstStyle/>
          <a:p>
            <a:pPr>
              <a:lnSpc>
                <a:spcPct val="115000"/>
              </a:lnSpc>
            </a:pPr>
            <a:r>
              <a:rPr lang="en-US" b="1" dirty="0" smtClean="0">
                <a:solidFill>
                  <a:srgbClr val="7F0055"/>
                </a:solidFill>
                <a:latin typeface="Consolas"/>
                <a:ea typeface="Calibri"/>
                <a:cs typeface="Times New Roman"/>
              </a:rPr>
              <a:t>public</a:t>
            </a:r>
            <a:r>
              <a:rPr lang="en-US" dirty="0" smtClean="0">
                <a:solidFill>
                  <a:srgbClr val="000000"/>
                </a:solidFill>
                <a:latin typeface="Consolas"/>
                <a:ea typeface="Calibri"/>
                <a:cs typeface="Times New Roman"/>
              </a:rPr>
              <a:t> </a:t>
            </a:r>
            <a:r>
              <a:rPr lang="en-US" b="1" dirty="0" smtClean="0">
                <a:solidFill>
                  <a:srgbClr val="7F0055"/>
                </a:solidFill>
                <a:latin typeface="Consolas"/>
                <a:ea typeface="Calibri"/>
                <a:cs typeface="Times New Roman"/>
              </a:rPr>
              <a:t>class</a:t>
            </a:r>
            <a:r>
              <a:rPr lang="en-US" dirty="0" smtClean="0">
                <a:solidFill>
                  <a:srgbClr val="000000"/>
                </a:solidFill>
                <a:latin typeface="Consolas"/>
                <a:ea typeface="Calibri"/>
                <a:cs typeface="Times New Roman"/>
              </a:rPr>
              <a:t> Customer {</a:t>
            </a:r>
            <a:endParaRPr lang="en-US" sz="2400" dirty="0" smtClean="0">
              <a:latin typeface="Calibri"/>
              <a:ea typeface="Calibri"/>
              <a:cs typeface="Times New Roman"/>
            </a:endParaRPr>
          </a:p>
          <a:p>
            <a:pPr>
              <a:lnSpc>
                <a:spcPct val="115000"/>
              </a:lnSpc>
            </a:pPr>
            <a:r>
              <a:rPr lang="en-US" b="1" dirty="0" smtClean="0">
                <a:solidFill>
                  <a:srgbClr val="7F0055"/>
                </a:solidFill>
                <a:latin typeface="Consolas"/>
                <a:ea typeface="Calibri"/>
                <a:cs typeface="Times New Roman"/>
              </a:rPr>
              <a:t>    private</a:t>
            </a:r>
            <a:r>
              <a:rPr lang="en-US" dirty="0" smtClean="0">
                <a:solidFill>
                  <a:srgbClr val="000000"/>
                </a:solidFill>
                <a:latin typeface="Consolas"/>
                <a:ea typeface="Calibri"/>
                <a:cs typeface="Times New Roman"/>
              </a:rPr>
              <a:t> Order </a:t>
            </a:r>
            <a:r>
              <a:rPr lang="en-US" dirty="0" err="1" smtClean="0">
                <a:solidFill>
                  <a:srgbClr val="0000C0"/>
                </a:solidFill>
                <a:latin typeface="Consolas"/>
                <a:ea typeface="Calibri"/>
                <a:cs typeface="Times New Roman"/>
              </a:rPr>
              <a:t>order</a:t>
            </a:r>
            <a:r>
              <a:rPr lang="en-US" dirty="0" smtClean="0">
                <a:solidFill>
                  <a:srgbClr val="000000"/>
                </a:solidFill>
                <a:latin typeface="Consolas"/>
                <a:ea typeface="Calibri"/>
                <a:cs typeface="Times New Roman"/>
              </a:rPr>
              <a:t>;</a:t>
            </a:r>
            <a:endParaRPr lang="en-US" sz="2400" dirty="0" smtClean="0">
              <a:latin typeface="Calibri"/>
              <a:ea typeface="Calibri"/>
              <a:cs typeface="Times New Roman"/>
            </a:endParaRPr>
          </a:p>
          <a:p>
            <a:r>
              <a:rPr lang="en-US" dirty="0" smtClean="0">
                <a:solidFill>
                  <a:srgbClr val="000000"/>
                </a:solidFill>
                <a:latin typeface="Consolas"/>
                <a:ea typeface="Calibri"/>
              </a:rPr>
              <a:t>}</a:t>
            </a:r>
            <a:endParaRPr lang="en-US" dirty="0" smtClean="0"/>
          </a:p>
        </p:txBody>
      </p:sp>
      <p:sp>
        <p:nvSpPr>
          <p:cNvPr id="20" name="Slide Number Placeholder 19"/>
          <p:cNvSpPr>
            <a:spLocks noGrp="1"/>
          </p:cNvSpPr>
          <p:nvPr>
            <p:ph type="sldNum" sz="quarter" idx="12"/>
          </p:nvPr>
        </p:nvSpPr>
        <p:spPr/>
        <p:txBody>
          <a:bodyPr/>
          <a:lstStyle/>
          <a:p>
            <a:fld id="{042AED99-7FB4-404E-8A97-64753DCE42EC}" type="slidenum">
              <a:rPr kumimoji="0" lang="en-US" smtClean="0"/>
              <a:pPr/>
              <a:t>23</a:t>
            </a:fld>
            <a:endParaRPr kumimoji="0" lang="en-US"/>
          </a:p>
        </p:txBody>
      </p:sp>
    </p:spTree>
    <p:extLst>
      <p:ext uri="{BB962C8B-B14F-4D97-AF65-F5344CB8AC3E}">
        <p14:creationId xmlns:p14="http://schemas.microsoft.com/office/powerpoint/2010/main" val="5370189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609600"/>
            <a:ext cx="3733800" cy="1143000"/>
          </a:xfrm>
        </p:spPr>
        <p:txBody>
          <a:bodyPr/>
          <a:lstStyle/>
          <a:p>
            <a:r>
              <a:rPr lang="en-US"/>
              <a:t>Association</a:t>
            </a:r>
          </a:p>
        </p:txBody>
      </p:sp>
      <p:sp>
        <p:nvSpPr>
          <p:cNvPr id="10243" name="Rectangle 3"/>
          <p:cNvSpPr>
            <a:spLocks noGrp="1" noChangeArrowheads="1"/>
          </p:cNvSpPr>
          <p:nvPr>
            <p:ph idx="1"/>
          </p:nvPr>
        </p:nvSpPr>
        <p:spPr>
          <a:xfrm>
            <a:off x="685800" y="2734270"/>
            <a:ext cx="3657600" cy="838200"/>
          </a:xfrm>
        </p:spPr>
        <p:txBody>
          <a:bodyPr/>
          <a:lstStyle/>
          <a:p>
            <a:r>
              <a:rPr lang="en-US"/>
              <a:t> Multiplicity</a:t>
            </a:r>
          </a:p>
        </p:txBody>
      </p:sp>
      <p:sp>
        <p:nvSpPr>
          <p:cNvPr id="10244" name="Rectangle 4"/>
          <p:cNvSpPr>
            <a:spLocks noChangeArrowheads="1"/>
          </p:cNvSpPr>
          <p:nvPr/>
        </p:nvSpPr>
        <p:spPr bwMode="auto">
          <a:xfrm>
            <a:off x="685800" y="3288308"/>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10245" name="Rectangle 5"/>
          <p:cNvSpPr>
            <a:spLocks noChangeArrowheads="1"/>
          </p:cNvSpPr>
          <p:nvPr/>
        </p:nvSpPr>
        <p:spPr bwMode="auto">
          <a:xfrm>
            <a:off x="1541463" y="3374033"/>
            <a:ext cx="1212850"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Customer</a:t>
            </a:r>
            <a:endParaRPr lang="en-US" sz="2400">
              <a:solidFill>
                <a:schemeClr val="tx1"/>
              </a:solidFill>
              <a:latin typeface="Times New Roman" pitchFamily="18" charset="0"/>
            </a:endParaRPr>
          </a:p>
        </p:txBody>
      </p:sp>
      <p:sp>
        <p:nvSpPr>
          <p:cNvPr id="10246" name="Rectangle 6"/>
          <p:cNvSpPr>
            <a:spLocks noChangeArrowheads="1"/>
          </p:cNvSpPr>
          <p:nvPr/>
        </p:nvSpPr>
        <p:spPr bwMode="auto">
          <a:xfrm>
            <a:off x="685800" y="3737570"/>
            <a:ext cx="2940050" cy="814388"/>
          </a:xfrm>
          <a:prstGeom prst="rect">
            <a:avLst/>
          </a:prstGeom>
          <a:noFill/>
          <a:ln w="0">
            <a:solidFill>
              <a:srgbClr val="990033"/>
            </a:solidFill>
            <a:miter lim="800000"/>
            <a:headEnd/>
            <a:tailEnd/>
          </a:ln>
        </p:spPr>
        <p:txBody>
          <a:bodyPr/>
          <a:lstStyle/>
          <a:p>
            <a:endParaRPr lang="en-US"/>
          </a:p>
        </p:txBody>
      </p:sp>
      <p:sp>
        <p:nvSpPr>
          <p:cNvPr id="10247" name="Rectangle 7"/>
          <p:cNvSpPr>
            <a:spLocks noChangeArrowheads="1"/>
          </p:cNvSpPr>
          <p:nvPr/>
        </p:nvSpPr>
        <p:spPr bwMode="auto">
          <a:xfrm>
            <a:off x="685800" y="4251920"/>
            <a:ext cx="2940050" cy="300038"/>
          </a:xfrm>
          <a:prstGeom prst="rect">
            <a:avLst/>
          </a:prstGeom>
          <a:noFill/>
          <a:ln w="0">
            <a:solidFill>
              <a:srgbClr val="990033"/>
            </a:solidFill>
            <a:miter lim="800000"/>
            <a:headEnd/>
            <a:tailEnd/>
          </a:ln>
        </p:spPr>
        <p:txBody>
          <a:bodyPr/>
          <a:lstStyle/>
          <a:p>
            <a:endParaRPr lang="en-US"/>
          </a:p>
        </p:txBody>
      </p:sp>
      <p:sp>
        <p:nvSpPr>
          <p:cNvPr id="10248" name="Rectangle 8"/>
          <p:cNvSpPr>
            <a:spLocks noChangeArrowheads="1"/>
          </p:cNvSpPr>
          <p:nvPr/>
        </p:nvSpPr>
        <p:spPr bwMode="auto">
          <a:xfrm>
            <a:off x="5270500" y="3288308"/>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10249" name="Rectangle 9"/>
          <p:cNvSpPr>
            <a:spLocks noChangeArrowheads="1"/>
          </p:cNvSpPr>
          <p:nvPr/>
        </p:nvSpPr>
        <p:spPr bwMode="auto">
          <a:xfrm>
            <a:off x="6521450" y="3374033"/>
            <a:ext cx="715963"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Order</a:t>
            </a:r>
            <a:endParaRPr lang="en-US" sz="2400">
              <a:solidFill>
                <a:schemeClr val="tx1"/>
              </a:solidFill>
              <a:latin typeface="Times New Roman" pitchFamily="18" charset="0"/>
            </a:endParaRPr>
          </a:p>
        </p:txBody>
      </p:sp>
      <p:sp>
        <p:nvSpPr>
          <p:cNvPr id="10250" name="Rectangle 10"/>
          <p:cNvSpPr>
            <a:spLocks noChangeArrowheads="1"/>
          </p:cNvSpPr>
          <p:nvPr/>
        </p:nvSpPr>
        <p:spPr bwMode="auto">
          <a:xfrm>
            <a:off x="5270500" y="3737570"/>
            <a:ext cx="3181350" cy="814388"/>
          </a:xfrm>
          <a:prstGeom prst="rect">
            <a:avLst/>
          </a:prstGeom>
          <a:noFill/>
          <a:ln w="0">
            <a:solidFill>
              <a:srgbClr val="990033"/>
            </a:solidFill>
            <a:miter lim="800000"/>
            <a:headEnd/>
            <a:tailEnd/>
          </a:ln>
        </p:spPr>
        <p:txBody>
          <a:bodyPr/>
          <a:lstStyle/>
          <a:p>
            <a:endParaRPr lang="en-US"/>
          </a:p>
        </p:txBody>
      </p:sp>
      <p:sp>
        <p:nvSpPr>
          <p:cNvPr id="10251" name="Rectangle 11"/>
          <p:cNvSpPr>
            <a:spLocks noChangeArrowheads="1"/>
          </p:cNvSpPr>
          <p:nvPr/>
        </p:nvSpPr>
        <p:spPr bwMode="auto">
          <a:xfrm>
            <a:off x="5270500" y="4251920"/>
            <a:ext cx="3181350" cy="300038"/>
          </a:xfrm>
          <a:prstGeom prst="rect">
            <a:avLst/>
          </a:prstGeom>
          <a:noFill/>
          <a:ln w="0">
            <a:solidFill>
              <a:srgbClr val="990033"/>
            </a:solidFill>
            <a:miter lim="800000"/>
            <a:headEnd/>
            <a:tailEnd/>
          </a:ln>
        </p:spPr>
        <p:txBody>
          <a:bodyPr/>
          <a:lstStyle/>
          <a:p>
            <a:endParaRPr lang="en-US"/>
          </a:p>
        </p:txBody>
      </p:sp>
      <p:sp>
        <p:nvSpPr>
          <p:cNvPr id="10252" name="Line 12"/>
          <p:cNvSpPr>
            <a:spLocks noChangeShapeType="1"/>
          </p:cNvSpPr>
          <p:nvPr/>
        </p:nvSpPr>
        <p:spPr bwMode="auto">
          <a:xfrm flipH="1">
            <a:off x="3581400" y="3877270"/>
            <a:ext cx="1676400" cy="0"/>
          </a:xfrm>
          <a:prstGeom prst="line">
            <a:avLst/>
          </a:prstGeom>
          <a:noFill/>
          <a:ln w="0">
            <a:solidFill>
              <a:srgbClr val="990033"/>
            </a:solidFill>
            <a:round/>
            <a:headEnd/>
            <a:tailEnd/>
          </a:ln>
        </p:spPr>
        <p:txBody>
          <a:bodyPr/>
          <a:lstStyle/>
          <a:p>
            <a:endParaRPr lang="en-US"/>
          </a:p>
        </p:txBody>
      </p:sp>
      <p:sp>
        <p:nvSpPr>
          <p:cNvPr id="10253" name="Rectangle 13"/>
          <p:cNvSpPr>
            <a:spLocks noChangeArrowheads="1"/>
          </p:cNvSpPr>
          <p:nvPr/>
        </p:nvSpPr>
        <p:spPr bwMode="auto">
          <a:xfrm>
            <a:off x="4724400" y="4029670"/>
            <a:ext cx="41910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0..*</a:t>
            </a:r>
            <a:endParaRPr lang="en-US" sz="2400">
              <a:solidFill>
                <a:schemeClr val="tx1"/>
              </a:solidFill>
              <a:latin typeface="Times New Roman" pitchFamily="18" charset="0"/>
            </a:endParaRPr>
          </a:p>
        </p:txBody>
      </p:sp>
      <p:sp>
        <p:nvSpPr>
          <p:cNvPr id="10254" name="Rectangle 14"/>
          <p:cNvSpPr>
            <a:spLocks noChangeArrowheads="1"/>
          </p:cNvSpPr>
          <p:nvPr/>
        </p:nvSpPr>
        <p:spPr bwMode="auto">
          <a:xfrm>
            <a:off x="3657600" y="4029670"/>
            <a:ext cx="155575"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1</a:t>
            </a:r>
            <a:endParaRPr lang="en-US" sz="2400">
              <a:solidFill>
                <a:schemeClr val="tx1"/>
              </a:solidFill>
              <a:latin typeface="Times New Roman" pitchFamily="18" charset="0"/>
            </a:endParaRPr>
          </a:p>
        </p:txBody>
      </p:sp>
      <p:sp>
        <p:nvSpPr>
          <p:cNvPr id="10255" name="Text Box 15"/>
          <p:cNvSpPr txBox="1">
            <a:spLocks noChangeArrowheads="1"/>
          </p:cNvSpPr>
          <p:nvPr/>
        </p:nvSpPr>
        <p:spPr bwMode="auto">
          <a:xfrm>
            <a:off x="152400" y="4944070"/>
            <a:ext cx="4114800" cy="923330"/>
          </a:xfrm>
          <a:prstGeom prst="rect">
            <a:avLst/>
          </a:prstGeom>
          <a:noFill/>
          <a:ln w="9525">
            <a:noFill/>
            <a:miter lim="800000"/>
            <a:headEnd/>
            <a:tailEnd/>
          </a:ln>
          <a:effectLst/>
        </p:spPr>
        <p:txBody>
          <a:bodyPr>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Customer {</a:t>
            </a:r>
          </a:p>
          <a:p>
            <a:r>
              <a:rPr lang="en-US" b="1" dirty="0" smtClean="0">
                <a:solidFill>
                  <a:srgbClr val="7F0055"/>
                </a:solidFill>
                <a:latin typeface="Consolas"/>
              </a:rPr>
              <a:t>    </a:t>
            </a:r>
            <a:r>
              <a:rPr lang="en-US" i="1" dirty="0" smtClean="0">
                <a:solidFill>
                  <a:srgbClr val="7F0055"/>
                </a:solidFill>
                <a:latin typeface="Consolas"/>
              </a:rPr>
              <a:t>//</a:t>
            </a:r>
            <a:r>
              <a:rPr lang="en-US" b="1" dirty="0">
                <a:solidFill>
                  <a:srgbClr val="7F0055"/>
                </a:solidFill>
                <a:latin typeface="Consolas"/>
                <a:ea typeface="Calibri"/>
                <a:cs typeface="Times New Roman"/>
              </a:rPr>
              <a:t>private</a:t>
            </a:r>
            <a:r>
              <a:rPr lang="en-US" dirty="0">
                <a:solidFill>
                  <a:srgbClr val="000000"/>
                </a:solidFill>
                <a:latin typeface="Consolas"/>
                <a:ea typeface="Calibri"/>
                <a:cs typeface="Times New Roman"/>
              </a:rPr>
              <a:t> Order </a:t>
            </a:r>
            <a:r>
              <a:rPr lang="en-US" dirty="0" err="1">
                <a:solidFill>
                  <a:srgbClr val="0000C0"/>
                </a:solidFill>
                <a:latin typeface="Consolas"/>
                <a:ea typeface="Calibri"/>
                <a:cs typeface="Times New Roman"/>
              </a:rPr>
              <a:t>order</a:t>
            </a:r>
            <a:r>
              <a:rPr lang="en-US" dirty="0">
                <a:solidFill>
                  <a:srgbClr val="000000"/>
                </a:solidFill>
                <a:latin typeface="Consolas"/>
                <a:ea typeface="Calibri"/>
                <a:cs typeface="Times New Roman"/>
              </a:rPr>
              <a:t>;</a:t>
            </a:r>
            <a:endParaRPr lang="en-US" sz="2400" dirty="0">
              <a:latin typeface="Calibri"/>
              <a:ea typeface="Calibri"/>
              <a:cs typeface="Times New Roman"/>
            </a:endParaRPr>
          </a:p>
          <a:p>
            <a:r>
              <a:rPr lang="en-US" smtClean="0">
                <a:solidFill>
                  <a:srgbClr val="000000"/>
                </a:solidFill>
                <a:latin typeface="Consolas"/>
              </a:rPr>
              <a:t>}</a:t>
            </a:r>
            <a:endParaRPr lang="en-US" dirty="0" smtClean="0">
              <a:solidFill>
                <a:srgbClr val="000000"/>
              </a:solidFill>
              <a:latin typeface="Consolas"/>
            </a:endParaRPr>
          </a:p>
        </p:txBody>
      </p:sp>
      <p:sp>
        <p:nvSpPr>
          <p:cNvPr id="10256" name="Text Box 16"/>
          <p:cNvSpPr txBox="1">
            <a:spLocks noChangeArrowheads="1"/>
          </p:cNvSpPr>
          <p:nvPr/>
        </p:nvSpPr>
        <p:spPr bwMode="auto">
          <a:xfrm>
            <a:off x="4648200" y="4944070"/>
            <a:ext cx="4267200" cy="923330"/>
          </a:xfrm>
          <a:prstGeom prst="rect">
            <a:avLst/>
          </a:prstGeom>
          <a:noFill/>
          <a:ln w="9525">
            <a:noFill/>
            <a:miter lim="800000"/>
            <a:headEnd/>
            <a:tailEnd/>
          </a:ln>
          <a:effectLst/>
        </p:spPr>
        <p:txBody>
          <a:bodyPr>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Order {</a:t>
            </a:r>
          </a:p>
          <a:p>
            <a:r>
              <a:rPr lang="en-US" b="1" dirty="0" smtClean="0">
                <a:solidFill>
                  <a:srgbClr val="7F0055"/>
                </a:solidFill>
                <a:latin typeface="Consolas"/>
              </a:rPr>
              <a:t>    private</a:t>
            </a:r>
            <a:r>
              <a:rPr lang="en-US" b="1" dirty="0" smtClean="0">
                <a:solidFill>
                  <a:srgbClr val="000000"/>
                </a:solidFill>
                <a:latin typeface="Consolas"/>
              </a:rPr>
              <a:t> </a:t>
            </a:r>
            <a:r>
              <a:rPr lang="en-US" dirty="0" smtClean="0">
                <a:solidFill>
                  <a:srgbClr val="000000"/>
                </a:solidFill>
                <a:latin typeface="Consolas"/>
              </a:rPr>
              <a:t>Customer </a:t>
            </a:r>
            <a:r>
              <a:rPr lang="en-US" dirty="0" err="1" smtClean="0">
                <a:solidFill>
                  <a:srgbClr val="0000C0"/>
                </a:solidFill>
                <a:latin typeface="Consolas"/>
              </a:rPr>
              <a:t>customer</a:t>
            </a:r>
            <a:r>
              <a:rPr lang="en-US" dirty="0" smtClean="0">
                <a:solidFill>
                  <a:srgbClr val="000000"/>
                </a:solidFill>
                <a:latin typeface="Consolas"/>
              </a:rPr>
              <a:t>;</a:t>
            </a:r>
          </a:p>
          <a:p>
            <a:r>
              <a:rPr lang="en-US" dirty="0" smtClean="0">
                <a:solidFill>
                  <a:srgbClr val="000000"/>
                </a:solidFill>
                <a:latin typeface="Consolas"/>
              </a:rPr>
              <a:t>}</a:t>
            </a:r>
          </a:p>
        </p:txBody>
      </p:sp>
      <p:sp>
        <p:nvSpPr>
          <p:cNvPr id="10257" name="Text Box 17"/>
          <p:cNvSpPr txBox="1">
            <a:spLocks noChangeArrowheads="1"/>
          </p:cNvSpPr>
          <p:nvPr/>
        </p:nvSpPr>
        <p:spPr bwMode="auto">
          <a:xfrm>
            <a:off x="5257800" y="974725"/>
            <a:ext cx="3352800" cy="1920875"/>
          </a:xfrm>
          <a:prstGeom prst="rect">
            <a:avLst/>
          </a:prstGeom>
          <a:noFill/>
          <a:ln w="9525">
            <a:noFill/>
            <a:miter lim="800000"/>
            <a:headEnd/>
            <a:tailEnd/>
          </a:ln>
          <a:effectLst/>
        </p:spPr>
        <p:txBody>
          <a:bodyPr>
            <a:spAutoFit/>
          </a:bodyPr>
          <a:lstStyle/>
          <a:p>
            <a:pPr marL="457200" indent="-457200" algn="l"/>
            <a:r>
              <a:rPr lang="en-US" sz="2000">
                <a:solidFill>
                  <a:schemeClr val="tx1"/>
                </a:solidFill>
                <a:latin typeface="Times New Roman" pitchFamily="18" charset="0"/>
              </a:rPr>
              <a:t>1        one (mandatory)</a:t>
            </a:r>
          </a:p>
          <a:p>
            <a:pPr marL="457200" indent="-457200" algn="l">
              <a:buFontTx/>
              <a:buAutoNum type="arabicPlain" startAt="3"/>
            </a:pPr>
            <a:r>
              <a:rPr lang="en-US" sz="2000">
                <a:solidFill>
                  <a:schemeClr val="tx1"/>
                </a:solidFill>
                <a:latin typeface="Times New Roman" pitchFamily="18" charset="0"/>
              </a:rPr>
              <a:t>   three (exactly)</a:t>
            </a:r>
          </a:p>
          <a:p>
            <a:pPr marL="457200" indent="-457200" algn="l"/>
            <a:r>
              <a:rPr lang="en-US" sz="2000">
                <a:solidFill>
                  <a:schemeClr val="tx1"/>
                </a:solidFill>
                <a:latin typeface="Times New Roman" pitchFamily="18" charset="0"/>
              </a:rPr>
              <a:t>*        many</a:t>
            </a:r>
          </a:p>
          <a:p>
            <a:pPr marL="457200" indent="-457200" algn="l"/>
            <a:r>
              <a:rPr lang="en-US" sz="2000">
                <a:solidFill>
                  <a:schemeClr val="tx1"/>
                </a:solidFill>
                <a:latin typeface="Times New Roman" pitchFamily="18" charset="0"/>
              </a:rPr>
              <a:t>0..*    zero or more (optional)</a:t>
            </a:r>
          </a:p>
          <a:p>
            <a:pPr marL="457200" indent="-457200" algn="l"/>
            <a:r>
              <a:rPr lang="en-US" sz="2000">
                <a:solidFill>
                  <a:schemeClr val="tx1"/>
                </a:solidFill>
                <a:latin typeface="Times New Roman" pitchFamily="18" charset="0"/>
              </a:rPr>
              <a:t>1..*    one or more</a:t>
            </a:r>
          </a:p>
          <a:p>
            <a:pPr marL="457200" indent="-457200" algn="l"/>
            <a:r>
              <a:rPr lang="en-US" sz="2000">
                <a:solidFill>
                  <a:schemeClr val="tx1"/>
                </a:solidFill>
                <a:latin typeface="Times New Roman" pitchFamily="18" charset="0"/>
              </a:rPr>
              <a:t>0..1    zero or one (optional)</a:t>
            </a:r>
          </a:p>
        </p:txBody>
      </p:sp>
      <p:sp>
        <p:nvSpPr>
          <p:cNvPr id="18" name="TextBox 17"/>
          <p:cNvSpPr txBox="1"/>
          <p:nvPr/>
        </p:nvSpPr>
        <p:spPr>
          <a:xfrm>
            <a:off x="4038600" y="3420070"/>
            <a:ext cx="727250" cy="338554"/>
          </a:xfrm>
          <a:prstGeom prst="rect">
            <a:avLst/>
          </a:prstGeom>
          <a:noFill/>
        </p:spPr>
        <p:txBody>
          <a:bodyPr wrap="none" rtlCol="0">
            <a:spAutoFit/>
          </a:bodyPr>
          <a:lstStyle/>
          <a:p>
            <a:r>
              <a:rPr lang="en-US" sz="1600" dirty="0" smtClean="0"/>
              <a:t>places</a:t>
            </a:r>
            <a:endParaRPr lang="en-US" sz="1600" dirty="0"/>
          </a:p>
        </p:txBody>
      </p:sp>
      <p:sp>
        <p:nvSpPr>
          <p:cNvPr id="19" name="Isosceles Triangle 18"/>
          <p:cNvSpPr/>
          <p:nvPr/>
        </p:nvSpPr>
        <p:spPr>
          <a:xfrm rot="5400000">
            <a:off x="4724400" y="349627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lide Number Placeholder 19"/>
          <p:cNvSpPr>
            <a:spLocks noGrp="1"/>
          </p:cNvSpPr>
          <p:nvPr>
            <p:ph type="sldNum" sz="quarter" idx="12"/>
          </p:nvPr>
        </p:nvSpPr>
        <p:spPr/>
        <p:txBody>
          <a:bodyPr/>
          <a:lstStyle/>
          <a:p>
            <a:fld id="{042AED99-7FB4-404E-8A97-64753DCE42EC}" type="slidenum">
              <a:rPr kumimoji="0" lang="en-US" smtClean="0"/>
              <a:pPr/>
              <a:t>24</a:t>
            </a:fld>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609600"/>
            <a:ext cx="3733800" cy="1143000"/>
          </a:xfrm>
        </p:spPr>
        <p:txBody>
          <a:bodyPr/>
          <a:lstStyle/>
          <a:p>
            <a:r>
              <a:rPr lang="en-US"/>
              <a:t>Association</a:t>
            </a:r>
          </a:p>
        </p:txBody>
      </p:sp>
      <p:sp>
        <p:nvSpPr>
          <p:cNvPr id="10243" name="Rectangle 3"/>
          <p:cNvSpPr>
            <a:spLocks noGrp="1" noChangeArrowheads="1"/>
          </p:cNvSpPr>
          <p:nvPr>
            <p:ph idx="1"/>
          </p:nvPr>
        </p:nvSpPr>
        <p:spPr>
          <a:xfrm>
            <a:off x="685800" y="2734270"/>
            <a:ext cx="3657600" cy="838200"/>
          </a:xfrm>
        </p:spPr>
        <p:txBody>
          <a:bodyPr/>
          <a:lstStyle/>
          <a:p>
            <a:r>
              <a:rPr lang="en-US"/>
              <a:t> Multiplicity</a:t>
            </a:r>
          </a:p>
        </p:txBody>
      </p:sp>
      <p:sp>
        <p:nvSpPr>
          <p:cNvPr id="10244" name="Rectangle 4"/>
          <p:cNvSpPr>
            <a:spLocks noChangeArrowheads="1"/>
          </p:cNvSpPr>
          <p:nvPr/>
        </p:nvSpPr>
        <p:spPr bwMode="auto">
          <a:xfrm>
            <a:off x="685800" y="3288308"/>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10245" name="Rectangle 5"/>
          <p:cNvSpPr>
            <a:spLocks noChangeArrowheads="1"/>
          </p:cNvSpPr>
          <p:nvPr/>
        </p:nvSpPr>
        <p:spPr bwMode="auto">
          <a:xfrm>
            <a:off x="1541463" y="3374033"/>
            <a:ext cx="1212850"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Customer</a:t>
            </a:r>
            <a:endParaRPr lang="en-US" sz="2400">
              <a:solidFill>
                <a:schemeClr val="tx1"/>
              </a:solidFill>
              <a:latin typeface="Times New Roman" pitchFamily="18" charset="0"/>
            </a:endParaRPr>
          </a:p>
        </p:txBody>
      </p:sp>
      <p:sp>
        <p:nvSpPr>
          <p:cNvPr id="10246" name="Rectangle 6"/>
          <p:cNvSpPr>
            <a:spLocks noChangeArrowheads="1"/>
          </p:cNvSpPr>
          <p:nvPr/>
        </p:nvSpPr>
        <p:spPr bwMode="auto">
          <a:xfrm>
            <a:off x="685800" y="3737570"/>
            <a:ext cx="2940050" cy="814388"/>
          </a:xfrm>
          <a:prstGeom prst="rect">
            <a:avLst/>
          </a:prstGeom>
          <a:noFill/>
          <a:ln w="0">
            <a:solidFill>
              <a:srgbClr val="990033"/>
            </a:solidFill>
            <a:miter lim="800000"/>
            <a:headEnd/>
            <a:tailEnd/>
          </a:ln>
        </p:spPr>
        <p:txBody>
          <a:bodyPr/>
          <a:lstStyle/>
          <a:p>
            <a:endParaRPr lang="en-US"/>
          </a:p>
        </p:txBody>
      </p:sp>
      <p:sp>
        <p:nvSpPr>
          <p:cNvPr id="10247" name="Rectangle 7"/>
          <p:cNvSpPr>
            <a:spLocks noChangeArrowheads="1"/>
          </p:cNvSpPr>
          <p:nvPr/>
        </p:nvSpPr>
        <p:spPr bwMode="auto">
          <a:xfrm>
            <a:off x="685800" y="4251920"/>
            <a:ext cx="2940050" cy="300038"/>
          </a:xfrm>
          <a:prstGeom prst="rect">
            <a:avLst/>
          </a:prstGeom>
          <a:noFill/>
          <a:ln w="0">
            <a:solidFill>
              <a:srgbClr val="990033"/>
            </a:solidFill>
            <a:miter lim="800000"/>
            <a:headEnd/>
            <a:tailEnd/>
          </a:ln>
        </p:spPr>
        <p:txBody>
          <a:bodyPr/>
          <a:lstStyle/>
          <a:p>
            <a:endParaRPr lang="en-US"/>
          </a:p>
        </p:txBody>
      </p:sp>
      <p:sp>
        <p:nvSpPr>
          <p:cNvPr id="10248" name="Rectangle 8"/>
          <p:cNvSpPr>
            <a:spLocks noChangeArrowheads="1"/>
          </p:cNvSpPr>
          <p:nvPr/>
        </p:nvSpPr>
        <p:spPr bwMode="auto">
          <a:xfrm>
            <a:off x="5270500" y="3288308"/>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10249" name="Rectangle 9"/>
          <p:cNvSpPr>
            <a:spLocks noChangeArrowheads="1"/>
          </p:cNvSpPr>
          <p:nvPr/>
        </p:nvSpPr>
        <p:spPr bwMode="auto">
          <a:xfrm>
            <a:off x="6521450" y="3374033"/>
            <a:ext cx="715963"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Order</a:t>
            </a:r>
            <a:endParaRPr lang="en-US" sz="2400">
              <a:solidFill>
                <a:schemeClr val="tx1"/>
              </a:solidFill>
              <a:latin typeface="Times New Roman" pitchFamily="18" charset="0"/>
            </a:endParaRPr>
          </a:p>
        </p:txBody>
      </p:sp>
      <p:sp>
        <p:nvSpPr>
          <p:cNvPr id="10250" name="Rectangle 10"/>
          <p:cNvSpPr>
            <a:spLocks noChangeArrowheads="1"/>
          </p:cNvSpPr>
          <p:nvPr/>
        </p:nvSpPr>
        <p:spPr bwMode="auto">
          <a:xfrm>
            <a:off x="5270500" y="3737570"/>
            <a:ext cx="3181350" cy="814388"/>
          </a:xfrm>
          <a:prstGeom prst="rect">
            <a:avLst/>
          </a:prstGeom>
          <a:noFill/>
          <a:ln w="0">
            <a:solidFill>
              <a:srgbClr val="990033"/>
            </a:solidFill>
            <a:miter lim="800000"/>
            <a:headEnd/>
            <a:tailEnd/>
          </a:ln>
        </p:spPr>
        <p:txBody>
          <a:bodyPr/>
          <a:lstStyle/>
          <a:p>
            <a:endParaRPr lang="en-US"/>
          </a:p>
        </p:txBody>
      </p:sp>
      <p:sp>
        <p:nvSpPr>
          <p:cNvPr id="10251" name="Rectangle 11"/>
          <p:cNvSpPr>
            <a:spLocks noChangeArrowheads="1"/>
          </p:cNvSpPr>
          <p:nvPr/>
        </p:nvSpPr>
        <p:spPr bwMode="auto">
          <a:xfrm>
            <a:off x="5270500" y="4251920"/>
            <a:ext cx="3181350" cy="300038"/>
          </a:xfrm>
          <a:prstGeom prst="rect">
            <a:avLst/>
          </a:prstGeom>
          <a:noFill/>
          <a:ln w="0">
            <a:solidFill>
              <a:srgbClr val="990033"/>
            </a:solidFill>
            <a:miter lim="800000"/>
            <a:headEnd/>
            <a:tailEnd/>
          </a:ln>
        </p:spPr>
        <p:txBody>
          <a:bodyPr/>
          <a:lstStyle/>
          <a:p>
            <a:endParaRPr lang="en-US"/>
          </a:p>
        </p:txBody>
      </p:sp>
      <p:sp>
        <p:nvSpPr>
          <p:cNvPr id="10252" name="Line 12"/>
          <p:cNvSpPr>
            <a:spLocks noChangeShapeType="1"/>
          </p:cNvSpPr>
          <p:nvPr/>
        </p:nvSpPr>
        <p:spPr bwMode="auto">
          <a:xfrm flipH="1">
            <a:off x="3581400" y="3877270"/>
            <a:ext cx="1676400" cy="0"/>
          </a:xfrm>
          <a:prstGeom prst="line">
            <a:avLst/>
          </a:prstGeom>
          <a:noFill/>
          <a:ln w="0">
            <a:solidFill>
              <a:srgbClr val="990033"/>
            </a:solidFill>
            <a:round/>
            <a:headEnd/>
            <a:tailEnd/>
          </a:ln>
        </p:spPr>
        <p:txBody>
          <a:bodyPr/>
          <a:lstStyle/>
          <a:p>
            <a:endParaRPr lang="en-US"/>
          </a:p>
        </p:txBody>
      </p:sp>
      <p:sp>
        <p:nvSpPr>
          <p:cNvPr id="10253" name="Rectangle 13"/>
          <p:cNvSpPr>
            <a:spLocks noChangeArrowheads="1"/>
          </p:cNvSpPr>
          <p:nvPr/>
        </p:nvSpPr>
        <p:spPr bwMode="auto">
          <a:xfrm>
            <a:off x="4724400" y="4029670"/>
            <a:ext cx="41910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0..*</a:t>
            </a:r>
            <a:endParaRPr lang="en-US" sz="2400">
              <a:solidFill>
                <a:schemeClr val="tx1"/>
              </a:solidFill>
              <a:latin typeface="Times New Roman" pitchFamily="18" charset="0"/>
            </a:endParaRPr>
          </a:p>
        </p:txBody>
      </p:sp>
      <p:sp>
        <p:nvSpPr>
          <p:cNvPr id="10254" name="Rectangle 14"/>
          <p:cNvSpPr>
            <a:spLocks noChangeArrowheads="1"/>
          </p:cNvSpPr>
          <p:nvPr/>
        </p:nvSpPr>
        <p:spPr bwMode="auto">
          <a:xfrm>
            <a:off x="3657600" y="4029670"/>
            <a:ext cx="155575"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1</a:t>
            </a:r>
            <a:endParaRPr lang="en-US" sz="2400">
              <a:solidFill>
                <a:schemeClr val="tx1"/>
              </a:solidFill>
              <a:latin typeface="Times New Roman" pitchFamily="18" charset="0"/>
            </a:endParaRPr>
          </a:p>
        </p:txBody>
      </p:sp>
      <p:sp>
        <p:nvSpPr>
          <p:cNvPr id="10255" name="Text Box 15"/>
          <p:cNvSpPr txBox="1">
            <a:spLocks noChangeArrowheads="1"/>
          </p:cNvSpPr>
          <p:nvPr/>
        </p:nvSpPr>
        <p:spPr bwMode="auto">
          <a:xfrm>
            <a:off x="152400" y="4944070"/>
            <a:ext cx="4114800" cy="923330"/>
          </a:xfrm>
          <a:prstGeom prst="rect">
            <a:avLst/>
          </a:prstGeom>
          <a:noFill/>
          <a:ln w="9525">
            <a:noFill/>
            <a:miter lim="800000"/>
            <a:headEnd/>
            <a:tailEnd/>
          </a:ln>
          <a:effectLst/>
        </p:spPr>
        <p:txBody>
          <a:bodyPr>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Customer {</a:t>
            </a:r>
          </a:p>
          <a:p>
            <a:r>
              <a:rPr lang="en-US" b="1" dirty="0" smtClean="0">
                <a:solidFill>
                  <a:srgbClr val="7F0055"/>
                </a:solidFill>
                <a:latin typeface="Consolas"/>
              </a:rPr>
              <a:t>    </a:t>
            </a:r>
            <a:r>
              <a:rPr lang="en-US" b="1" i="1" dirty="0" smtClean="0">
                <a:solidFill>
                  <a:srgbClr val="7F0055"/>
                </a:solidFill>
                <a:latin typeface="Consolas"/>
              </a:rPr>
              <a:t>private</a:t>
            </a:r>
            <a:r>
              <a:rPr lang="en-US" b="1" i="1" dirty="0" smtClean="0">
                <a:solidFill>
                  <a:srgbClr val="000000"/>
                </a:solidFill>
                <a:latin typeface="Consolas"/>
              </a:rPr>
              <a:t> List&lt;Order&gt; </a:t>
            </a:r>
            <a:r>
              <a:rPr lang="en-US" b="1" i="1" dirty="0" smtClean="0">
                <a:solidFill>
                  <a:srgbClr val="0000C0"/>
                </a:solidFill>
                <a:latin typeface="Consolas"/>
              </a:rPr>
              <a:t>orders</a:t>
            </a:r>
            <a:r>
              <a:rPr lang="en-US" b="1" i="1" dirty="0" smtClean="0">
                <a:solidFill>
                  <a:srgbClr val="000000"/>
                </a:solidFill>
                <a:latin typeface="Consolas"/>
              </a:rPr>
              <a:t>;</a:t>
            </a:r>
          </a:p>
          <a:p>
            <a:r>
              <a:rPr lang="en-US" dirty="0" smtClean="0">
                <a:solidFill>
                  <a:srgbClr val="000000"/>
                </a:solidFill>
                <a:latin typeface="Consolas"/>
              </a:rPr>
              <a:t>}</a:t>
            </a:r>
          </a:p>
        </p:txBody>
      </p:sp>
      <p:sp>
        <p:nvSpPr>
          <p:cNvPr id="10256" name="Text Box 16"/>
          <p:cNvSpPr txBox="1">
            <a:spLocks noChangeArrowheads="1"/>
          </p:cNvSpPr>
          <p:nvPr/>
        </p:nvSpPr>
        <p:spPr bwMode="auto">
          <a:xfrm>
            <a:off x="4648200" y="4944070"/>
            <a:ext cx="4267200" cy="923330"/>
          </a:xfrm>
          <a:prstGeom prst="rect">
            <a:avLst/>
          </a:prstGeom>
          <a:noFill/>
          <a:ln w="9525">
            <a:noFill/>
            <a:miter lim="800000"/>
            <a:headEnd/>
            <a:tailEnd/>
          </a:ln>
          <a:effectLst/>
        </p:spPr>
        <p:txBody>
          <a:bodyPr>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Order {</a:t>
            </a:r>
          </a:p>
          <a:p>
            <a:r>
              <a:rPr lang="en-US" b="1" dirty="0" smtClean="0">
                <a:solidFill>
                  <a:srgbClr val="7F0055"/>
                </a:solidFill>
                <a:latin typeface="Consolas"/>
              </a:rPr>
              <a:t>    private</a:t>
            </a:r>
            <a:r>
              <a:rPr lang="en-US" b="1" dirty="0" smtClean="0">
                <a:solidFill>
                  <a:srgbClr val="000000"/>
                </a:solidFill>
                <a:latin typeface="Consolas"/>
              </a:rPr>
              <a:t> </a:t>
            </a:r>
            <a:r>
              <a:rPr lang="en-US" dirty="0" smtClean="0">
                <a:solidFill>
                  <a:srgbClr val="000000"/>
                </a:solidFill>
                <a:latin typeface="Consolas"/>
              </a:rPr>
              <a:t>Customer </a:t>
            </a:r>
            <a:r>
              <a:rPr lang="en-US" dirty="0" err="1" smtClean="0">
                <a:solidFill>
                  <a:srgbClr val="0000C0"/>
                </a:solidFill>
                <a:latin typeface="Consolas"/>
              </a:rPr>
              <a:t>customer</a:t>
            </a:r>
            <a:r>
              <a:rPr lang="en-US" dirty="0" smtClean="0">
                <a:solidFill>
                  <a:srgbClr val="000000"/>
                </a:solidFill>
                <a:latin typeface="Consolas"/>
              </a:rPr>
              <a:t>;</a:t>
            </a:r>
          </a:p>
          <a:p>
            <a:r>
              <a:rPr lang="en-US" dirty="0" smtClean="0">
                <a:solidFill>
                  <a:srgbClr val="000000"/>
                </a:solidFill>
                <a:latin typeface="Consolas"/>
              </a:rPr>
              <a:t>}</a:t>
            </a:r>
          </a:p>
        </p:txBody>
      </p:sp>
      <p:sp>
        <p:nvSpPr>
          <p:cNvPr id="10257" name="Text Box 17"/>
          <p:cNvSpPr txBox="1">
            <a:spLocks noChangeArrowheads="1"/>
          </p:cNvSpPr>
          <p:nvPr/>
        </p:nvSpPr>
        <p:spPr bwMode="auto">
          <a:xfrm>
            <a:off x="5257800" y="974725"/>
            <a:ext cx="3352800" cy="1920875"/>
          </a:xfrm>
          <a:prstGeom prst="rect">
            <a:avLst/>
          </a:prstGeom>
          <a:noFill/>
          <a:ln w="9525">
            <a:noFill/>
            <a:miter lim="800000"/>
            <a:headEnd/>
            <a:tailEnd/>
          </a:ln>
          <a:effectLst/>
        </p:spPr>
        <p:txBody>
          <a:bodyPr>
            <a:spAutoFit/>
          </a:bodyPr>
          <a:lstStyle/>
          <a:p>
            <a:pPr marL="457200" indent="-457200" algn="l"/>
            <a:r>
              <a:rPr lang="en-US" sz="2000">
                <a:solidFill>
                  <a:schemeClr val="tx1"/>
                </a:solidFill>
                <a:latin typeface="Times New Roman" pitchFamily="18" charset="0"/>
              </a:rPr>
              <a:t>1        one (mandatory)</a:t>
            </a:r>
          </a:p>
          <a:p>
            <a:pPr marL="457200" indent="-457200" algn="l">
              <a:buFontTx/>
              <a:buAutoNum type="arabicPlain" startAt="3"/>
            </a:pPr>
            <a:r>
              <a:rPr lang="en-US" sz="2000">
                <a:solidFill>
                  <a:schemeClr val="tx1"/>
                </a:solidFill>
                <a:latin typeface="Times New Roman" pitchFamily="18" charset="0"/>
              </a:rPr>
              <a:t>   three (exactly)</a:t>
            </a:r>
          </a:p>
          <a:p>
            <a:pPr marL="457200" indent="-457200" algn="l"/>
            <a:r>
              <a:rPr lang="en-US" sz="2000">
                <a:solidFill>
                  <a:schemeClr val="tx1"/>
                </a:solidFill>
                <a:latin typeface="Times New Roman" pitchFamily="18" charset="0"/>
              </a:rPr>
              <a:t>*        many</a:t>
            </a:r>
          </a:p>
          <a:p>
            <a:pPr marL="457200" indent="-457200" algn="l"/>
            <a:r>
              <a:rPr lang="en-US" sz="2000">
                <a:solidFill>
                  <a:schemeClr val="tx1"/>
                </a:solidFill>
                <a:latin typeface="Times New Roman" pitchFamily="18" charset="0"/>
              </a:rPr>
              <a:t>0..*    zero or more (optional)</a:t>
            </a:r>
          </a:p>
          <a:p>
            <a:pPr marL="457200" indent="-457200" algn="l"/>
            <a:r>
              <a:rPr lang="en-US" sz="2000">
                <a:solidFill>
                  <a:schemeClr val="tx1"/>
                </a:solidFill>
                <a:latin typeface="Times New Roman" pitchFamily="18" charset="0"/>
              </a:rPr>
              <a:t>1..*    one or more</a:t>
            </a:r>
          </a:p>
          <a:p>
            <a:pPr marL="457200" indent="-457200" algn="l"/>
            <a:r>
              <a:rPr lang="en-US" sz="2000">
                <a:solidFill>
                  <a:schemeClr val="tx1"/>
                </a:solidFill>
                <a:latin typeface="Times New Roman" pitchFamily="18" charset="0"/>
              </a:rPr>
              <a:t>0..1    zero or one (optional)</a:t>
            </a:r>
          </a:p>
        </p:txBody>
      </p:sp>
      <p:sp>
        <p:nvSpPr>
          <p:cNvPr id="18" name="TextBox 17"/>
          <p:cNvSpPr txBox="1"/>
          <p:nvPr/>
        </p:nvSpPr>
        <p:spPr>
          <a:xfrm>
            <a:off x="4038600" y="3420070"/>
            <a:ext cx="727250" cy="338554"/>
          </a:xfrm>
          <a:prstGeom prst="rect">
            <a:avLst/>
          </a:prstGeom>
          <a:noFill/>
        </p:spPr>
        <p:txBody>
          <a:bodyPr wrap="none" rtlCol="0">
            <a:spAutoFit/>
          </a:bodyPr>
          <a:lstStyle/>
          <a:p>
            <a:r>
              <a:rPr lang="en-US" sz="1600" dirty="0" smtClean="0"/>
              <a:t>places</a:t>
            </a:r>
            <a:endParaRPr lang="en-US" sz="1600" dirty="0"/>
          </a:p>
        </p:txBody>
      </p:sp>
      <p:sp>
        <p:nvSpPr>
          <p:cNvPr id="19" name="Isosceles Triangle 18"/>
          <p:cNvSpPr/>
          <p:nvPr/>
        </p:nvSpPr>
        <p:spPr>
          <a:xfrm rot="5400000">
            <a:off x="4724400" y="349627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lide Number Placeholder 19"/>
          <p:cNvSpPr>
            <a:spLocks noGrp="1"/>
          </p:cNvSpPr>
          <p:nvPr>
            <p:ph type="sldNum" sz="quarter" idx="12"/>
          </p:nvPr>
        </p:nvSpPr>
        <p:spPr/>
        <p:txBody>
          <a:bodyPr/>
          <a:lstStyle/>
          <a:p>
            <a:fld id="{042AED99-7FB4-404E-8A97-64753DCE42EC}" type="slidenum">
              <a:rPr kumimoji="0" lang="en-US" smtClean="0"/>
              <a:pPr/>
              <a:t>25</a:t>
            </a:fld>
            <a:endParaRPr kumimoji="0" lang="en-US"/>
          </a:p>
        </p:txBody>
      </p:sp>
    </p:spTree>
    <p:extLst>
      <p:ext uri="{BB962C8B-B14F-4D97-AF65-F5344CB8AC3E}">
        <p14:creationId xmlns:p14="http://schemas.microsoft.com/office/powerpoint/2010/main" val="2044537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Multiplicity	</a:t>
            </a:r>
          </a:p>
        </p:txBody>
      </p:sp>
      <p:sp>
        <p:nvSpPr>
          <p:cNvPr id="9219" name="Rectangle 3"/>
          <p:cNvSpPr>
            <a:spLocks noGrp="1" noChangeArrowheads="1"/>
          </p:cNvSpPr>
          <p:nvPr>
            <p:ph idx="1"/>
          </p:nvPr>
        </p:nvSpPr>
        <p:spPr/>
        <p:txBody>
          <a:bodyPr/>
          <a:lstStyle/>
          <a:p>
            <a:pPr>
              <a:lnSpc>
                <a:spcPct val="90000"/>
              </a:lnSpc>
            </a:pPr>
            <a:r>
              <a:rPr lang="en-US" dirty="0"/>
              <a:t> How many instances of each object must/may be associated with the other?</a:t>
            </a:r>
          </a:p>
          <a:p>
            <a:pPr>
              <a:lnSpc>
                <a:spcPct val="90000"/>
              </a:lnSpc>
            </a:pPr>
            <a:r>
              <a:rPr lang="en-US" dirty="0"/>
              <a:t> </a:t>
            </a:r>
            <a:r>
              <a:rPr lang="en-US" dirty="0" err="1"/>
              <a:t>Optionality</a:t>
            </a:r>
            <a:endParaRPr lang="en-US" dirty="0"/>
          </a:p>
          <a:p>
            <a:pPr lvl="1">
              <a:lnSpc>
                <a:spcPct val="90000"/>
              </a:lnSpc>
            </a:pPr>
            <a:r>
              <a:rPr lang="en-US" dirty="0"/>
              <a:t>Is the association required?</a:t>
            </a:r>
          </a:p>
          <a:p>
            <a:pPr>
              <a:lnSpc>
                <a:spcPct val="90000"/>
              </a:lnSpc>
            </a:pPr>
            <a:r>
              <a:rPr lang="en-US" dirty="0"/>
              <a:t> Cardinality</a:t>
            </a:r>
          </a:p>
          <a:p>
            <a:pPr lvl="1">
              <a:lnSpc>
                <a:spcPct val="90000"/>
              </a:lnSpc>
            </a:pPr>
            <a:r>
              <a:rPr lang="en-US" dirty="0"/>
              <a:t>How </a:t>
            </a:r>
            <a:r>
              <a:rPr lang="en-US"/>
              <a:t>many </a:t>
            </a:r>
            <a:r>
              <a:rPr lang="en-US" smtClean="0"/>
              <a:t>instances are associated with a given instance?</a:t>
            </a:r>
            <a:endParaRPr lang="en-US" dirty="0"/>
          </a:p>
          <a:p>
            <a:pPr>
              <a:lnSpc>
                <a:spcPct val="90000"/>
              </a:lnSpc>
            </a:pPr>
            <a:r>
              <a:rPr lang="en-US" dirty="0"/>
              <a:t> UML combines both ideas in the Multiplicity concept.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left)">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wipe(left)">
                                      <p:cBhvr>
                                        <p:cTn id="12" dur="500"/>
                                        <p:tgtEl>
                                          <p:spTgt spid="9219">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219">
                                            <p:txEl>
                                              <p:pRg st="2" end="2"/>
                                            </p:txEl>
                                          </p:spTgt>
                                        </p:tgtEl>
                                        <p:attrNameLst>
                                          <p:attrName>style.visibility</p:attrName>
                                        </p:attrNameLst>
                                      </p:cBhvr>
                                      <p:to>
                                        <p:strVal val="visible"/>
                                      </p:to>
                                    </p:set>
                                    <p:animEffect transition="in" filter="wipe(left)">
                                      <p:cBhvr>
                                        <p:cTn id="16" dur="500"/>
                                        <p:tgtEl>
                                          <p:spTgt spid="921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219">
                                            <p:txEl>
                                              <p:pRg st="3" end="3"/>
                                            </p:txEl>
                                          </p:spTgt>
                                        </p:tgtEl>
                                        <p:attrNameLst>
                                          <p:attrName>style.visibility</p:attrName>
                                        </p:attrNameLst>
                                      </p:cBhvr>
                                      <p:to>
                                        <p:strVal val="visible"/>
                                      </p:to>
                                    </p:set>
                                    <p:animEffect transition="in" filter="wipe(left)">
                                      <p:cBhvr>
                                        <p:cTn id="21" dur="500"/>
                                        <p:tgtEl>
                                          <p:spTgt spid="9219">
                                            <p:txEl>
                                              <p:pRg st="3" end="3"/>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9219">
                                            <p:txEl>
                                              <p:pRg st="4" end="4"/>
                                            </p:txEl>
                                          </p:spTgt>
                                        </p:tgtEl>
                                        <p:attrNameLst>
                                          <p:attrName>style.visibility</p:attrName>
                                        </p:attrNameLst>
                                      </p:cBhvr>
                                      <p:to>
                                        <p:strVal val="visible"/>
                                      </p:to>
                                    </p:set>
                                    <p:animEffect transition="in" filter="wipe(left)">
                                      <p:cBhvr>
                                        <p:cTn id="25" dur="500"/>
                                        <p:tgtEl>
                                          <p:spTgt spid="921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219">
                                            <p:txEl>
                                              <p:pRg st="5" end="5"/>
                                            </p:txEl>
                                          </p:spTgt>
                                        </p:tgtEl>
                                        <p:attrNameLst>
                                          <p:attrName>style.visibility</p:attrName>
                                        </p:attrNameLst>
                                      </p:cBhvr>
                                      <p:to>
                                        <p:strVal val="visible"/>
                                      </p:to>
                                    </p:set>
                                    <p:animEffect transition="in" filter="wipe(left)">
                                      <p:cBhvr>
                                        <p:cTn id="30"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8" name="Rectangle 14"/>
          <p:cNvSpPr>
            <a:spLocks noChangeArrowheads="1"/>
          </p:cNvSpPr>
          <p:nvPr/>
        </p:nvSpPr>
        <p:spPr bwMode="auto">
          <a:xfrm>
            <a:off x="5486400" y="3519488"/>
            <a:ext cx="3189288" cy="1381125"/>
          </a:xfrm>
          <a:prstGeom prst="rect">
            <a:avLst/>
          </a:prstGeom>
          <a:solidFill>
            <a:srgbClr val="FFFFCC"/>
          </a:solidFill>
          <a:ln w="0">
            <a:solidFill>
              <a:srgbClr val="990033"/>
            </a:solidFill>
            <a:miter lim="800000"/>
            <a:headEnd/>
            <a:tailEnd/>
          </a:ln>
        </p:spPr>
        <p:txBody>
          <a:bodyPr/>
          <a:lstStyle/>
          <a:p>
            <a:endParaRPr lang="en-US"/>
          </a:p>
        </p:txBody>
      </p:sp>
      <p:sp>
        <p:nvSpPr>
          <p:cNvPr id="21506" name="Rectangle 2"/>
          <p:cNvSpPr>
            <a:spLocks noGrp="1" noChangeArrowheads="1"/>
          </p:cNvSpPr>
          <p:nvPr>
            <p:ph type="title"/>
          </p:nvPr>
        </p:nvSpPr>
        <p:spPr/>
        <p:txBody>
          <a:bodyPr/>
          <a:lstStyle/>
          <a:p>
            <a:r>
              <a:rPr lang="en-US"/>
              <a:t>Association roles</a:t>
            </a:r>
          </a:p>
        </p:txBody>
      </p:sp>
      <p:sp>
        <p:nvSpPr>
          <p:cNvPr id="21507" name="Rectangle 3"/>
          <p:cNvSpPr>
            <a:spLocks noGrp="1" noChangeArrowheads="1"/>
          </p:cNvSpPr>
          <p:nvPr>
            <p:ph idx="1"/>
          </p:nvPr>
        </p:nvSpPr>
        <p:spPr>
          <a:xfrm>
            <a:off x="685800" y="1981200"/>
            <a:ext cx="7772400" cy="1371600"/>
          </a:xfrm>
        </p:spPr>
        <p:txBody>
          <a:bodyPr/>
          <a:lstStyle/>
          <a:p>
            <a:r>
              <a:rPr lang="en-US"/>
              <a:t> </a:t>
            </a:r>
            <a:r>
              <a:rPr lang="en-US" smtClean="0"/>
              <a:t>A role is a (noun) </a:t>
            </a:r>
            <a:r>
              <a:rPr lang="en-US"/>
              <a:t>description </a:t>
            </a:r>
            <a:r>
              <a:rPr lang="en-US" smtClean="0"/>
              <a:t>place on either  side of </a:t>
            </a:r>
            <a:r>
              <a:rPr lang="en-US" dirty="0" smtClean="0"/>
              <a:t>the association </a:t>
            </a:r>
            <a:r>
              <a:rPr lang="en-US" dirty="0"/>
              <a:t>to indicate the </a:t>
            </a:r>
            <a:r>
              <a:rPr lang="en-US" dirty="0" smtClean="0"/>
              <a:t>role(s) </a:t>
            </a:r>
            <a:r>
              <a:rPr lang="en-US" dirty="0"/>
              <a:t>each object plays in the relationship</a:t>
            </a:r>
            <a:r>
              <a:rPr lang="en-US" dirty="0" smtClean="0"/>
              <a:t>.</a:t>
            </a:r>
            <a:endParaRPr lang="en-US" dirty="0"/>
          </a:p>
        </p:txBody>
      </p:sp>
      <p:grpSp>
        <p:nvGrpSpPr>
          <p:cNvPr id="19" name="Group 18"/>
          <p:cNvGrpSpPr/>
          <p:nvPr/>
        </p:nvGrpSpPr>
        <p:grpSpPr>
          <a:xfrm>
            <a:off x="533400" y="3505200"/>
            <a:ext cx="3189288" cy="1381125"/>
            <a:chOff x="990600" y="3505200"/>
            <a:chExt cx="3189288" cy="1381125"/>
          </a:xfrm>
        </p:grpSpPr>
        <p:sp>
          <p:nvSpPr>
            <p:cNvPr id="21508" name="Rectangle 4"/>
            <p:cNvSpPr>
              <a:spLocks noChangeArrowheads="1"/>
            </p:cNvSpPr>
            <p:nvPr/>
          </p:nvSpPr>
          <p:spPr bwMode="auto">
            <a:xfrm>
              <a:off x="990600" y="3505200"/>
              <a:ext cx="3189288" cy="1381125"/>
            </a:xfrm>
            <a:prstGeom prst="rect">
              <a:avLst/>
            </a:prstGeom>
            <a:solidFill>
              <a:srgbClr val="FFFFCC"/>
            </a:solidFill>
            <a:ln w="0">
              <a:solidFill>
                <a:srgbClr val="990033"/>
              </a:solidFill>
              <a:miter lim="800000"/>
              <a:headEnd/>
              <a:tailEnd/>
            </a:ln>
          </p:spPr>
          <p:txBody>
            <a:bodyPr/>
            <a:lstStyle/>
            <a:p>
              <a:endParaRPr lang="en-US"/>
            </a:p>
          </p:txBody>
        </p:sp>
        <p:sp>
          <p:nvSpPr>
            <p:cNvPr id="21509" name="Rectangle 5"/>
            <p:cNvSpPr>
              <a:spLocks noChangeArrowheads="1"/>
            </p:cNvSpPr>
            <p:nvPr/>
          </p:nvSpPr>
          <p:spPr bwMode="auto">
            <a:xfrm>
              <a:off x="1925638" y="3598863"/>
              <a:ext cx="1050925" cy="365125"/>
            </a:xfrm>
            <a:prstGeom prst="rect">
              <a:avLst/>
            </a:prstGeom>
            <a:noFill/>
            <a:ln w="9525">
              <a:noFill/>
              <a:miter lim="800000"/>
              <a:headEnd/>
              <a:tailEnd/>
            </a:ln>
          </p:spPr>
          <p:txBody>
            <a:bodyPr wrap="none" lIns="0" tIns="0" rIns="0" bIns="0">
              <a:spAutoFit/>
            </a:bodyPr>
            <a:lstStyle/>
            <a:p>
              <a:pPr algn="l"/>
              <a:r>
                <a:rPr lang="en-US" sz="2400" dirty="0">
                  <a:solidFill>
                    <a:srgbClr val="000000"/>
                  </a:solidFill>
                </a:rPr>
                <a:t>Student</a:t>
              </a:r>
              <a:endParaRPr lang="en-US" sz="2400" dirty="0">
                <a:solidFill>
                  <a:schemeClr val="tx1"/>
                </a:solidFill>
                <a:latin typeface="Times New Roman" pitchFamily="18" charset="0"/>
              </a:endParaRPr>
            </a:p>
          </p:txBody>
        </p:sp>
        <p:sp>
          <p:nvSpPr>
            <p:cNvPr id="21510" name="Rectangle 6"/>
            <p:cNvSpPr>
              <a:spLocks noChangeArrowheads="1"/>
            </p:cNvSpPr>
            <p:nvPr/>
          </p:nvSpPr>
          <p:spPr bwMode="auto">
            <a:xfrm>
              <a:off x="990600" y="3997325"/>
              <a:ext cx="3189288" cy="889000"/>
            </a:xfrm>
            <a:prstGeom prst="rect">
              <a:avLst/>
            </a:prstGeom>
            <a:noFill/>
            <a:ln w="0">
              <a:solidFill>
                <a:srgbClr val="990033"/>
              </a:solidFill>
              <a:miter lim="800000"/>
              <a:headEnd/>
              <a:tailEnd/>
            </a:ln>
          </p:spPr>
          <p:txBody>
            <a:bodyPr/>
            <a:lstStyle/>
            <a:p>
              <a:endParaRPr lang="en-US"/>
            </a:p>
          </p:txBody>
        </p:sp>
        <p:sp>
          <p:nvSpPr>
            <p:cNvPr id="21511" name="Rectangle 7"/>
            <p:cNvSpPr>
              <a:spLocks noChangeArrowheads="1"/>
            </p:cNvSpPr>
            <p:nvPr/>
          </p:nvSpPr>
          <p:spPr bwMode="auto">
            <a:xfrm>
              <a:off x="990600" y="4557713"/>
              <a:ext cx="3189288" cy="328612"/>
            </a:xfrm>
            <a:prstGeom prst="rect">
              <a:avLst/>
            </a:prstGeom>
            <a:noFill/>
            <a:ln w="0">
              <a:solidFill>
                <a:srgbClr val="990033"/>
              </a:solidFill>
              <a:miter lim="800000"/>
              <a:headEnd/>
              <a:tailEnd/>
            </a:ln>
          </p:spPr>
          <p:txBody>
            <a:bodyPr/>
            <a:lstStyle/>
            <a:p>
              <a:endParaRPr lang="en-US"/>
            </a:p>
          </p:txBody>
        </p:sp>
      </p:grpSp>
      <p:sp>
        <p:nvSpPr>
          <p:cNvPr id="21513" name="Rectangle 9"/>
          <p:cNvSpPr>
            <a:spLocks noChangeArrowheads="1"/>
          </p:cNvSpPr>
          <p:nvPr/>
        </p:nvSpPr>
        <p:spPr bwMode="auto">
          <a:xfrm>
            <a:off x="6400800" y="3595688"/>
            <a:ext cx="961866" cy="369332"/>
          </a:xfrm>
          <a:prstGeom prst="rect">
            <a:avLst/>
          </a:prstGeom>
          <a:noFill/>
          <a:ln w="9525">
            <a:noFill/>
            <a:miter lim="800000"/>
            <a:headEnd/>
            <a:tailEnd/>
          </a:ln>
        </p:spPr>
        <p:txBody>
          <a:bodyPr wrap="none" lIns="0" tIns="0" rIns="0" bIns="0">
            <a:spAutoFit/>
          </a:bodyPr>
          <a:lstStyle/>
          <a:p>
            <a:pPr algn="l"/>
            <a:r>
              <a:rPr lang="en-US" sz="2400" dirty="0" smtClean="0">
                <a:solidFill>
                  <a:srgbClr val="000000"/>
                </a:solidFill>
              </a:rPr>
              <a:t>Faculty</a:t>
            </a:r>
            <a:endParaRPr lang="en-US" sz="2400" dirty="0">
              <a:solidFill>
                <a:schemeClr val="tx1"/>
              </a:solidFill>
              <a:latin typeface="Times New Roman" pitchFamily="18" charset="0"/>
            </a:endParaRPr>
          </a:p>
        </p:txBody>
      </p:sp>
      <p:sp>
        <p:nvSpPr>
          <p:cNvPr id="21515" name="Line 11"/>
          <p:cNvSpPr>
            <a:spLocks noChangeShapeType="1"/>
          </p:cNvSpPr>
          <p:nvPr/>
        </p:nvSpPr>
        <p:spPr bwMode="auto">
          <a:xfrm>
            <a:off x="3733800" y="4191000"/>
            <a:ext cx="1752600" cy="0"/>
          </a:xfrm>
          <a:prstGeom prst="line">
            <a:avLst/>
          </a:prstGeom>
          <a:noFill/>
          <a:ln w="0">
            <a:solidFill>
              <a:srgbClr val="990033"/>
            </a:solidFill>
            <a:round/>
            <a:headEnd/>
            <a:tailEnd/>
          </a:ln>
        </p:spPr>
        <p:txBody>
          <a:bodyPr/>
          <a:lstStyle/>
          <a:p>
            <a:endParaRPr lang="en-US"/>
          </a:p>
        </p:txBody>
      </p:sp>
      <p:sp>
        <p:nvSpPr>
          <p:cNvPr id="21520" name="Rectangle 16"/>
          <p:cNvSpPr>
            <a:spLocks noChangeArrowheads="1"/>
          </p:cNvSpPr>
          <p:nvPr/>
        </p:nvSpPr>
        <p:spPr bwMode="auto">
          <a:xfrm>
            <a:off x="5486400" y="4011613"/>
            <a:ext cx="3189288" cy="889000"/>
          </a:xfrm>
          <a:prstGeom prst="rect">
            <a:avLst/>
          </a:prstGeom>
          <a:noFill/>
          <a:ln w="0">
            <a:solidFill>
              <a:srgbClr val="990033"/>
            </a:solidFill>
            <a:miter lim="800000"/>
            <a:headEnd/>
            <a:tailEnd/>
          </a:ln>
        </p:spPr>
        <p:txBody>
          <a:bodyPr/>
          <a:lstStyle/>
          <a:p>
            <a:endParaRPr lang="en-US"/>
          </a:p>
        </p:txBody>
      </p:sp>
      <p:sp>
        <p:nvSpPr>
          <p:cNvPr id="21521" name="Rectangle 17"/>
          <p:cNvSpPr>
            <a:spLocks noChangeArrowheads="1"/>
          </p:cNvSpPr>
          <p:nvPr/>
        </p:nvSpPr>
        <p:spPr bwMode="auto">
          <a:xfrm>
            <a:off x="5486400" y="4572000"/>
            <a:ext cx="3189288" cy="328613"/>
          </a:xfrm>
          <a:prstGeom prst="rect">
            <a:avLst/>
          </a:prstGeom>
          <a:noFill/>
          <a:ln w="0">
            <a:solidFill>
              <a:srgbClr val="990033"/>
            </a:solidFill>
            <a:miter lim="800000"/>
            <a:headEnd/>
            <a:tailEnd/>
          </a:ln>
        </p:spPr>
        <p:txBody>
          <a:bodyPr/>
          <a:lstStyle/>
          <a:p>
            <a:endParaRPr lang="en-US"/>
          </a:p>
        </p:txBody>
      </p:sp>
      <p:sp>
        <p:nvSpPr>
          <p:cNvPr id="21523" name="Rectangle 19"/>
          <p:cNvSpPr>
            <a:spLocks noChangeArrowheads="1"/>
          </p:cNvSpPr>
          <p:nvPr/>
        </p:nvSpPr>
        <p:spPr bwMode="auto">
          <a:xfrm>
            <a:off x="4419600" y="3792379"/>
            <a:ext cx="914400" cy="246221"/>
          </a:xfrm>
          <a:prstGeom prst="rect">
            <a:avLst/>
          </a:prstGeom>
          <a:noFill/>
          <a:ln w="9525">
            <a:noFill/>
            <a:miter lim="800000"/>
            <a:headEnd/>
            <a:tailEnd/>
          </a:ln>
        </p:spPr>
        <p:txBody>
          <a:bodyPr lIns="0" tIns="0" rIns="0" bIns="0">
            <a:spAutoFit/>
          </a:bodyPr>
          <a:lstStyle/>
          <a:p>
            <a:pPr algn="l"/>
            <a:r>
              <a:rPr lang="en-US" sz="1600" dirty="0">
                <a:solidFill>
                  <a:srgbClr val="000000"/>
                </a:solidFill>
              </a:rPr>
              <a:t>advises</a:t>
            </a:r>
            <a:endParaRPr lang="en-US" sz="1800" dirty="0">
              <a:solidFill>
                <a:schemeClr val="tx1"/>
              </a:solidFill>
              <a:latin typeface="Times New Roman" pitchFamily="18" charset="0"/>
            </a:endParaRPr>
          </a:p>
        </p:txBody>
      </p:sp>
      <p:sp>
        <p:nvSpPr>
          <p:cNvPr id="15" name="Isosceles Triangle 14"/>
          <p:cNvSpPr/>
          <p:nvPr/>
        </p:nvSpPr>
        <p:spPr>
          <a:xfrm rot="16200000" flipH="1">
            <a:off x="4114800" y="3810000"/>
            <a:ext cx="2286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 15"/>
          <p:cNvSpPr txBox="1">
            <a:spLocks noChangeArrowheads="1"/>
          </p:cNvSpPr>
          <p:nvPr/>
        </p:nvSpPr>
        <p:spPr bwMode="auto">
          <a:xfrm>
            <a:off x="228600" y="5181600"/>
            <a:ext cx="4114800" cy="923330"/>
          </a:xfrm>
          <a:prstGeom prst="rect">
            <a:avLst/>
          </a:prstGeom>
          <a:noFill/>
          <a:ln w="9525">
            <a:noFill/>
            <a:miter lim="800000"/>
            <a:headEnd/>
            <a:tailEnd/>
          </a:ln>
          <a:effectLst/>
        </p:spPr>
        <p:txBody>
          <a:bodyPr>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Student {</a:t>
            </a:r>
          </a:p>
          <a:p>
            <a:r>
              <a:rPr lang="en-US" b="1" dirty="0" smtClean="0">
                <a:solidFill>
                  <a:srgbClr val="7F0055"/>
                </a:solidFill>
                <a:latin typeface="Consolas"/>
              </a:rPr>
              <a:t>    private</a:t>
            </a:r>
            <a:r>
              <a:rPr lang="en-US" b="1" dirty="0" smtClean="0">
                <a:solidFill>
                  <a:srgbClr val="000000"/>
                </a:solidFill>
                <a:latin typeface="Consolas"/>
              </a:rPr>
              <a:t> </a:t>
            </a:r>
            <a:r>
              <a:rPr lang="en-US" dirty="0" smtClean="0">
                <a:solidFill>
                  <a:srgbClr val="000000"/>
                </a:solidFill>
                <a:latin typeface="Consolas"/>
              </a:rPr>
              <a:t>Faculty </a:t>
            </a:r>
            <a:r>
              <a:rPr lang="en-US" dirty="0" smtClean="0">
                <a:solidFill>
                  <a:srgbClr val="0000C0"/>
                </a:solidFill>
                <a:latin typeface="Consolas"/>
              </a:rPr>
              <a:t>advisor</a:t>
            </a:r>
            <a:r>
              <a:rPr lang="en-US" dirty="0" smtClean="0">
                <a:solidFill>
                  <a:srgbClr val="000000"/>
                </a:solidFill>
                <a:latin typeface="Consolas"/>
              </a:rPr>
              <a:t>;</a:t>
            </a:r>
          </a:p>
          <a:p>
            <a:r>
              <a:rPr lang="en-US" dirty="0" smtClean="0">
                <a:solidFill>
                  <a:srgbClr val="000000"/>
                </a:solidFill>
                <a:latin typeface="Consolas"/>
              </a:rPr>
              <a:t>}</a:t>
            </a:r>
          </a:p>
        </p:txBody>
      </p:sp>
      <p:sp>
        <p:nvSpPr>
          <p:cNvPr id="17" name="Text Box 16"/>
          <p:cNvSpPr txBox="1">
            <a:spLocks noChangeArrowheads="1"/>
          </p:cNvSpPr>
          <p:nvPr/>
        </p:nvSpPr>
        <p:spPr bwMode="auto">
          <a:xfrm>
            <a:off x="4343400" y="5181600"/>
            <a:ext cx="4648200" cy="923330"/>
          </a:xfrm>
          <a:prstGeom prst="rect">
            <a:avLst/>
          </a:prstGeom>
          <a:noFill/>
          <a:ln w="9525">
            <a:noFill/>
            <a:miter lim="800000"/>
            <a:headEnd/>
            <a:tailEnd/>
          </a:ln>
          <a:effectLst/>
        </p:spPr>
        <p:txBody>
          <a:bodyPr wrap="square">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Faculty {</a:t>
            </a:r>
          </a:p>
          <a:p>
            <a:r>
              <a:rPr lang="en-US" b="1" dirty="0" smtClean="0">
                <a:solidFill>
                  <a:srgbClr val="7F0055"/>
                </a:solidFill>
                <a:latin typeface="Consolas"/>
              </a:rPr>
              <a:t>    private</a:t>
            </a:r>
            <a:r>
              <a:rPr lang="en-US" b="1" dirty="0" smtClean="0">
                <a:solidFill>
                  <a:srgbClr val="000000"/>
                </a:solidFill>
                <a:latin typeface="Consolas"/>
              </a:rPr>
              <a:t> </a:t>
            </a:r>
            <a:r>
              <a:rPr lang="en-US" dirty="0" smtClean="0">
                <a:solidFill>
                  <a:srgbClr val="000000"/>
                </a:solidFill>
                <a:latin typeface="Consolas"/>
              </a:rPr>
              <a:t>List&lt;Student&gt; </a:t>
            </a:r>
            <a:r>
              <a:rPr lang="en-US" dirty="0" smtClean="0">
                <a:solidFill>
                  <a:srgbClr val="0000C0"/>
                </a:solidFill>
                <a:latin typeface="Consolas"/>
              </a:rPr>
              <a:t>advisees</a:t>
            </a:r>
            <a:r>
              <a:rPr lang="en-US" dirty="0" smtClean="0">
                <a:solidFill>
                  <a:srgbClr val="000000"/>
                </a:solidFill>
                <a:latin typeface="Consolas"/>
              </a:rPr>
              <a:t>;</a:t>
            </a:r>
          </a:p>
          <a:p>
            <a:r>
              <a:rPr lang="en-US" dirty="0" smtClean="0">
                <a:solidFill>
                  <a:srgbClr val="000000"/>
                </a:solidFill>
                <a:latin typeface="Consolas"/>
              </a:rPr>
              <a:t>}</a:t>
            </a:r>
          </a:p>
        </p:txBody>
      </p:sp>
      <p:sp>
        <p:nvSpPr>
          <p:cNvPr id="18" name="Rectangle 19"/>
          <p:cNvSpPr>
            <a:spLocks noChangeArrowheads="1"/>
          </p:cNvSpPr>
          <p:nvPr/>
        </p:nvSpPr>
        <p:spPr bwMode="auto">
          <a:xfrm>
            <a:off x="4800600" y="4267200"/>
            <a:ext cx="1828800" cy="246221"/>
          </a:xfrm>
          <a:prstGeom prst="rect">
            <a:avLst/>
          </a:prstGeom>
          <a:noFill/>
          <a:ln w="9525">
            <a:noFill/>
            <a:miter lim="800000"/>
            <a:headEnd/>
            <a:tailEnd/>
          </a:ln>
        </p:spPr>
        <p:txBody>
          <a:bodyPr wrap="square" lIns="0" tIns="0" rIns="0" bIns="0">
            <a:spAutoFit/>
          </a:bodyPr>
          <a:lstStyle/>
          <a:p>
            <a:pPr algn="l"/>
            <a:r>
              <a:rPr lang="en-US" sz="1600" dirty="0">
                <a:solidFill>
                  <a:srgbClr val="000000"/>
                </a:solidFill>
              </a:rPr>
              <a:t>+</a:t>
            </a:r>
            <a:r>
              <a:rPr lang="en-US" sz="1600" dirty="0" smtClean="0">
                <a:solidFill>
                  <a:srgbClr val="000000"/>
                </a:solidFill>
              </a:rPr>
              <a:t> advisor</a:t>
            </a:r>
            <a:endParaRPr lang="en-US" sz="1800" dirty="0">
              <a:solidFill>
                <a:schemeClr val="tx1"/>
              </a:solidFill>
              <a:latin typeface="Times New Roman" pitchFamily="18" charset="0"/>
            </a:endParaRPr>
          </a:p>
        </p:txBody>
      </p:sp>
      <p:sp>
        <p:nvSpPr>
          <p:cNvPr id="20" name="Rectangle 19"/>
          <p:cNvSpPr>
            <a:spLocks noChangeArrowheads="1"/>
          </p:cNvSpPr>
          <p:nvPr/>
        </p:nvSpPr>
        <p:spPr bwMode="auto">
          <a:xfrm>
            <a:off x="3429000" y="4267200"/>
            <a:ext cx="914400" cy="246221"/>
          </a:xfrm>
          <a:prstGeom prst="rect">
            <a:avLst/>
          </a:prstGeom>
          <a:noFill/>
          <a:ln w="9525">
            <a:noFill/>
            <a:miter lim="800000"/>
            <a:headEnd/>
            <a:tailEnd/>
          </a:ln>
        </p:spPr>
        <p:txBody>
          <a:bodyPr lIns="0" tIns="0" rIns="0" bIns="0">
            <a:spAutoFit/>
          </a:bodyPr>
          <a:lstStyle/>
          <a:p>
            <a:pPr algn="l"/>
            <a:r>
              <a:rPr lang="en-US" sz="1600" dirty="0" smtClean="0">
                <a:solidFill>
                  <a:srgbClr val="000000"/>
                </a:solidFill>
              </a:rPr>
              <a:t>+advisees</a:t>
            </a:r>
            <a:endParaRPr lang="en-US" sz="1800" dirty="0">
              <a:solidFill>
                <a:schemeClr val="tx1"/>
              </a:solidFill>
              <a:latin typeface="Times New Roman" pitchFamily="18" charset="0"/>
            </a:endParaRPr>
          </a:p>
        </p:txBody>
      </p:sp>
      <p:sp>
        <p:nvSpPr>
          <p:cNvPr id="21" name="Slide Number Placeholder 20"/>
          <p:cNvSpPr>
            <a:spLocks noGrp="1"/>
          </p:cNvSpPr>
          <p:nvPr>
            <p:ph type="sldNum" sz="quarter" idx="12"/>
          </p:nvPr>
        </p:nvSpPr>
        <p:spPr/>
        <p:txBody>
          <a:bodyPr/>
          <a:lstStyle/>
          <a:p>
            <a:fld id="{042AED99-7FB4-404E-8A97-64753DCE42EC}" type="slidenum">
              <a:rPr kumimoji="0" lang="en-US" smtClean="0"/>
              <a:pPr/>
              <a:t>27</a:t>
            </a:fld>
            <a:endParaRPr kumimoji="0"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736600" y="1860550"/>
            <a:ext cx="7772400" cy="4114800"/>
          </a:xfrm>
          <a:noFill/>
        </p:spPr>
        <p:txBody>
          <a:bodyPr lIns="90488" tIns="44450" rIns="90488" bIns="44450">
            <a:normAutofit fontScale="92500"/>
          </a:bodyPr>
          <a:lstStyle/>
          <a:p>
            <a:pPr marL="0" indent="0" eaLnBrk="1" hangingPunct="1">
              <a:lnSpc>
                <a:spcPct val="90000"/>
              </a:lnSpc>
              <a:buFontTx/>
              <a:buNone/>
            </a:pPr>
            <a:r>
              <a:rPr lang="en-US" dirty="0" smtClean="0"/>
              <a:t>Associations model the relationships that can exist between concepts. </a:t>
            </a:r>
            <a:r>
              <a:rPr lang="en-US" smtClean="0"/>
              <a:t>Simple </a:t>
            </a:r>
            <a:r>
              <a:rPr lang="en-US" smtClean="0"/>
              <a:t>(one-way) associations </a:t>
            </a:r>
            <a:r>
              <a:rPr lang="en-US" dirty="0" smtClean="0"/>
              <a:t>are </a:t>
            </a:r>
            <a:r>
              <a:rPr lang="en-US" smtClean="0"/>
              <a:t>modeled using an </a:t>
            </a:r>
            <a:r>
              <a:rPr lang="en-US" i="1" smtClean="0"/>
              <a:t>arrow</a:t>
            </a:r>
            <a:r>
              <a:rPr lang="en-US" smtClean="0"/>
              <a:t>; two-way associations are modeled using a </a:t>
            </a:r>
            <a:r>
              <a:rPr lang="en-US" i="1" smtClean="0"/>
              <a:t>line segment.</a:t>
            </a:r>
            <a:endParaRPr lang="en-US" dirty="0" smtClean="0"/>
          </a:p>
          <a:p>
            <a:pPr marL="0" indent="0" eaLnBrk="1" hangingPunct="1">
              <a:lnSpc>
                <a:spcPct val="90000"/>
              </a:lnSpc>
              <a:buFontTx/>
              <a:buNone/>
            </a:pPr>
            <a:r>
              <a:rPr lang="en-US" smtClean="0"/>
              <a:t>The </a:t>
            </a:r>
            <a:r>
              <a:rPr lang="en-US" smtClean="0"/>
              <a:t>association can </a:t>
            </a:r>
            <a:r>
              <a:rPr lang="en-US" smtClean="0"/>
              <a:t>have </a:t>
            </a:r>
            <a:r>
              <a:rPr lang="en-US" dirty="0" smtClean="0"/>
              <a:t>a </a:t>
            </a:r>
            <a:r>
              <a:rPr lang="en-US" i="1" dirty="0" smtClean="0"/>
              <a:t>name</a:t>
            </a:r>
            <a:r>
              <a:rPr lang="en-US" dirty="0" smtClean="0"/>
              <a:t> for ease of reading, and additional </a:t>
            </a:r>
            <a:r>
              <a:rPr lang="en-US" smtClean="0"/>
              <a:t>symbols to indicate direction </a:t>
            </a:r>
            <a:r>
              <a:rPr lang="en-US" dirty="0" smtClean="0"/>
              <a:t>and multiplicity. </a:t>
            </a:r>
          </a:p>
          <a:p>
            <a:pPr marL="0" indent="0" eaLnBrk="1" hangingPunct="1">
              <a:lnSpc>
                <a:spcPct val="90000"/>
              </a:lnSpc>
              <a:buFontTx/>
              <a:buNone/>
            </a:pPr>
            <a:r>
              <a:rPr lang="en-US" smtClean="0"/>
              <a:t>The ends of an association arrow can </a:t>
            </a:r>
            <a:r>
              <a:rPr lang="en-US" dirty="0" smtClean="0"/>
              <a:t>also </a:t>
            </a:r>
            <a:r>
              <a:rPr lang="en-US" smtClean="0"/>
              <a:t>specify </a:t>
            </a:r>
            <a:r>
              <a:rPr lang="en-US" smtClean="0"/>
              <a:t>association roles.</a:t>
            </a:r>
            <a:endParaRPr lang="en-US" dirty="0" smtClean="0"/>
          </a:p>
          <a:p>
            <a:pPr marL="0" indent="0" eaLnBrk="1" hangingPunct="1">
              <a:lnSpc>
                <a:spcPct val="90000"/>
              </a:lnSpc>
              <a:buFontTx/>
              <a:buNone/>
            </a:pPr>
            <a:r>
              <a:rPr lang="en-US" smtClean="0"/>
              <a:t>The </a:t>
            </a:r>
            <a:r>
              <a:rPr lang="en-US" smtClean="0"/>
              <a:t>“simplest” association is the relationship of pure consciousness to itself; this can also be modeled with an arrow from pure consciousness to itself.</a:t>
            </a: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 2</a:t>
            </a:r>
            <a:endParaRPr lang="en-US" dirty="0" smtClean="0"/>
          </a:p>
        </p:txBody>
      </p:sp>
      <p:sp>
        <p:nvSpPr>
          <p:cNvPr id="18436" name="Slide Number Placeholder 3"/>
          <p:cNvSpPr>
            <a:spLocks noGrp="1"/>
          </p:cNvSpPr>
          <p:nvPr>
            <p:ph type="sldNum" sz="quarter" idx="12"/>
          </p:nvPr>
        </p:nvSpPr>
        <p:spPr>
          <a:noFill/>
        </p:spPr>
        <p:txBody>
          <a:bodyPr/>
          <a:lstStyle/>
          <a:p>
            <a:fld id="{3DADDFE5-D125-4344-8A94-05098D9E068B}" type="slidenum">
              <a:rPr lang="en-US">
                <a:latin typeface="Arial" charset="0"/>
              </a:rPr>
              <a:pPr/>
              <a:t>28</a:t>
            </a:fld>
            <a:endParaRPr lang="en-US">
              <a:latin typeface="Arial"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In-class Exercise</a:t>
            </a:r>
            <a:endParaRPr lang="en-US" dirty="0"/>
          </a:p>
        </p:txBody>
      </p:sp>
      <p:sp>
        <p:nvSpPr>
          <p:cNvPr id="3" name="Content Placeholder 2"/>
          <p:cNvSpPr>
            <a:spLocks noGrp="1"/>
          </p:cNvSpPr>
          <p:nvPr>
            <p:ph idx="1"/>
          </p:nvPr>
        </p:nvSpPr>
        <p:spPr/>
        <p:txBody>
          <a:bodyPr/>
          <a:lstStyle/>
          <a:p>
            <a:pPr marL="0" indent="0">
              <a:buNone/>
            </a:pPr>
            <a:r>
              <a:rPr lang="en-US" dirty="0" smtClean="0"/>
              <a:t>For the following problem statement work independently for 10 minutes to create the class diagram. Try to show the associations you need.</a:t>
            </a:r>
          </a:p>
          <a:p>
            <a:pPr marL="0" indent="0">
              <a:buNone/>
            </a:pPr>
            <a:endParaRPr lang="en-US" dirty="0"/>
          </a:p>
          <a:p>
            <a:pPr marL="0" indent="0">
              <a:buNone/>
            </a:pPr>
            <a:r>
              <a:rPr lang="en-US" dirty="0" smtClean="0"/>
              <a:t>Then review your diagrams for 10 minutes with your small  group.</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600200"/>
            <a:ext cx="7851648" cy="1828800"/>
          </a:xfrm>
        </p:spPr>
        <p:txBody>
          <a:bodyPr>
            <a:normAutofit fontScale="90000"/>
          </a:bodyPr>
          <a:lstStyle/>
          <a:p>
            <a:r>
              <a:rPr lang="en-US" sz="4400" smtClean="0"/>
              <a:t>Lecture 2: Associations,</a:t>
            </a:r>
            <a:br>
              <a:rPr lang="en-US" sz="4400" smtClean="0"/>
            </a:br>
            <a:r>
              <a:rPr lang="en-US" sz="4400" smtClean="0"/>
              <a:t>Modeling </a:t>
            </a:r>
            <a:r>
              <a:rPr lang="en-US" sz="4400"/>
              <a:t>Relationships with UML</a:t>
            </a:r>
            <a:r>
              <a:rPr lang="en-US"/>
              <a:t/>
            </a:r>
            <a:br>
              <a:rPr lang="en-US"/>
            </a:br>
            <a:endParaRPr lang="en-US" dirty="0"/>
          </a:p>
        </p:txBody>
      </p:sp>
      <p:sp>
        <p:nvSpPr>
          <p:cNvPr id="5" name="Subtitle 4"/>
          <p:cNvSpPr>
            <a:spLocks noGrp="1"/>
          </p:cNvSpPr>
          <p:nvPr>
            <p:ph type="subTitle" idx="1"/>
          </p:nvPr>
        </p:nvSpPr>
        <p:spPr/>
        <p:txBody>
          <a:bodyPr/>
          <a:lstStyle/>
          <a:p>
            <a:r>
              <a:rPr lang="en-US" i="1"/>
              <a:t>Diversifying Self-Referral Relationship </a:t>
            </a:r>
            <a:endParaRPr lang="en-US" i="1" smtClean="0"/>
          </a:p>
          <a:p>
            <a:r>
              <a:rPr lang="en-US" i="1" smtClean="0"/>
              <a:t>to </a:t>
            </a:r>
            <a:r>
              <a:rPr lang="en-US" i="1"/>
              <a:t>the World of Objects</a:t>
            </a:r>
            <a:endParaRPr lang="en-US"/>
          </a:p>
          <a:p>
            <a:r>
              <a:rPr lang="en-US"/>
              <a:t> </a:t>
            </a:r>
          </a:p>
          <a:p>
            <a:endParaRPr lang="en-US"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Association Exercise</a:t>
            </a:r>
            <a:endParaRPr lang="en-US" dirty="0"/>
          </a:p>
        </p:txBody>
      </p:sp>
      <p:sp>
        <p:nvSpPr>
          <p:cNvPr id="3" name="Content Placeholder 2"/>
          <p:cNvSpPr>
            <a:spLocks noGrp="1"/>
          </p:cNvSpPr>
          <p:nvPr>
            <p:ph idx="1"/>
          </p:nvPr>
        </p:nvSpPr>
        <p:spPr/>
        <p:txBody>
          <a:bodyPr/>
          <a:lstStyle/>
          <a:p>
            <a:pPr marL="0" indent="0">
              <a:buNone/>
            </a:pPr>
            <a:r>
              <a:rPr lang="en-US" dirty="0" smtClean="0"/>
              <a:t>A Human Resource (HR) department keeps track of employees for several companies. Each company has a name and may consist of many departments. A department has a name and a location. Each department has one or </a:t>
            </a:r>
            <a:r>
              <a:rPr lang="en-US" smtClean="0"/>
              <a:t>more </a:t>
            </a:r>
            <a:r>
              <a:rPr lang="en-US" smtClean="0"/>
              <a:t>job positions</a:t>
            </a:r>
            <a:r>
              <a:rPr lang="en-US" dirty="0" smtClean="0"/>
              <a:t>. A position may be vacant. Otherwise, an employee is assigned to it. The HR personnel enter an employee’s first name, middle initial, last name, birth date and Social Security Number (SSN). An employee also has a unique </a:t>
            </a:r>
            <a:r>
              <a:rPr lang="en-US" smtClean="0"/>
              <a:t>employee </a:t>
            </a:r>
            <a:r>
              <a:rPr lang="en-US" smtClean="0"/>
              <a:t>id </a:t>
            </a:r>
            <a:r>
              <a:rPr lang="en-US" dirty="0" smtClean="0"/>
              <a:t>and a salary. A position has a title and a short description.</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30</a:t>
            </a:fld>
            <a:endParaRPr kumimoji="0" lang="en-US"/>
          </a:p>
        </p:txBody>
      </p:sp>
    </p:spTree>
    <p:extLst>
      <p:ext uri="{BB962C8B-B14F-4D97-AF65-F5344CB8AC3E}">
        <p14:creationId xmlns:p14="http://schemas.microsoft.com/office/powerpoint/2010/main" val="3830343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Aggregation</a:t>
            </a:r>
          </a:p>
        </p:txBody>
      </p:sp>
      <p:sp>
        <p:nvSpPr>
          <p:cNvPr id="12291" name="Rectangle 3"/>
          <p:cNvSpPr>
            <a:spLocks noGrp="1" noChangeArrowheads="1"/>
          </p:cNvSpPr>
          <p:nvPr>
            <p:ph idx="1"/>
          </p:nvPr>
        </p:nvSpPr>
        <p:spPr>
          <a:xfrm>
            <a:off x="685800" y="1981200"/>
            <a:ext cx="7772400" cy="2133600"/>
          </a:xfrm>
        </p:spPr>
        <p:txBody>
          <a:bodyPr/>
          <a:lstStyle/>
          <a:p>
            <a:r>
              <a:rPr lang="en-US" dirty="0"/>
              <a:t>Represents a ‘whole-part’ </a:t>
            </a:r>
            <a:r>
              <a:rPr lang="en-US" dirty="0" smtClean="0"/>
              <a:t>relationship</a:t>
            </a:r>
            <a:endParaRPr lang="en-US" dirty="0"/>
          </a:p>
          <a:p>
            <a:pPr lvl="1"/>
            <a:r>
              <a:rPr lang="en-US" sz="2000" dirty="0"/>
              <a:t>‘contain</a:t>
            </a:r>
            <a:r>
              <a:rPr lang="en-US" sz="2000" dirty="0" smtClean="0"/>
              <a:t>’</a:t>
            </a:r>
          </a:p>
          <a:p>
            <a:pPr lvl="1"/>
            <a:r>
              <a:rPr lang="en-US" sz="2000" dirty="0" smtClean="0"/>
              <a:t>‘is part of’</a:t>
            </a:r>
          </a:p>
          <a:p>
            <a:r>
              <a:rPr lang="en-US" sz="2400" dirty="0" smtClean="0"/>
              <a:t>Code </a:t>
            </a:r>
            <a:r>
              <a:rPr lang="en-US" sz="2400" dirty="0"/>
              <a:t>looks the same as an association.</a:t>
            </a:r>
          </a:p>
        </p:txBody>
      </p:sp>
      <p:pic>
        <p:nvPicPr>
          <p:cNvPr id="12292" name="Picture 4"/>
          <p:cNvPicPr>
            <a:picLocks noChangeAspect="1" noChangeArrowheads="1"/>
          </p:cNvPicPr>
          <p:nvPr/>
        </p:nvPicPr>
        <p:blipFill>
          <a:blip r:embed="rId3" cstate="print"/>
          <a:srcRect/>
          <a:stretch>
            <a:fillRect/>
          </a:stretch>
        </p:blipFill>
        <p:spPr bwMode="auto">
          <a:xfrm>
            <a:off x="1371600" y="3810000"/>
            <a:ext cx="5656263" cy="981075"/>
          </a:xfrm>
          <a:prstGeom prst="rect">
            <a:avLst/>
          </a:prstGeom>
          <a:noFill/>
          <a:ln w="9525">
            <a:noFill/>
            <a:miter lim="800000"/>
            <a:headEnd/>
            <a:tailEnd/>
          </a:ln>
          <a:effectLst/>
        </p:spPr>
      </p:pic>
      <p:sp>
        <p:nvSpPr>
          <p:cNvPr id="5" name="Text Box 15"/>
          <p:cNvSpPr txBox="1">
            <a:spLocks noChangeArrowheads="1"/>
          </p:cNvSpPr>
          <p:nvPr/>
        </p:nvSpPr>
        <p:spPr bwMode="auto">
          <a:xfrm>
            <a:off x="76200" y="5181600"/>
            <a:ext cx="4876800" cy="923330"/>
          </a:xfrm>
          <a:prstGeom prst="rect">
            <a:avLst/>
          </a:prstGeom>
          <a:noFill/>
          <a:ln w="9525">
            <a:noFill/>
            <a:miter lim="800000"/>
            <a:headEnd/>
            <a:tailEnd/>
          </a:ln>
          <a:effectLst/>
        </p:spPr>
        <p:txBody>
          <a:bodyPr wrap="square">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Department {</a:t>
            </a:r>
          </a:p>
          <a:p>
            <a:r>
              <a:rPr lang="en-US" b="1" dirty="0" smtClean="0">
                <a:solidFill>
                  <a:srgbClr val="7F0055"/>
                </a:solidFill>
                <a:latin typeface="Consolas"/>
              </a:rPr>
              <a:t>    private</a:t>
            </a:r>
            <a:r>
              <a:rPr lang="en-US" b="1" dirty="0" smtClean="0">
                <a:solidFill>
                  <a:srgbClr val="000000"/>
                </a:solidFill>
                <a:latin typeface="Consolas"/>
              </a:rPr>
              <a:t> </a:t>
            </a:r>
            <a:r>
              <a:rPr lang="en-US" dirty="0" smtClean="0">
                <a:solidFill>
                  <a:srgbClr val="000000"/>
                </a:solidFill>
                <a:latin typeface="Consolas"/>
              </a:rPr>
              <a:t>List&lt;Student&gt; </a:t>
            </a:r>
            <a:r>
              <a:rPr lang="en-US" dirty="0" smtClean="0">
                <a:solidFill>
                  <a:srgbClr val="0000C0"/>
                </a:solidFill>
                <a:latin typeface="Consolas"/>
              </a:rPr>
              <a:t>students</a:t>
            </a:r>
            <a:r>
              <a:rPr lang="en-US" dirty="0" smtClean="0">
                <a:solidFill>
                  <a:srgbClr val="000000"/>
                </a:solidFill>
                <a:latin typeface="Consolas"/>
              </a:rPr>
              <a:t>;</a:t>
            </a:r>
          </a:p>
          <a:p>
            <a:r>
              <a:rPr lang="en-US" dirty="0" smtClean="0">
                <a:solidFill>
                  <a:srgbClr val="000000"/>
                </a:solidFill>
                <a:latin typeface="Consolas"/>
              </a:rPr>
              <a:t>}</a:t>
            </a:r>
          </a:p>
        </p:txBody>
      </p:sp>
      <p:sp>
        <p:nvSpPr>
          <p:cNvPr id="6" name="Text Box 16"/>
          <p:cNvSpPr txBox="1">
            <a:spLocks noChangeArrowheads="1"/>
          </p:cNvSpPr>
          <p:nvPr/>
        </p:nvSpPr>
        <p:spPr bwMode="auto">
          <a:xfrm>
            <a:off x="4724400" y="5172670"/>
            <a:ext cx="4648200" cy="923330"/>
          </a:xfrm>
          <a:prstGeom prst="rect">
            <a:avLst/>
          </a:prstGeom>
          <a:noFill/>
          <a:ln w="9525">
            <a:noFill/>
            <a:miter lim="800000"/>
            <a:headEnd/>
            <a:tailEnd/>
          </a:ln>
          <a:effectLst/>
        </p:spPr>
        <p:txBody>
          <a:bodyPr wrap="square">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dirty="0" smtClean="0">
                <a:solidFill>
                  <a:srgbClr val="000000"/>
                </a:solidFill>
                <a:latin typeface="Consolas"/>
              </a:rPr>
              <a:t>Student {</a:t>
            </a:r>
          </a:p>
          <a:p>
            <a:r>
              <a:rPr lang="en-US" b="1" dirty="0" smtClean="0">
                <a:solidFill>
                  <a:srgbClr val="7F0055"/>
                </a:solidFill>
                <a:latin typeface="Consolas"/>
              </a:rPr>
              <a:t>    private</a:t>
            </a:r>
            <a:r>
              <a:rPr lang="en-US" b="1" dirty="0" smtClean="0">
                <a:solidFill>
                  <a:srgbClr val="000000"/>
                </a:solidFill>
                <a:latin typeface="Consolas"/>
              </a:rPr>
              <a:t> </a:t>
            </a:r>
            <a:r>
              <a:rPr lang="en-US" dirty="0" smtClean="0">
                <a:solidFill>
                  <a:srgbClr val="000000"/>
                </a:solidFill>
                <a:latin typeface="Consolas"/>
              </a:rPr>
              <a:t>Department </a:t>
            </a:r>
            <a:r>
              <a:rPr lang="en-US" dirty="0" err="1" smtClean="0">
                <a:solidFill>
                  <a:srgbClr val="0000C0"/>
                </a:solidFill>
                <a:latin typeface="Consolas"/>
              </a:rPr>
              <a:t>department</a:t>
            </a:r>
            <a:r>
              <a:rPr lang="en-US" dirty="0" smtClean="0">
                <a:solidFill>
                  <a:srgbClr val="000000"/>
                </a:solidFill>
                <a:latin typeface="Consolas"/>
              </a:rPr>
              <a:t>;</a:t>
            </a:r>
          </a:p>
          <a:p>
            <a:r>
              <a:rPr lang="en-US" dirty="0" smtClean="0">
                <a:solidFill>
                  <a:srgbClr val="000000"/>
                </a:solidFill>
                <a:latin typeface="Consolas"/>
              </a:rPr>
              <a:t>}</a:t>
            </a:r>
          </a:p>
        </p:txBody>
      </p:sp>
      <p:sp>
        <p:nvSpPr>
          <p:cNvPr id="7" name="TextBox 6"/>
          <p:cNvSpPr txBox="1"/>
          <p:nvPr/>
        </p:nvSpPr>
        <p:spPr>
          <a:xfrm>
            <a:off x="3189396" y="2667000"/>
            <a:ext cx="2982804" cy="369332"/>
          </a:xfrm>
          <a:prstGeom prst="rect">
            <a:avLst/>
          </a:prstGeom>
          <a:noFill/>
        </p:spPr>
        <p:txBody>
          <a:bodyPr wrap="none" rtlCol="0">
            <a:spAutoFit/>
          </a:bodyPr>
          <a:lstStyle/>
          <a:p>
            <a:r>
              <a:rPr lang="en-US" dirty="0" smtClean="0"/>
              <a:t>Association name is implied</a:t>
            </a:r>
            <a:endParaRPr lang="en-US" dirty="0"/>
          </a:p>
        </p:txBody>
      </p:sp>
      <p:cxnSp>
        <p:nvCxnSpPr>
          <p:cNvPr id="9" name="Straight Arrow Connector 8"/>
          <p:cNvCxnSpPr/>
          <p:nvPr/>
        </p:nvCxnSpPr>
        <p:spPr>
          <a:xfrm rot="10800000">
            <a:off x="2884597" y="2819400"/>
            <a:ext cx="30480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042AED99-7FB4-404E-8A97-64753DCE42EC}" type="slidenum">
              <a:rPr kumimoji="0" lang="en-US" smtClean="0"/>
              <a:pPr/>
              <a:t>31</a:t>
            </a:fld>
            <a:endParaRPr kumimoji="0"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Composition</a:t>
            </a:r>
          </a:p>
        </p:txBody>
      </p:sp>
      <p:sp>
        <p:nvSpPr>
          <p:cNvPr id="13315" name="Rectangle 3"/>
          <p:cNvSpPr>
            <a:spLocks noGrp="1" noChangeArrowheads="1"/>
          </p:cNvSpPr>
          <p:nvPr>
            <p:ph idx="1"/>
          </p:nvPr>
        </p:nvSpPr>
        <p:spPr>
          <a:xfrm>
            <a:off x="685800" y="1981200"/>
            <a:ext cx="7772400" cy="1981200"/>
          </a:xfrm>
        </p:spPr>
        <p:txBody>
          <a:bodyPr/>
          <a:lstStyle/>
          <a:p>
            <a:r>
              <a:rPr lang="en-US" dirty="0"/>
              <a:t> Strong aggregation</a:t>
            </a:r>
          </a:p>
          <a:p>
            <a:pPr lvl="1"/>
            <a:r>
              <a:rPr lang="en-US" dirty="0"/>
              <a:t>‘whole-part</a:t>
            </a:r>
            <a:r>
              <a:rPr lang="en-US"/>
              <a:t>’ </a:t>
            </a:r>
            <a:r>
              <a:rPr lang="en-US" smtClean="0"/>
              <a:t>relationship – “is composed of”</a:t>
            </a:r>
            <a:endParaRPr lang="en-US" dirty="0"/>
          </a:p>
          <a:p>
            <a:pPr lvl="1"/>
            <a:r>
              <a:rPr lang="en-US" smtClean="0"/>
              <a:t>If whole dies, parts also die.</a:t>
            </a:r>
            <a:endParaRPr lang="en-US" dirty="0" smtClean="0"/>
          </a:p>
        </p:txBody>
      </p:sp>
      <p:sp>
        <p:nvSpPr>
          <p:cNvPr id="13316" name="Rectangle 4"/>
          <p:cNvSpPr>
            <a:spLocks noChangeArrowheads="1"/>
          </p:cNvSpPr>
          <p:nvPr/>
        </p:nvSpPr>
        <p:spPr bwMode="auto">
          <a:xfrm>
            <a:off x="609600" y="4267200"/>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13317" name="Rectangle 5"/>
          <p:cNvSpPr>
            <a:spLocks noChangeArrowheads="1"/>
          </p:cNvSpPr>
          <p:nvPr/>
        </p:nvSpPr>
        <p:spPr bwMode="auto">
          <a:xfrm>
            <a:off x="1465263" y="4352925"/>
            <a:ext cx="1196975"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Company</a:t>
            </a:r>
            <a:endParaRPr lang="en-US" sz="2400">
              <a:solidFill>
                <a:schemeClr val="tx1"/>
              </a:solidFill>
              <a:latin typeface="Times New Roman" pitchFamily="18" charset="0"/>
            </a:endParaRPr>
          </a:p>
        </p:txBody>
      </p:sp>
      <p:sp>
        <p:nvSpPr>
          <p:cNvPr id="13318" name="Rectangle 6"/>
          <p:cNvSpPr>
            <a:spLocks noChangeArrowheads="1"/>
          </p:cNvSpPr>
          <p:nvPr/>
        </p:nvSpPr>
        <p:spPr bwMode="auto">
          <a:xfrm>
            <a:off x="609600" y="4716463"/>
            <a:ext cx="2940050" cy="814387"/>
          </a:xfrm>
          <a:prstGeom prst="rect">
            <a:avLst/>
          </a:prstGeom>
          <a:noFill/>
          <a:ln w="0">
            <a:solidFill>
              <a:srgbClr val="990033"/>
            </a:solidFill>
            <a:miter lim="800000"/>
            <a:headEnd/>
            <a:tailEnd/>
          </a:ln>
        </p:spPr>
        <p:txBody>
          <a:bodyPr/>
          <a:lstStyle/>
          <a:p>
            <a:endParaRPr lang="en-US"/>
          </a:p>
        </p:txBody>
      </p:sp>
      <p:sp>
        <p:nvSpPr>
          <p:cNvPr id="13319" name="Rectangle 7"/>
          <p:cNvSpPr>
            <a:spLocks noChangeArrowheads="1"/>
          </p:cNvSpPr>
          <p:nvPr/>
        </p:nvSpPr>
        <p:spPr bwMode="auto">
          <a:xfrm>
            <a:off x="609600" y="5230813"/>
            <a:ext cx="2940050" cy="300037"/>
          </a:xfrm>
          <a:prstGeom prst="rect">
            <a:avLst/>
          </a:prstGeom>
          <a:noFill/>
          <a:ln w="0">
            <a:solidFill>
              <a:srgbClr val="990033"/>
            </a:solidFill>
            <a:miter lim="800000"/>
            <a:headEnd/>
            <a:tailEnd/>
          </a:ln>
        </p:spPr>
        <p:txBody>
          <a:bodyPr/>
          <a:lstStyle/>
          <a:p>
            <a:endParaRPr lang="en-US"/>
          </a:p>
        </p:txBody>
      </p:sp>
      <p:sp>
        <p:nvSpPr>
          <p:cNvPr id="13320" name="Rectangle 8"/>
          <p:cNvSpPr>
            <a:spLocks noChangeArrowheads="1"/>
          </p:cNvSpPr>
          <p:nvPr/>
        </p:nvSpPr>
        <p:spPr bwMode="auto">
          <a:xfrm>
            <a:off x="5194300" y="4267200"/>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13321" name="Rectangle 9"/>
          <p:cNvSpPr>
            <a:spLocks noChangeArrowheads="1"/>
          </p:cNvSpPr>
          <p:nvPr/>
        </p:nvSpPr>
        <p:spPr bwMode="auto">
          <a:xfrm>
            <a:off x="6172200" y="4343400"/>
            <a:ext cx="1462088"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Department</a:t>
            </a:r>
            <a:endParaRPr lang="en-US" sz="2400">
              <a:solidFill>
                <a:schemeClr val="tx1"/>
              </a:solidFill>
              <a:latin typeface="Times New Roman" pitchFamily="18" charset="0"/>
            </a:endParaRPr>
          </a:p>
        </p:txBody>
      </p:sp>
      <p:sp>
        <p:nvSpPr>
          <p:cNvPr id="13322" name="Rectangle 10"/>
          <p:cNvSpPr>
            <a:spLocks noChangeArrowheads="1"/>
          </p:cNvSpPr>
          <p:nvPr/>
        </p:nvSpPr>
        <p:spPr bwMode="auto">
          <a:xfrm>
            <a:off x="5194300" y="4716463"/>
            <a:ext cx="3181350" cy="814387"/>
          </a:xfrm>
          <a:prstGeom prst="rect">
            <a:avLst/>
          </a:prstGeom>
          <a:noFill/>
          <a:ln w="0">
            <a:solidFill>
              <a:srgbClr val="990033"/>
            </a:solidFill>
            <a:miter lim="800000"/>
            <a:headEnd/>
            <a:tailEnd/>
          </a:ln>
        </p:spPr>
        <p:txBody>
          <a:bodyPr/>
          <a:lstStyle/>
          <a:p>
            <a:endParaRPr lang="en-US"/>
          </a:p>
        </p:txBody>
      </p:sp>
      <p:sp>
        <p:nvSpPr>
          <p:cNvPr id="13323" name="Rectangle 11"/>
          <p:cNvSpPr>
            <a:spLocks noChangeArrowheads="1"/>
          </p:cNvSpPr>
          <p:nvPr/>
        </p:nvSpPr>
        <p:spPr bwMode="auto">
          <a:xfrm>
            <a:off x="5194300" y="5230813"/>
            <a:ext cx="3181350" cy="300037"/>
          </a:xfrm>
          <a:prstGeom prst="rect">
            <a:avLst/>
          </a:prstGeom>
          <a:noFill/>
          <a:ln w="0">
            <a:solidFill>
              <a:srgbClr val="990033"/>
            </a:solidFill>
            <a:miter lim="800000"/>
            <a:headEnd/>
            <a:tailEnd/>
          </a:ln>
        </p:spPr>
        <p:txBody>
          <a:bodyPr/>
          <a:lstStyle/>
          <a:p>
            <a:endParaRPr lang="en-US"/>
          </a:p>
        </p:txBody>
      </p:sp>
      <p:sp>
        <p:nvSpPr>
          <p:cNvPr id="13324" name="Line 12"/>
          <p:cNvSpPr>
            <a:spLocks noChangeShapeType="1"/>
          </p:cNvSpPr>
          <p:nvPr/>
        </p:nvSpPr>
        <p:spPr bwMode="auto">
          <a:xfrm flipH="1">
            <a:off x="3581400" y="4800600"/>
            <a:ext cx="1600200" cy="0"/>
          </a:xfrm>
          <a:prstGeom prst="line">
            <a:avLst/>
          </a:prstGeom>
          <a:noFill/>
          <a:ln w="0">
            <a:solidFill>
              <a:srgbClr val="990033"/>
            </a:solidFill>
            <a:round/>
            <a:headEnd/>
            <a:tailEnd/>
          </a:ln>
        </p:spPr>
        <p:txBody>
          <a:bodyPr/>
          <a:lstStyle/>
          <a:p>
            <a:endParaRPr lang="en-US"/>
          </a:p>
        </p:txBody>
      </p:sp>
      <p:sp>
        <p:nvSpPr>
          <p:cNvPr id="13325" name="Rectangle 13"/>
          <p:cNvSpPr>
            <a:spLocks noChangeArrowheads="1"/>
          </p:cNvSpPr>
          <p:nvPr/>
        </p:nvSpPr>
        <p:spPr bwMode="auto">
          <a:xfrm>
            <a:off x="4648200" y="5029200"/>
            <a:ext cx="41910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0..*</a:t>
            </a:r>
            <a:endParaRPr lang="en-US" sz="2400">
              <a:solidFill>
                <a:schemeClr val="tx1"/>
              </a:solidFill>
              <a:latin typeface="Times New Roman" pitchFamily="18" charset="0"/>
            </a:endParaRPr>
          </a:p>
        </p:txBody>
      </p:sp>
      <p:sp>
        <p:nvSpPr>
          <p:cNvPr id="13326" name="Rectangle 14"/>
          <p:cNvSpPr>
            <a:spLocks noChangeArrowheads="1"/>
          </p:cNvSpPr>
          <p:nvPr/>
        </p:nvSpPr>
        <p:spPr bwMode="auto">
          <a:xfrm>
            <a:off x="3581400" y="5008563"/>
            <a:ext cx="155575"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1</a:t>
            </a:r>
            <a:endParaRPr lang="en-US" sz="2400">
              <a:solidFill>
                <a:schemeClr val="tx1"/>
              </a:solidFill>
              <a:latin typeface="Times New Roman" pitchFamily="18" charset="0"/>
            </a:endParaRPr>
          </a:p>
        </p:txBody>
      </p:sp>
      <p:sp>
        <p:nvSpPr>
          <p:cNvPr id="13327" name="AutoShape 15"/>
          <p:cNvSpPr>
            <a:spLocks noChangeArrowheads="1"/>
          </p:cNvSpPr>
          <p:nvPr/>
        </p:nvSpPr>
        <p:spPr bwMode="auto">
          <a:xfrm>
            <a:off x="3581400" y="4648200"/>
            <a:ext cx="457200" cy="304800"/>
          </a:xfrm>
          <a:prstGeom prst="diamond">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Slide Number Placeholder 15"/>
          <p:cNvSpPr>
            <a:spLocks noGrp="1"/>
          </p:cNvSpPr>
          <p:nvPr>
            <p:ph type="sldNum" sz="quarter" idx="12"/>
          </p:nvPr>
        </p:nvSpPr>
        <p:spPr/>
        <p:txBody>
          <a:bodyPr/>
          <a:lstStyle/>
          <a:p>
            <a:fld id="{042AED99-7FB4-404E-8A97-64753DCE42EC}" type="slidenum">
              <a:rPr kumimoji="0" lang="en-US" smtClean="0"/>
              <a:pPr/>
              <a:t>32</a:t>
            </a:fld>
            <a:endParaRPr kumimoji="0"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Composition</a:t>
            </a:r>
          </a:p>
        </p:txBody>
      </p:sp>
      <p:sp>
        <p:nvSpPr>
          <p:cNvPr id="13315" name="Rectangle 3"/>
          <p:cNvSpPr>
            <a:spLocks noGrp="1" noChangeArrowheads="1"/>
          </p:cNvSpPr>
          <p:nvPr>
            <p:ph idx="1"/>
          </p:nvPr>
        </p:nvSpPr>
        <p:spPr>
          <a:xfrm>
            <a:off x="685800" y="1981200"/>
            <a:ext cx="7772400" cy="1981200"/>
          </a:xfrm>
        </p:spPr>
        <p:txBody>
          <a:bodyPr/>
          <a:lstStyle/>
          <a:p>
            <a:pPr lvl="1"/>
            <a:r>
              <a:rPr lang="en-US" dirty="0" smtClean="0">
                <a:solidFill>
                  <a:srgbClr val="FF0000"/>
                </a:solidFill>
              </a:rPr>
              <a:t>Code impacts?  </a:t>
            </a:r>
            <a:r>
              <a:rPr lang="en-US" i="1" dirty="0" smtClean="0"/>
              <a:t>Will likely be in the logic for how we construct a department and what happens when a company is deleted.</a:t>
            </a:r>
            <a:endParaRPr lang="en-US" i="1" dirty="0"/>
          </a:p>
        </p:txBody>
      </p:sp>
      <p:sp>
        <p:nvSpPr>
          <p:cNvPr id="13316" name="Rectangle 4"/>
          <p:cNvSpPr>
            <a:spLocks noChangeArrowheads="1"/>
          </p:cNvSpPr>
          <p:nvPr/>
        </p:nvSpPr>
        <p:spPr bwMode="auto">
          <a:xfrm>
            <a:off x="609600" y="4267200"/>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13317" name="Rectangle 5"/>
          <p:cNvSpPr>
            <a:spLocks noChangeArrowheads="1"/>
          </p:cNvSpPr>
          <p:nvPr/>
        </p:nvSpPr>
        <p:spPr bwMode="auto">
          <a:xfrm>
            <a:off x="1465263" y="4352925"/>
            <a:ext cx="1196975"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Company</a:t>
            </a:r>
            <a:endParaRPr lang="en-US" sz="2400">
              <a:solidFill>
                <a:schemeClr val="tx1"/>
              </a:solidFill>
              <a:latin typeface="Times New Roman" pitchFamily="18" charset="0"/>
            </a:endParaRPr>
          </a:p>
        </p:txBody>
      </p:sp>
      <p:sp>
        <p:nvSpPr>
          <p:cNvPr id="13318" name="Rectangle 6"/>
          <p:cNvSpPr>
            <a:spLocks noChangeArrowheads="1"/>
          </p:cNvSpPr>
          <p:nvPr/>
        </p:nvSpPr>
        <p:spPr bwMode="auto">
          <a:xfrm>
            <a:off x="609600" y="4716463"/>
            <a:ext cx="2940050" cy="814387"/>
          </a:xfrm>
          <a:prstGeom prst="rect">
            <a:avLst/>
          </a:prstGeom>
          <a:noFill/>
          <a:ln w="0">
            <a:solidFill>
              <a:srgbClr val="990033"/>
            </a:solidFill>
            <a:miter lim="800000"/>
            <a:headEnd/>
            <a:tailEnd/>
          </a:ln>
        </p:spPr>
        <p:txBody>
          <a:bodyPr/>
          <a:lstStyle/>
          <a:p>
            <a:endParaRPr lang="en-US"/>
          </a:p>
        </p:txBody>
      </p:sp>
      <p:sp>
        <p:nvSpPr>
          <p:cNvPr id="13319" name="Rectangle 7"/>
          <p:cNvSpPr>
            <a:spLocks noChangeArrowheads="1"/>
          </p:cNvSpPr>
          <p:nvPr/>
        </p:nvSpPr>
        <p:spPr bwMode="auto">
          <a:xfrm>
            <a:off x="609600" y="5230813"/>
            <a:ext cx="2940050" cy="300037"/>
          </a:xfrm>
          <a:prstGeom prst="rect">
            <a:avLst/>
          </a:prstGeom>
          <a:noFill/>
          <a:ln w="0">
            <a:solidFill>
              <a:srgbClr val="990033"/>
            </a:solidFill>
            <a:miter lim="800000"/>
            <a:headEnd/>
            <a:tailEnd/>
          </a:ln>
        </p:spPr>
        <p:txBody>
          <a:bodyPr/>
          <a:lstStyle/>
          <a:p>
            <a:endParaRPr lang="en-US"/>
          </a:p>
        </p:txBody>
      </p:sp>
      <p:sp>
        <p:nvSpPr>
          <p:cNvPr id="13320" name="Rectangle 8"/>
          <p:cNvSpPr>
            <a:spLocks noChangeArrowheads="1"/>
          </p:cNvSpPr>
          <p:nvPr/>
        </p:nvSpPr>
        <p:spPr bwMode="auto">
          <a:xfrm>
            <a:off x="5194300" y="4267200"/>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13321" name="Rectangle 9"/>
          <p:cNvSpPr>
            <a:spLocks noChangeArrowheads="1"/>
          </p:cNvSpPr>
          <p:nvPr/>
        </p:nvSpPr>
        <p:spPr bwMode="auto">
          <a:xfrm>
            <a:off x="6172200" y="4343400"/>
            <a:ext cx="1462088"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Department</a:t>
            </a:r>
            <a:endParaRPr lang="en-US" sz="2400">
              <a:solidFill>
                <a:schemeClr val="tx1"/>
              </a:solidFill>
              <a:latin typeface="Times New Roman" pitchFamily="18" charset="0"/>
            </a:endParaRPr>
          </a:p>
        </p:txBody>
      </p:sp>
      <p:sp>
        <p:nvSpPr>
          <p:cNvPr id="13322" name="Rectangle 10"/>
          <p:cNvSpPr>
            <a:spLocks noChangeArrowheads="1"/>
          </p:cNvSpPr>
          <p:nvPr/>
        </p:nvSpPr>
        <p:spPr bwMode="auto">
          <a:xfrm>
            <a:off x="5194300" y="4716463"/>
            <a:ext cx="3181350" cy="814387"/>
          </a:xfrm>
          <a:prstGeom prst="rect">
            <a:avLst/>
          </a:prstGeom>
          <a:noFill/>
          <a:ln w="0">
            <a:solidFill>
              <a:srgbClr val="990033"/>
            </a:solidFill>
            <a:miter lim="800000"/>
            <a:headEnd/>
            <a:tailEnd/>
          </a:ln>
        </p:spPr>
        <p:txBody>
          <a:bodyPr/>
          <a:lstStyle/>
          <a:p>
            <a:endParaRPr lang="en-US"/>
          </a:p>
        </p:txBody>
      </p:sp>
      <p:sp>
        <p:nvSpPr>
          <p:cNvPr id="13323" name="Rectangle 11"/>
          <p:cNvSpPr>
            <a:spLocks noChangeArrowheads="1"/>
          </p:cNvSpPr>
          <p:nvPr/>
        </p:nvSpPr>
        <p:spPr bwMode="auto">
          <a:xfrm>
            <a:off x="5194300" y="5230813"/>
            <a:ext cx="3181350" cy="300037"/>
          </a:xfrm>
          <a:prstGeom prst="rect">
            <a:avLst/>
          </a:prstGeom>
          <a:noFill/>
          <a:ln w="0">
            <a:solidFill>
              <a:srgbClr val="990033"/>
            </a:solidFill>
            <a:miter lim="800000"/>
            <a:headEnd/>
            <a:tailEnd/>
          </a:ln>
        </p:spPr>
        <p:txBody>
          <a:bodyPr/>
          <a:lstStyle/>
          <a:p>
            <a:endParaRPr lang="en-US"/>
          </a:p>
        </p:txBody>
      </p:sp>
      <p:sp>
        <p:nvSpPr>
          <p:cNvPr id="13324" name="Line 12"/>
          <p:cNvSpPr>
            <a:spLocks noChangeShapeType="1"/>
          </p:cNvSpPr>
          <p:nvPr/>
        </p:nvSpPr>
        <p:spPr bwMode="auto">
          <a:xfrm flipH="1">
            <a:off x="3581400" y="4800600"/>
            <a:ext cx="1600200" cy="0"/>
          </a:xfrm>
          <a:prstGeom prst="line">
            <a:avLst/>
          </a:prstGeom>
          <a:noFill/>
          <a:ln w="0">
            <a:solidFill>
              <a:srgbClr val="990033"/>
            </a:solidFill>
            <a:round/>
            <a:headEnd/>
            <a:tailEnd/>
          </a:ln>
        </p:spPr>
        <p:txBody>
          <a:bodyPr/>
          <a:lstStyle/>
          <a:p>
            <a:endParaRPr lang="en-US"/>
          </a:p>
        </p:txBody>
      </p:sp>
      <p:sp>
        <p:nvSpPr>
          <p:cNvPr id="13325" name="Rectangle 13"/>
          <p:cNvSpPr>
            <a:spLocks noChangeArrowheads="1"/>
          </p:cNvSpPr>
          <p:nvPr/>
        </p:nvSpPr>
        <p:spPr bwMode="auto">
          <a:xfrm>
            <a:off x="4648200" y="5029200"/>
            <a:ext cx="41910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0..*</a:t>
            </a:r>
            <a:endParaRPr lang="en-US" sz="2400">
              <a:solidFill>
                <a:schemeClr val="tx1"/>
              </a:solidFill>
              <a:latin typeface="Times New Roman" pitchFamily="18" charset="0"/>
            </a:endParaRPr>
          </a:p>
        </p:txBody>
      </p:sp>
      <p:sp>
        <p:nvSpPr>
          <p:cNvPr id="13326" name="Rectangle 14"/>
          <p:cNvSpPr>
            <a:spLocks noChangeArrowheads="1"/>
          </p:cNvSpPr>
          <p:nvPr/>
        </p:nvSpPr>
        <p:spPr bwMode="auto">
          <a:xfrm>
            <a:off x="3581400" y="5008563"/>
            <a:ext cx="155575"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1</a:t>
            </a:r>
            <a:endParaRPr lang="en-US" sz="2400">
              <a:solidFill>
                <a:schemeClr val="tx1"/>
              </a:solidFill>
              <a:latin typeface="Times New Roman" pitchFamily="18" charset="0"/>
            </a:endParaRPr>
          </a:p>
        </p:txBody>
      </p:sp>
      <p:sp>
        <p:nvSpPr>
          <p:cNvPr id="13327" name="AutoShape 15"/>
          <p:cNvSpPr>
            <a:spLocks noChangeArrowheads="1"/>
          </p:cNvSpPr>
          <p:nvPr/>
        </p:nvSpPr>
        <p:spPr bwMode="auto">
          <a:xfrm>
            <a:off x="3581400" y="4648200"/>
            <a:ext cx="457200" cy="304800"/>
          </a:xfrm>
          <a:prstGeom prst="diamond">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Slide Number Placeholder 15"/>
          <p:cNvSpPr>
            <a:spLocks noGrp="1"/>
          </p:cNvSpPr>
          <p:nvPr>
            <p:ph type="sldNum" sz="quarter" idx="12"/>
          </p:nvPr>
        </p:nvSpPr>
        <p:spPr/>
        <p:txBody>
          <a:bodyPr/>
          <a:lstStyle/>
          <a:p>
            <a:fld id="{042AED99-7FB4-404E-8A97-64753DCE42EC}" type="slidenum">
              <a:rPr kumimoji="0" lang="en-US" smtClean="0"/>
              <a:pPr/>
              <a:t>33</a:t>
            </a:fld>
            <a:endParaRPr kumimoji="0" lang="en-US"/>
          </a:p>
        </p:txBody>
      </p:sp>
    </p:spTree>
    <p:extLst>
      <p:ext uri="{BB962C8B-B14F-4D97-AF65-F5344CB8AC3E}">
        <p14:creationId xmlns:p14="http://schemas.microsoft.com/office/powerpoint/2010/main" val="28033423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Reflexive Association</a:t>
            </a:r>
          </a:p>
        </p:txBody>
      </p:sp>
      <p:sp>
        <p:nvSpPr>
          <p:cNvPr id="15363" name="Rectangle 3"/>
          <p:cNvSpPr>
            <a:spLocks noGrp="1" noChangeArrowheads="1"/>
          </p:cNvSpPr>
          <p:nvPr>
            <p:ph idx="1"/>
          </p:nvPr>
        </p:nvSpPr>
        <p:spPr>
          <a:xfrm>
            <a:off x="685800" y="1981200"/>
            <a:ext cx="7772400" cy="1219200"/>
          </a:xfrm>
        </p:spPr>
        <p:txBody>
          <a:bodyPr/>
          <a:lstStyle/>
          <a:p>
            <a:r>
              <a:rPr lang="en-US"/>
              <a:t> Relationship between two or more objects of the same class. </a:t>
            </a:r>
          </a:p>
        </p:txBody>
      </p:sp>
      <p:sp>
        <p:nvSpPr>
          <p:cNvPr id="15364" name="Rectangle 4"/>
          <p:cNvSpPr>
            <a:spLocks noChangeArrowheads="1"/>
          </p:cNvSpPr>
          <p:nvPr/>
        </p:nvSpPr>
        <p:spPr bwMode="auto">
          <a:xfrm>
            <a:off x="4926012" y="4303712"/>
            <a:ext cx="3614738" cy="1411288"/>
          </a:xfrm>
          <a:prstGeom prst="rect">
            <a:avLst/>
          </a:prstGeom>
          <a:solidFill>
            <a:srgbClr val="FFFFCC"/>
          </a:solidFill>
          <a:ln w="0">
            <a:solidFill>
              <a:srgbClr val="990033"/>
            </a:solidFill>
            <a:miter lim="800000"/>
            <a:headEnd/>
            <a:tailEnd/>
          </a:ln>
        </p:spPr>
        <p:txBody>
          <a:bodyPr/>
          <a:lstStyle/>
          <a:p>
            <a:endParaRPr lang="en-US"/>
          </a:p>
        </p:txBody>
      </p:sp>
      <p:sp>
        <p:nvSpPr>
          <p:cNvPr id="15365" name="Rectangle 5"/>
          <p:cNvSpPr>
            <a:spLocks noChangeArrowheads="1"/>
          </p:cNvSpPr>
          <p:nvPr/>
        </p:nvSpPr>
        <p:spPr bwMode="auto">
          <a:xfrm>
            <a:off x="6237287" y="4398962"/>
            <a:ext cx="939800" cy="350838"/>
          </a:xfrm>
          <a:prstGeom prst="rect">
            <a:avLst/>
          </a:prstGeom>
          <a:noFill/>
          <a:ln w="9525">
            <a:noFill/>
            <a:miter lim="800000"/>
            <a:headEnd/>
            <a:tailEnd/>
          </a:ln>
        </p:spPr>
        <p:txBody>
          <a:bodyPr wrap="none" lIns="0" tIns="0" rIns="0" bIns="0">
            <a:spAutoFit/>
          </a:bodyPr>
          <a:lstStyle/>
          <a:p>
            <a:pPr algn="l"/>
            <a:r>
              <a:rPr lang="en-US" sz="2300">
                <a:solidFill>
                  <a:srgbClr val="000000"/>
                </a:solidFill>
              </a:rPr>
              <a:t>Course</a:t>
            </a:r>
            <a:endParaRPr lang="en-US" sz="2400">
              <a:solidFill>
                <a:schemeClr val="tx1"/>
              </a:solidFill>
              <a:latin typeface="Times New Roman" pitchFamily="18" charset="0"/>
            </a:endParaRPr>
          </a:p>
        </p:txBody>
      </p:sp>
      <p:sp>
        <p:nvSpPr>
          <p:cNvPr id="15366" name="Rectangle 6"/>
          <p:cNvSpPr>
            <a:spLocks noChangeArrowheads="1"/>
          </p:cNvSpPr>
          <p:nvPr/>
        </p:nvSpPr>
        <p:spPr bwMode="auto">
          <a:xfrm>
            <a:off x="4926012" y="4805362"/>
            <a:ext cx="3614738" cy="909638"/>
          </a:xfrm>
          <a:prstGeom prst="rect">
            <a:avLst/>
          </a:prstGeom>
          <a:noFill/>
          <a:ln w="0">
            <a:solidFill>
              <a:srgbClr val="990033"/>
            </a:solidFill>
            <a:miter lim="800000"/>
            <a:headEnd/>
            <a:tailEnd/>
          </a:ln>
        </p:spPr>
        <p:txBody>
          <a:bodyPr/>
          <a:lstStyle/>
          <a:p>
            <a:endParaRPr lang="en-US"/>
          </a:p>
        </p:txBody>
      </p:sp>
      <p:sp>
        <p:nvSpPr>
          <p:cNvPr id="15367" name="Rectangle 7"/>
          <p:cNvSpPr>
            <a:spLocks noChangeArrowheads="1"/>
          </p:cNvSpPr>
          <p:nvPr/>
        </p:nvSpPr>
        <p:spPr bwMode="auto">
          <a:xfrm>
            <a:off x="4926012" y="5356225"/>
            <a:ext cx="3614738" cy="358775"/>
          </a:xfrm>
          <a:prstGeom prst="rect">
            <a:avLst/>
          </a:prstGeom>
          <a:noFill/>
          <a:ln w="0">
            <a:solidFill>
              <a:srgbClr val="990033"/>
            </a:solidFill>
            <a:miter lim="800000"/>
            <a:headEnd/>
            <a:tailEnd/>
          </a:ln>
        </p:spPr>
        <p:txBody>
          <a:bodyPr/>
          <a:lstStyle/>
          <a:p>
            <a:endParaRPr lang="en-US"/>
          </a:p>
        </p:txBody>
      </p:sp>
      <p:sp>
        <p:nvSpPr>
          <p:cNvPr id="15368" name="Freeform 8"/>
          <p:cNvSpPr>
            <a:spLocks/>
          </p:cNvSpPr>
          <p:nvPr/>
        </p:nvSpPr>
        <p:spPr bwMode="auto">
          <a:xfrm>
            <a:off x="4851400" y="3752850"/>
            <a:ext cx="1857375" cy="550862"/>
          </a:xfrm>
          <a:custGeom>
            <a:avLst/>
            <a:gdLst/>
            <a:ahLst/>
            <a:cxnLst>
              <a:cxn ang="0">
                <a:pos x="0" y="0"/>
              </a:cxn>
              <a:cxn ang="0">
                <a:pos x="75" y="0"/>
              </a:cxn>
              <a:cxn ang="0">
                <a:pos x="75" y="23"/>
              </a:cxn>
            </a:cxnLst>
            <a:rect l="0" t="0" r="r" b="b"/>
            <a:pathLst>
              <a:path w="75" h="23">
                <a:moveTo>
                  <a:pt x="0" y="0"/>
                </a:moveTo>
                <a:lnTo>
                  <a:pt x="75" y="0"/>
                </a:lnTo>
                <a:lnTo>
                  <a:pt x="75" y="23"/>
                </a:lnTo>
              </a:path>
            </a:pathLst>
          </a:custGeom>
          <a:noFill/>
          <a:ln w="0">
            <a:solidFill>
              <a:srgbClr val="990033"/>
            </a:solidFill>
            <a:prstDash val="solid"/>
            <a:round/>
            <a:headEnd/>
            <a:tailEnd/>
          </a:ln>
        </p:spPr>
        <p:txBody>
          <a:bodyPr/>
          <a:lstStyle/>
          <a:p>
            <a:endParaRPr lang="en-US"/>
          </a:p>
        </p:txBody>
      </p:sp>
      <p:sp>
        <p:nvSpPr>
          <p:cNvPr id="15370" name="Line 10"/>
          <p:cNvSpPr>
            <a:spLocks noChangeShapeType="1"/>
          </p:cNvSpPr>
          <p:nvPr/>
        </p:nvSpPr>
        <p:spPr bwMode="auto">
          <a:xfrm flipV="1">
            <a:off x="6708775" y="4016375"/>
            <a:ext cx="123825" cy="287337"/>
          </a:xfrm>
          <a:prstGeom prst="line">
            <a:avLst/>
          </a:prstGeom>
          <a:noFill/>
          <a:ln w="0">
            <a:solidFill>
              <a:srgbClr val="990033"/>
            </a:solidFill>
            <a:round/>
            <a:headEnd/>
            <a:tailEnd/>
          </a:ln>
        </p:spPr>
        <p:txBody>
          <a:bodyPr/>
          <a:lstStyle/>
          <a:p>
            <a:endParaRPr lang="en-US"/>
          </a:p>
        </p:txBody>
      </p:sp>
      <p:sp>
        <p:nvSpPr>
          <p:cNvPr id="15371" name="Line 11"/>
          <p:cNvSpPr>
            <a:spLocks noChangeShapeType="1"/>
          </p:cNvSpPr>
          <p:nvPr/>
        </p:nvSpPr>
        <p:spPr bwMode="auto">
          <a:xfrm flipH="1" flipV="1">
            <a:off x="6608762" y="4016375"/>
            <a:ext cx="100013" cy="287337"/>
          </a:xfrm>
          <a:prstGeom prst="line">
            <a:avLst/>
          </a:prstGeom>
          <a:noFill/>
          <a:ln w="0">
            <a:solidFill>
              <a:srgbClr val="990033"/>
            </a:solidFill>
            <a:round/>
            <a:headEnd/>
            <a:tailEnd/>
          </a:ln>
        </p:spPr>
        <p:txBody>
          <a:bodyPr/>
          <a:lstStyle/>
          <a:p>
            <a:endParaRPr lang="en-US"/>
          </a:p>
        </p:txBody>
      </p:sp>
      <p:sp>
        <p:nvSpPr>
          <p:cNvPr id="15372" name="Freeform 12"/>
          <p:cNvSpPr>
            <a:spLocks/>
          </p:cNvSpPr>
          <p:nvPr/>
        </p:nvSpPr>
        <p:spPr bwMode="auto">
          <a:xfrm>
            <a:off x="4332287" y="3752850"/>
            <a:ext cx="593725" cy="1244600"/>
          </a:xfrm>
          <a:custGeom>
            <a:avLst/>
            <a:gdLst/>
            <a:ahLst/>
            <a:cxnLst>
              <a:cxn ang="0">
                <a:pos x="21" y="0"/>
              </a:cxn>
              <a:cxn ang="0">
                <a:pos x="0" y="0"/>
              </a:cxn>
              <a:cxn ang="0">
                <a:pos x="0" y="52"/>
              </a:cxn>
              <a:cxn ang="0">
                <a:pos x="24" y="52"/>
              </a:cxn>
            </a:cxnLst>
            <a:rect l="0" t="0" r="r" b="b"/>
            <a:pathLst>
              <a:path w="24" h="52">
                <a:moveTo>
                  <a:pt x="21" y="0"/>
                </a:moveTo>
                <a:lnTo>
                  <a:pt x="0" y="0"/>
                </a:lnTo>
                <a:lnTo>
                  <a:pt x="0" y="52"/>
                </a:lnTo>
                <a:lnTo>
                  <a:pt x="24" y="52"/>
                </a:lnTo>
              </a:path>
            </a:pathLst>
          </a:custGeom>
          <a:noFill/>
          <a:ln w="0">
            <a:solidFill>
              <a:srgbClr val="990033"/>
            </a:solidFill>
            <a:prstDash val="solid"/>
            <a:round/>
            <a:headEnd/>
            <a:tailEnd/>
          </a:ln>
        </p:spPr>
        <p:txBody>
          <a:bodyPr/>
          <a:lstStyle/>
          <a:p>
            <a:endParaRPr lang="en-US"/>
          </a:p>
        </p:txBody>
      </p:sp>
      <p:sp>
        <p:nvSpPr>
          <p:cNvPr id="15373" name="Rectangle 13"/>
          <p:cNvSpPr>
            <a:spLocks noChangeArrowheads="1"/>
          </p:cNvSpPr>
          <p:nvPr/>
        </p:nvSpPr>
        <p:spPr bwMode="auto">
          <a:xfrm>
            <a:off x="6983412" y="3846512"/>
            <a:ext cx="438150" cy="350838"/>
          </a:xfrm>
          <a:prstGeom prst="rect">
            <a:avLst/>
          </a:prstGeom>
          <a:noFill/>
          <a:ln w="9525">
            <a:noFill/>
            <a:miter lim="800000"/>
            <a:headEnd/>
            <a:tailEnd/>
          </a:ln>
        </p:spPr>
        <p:txBody>
          <a:bodyPr wrap="none" lIns="0" tIns="0" rIns="0" bIns="0">
            <a:spAutoFit/>
          </a:bodyPr>
          <a:lstStyle/>
          <a:p>
            <a:pPr algn="l"/>
            <a:r>
              <a:rPr lang="en-US" sz="2300">
                <a:solidFill>
                  <a:srgbClr val="000000"/>
                </a:solidFill>
              </a:rPr>
              <a:t>0..*</a:t>
            </a:r>
            <a:endParaRPr lang="en-US" sz="2400">
              <a:solidFill>
                <a:schemeClr val="tx1"/>
              </a:solidFill>
              <a:latin typeface="Times New Roman" pitchFamily="18" charset="0"/>
            </a:endParaRPr>
          </a:p>
        </p:txBody>
      </p:sp>
      <p:sp>
        <p:nvSpPr>
          <p:cNvPr id="15374" name="Rectangle 14"/>
          <p:cNvSpPr>
            <a:spLocks noChangeArrowheads="1"/>
          </p:cNvSpPr>
          <p:nvPr/>
        </p:nvSpPr>
        <p:spPr bwMode="auto">
          <a:xfrm>
            <a:off x="4579937" y="3441700"/>
            <a:ext cx="1838325" cy="350837"/>
          </a:xfrm>
          <a:prstGeom prst="rect">
            <a:avLst/>
          </a:prstGeom>
          <a:noFill/>
          <a:ln w="9525">
            <a:noFill/>
            <a:miter lim="800000"/>
            <a:headEnd/>
            <a:tailEnd/>
          </a:ln>
        </p:spPr>
        <p:txBody>
          <a:bodyPr wrap="none" lIns="0" tIns="0" rIns="0" bIns="0">
            <a:spAutoFit/>
          </a:bodyPr>
          <a:lstStyle/>
          <a:p>
            <a:pPr algn="l"/>
            <a:r>
              <a:rPr lang="en-US" sz="2300">
                <a:solidFill>
                  <a:srgbClr val="000000"/>
                </a:solidFill>
              </a:rPr>
              <a:t>+prerequisites</a:t>
            </a:r>
            <a:endParaRPr lang="en-US" sz="2400">
              <a:solidFill>
                <a:schemeClr val="tx1"/>
              </a:solidFill>
              <a:latin typeface="Times New Roman" pitchFamily="18" charset="0"/>
            </a:endParaRPr>
          </a:p>
        </p:txBody>
      </p:sp>
      <p:sp>
        <p:nvSpPr>
          <p:cNvPr id="15375" name="Text Box 15"/>
          <p:cNvSpPr txBox="1">
            <a:spLocks noChangeArrowheads="1"/>
          </p:cNvSpPr>
          <p:nvPr/>
        </p:nvSpPr>
        <p:spPr bwMode="auto">
          <a:xfrm>
            <a:off x="1524000" y="2994025"/>
            <a:ext cx="2171700" cy="457200"/>
          </a:xfrm>
          <a:prstGeom prst="rect">
            <a:avLst/>
          </a:prstGeom>
          <a:noFill/>
          <a:ln w="9525">
            <a:noFill/>
            <a:miter lim="800000"/>
            <a:headEnd/>
            <a:tailEnd/>
          </a:ln>
          <a:effectLst/>
        </p:spPr>
        <p:txBody>
          <a:bodyPr wrap="none">
            <a:spAutoFit/>
          </a:bodyPr>
          <a:lstStyle/>
          <a:p>
            <a:pPr algn="l"/>
            <a:r>
              <a:rPr lang="en-US" sz="2400">
                <a:solidFill>
                  <a:schemeClr val="tx1"/>
                </a:solidFill>
                <a:latin typeface="Times New Roman" pitchFamily="18" charset="0"/>
              </a:rPr>
              <a:t>Association role</a:t>
            </a:r>
          </a:p>
        </p:txBody>
      </p:sp>
      <p:sp>
        <p:nvSpPr>
          <p:cNvPr id="15376" name="Line 16"/>
          <p:cNvSpPr>
            <a:spLocks noChangeShapeType="1"/>
          </p:cNvSpPr>
          <p:nvPr/>
        </p:nvSpPr>
        <p:spPr bwMode="auto">
          <a:xfrm>
            <a:off x="3657600" y="3298825"/>
            <a:ext cx="76200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 name="Text Box 15"/>
          <p:cNvSpPr txBox="1">
            <a:spLocks noChangeArrowheads="1"/>
          </p:cNvSpPr>
          <p:nvPr/>
        </p:nvSpPr>
        <p:spPr bwMode="auto">
          <a:xfrm>
            <a:off x="609600" y="5629870"/>
            <a:ext cx="5410200" cy="400110"/>
          </a:xfrm>
          <a:prstGeom prst="rect">
            <a:avLst/>
          </a:prstGeom>
          <a:noFill/>
          <a:ln w="9525">
            <a:noFill/>
            <a:miter lim="800000"/>
            <a:headEnd/>
            <a:tailEnd/>
          </a:ln>
          <a:effectLst/>
        </p:spPr>
        <p:txBody>
          <a:bodyPr wrap="square">
            <a:spAutoFit/>
          </a:bodyPr>
          <a:lstStyle/>
          <a:p>
            <a:r>
              <a:rPr lang="en-US" sz="2000" b="1" i="1" dirty="0" smtClean="0">
                <a:solidFill>
                  <a:srgbClr val="FF0000"/>
                </a:solidFill>
                <a:latin typeface="Consolas"/>
              </a:rPr>
              <a:t>What will the code be?</a:t>
            </a:r>
            <a:endParaRPr lang="en-US" sz="2000" i="1" dirty="0" smtClean="0">
              <a:solidFill>
                <a:srgbClr val="FF0000"/>
              </a:solidFill>
              <a:latin typeface="Consolas"/>
            </a:endParaRPr>
          </a:p>
        </p:txBody>
      </p:sp>
      <p:sp>
        <p:nvSpPr>
          <p:cNvPr id="17" name="Slide Number Placeholder 16"/>
          <p:cNvSpPr>
            <a:spLocks noGrp="1"/>
          </p:cNvSpPr>
          <p:nvPr>
            <p:ph type="sldNum" sz="quarter" idx="12"/>
          </p:nvPr>
        </p:nvSpPr>
        <p:spPr/>
        <p:txBody>
          <a:bodyPr/>
          <a:lstStyle/>
          <a:p>
            <a:fld id="{042AED99-7FB4-404E-8A97-64753DCE42EC}" type="slidenum">
              <a:rPr kumimoji="0" lang="en-US" smtClean="0"/>
              <a:pPr/>
              <a:t>34</a:t>
            </a:fld>
            <a:endParaRPr kumimoji="0"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Reflexive Association</a:t>
            </a:r>
          </a:p>
        </p:txBody>
      </p:sp>
      <p:sp>
        <p:nvSpPr>
          <p:cNvPr id="15363" name="Rectangle 3"/>
          <p:cNvSpPr>
            <a:spLocks noGrp="1" noChangeArrowheads="1"/>
          </p:cNvSpPr>
          <p:nvPr>
            <p:ph idx="1"/>
          </p:nvPr>
        </p:nvSpPr>
        <p:spPr>
          <a:xfrm>
            <a:off x="685800" y="1981200"/>
            <a:ext cx="7772400" cy="1219200"/>
          </a:xfrm>
        </p:spPr>
        <p:txBody>
          <a:bodyPr/>
          <a:lstStyle/>
          <a:p>
            <a:r>
              <a:rPr lang="en-US"/>
              <a:t> Relationship between two or more objects of the same class. </a:t>
            </a:r>
          </a:p>
        </p:txBody>
      </p:sp>
      <p:sp>
        <p:nvSpPr>
          <p:cNvPr id="15364" name="Rectangle 4"/>
          <p:cNvSpPr>
            <a:spLocks noChangeArrowheads="1"/>
          </p:cNvSpPr>
          <p:nvPr/>
        </p:nvSpPr>
        <p:spPr bwMode="auto">
          <a:xfrm>
            <a:off x="4926012" y="4303712"/>
            <a:ext cx="3614738" cy="1411288"/>
          </a:xfrm>
          <a:prstGeom prst="rect">
            <a:avLst/>
          </a:prstGeom>
          <a:solidFill>
            <a:srgbClr val="FFFFCC"/>
          </a:solidFill>
          <a:ln w="0">
            <a:solidFill>
              <a:srgbClr val="990033"/>
            </a:solidFill>
            <a:miter lim="800000"/>
            <a:headEnd/>
            <a:tailEnd/>
          </a:ln>
        </p:spPr>
        <p:txBody>
          <a:bodyPr/>
          <a:lstStyle/>
          <a:p>
            <a:endParaRPr lang="en-US"/>
          </a:p>
        </p:txBody>
      </p:sp>
      <p:sp>
        <p:nvSpPr>
          <p:cNvPr id="15365" name="Rectangle 5"/>
          <p:cNvSpPr>
            <a:spLocks noChangeArrowheads="1"/>
          </p:cNvSpPr>
          <p:nvPr/>
        </p:nvSpPr>
        <p:spPr bwMode="auto">
          <a:xfrm>
            <a:off x="6237287" y="4398962"/>
            <a:ext cx="939800" cy="350838"/>
          </a:xfrm>
          <a:prstGeom prst="rect">
            <a:avLst/>
          </a:prstGeom>
          <a:noFill/>
          <a:ln w="9525">
            <a:noFill/>
            <a:miter lim="800000"/>
            <a:headEnd/>
            <a:tailEnd/>
          </a:ln>
        </p:spPr>
        <p:txBody>
          <a:bodyPr wrap="none" lIns="0" tIns="0" rIns="0" bIns="0">
            <a:spAutoFit/>
          </a:bodyPr>
          <a:lstStyle/>
          <a:p>
            <a:pPr algn="l"/>
            <a:r>
              <a:rPr lang="en-US" sz="2300">
                <a:solidFill>
                  <a:srgbClr val="000000"/>
                </a:solidFill>
              </a:rPr>
              <a:t>Course</a:t>
            </a:r>
            <a:endParaRPr lang="en-US" sz="2400">
              <a:solidFill>
                <a:schemeClr val="tx1"/>
              </a:solidFill>
              <a:latin typeface="Times New Roman" pitchFamily="18" charset="0"/>
            </a:endParaRPr>
          </a:p>
        </p:txBody>
      </p:sp>
      <p:sp>
        <p:nvSpPr>
          <p:cNvPr id="15366" name="Rectangle 6"/>
          <p:cNvSpPr>
            <a:spLocks noChangeArrowheads="1"/>
          </p:cNvSpPr>
          <p:nvPr/>
        </p:nvSpPr>
        <p:spPr bwMode="auto">
          <a:xfrm>
            <a:off x="4926012" y="4805362"/>
            <a:ext cx="3614738" cy="909638"/>
          </a:xfrm>
          <a:prstGeom prst="rect">
            <a:avLst/>
          </a:prstGeom>
          <a:noFill/>
          <a:ln w="0">
            <a:solidFill>
              <a:srgbClr val="990033"/>
            </a:solidFill>
            <a:miter lim="800000"/>
            <a:headEnd/>
            <a:tailEnd/>
          </a:ln>
        </p:spPr>
        <p:txBody>
          <a:bodyPr/>
          <a:lstStyle/>
          <a:p>
            <a:endParaRPr lang="en-US"/>
          </a:p>
        </p:txBody>
      </p:sp>
      <p:sp>
        <p:nvSpPr>
          <p:cNvPr id="15367" name="Rectangle 7"/>
          <p:cNvSpPr>
            <a:spLocks noChangeArrowheads="1"/>
          </p:cNvSpPr>
          <p:nvPr/>
        </p:nvSpPr>
        <p:spPr bwMode="auto">
          <a:xfrm>
            <a:off x="4926012" y="5356225"/>
            <a:ext cx="3614738" cy="358775"/>
          </a:xfrm>
          <a:prstGeom prst="rect">
            <a:avLst/>
          </a:prstGeom>
          <a:noFill/>
          <a:ln w="0">
            <a:solidFill>
              <a:srgbClr val="990033"/>
            </a:solidFill>
            <a:miter lim="800000"/>
            <a:headEnd/>
            <a:tailEnd/>
          </a:ln>
        </p:spPr>
        <p:txBody>
          <a:bodyPr/>
          <a:lstStyle/>
          <a:p>
            <a:endParaRPr lang="en-US"/>
          </a:p>
        </p:txBody>
      </p:sp>
      <p:sp>
        <p:nvSpPr>
          <p:cNvPr id="15368" name="Freeform 8"/>
          <p:cNvSpPr>
            <a:spLocks/>
          </p:cNvSpPr>
          <p:nvPr/>
        </p:nvSpPr>
        <p:spPr bwMode="auto">
          <a:xfrm>
            <a:off x="4851400" y="3752850"/>
            <a:ext cx="1857375" cy="550862"/>
          </a:xfrm>
          <a:custGeom>
            <a:avLst/>
            <a:gdLst/>
            <a:ahLst/>
            <a:cxnLst>
              <a:cxn ang="0">
                <a:pos x="0" y="0"/>
              </a:cxn>
              <a:cxn ang="0">
                <a:pos x="75" y="0"/>
              </a:cxn>
              <a:cxn ang="0">
                <a:pos x="75" y="23"/>
              </a:cxn>
            </a:cxnLst>
            <a:rect l="0" t="0" r="r" b="b"/>
            <a:pathLst>
              <a:path w="75" h="23">
                <a:moveTo>
                  <a:pt x="0" y="0"/>
                </a:moveTo>
                <a:lnTo>
                  <a:pt x="75" y="0"/>
                </a:lnTo>
                <a:lnTo>
                  <a:pt x="75" y="23"/>
                </a:lnTo>
              </a:path>
            </a:pathLst>
          </a:custGeom>
          <a:noFill/>
          <a:ln w="0">
            <a:solidFill>
              <a:srgbClr val="990033"/>
            </a:solidFill>
            <a:prstDash val="solid"/>
            <a:round/>
            <a:headEnd/>
            <a:tailEnd/>
          </a:ln>
        </p:spPr>
        <p:txBody>
          <a:bodyPr/>
          <a:lstStyle/>
          <a:p>
            <a:endParaRPr lang="en-US"/>
          </a:p>
        </p:txBody>
      </p:sp>
      <p:sp>
        <p:nvSpPr>
          <p:cNvPr id="15370" name="Line 10"/>
          <p:cNvSpPr>
            <a:spLocks noChangeShapeType="1"/>
          </p:cNvSpPr>
          <p:nvPr/>
        </p:nvSpPr>
        <p:spPr bwMode="auto">
          <a:xfrm flipV="1">
            <a:off x="6708775" y="4016375"/>
            <a:ext cx="123825" cy="287337"/>
          </a:xfrm>
          <a:prstGeom prst="line">
            <a:avLst/>
          </a:prstGeom>
          <a:noFill/>
          <a:ln w="0">
            <a:solidFill>
              <a:srgbClr val="990033"/>
            </a:solidFill>
            <a:round/>
            <a:headEnd/>
            <a:tailEnd/>
          </a:ln>
        </p:spPr>
        <p:txBody>
          <a:bodyPr/>
          <a:lstStyle/>
          <a:p>
            <a:endParaRPr lang="en-US"/>
          </a:p>
        </p:txBody>
      </p:sp>
      <p:sp>
        <p:nvSpPr>
          <p:cNvPr id="15371" name="Line 11"/>
          <p:cNvSpPr>
            <a:spLocks noChangeShapeType="1"/>
          </p:cNvSpPr>
          <p:nvPr/>
        </p:nvSpPr>
        <p:spPr bwMode="auto">
          <a:xfrm flipH="1" flipV="1">
            <a:off x="6608762" y="4016375"/>
            <a:ext cx="100013" cy="287337"/>
          </a:xfrm>
          <a:prstGeom prst="line">
            <a:avLst/>
          </a:prstGeom>
          <a:noFill/>
          <a:ln w="0">
            <a:solidFill>
              <a:srgbClr val="990033"/>
            </a:solidFill>
            <a:round/>
            <a:headEnd/>
            <a:tailEnd/>
          </a:ln>
        </p:spPr>
        <p:txBody>
          <a:bodyPr/>
          <a:lstStyle/>
          <a:p>
            <a:endParaRPr lang="en-US"/>
          </a:p>
        </p:txBody>
      </p:sp>
      <p:sp>
        <p:nvSpPr>
          <p:cNvPr id="15372" name="Freeform 12"/>
          <p:cNvSpPr>
            <a:spLocks/>
          </p:cNvSpPr>
          <p:nvPr/>
        </p:nvSpPr>
        <p:spPr bwMode="auto">
          <a:xfrm>
            <a:off x="4332287" y="3752850"/>
            <a:ext cx="593725" cy="1244600"/>
          </a:xfrm>
          <a:custGeom>
            <a:avLst/>
            <a:gdLst/>
            <a:ahLst/>
            <a:cxnLst>
              <a:cxn ang="0">
                <a:pos x="21" y="0"/>
              </a:cxn>
              <a:cxn ang="0">
                <a:pos x="0" y="0"/>
              </a:cxn>
              <a:cxn ang="0">
                <a:pos x="0" y="52"/>
              </a:cxn>
              <a:cxn ang="0">
                <a:pos x="24" y="52"/>
              </a:cxn>
            </a:cxnLst>
            <a:rect l="0" t="0" r="r" b="b"/>
            <a:pathLst>
              <a:path w="24" h="52">
                <a:moveTo>
                  <a:pt x="21" y="0"/>
                </a:moveTo>
                <a:lnTo>
                  <a:pt x="0" y="0"/>
                </a:lnTo>
                <a:lnTo>
                  <a:pt x="0" y="52"/>
                </a:lnTo>
                <a:lnTo>
                  <a:pt x="24" y="52"/>
                </a:lnTo>
              </a:path>
            </a:pathLst>
          </a:custGeom>
          <a:noFill/>
          <a:ln w="0">
            <a:solidFill>
              <a:srgbClr val="990033"/>
            </a:solidFill>
            <a:prstDash val="solid"/>
            <a:round/>
            <a:headEnd/>
            <a:tailEnd/>
          </a:ln>
        </p:spPr>
        <p:txBody>
          <a:bodyPr/>
          <a:lstStyle/>
          <a:p>
            <a:endParaRPr lang="en-US"/>
          </a:p>
        </p:txBody>
      </p:sp>
      <p:sp>
        <p:nvSpPr>
          <p:cNvPr id="15373" name="Rectangle 13"/>
          <p:cNvSpPr>
            <a:spLocks noChangeArrowheads="1"/>
          </p:cNvSpPr>
          <p:nvPr/>
        </p:nvSpPr>
        <p:spPr bwMode="auto">
          <a:xfrm>
            <a:off x="6983412" y="3846512"/>
            <a:ext cx="438150" cy="350838"/>
          </a:xfrm>
          <a:prstGeom prst="rect">
            <a:avLst/>
          </a:prstGeom>
          <a:noFill/>
          <a:ln w="9525">
            <a:noFill/>
            <a:miter lim="800000"/>
            <a:headEnd/>
            <a:tailEnd/>
          </a:ln>
        </p:spPr>
        <p:txBody>
          <a:bodyPr wrap="none" lIns="0" tIns="0" rIns="0" bIns="0">
            <a:spAutoFit/>
          </a:bodyPr>
          <a:lstStyle/>
          <a:p>
            <a:pPr algn="l"/>
            <a:r>
              <a:rPr lang="en-US" sz="2300">
                <a:solidFill>
                  <a:srgbClr val="000000"/>
                </a:solidFill>
              </a:rPr>
              <a:t>0..*</a:t>
            </a:r>
            <a:endParaRPr lang="en-US" sz="2400">
              <a:solidFill>
                <a:schemeClr val="tx1"/>
              </a:solidFill>
              <a:latin typeface="Times New Roman" pitchFamily="18" charset="0"/>
            </a:endParaRPr>
          </a:p>
        </p:txBody>
      </p:sp>
      <p:sp>
        <p:nvSpPr>
          <p:cNvPr id="15374" name="Rectangle 14"/>
          <p:cNvSpPr>
            <a:spLocks noChangeArrowheads="1"/>
          </p:cNvSpPr>
          <p:nvPr/>
        </p:nvSpPr>
        <p:spPr bwMode="auto">
          <a:xfrm>
            <a:off x="4579937" y="3441700"/>
            <a:ext cx="1838325" cy="350837"/>
          </a:xfrm>
          <a:prstGeom prst="rect">
            <a:avLst/>
          </a:prstGeom>
          <a:noFill/>
          <a:ln w="9525">
            <a:noFill/>
            <a:miter lim="800000"/>
            <a:headEnd/>
            <a:tailEnd/>
          </a:ln>
        </p:spPr>
        <p:txBody>
          <a:bodyPr wrap="none" lIns="0" tIns="0" rIns="0" bIns="0">
            <a:spAutoFit/>
          </a:bodyPr>
          <a:lstStyle/>
          <a:p>
            <a:pPr algn="l"/>
            <a:r>
              <a:rPr lang="en-US" sz="2300">
                <a:solidFill>
                  <a:srgbClr val="000000"/>
                </a:solidFill>
              </a:rPr>
              <a:t>+prerequisites</a:t>
            </a:r>
            <a:endParaRPr lang="en-US" sz="2400">
              <a:solidFill>
                <a:schemeClr val="tx1"/>
              </a:solidFill>
              <a:latin typeface="Times New Roman" pitchFamily="18" charset="0"/>
            </a:endParaRPr>
          </a:p>
        </p:txBody>
      </p:sp>
      <p:sp>
        <p:nvSpPr>
          <p:cNvPr id="15375" name="Text Box 15"/>
          <p:cNvSpPr txBox="1">
            <a:spLocks noChangeArrowheads="1"/>
          </p:cNvSpPr>
          <p:nvPr/>
        </p:nvSpPr>
        <p:spPr bwMode="auto">
          <a:xfrm>
            <a:off x="1524000" y="2994025"/>
            <a:ext cx="2171700" cy="457200"/>
          </a:xfrm>
          <a:prstGeom prst="rect">
            <a:avLst/>
          </a:prstGeom>
          <a:noFill/>
          <a:ln w="9525">
            <a:noFill/>
            <a:miter lim="800000"/>
            <a:headEnd/>
            <a:tailEnd/>
          </a:ln>
          <a:effectLst/>
        </p:spPr>
        <p:txBody>
          <a:bodyPr wrap="none">
            <a:spAutoFit/>
          </a:bodyPr>
          <a:lstStyle/>
          <a:p>
            <a:pPr algn="l"/>
            <a:r>
              <a:rPr lang="en-US" sz="2400">
                <a:solidFill>
                  <a:schemeClr val="tx1"/>
                </a:solidFill>
                <a:latin typeface="Times New Roman" pitchFamily="18" charset="0"/>
              </a:rPr>
              <a:t>Association role</a:t>
            </a:r>
          </a:p>
        </p:txBody>
      </p:sp>
      <p:sp>
        <p:nvSpPr>
          <p:cNvPr id="15376" name="Line 16"/>
          <p:cNvSpPr>
            <a:spLocks noChangeShapeType="1"/>
          </p:cNvSpPr>
          <p:nvPr/>
        </p:nvSpPr>
        <p:spPr bwMode="auto">
          <a:xfrm>
            <a:off x="3657600" y="3298825"/>
            <a:ext cx="76200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6" name="Text Box 15"/>
          <p:cNvSpPr txBox="1">
            <a:spLocks noChangeArrowheads="1"/>
          </p:cNvSpPr>
          <p:nvPr/>
        </p:nvSpPr>
        <p:spPr bwMode="auto">
          <a:xfrm>
            <a:off x="609600" y="5629870"/>
            <a:ext cx="5410200" cy="923330"/>
          </a:xfrm>
          <a:prstGeom prst="rect">
            <a:avLst/>
          </a:prstGeom>
          <a:noFill/>
          <a:ln w="9525">
            <a:noFill/>
            <a:miter lim="800000"/>
            <a:headEnd/>
            <a:tailEnd/>
          </a:ln>
          <a:effectLst/>
        </p:spPr>
        <p:txBody>
          <a:bodyPr wrap="square">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dirty="0" smtClean="0">
                <a:solidFill>
                  <a:srgbClr val="000000"/>
                </a:solidFill>
                <a:latin typeface="Consolas"/>
              </a:rPr>
              <a:t> Course {</a:t>
            </a:r>
          </a:p>
          <a:p>
            <a:r>
              <a:rPr lang="en-US" b="1" dirty="0" smtClean="0">
                <a:solidFill>
                  <a:srgbClr val="7F0055"/>
                </a:solidFill>
                <a:latin typeface="Consolas"/>
              </a:rPr>
              <a:t>    private</a:t>
            </a:r>
            <a:r>
              <a:rPr lang="en-US" b="1" dirty="0" smtClean="0">
                <a:solidFill>
                  <a:srgbClr val="000000"/>
                </a:solidFill>
                <a:latin typeface="Consolas"/>
              </a:rPr>
              <a:t> </a:t>
            </a:r>
            <a:r>
              <a:rPr lang="en-US" dirty="0" smtClean="0">
                <a:solidFill>
                  <a:srgbClr val="000000"/>
                </a:solidFill>
                <a:latin typeface="Consolas"/>
              </a:rPr>
              <a:t>List&lt;Course&gt; </a:t>
            </a:r>
            <a:r>
              <a:rPr lang="en-US" dirty="0" smtClean="0">
                <a:solidFill>
                  <a:srgbClr val="0000C0"/>
                </a:solidFill>
                <a:latin typeface="Consolas"/>
              </a:rPr>
              <a:t>prerequisites</a:t>
            </a:r>
            <a:r>
              <a:rPr lang="en-US" dirty="0" smtClean="0">
                <a:solidFill>
                  <a:srgbClr val="000000"/>
                </a:solidFill>
                <a:latin typeface="Consolas"/>
              </a:rPr>
              <a:t>;</a:t>
            </a:r>
          </a:p>
          <a:p>
            <a:r>
              <a:rPr lang="en-US" dirty="0" smtClean="0">
                <a:solidFill>
                  <a:srgbClr val="000000"/>
                </a:solidFill>
                <a:latin typeface="Consolas"/>
              </a:rPr>
              <a:t>}</a:t>
            </a:r>
          </a:p>
        </p:txBody>
      </p:sp>
      <p:sp>
        <p:nvSpPr>
          <p:cNvPr id="17" name="Slide Number Placeholder 16"/>
          <p:cNvSpPr>
            <a:spLocks noGrp="1"/>
          </p:cNvSpPr>
          <p:nvPr>
            <p:ph type="sldNum" sz="quarter" idx="12"/>
          </p:nvPr>
        </p:nvSpPr>
        <p:spPr/>
        <p:txBody>
          <a:bodyPr/>
          <a:lstStyle/>
          <a:p>
            <a:fld id="{042AED99-7FB4-404E-8A97-64753DCE42EC}" type="slidenum">
              <a:rPr kumimoji="0" lang="en-US" smtClean="0"/>
              <a:pPr/>
              <a:t>35</a:t>
            </a:fld>
            <a:endParaRPr kumimoji="0" lang="en-US"/>
          </a:p>
        </p:txBody>
      </p:sp>
    </p:spTree>
    <p:extLst>
      <p:ext uri="{BB962C8B-B14F-4D97-AF65-F5344CB8AC3E}">
        <p14:creationId xmlns:p14="http://schemas.microsoft.com/office/powerpoint/2010/main" val="5685615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Association </a:t>
            </a:r>
            <a:r>
              <a:rPr lang="en-US" dirty="0" smtClean="0"/>
              <a:t>Classes</a:t>
            </a:r>
            <a:endParaRPr lang="en-US" dirty="0"/>
          </a:p>
        </p:txBody>
      </p:sp>
      <p:sp>
        <p:nvSpPr>
          <p:cNvPr id="19459" name="Rectangle 3"/>
          <p:cNvSpPr>
            <a:spLocks noGrp="1" noChangeArrowheads="1"/>
          </p:cNvSpPr>
          <p:nvPr>
            <p:ph idx="1"/>
          </p:nvPr>
        </p:nvSpPr>
        <p:spPr>
          <a:xfrm>
            <a:off x="685800" y="1981200"/>
            <a:ext cx="7772400" cy="1447800"/>
          </a:xfrm>
        </p:spPr>
        <p:txBody>
          <a:bodyPr/>
          <a:lstStyle/>
          <a:p>
            <a:pPr>
              <a:lnSpc>
                <a:spcPct val="90000"/>
              </a:lnSpc>
            </a:pPr>
            <a:r>
              <a:rPr lang="en-US" dirty="0"/>
              <a:t> Association Classes are useful to contain attributes of the link between objects</a:t>
            </a:r>
            <a:r>
              <a:rPr lang="en-US" dirty="0" smtClean="0"/>
              <a:t>.</a:t>
            </a:r>
          </a:p>
          <a:p>
            <a:pPr lvl="1">
              <a:lnSpc>
                <a:spcPct val="90000"/>
              </a:lnSpc>
            </a:pPr>
            <a:r>
              <a:rPr lang="en-US" dirty="0" smtClean="0"/>
              <a:t>These are often modeled this way during analysis</a:t>
            </a:r>
            <a:endParaRPr lang="en-US" dirty="0"/>
          </a:p>
        </p:txBody>
      </p:sp>
      <p:sp>
        <p:nvSpPr>
          <p:cNvPr id="19472" name="Rectangle 16"/>
          <p:cNvSpPr>
            <a:spLocks noChangeArrowheads="1"/>
          </p:cNvSpPr>
          <p:nvPr/>
        </p:nvSpPr>
        <p:spPr bwMode="auto">
          <a:xfrm>
            <a:off x="749300" y="3684588"/>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19473" name="Rectangle 17"/>
          <p:cNvSpPr>
            <a:spLocks noChangeArrowheads="1"/>
          </p:cNvSpPr>
          <p:nvPr/>
        </p:nvSpPr>
        <p:spPr bwMode="auto">
          <a:xfrm>
            <a:off x="1604963" y="3770313"/>
            <a:ext cx="963612"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Student</a:t>
            </a:r>
            <a:endParaRPr lang="en-US" sz="2400">
              <a:solidFill>
                <a:schemeClr val="tx1"/>
              </a:solidFill>
              <a:latin typeface="Times New Roman" pitchFamily="18" charset="0"/>
            </a:endParaRPr>
          </a:p>
        </p:txBody>
      </p:sp>
      <p:sp>
        <p:nvSpPr>
          <p:cNvPr id="19474" name="Rectangle 18"/>
          <p:cNvSpPr>
            <a:spLocks noChangeArrowheads="1"/>
          </p:cNvSpPr>
          <p:nvPr/>
        </p:nvSpPr>
        <p:spPr bwMode="auto">
          <a:xfrm>
            <a:off x="749300" y="4133850"/>
            <a:ext cx="2940050" cy="814388"/>
          </a:xfrm>
          <a:prstGeom prst="rect">
            <a:avLst/>
          </a:prstGeom>
          <a:noFill/>
          <a:ln w="0">
            <a:solidFill>
              <a:srgbClr val="990033"/>
            </a:solidFill>
            <a:miter lim="800000"/>
            <a:headEnd/>
            <a:tailEnd/>
          </a:ln>
        </p:spPr>
        <p:txBody>
          <a:bodyPr/>
          <a:lstStyle/>
          <a:p>
            <a:endParaRPr lang="en-US"/>
          </a:p>
        </p:txBody>
      </p:sp>
      <p:sp>
        <p:nvSpPr>
          <p:cNvPr id="19475" name="Rectangle 19"/>
          <p:cNvSpPr>
            <a:spLocks noChangeArrowheads="1"/>
          </p:cNvSpPr>
          <p:nvPr/>
        </p:nvSpPr>
        <p:spPr bwMode="auto">
          <a:xfrm>
            <a:off x="749300" y="4648200"/>
            <a:ext cx="2940050" cy="300038"/>
          </a:xfrm>
          <a:prstGeom prst="rect">
            <a:avLst/>
          </a:prstGeom>
          <a:noFill/>
          <a:ln w="0">
            <a:solidFill>
              <a:srgbClr val="990033"/>
            </a:solidFill>
            <a:miter lim="800000"/>
            <a:headEnd/>
            <a:tailEnd/>
          </a:ln>
        </p:spPr>
        <p:txBody>
          <a:bodyPr/>
          <a:lstStyle/>
          <a:p>
            <a:endParaRPr lang="en-US"/>
          </a:p>
        </p:txBody>
      </p:sp>
      <p:sp>
        <p:nvSpPr>
          <p:cNvPr id="19476" name="Rectangle 20"/>
          <p:cNvSpPr>
            <a:spLocks noChangeArrowheads="1"/>
          </p:cNvSpPr>
          <p:nvPr/>
        </p:nvSpPr>
        <p:spPr bwMode="auto">
          <a:xfrm>
            <a:off x="5334000" y="3684588"/>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19477" name="Rectangle 21"/>
          <p:cNvSpPr>
            <a:spLocks noChangeArrowheads="1"/>
          </p:cNvSpPr>
          <p:nvPr/>
        </p:nvSpPr>
        <p:spPr bwMode="auto">
          <a:xfrm>
            <a:off x="6584950" y="3770313"/>
            <a:ext cx="931863"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Section</a:t>
            </a:r>
            <a:endParaRPr lang="en-US" sz="2400">
              <a:solidFill>
                <a:schemeClr val="tx1"/>
              </a:solidFill>
              <a:latin typeface="Times New Roman" pitchFamily="18" charset="0"/>
            </a:endParaRPr>
          </a:p>
        </p:txBody>
      </p:sp>
      <p:sp>
        <p:nvSpPr>
          <p:cNvPr id="19478" name="Rectangle 22"/>
          <p:cNvSpPr>
            <a:spLocks noChangeArrowheads="1"/>
          </p:cNvSpPr>
          <p:nvPr/>
        </p:nvSpPr>
        <p:spPr bwMode="auto">
          <a:xfrm>
            <a:off x="5334000" y="4133850"/>
            <a:ext cx="3181350" cy="814388"/>
          </a:xfrm>
          <a:prstGeom prst="rect">
            <a:avLst/>
          </a:prstGeom>
          <a:noFill/>
          <a:ln w="0">
            <a:solidFill>
              <a:srgbClr val="990033"/>
            </a:solidFill>
            <a:miter lim="800000"/>
            <a:headEnd/>
            <a:tailEnd/>
          </a:ln>
        </p:spPr>
        <p:txBody>
          <a:bodyPr/>
          <a:lstStyle/>
          <a:p>
            <a:endParaRPr lang="en-US"/>
          </a:p>
        </p:txBody>
      </p:sp>
      <p:sp>
        <p:nvSpPr>
          <p:cNvPr id="19479" name="Rectangle 23"/>
          <p:cNvSpPr>
            <a:spLocks noChangeArrowheads="1"/>
          </p:cNvSpPr>
          <p:nvPr/>
        </p:nvSpPr>
        <p:spPr bwMode="auto">
          <a:xfrm>
            <a:off x="5334000" y="4648200"/>
            <a:ext cx="3181350" cy="300038"/>
          </a:xfrm>
          <a:prstGeom prst="rect">
            <a:avLst/>
          </a:prstGeom>
          <a:noFill/>
          <a:ln w="0">
            <a:solidFill>
              <a:srgbClr val="990033"/>
            </a:solidFill>
            <a:miter lim="800000"/>
            <a:headEnd/>
            <a:tailEnd/>
          </a:ln>
        </p:spPr>
        <p:txBody>
          <a:bodyPr/>
          <a:lstStyle/>
          <a:p>
            <a:endParaRPr lang="en-US"/>
          </a:p>
        </p:txBody>
      </p:sp>
      <p:sp>
        <p:nvSpPr>
          <p:cNvPr id="19480" name="Line 24"/>
          <p:cNvSpPr>
            <a:spLocks noChangeShapeType="1"/>
          </p:cNvSpPr>
          <p:nvPr/>
        </p:nvSpPr>
        <p:spPr bwMode="auto">
          <a:xfrm flipH="1">
            <a:off x="3644900" y="4273550"/>
            <a:ext cx="1676400" cy="0"/>
          </a:xfrm>
          <a:prstGeom prst="line">
            <a:avLst/>
          </a:prstGeom>
          <a:noFill/>
          <a:ln w="0">
            <a:solidFill>
              <a:srgbClr val="990033"/>
            </a:solidFill>
            <a:round/>
            <a:headEnd/>
            <a:tailEnd/>
          </a:ln>
        </p:spPr>
        <p:txBody>
          <a:bodyPr/>
          <a:lstStyle/>
          <a:p>
            <a:endParaRPr lang="en-US"/>
          </a:p>
        </p:txBody>
      </p:sp>
      <p:sp>
        <p:nvSpPr>
          <p:cNvPr id="19481" name="Rectangle 25"/>
          <p:cNvSpPr>
            <a:spLocks noChangeArrowheads="1"/>
          </p:cNvSpPr>
          <p:nvPr/>
        </p:nvSpPr>
        <p:spPr bwMode="auto">
          <a:xfrm>
            <a:off x="5168900" y="4438650"/>
            <a:ext cx="10795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a:t>
            </a:r>
            <a:endParaRPr lang="en-US" sz="2400">
              <a:solidFill>
                <a:schemeClr val="tx1"/>
              </a:solidFill>
              <a:latin typeface="Times New Roman" pitchFamily="18" charset="0"/>
            </a:endParaRPr>
          </a:p>
        </p:txBody>
      </p:sp>
      <p:sp>
        <p:nvSpPr>
          <p:cNvPr id="19482" name="Rectangle 26"/>
          <p:cNvSpPr>
            <a:spLocks noChangeArrowheads="1"/>
          </p:cNvSpPr>
          <p:nvPr/>
        </p:nvSpPr>
        <p:spPr bwMode="auto">
          <a:xfrm>
            <a:off x="3721100" y="4425950"/>
            <a:ext cx="10795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a:t>
            </a:r>
            <a:endParaRPr lang="en-US" sz="2400">
              <a:solidFill>
                <a:schemeClr val="tx1"/>
              </a:solidFill>
              <a:latin typeface="Times New Roman" pitchFamily="18" charset="0"/>
            </a:endParaRPr>
          </a:p>
        </p:txBody>
      </p:sp>
      <p:sp>
        <p:nvSpPr>
          <p:cNvPr id="19484" name="Rectangle 28"/>
          <p:cNvSpPr>
            <a:spLocks noChangeArrowheads="1"/>
          </p:cNvSpPr>
          <p:nvPr/>
        </p:nvSpPr>
        <p:spPr bwMode="auto">
          <a:xfrm>
            <a:off x="4025900" y="3905250"/>
            <a:ext cx="1000125" cy="365125"/>
          </a:xfrm>
          <a:prstGeom prst="rect">
            <a:avLst/>
          </a:prstGeom>
          <a:noFill/>
          <a:ln w="9525">
            <a:noFill/>
            <a:miter lim="800000"/>
            <a:headEnd/>
            <a:tailEnd/>
          </a:ln>
        </p:spPr>
        <p:txBody>
          <a:bodyPr wrap="none" lIns="0" tIns="0" rIns="0" bIns="0">
            <a:spAutoFit/>
          </a:bodyPr>
          <a:lstStyle/>
          <a:p>
            <a:pPr algn="l"/>
            <a:r>
              <a:rPr lang="en-US" sz="2400">
                <a:solidFill>
                  <a:schemeClr val="tx1"/>
                </a:solidFill>
              </a:rPr>
              <a:t>attends</a:t>
            </a:r>
          </a:p>
        </p:txBody>
      </p:sp>
      <p:grpSp>
        <p:nvGrpSpPr>
          <p:cNvPr id="21" name="Group 20"/>
          <p:cNvGrpSpPr/>
          <p:nvPr/>
        </p:nvGrpSpPr>
        <p:grpSpPr>
          <a:xfrm>
            <a:off x="3429000" y="5357812"/>
            <a:ext cx="2133600" cy="890588"/>
            <a:chOff x="3429000" y="5181600"/>
            <a:chExt cx="2133600" cy="890588"/>
          </a:xfrm>
        </p:grpSpPr>
        <p:sp>
          <p:nvSpPr>
            <p:cNvPr id="19485" name="Rectangle 29"/>
            <p:cNvSpPr>
              <a:spLocks noChangeArrowheads="1"/>
            </p:cNvSpPr>
            <p:nvPr/>
          </p:nvSpPr>
          <p:spPr bwMode="auto">
            <a:xfrm>
              <a:off x="3429000" y="5181600"/>
              <a:ext cx="2133600" cy="890588"/>
            </a:xfrm>
            <a:prstGeom prst="rect">
              <a:avLst/>
            </a:prstGeom>
            <a:solidFill>
              <a:srgbClr val="FFFFCC"/>
            </a:solidFill>
            <a:ln w="0">
              <a:solidFill>
                <a:srgbClr val="990033"/>
              </a:solidFill>
              <a:miter lim="800000"/>
              <a:headEnd/>
              <a:tailEnd/>
            </a:ln>
          </p:spPr>
          <p:txBody>
            <a:bodyPr/>
            <a:lstStyle/>
            <a:p>
              <a:pPr eaLnBrk="1" hangingPunct="1"/>
              <a:r>
                <a:rPr lang="en-US" sz="1800">
                  <a:solidFill>
                    <a:srgbClr val="000000"/>
                  </a:solidFill>
                </a:rPr>
                <a:t>GradeReceived</a:t>
              </a:r>
            </a:p>
          </p:txBody>
        </p:sp>
        <p:sp>
          <p:nvSpPr>
            <p:cNvPr id="19487" name="Rectangle 31"/>
            <p:cNvSpPr>
              <a:spLocks noChangeArrowheads="1"/>
            </p:cNvSpPr>
            <p:nvPr/>
          </p:nvSpPr>
          <p:spPr bwMode="auto">
            <a:xfrm>
              <a:off x="3429000" y="5614988"/>
              <a:ext cx="2133600" cy="312737"/>
            </a:xfrm>
            <a:prstGeom prst="rect">
              <a:avLst/>
            </a:prstGeom>
            <a:solidFill>
              <a:srgbClr val="FFFFCC"/>
            </a:solidFill>
            <a:ln w="0">
              <a:solidFill>
                <a:srgbClr val="990033"/>
              </a:solidFill>
              <a:miter lim="800000"/>
              <a:headEnd/>
              <a:tailEnd/>
            </a:ln>
          </p:spPr>
          <p:txBody>
            <a:bodyPr/>
            <a:lstStyle/>
            <a:p>
              <a:endParaRPr lang="en-US"/>
            </a:p>
          </p:txBody>
        </p:sp>
        <p:sp>
          <p:nvSpPr>
            <p:cNvPr id="19486" name="Rectangle 30"/>
            <p:cNvSpPr>
              <a:spLocks noChangeArrowheads="1"/>
            </p:cNvSpPr>
            <p:nvPr/>
          </p:nvSpPr>
          <p:spPr bwMode="auto">
            <a:xfrm>
              <a:off x="3994150" y="5614988"/>
              <a:ext cx="1308100" cy="274637"/>
            </a:xfrm>
            <a:prstGeom prst="rect">
              <a:avLst/>
            </a:prstGeom>
            <a:noFill/>
            <a:ln w="9525">
              <a:noFill/>
              <a:miter lim="800000"/>
              <a:headEnd/>
              <a:tailEnd/>
            </a:ln>
          </p:spPr>
          <p:txBody>
            <a:bodyPr wrap="none" lIns="0" tIns="0" rIns="0" bIns="0">
              <a:spAutoFit/>
            </a:bodyPr>
            <a:lstStyle/>
            <a:p>
              <a:pPr algn="l"/>
              <a:r>
                <a:rPr lang="en-US" sz="1800" dirty="0">
                  <a:solidFill>
                    <a:srgbClr val="000000"/>
                  </a:solidFill>
                </a:rPr>
                <a:t>grade: String</a:t>
              </a:r>
              <a:endParaRPr lang="en-US" sz="1800" dirty="0">
                <a:solidFill>
                  <a:schemeClr val="tx1"/>
                </a:solidFill>
                <a:latin typeface="Times New Roman" pitchFamily="18" charset="0"/>
              </a:endParaRPr>
            </a:p>
          </p:txBody>
        </p:sp>
      </p:grpSp>
      <p:sp>
        <p:nvSpPr>
          <p:cNvPr id="19490" name="Line 34"/>
          <p:cNvSpPr>
            <a:spLocks noChangeShapeType="1"/>
          </p:cNvSpPr>
          <p:nvPr/>
        </p:nvSpPr>
        <p:spPr bwMode="auto">
          <a:xfrm flipH="1" flipV="1">
            <a:off x="4495800" y="4267200"/>
            <a:ext cx="0" cy="1066800"/>
          </a:xfrm>
          <a:prstGeom prst="line">
            <a:avLst/>
          </a:prstGeom>
          <a:noFill/>
          <a:ln w="19050">
            <a:solidFill>
              <a:schemeClr val="tx1"/>
            </a:solidFill>
            <a:prstDash val="dash"/>
            <a:round/>
            <a:headEnd/>
            <a:tailEnd/>
          </a:ln>
          <a:effectLst/>
        </p:spPr>
        <p:txBody>
          <a:bodyPr wrap="none"/>
          <a:lstStyle/>
          <a:p>
            <a:endParaRPr lang="en-US"/>
          </a:p>
        </p:txBody>
      </p:sp>
      <p:sp>
        <p:nvSpPr>
          <p:cNvPr id="22" name="Slide Number Placeholder 21"/>
          <p:cNvSpPr>
            <a:spLocks noGrp="1"/>
          </p:cNvSpPr>
          <p:nvPr>
            <p:ph type="sldNum" sz="quarter" idx="12"/>
          </p:nvPr>
        </p:nvSpPr>
        <p:spPr/>
        <p:txBody>
          <a:bodyPr/>
          <a:lstStyle/>
          <a:p>
            <a:fld id="{042AED99-7FB4-404E-8A97-64753DCE42EC}" type="slidenum">
              <a:rPr kumimoji="0" lang="en-US" smtClean="0"/>
              <a:pPr/>
              <a:t>36</a:t>
            </a:fld>
            <a:endParaRPr kumimoji="0"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Association Class - reworked</a:t>
            </a:r>
          </a:p>
        </p:txBody>
      </p:sp>
      <p:sp>
        <p:nvSpPr>
          <p:cNvPr id="22532" name="Rectangle 4"/>
          <p:cNvSpPr>
            <a:spLocks noChangeArrowheads="1"/>
          </p:cNvSpPr>
          <p:nvPr/>
        </p:nvSpPr>
        <p:spPr bwMode="auto">
          <a:xfrm>
            <a:off x="825500" y="1828800"/>
            <a:ext cx="2940050" cy="1263650"/>
          </a:xfrm>
          <a:prstGeom prst="rect">
            <a:avLst/>
          </a:prstGeom>
          <a:solidFill>
            <a:srgbClr val="FFFFCC"/>
          </a:solidFill>
          <a:ln w="0">
            <a:solidFill>
              <a:srgbClr val="990033"/>
            </a:solidFill>
            <a:miter lim="800000"/>
            <a:headEnd/>
            <a:tailEnd/>
          </a:ln>
        </p:spPr>
        <p:txBody>
          <a:bodyPr/>
          <a:lstStyle/>
          <a:p>
            <a:endParaRPr lang="en-US"/>
          </a:p>
        </p:txBody>
      </p:sp>
      <p:sp>
        <p:nvSpPr>
          <p:cNvPr id="22533" name="Rectangle 5"/>
          <p:cNvSpPr>
            <a:spLocks noChangeArrowheads="1"/>
          </p:cNvSpPr>
          <p:nvPr/>
        </p:nvSpPr>
        <p:spPr bwMode="auto">
          <a:xfrm>
            <a:off x="1681163" y="1914525"/>
            <a:ext cx="963612"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Student</a:t>
            </a:r>
            <a:endParaRPr lang="en-US" sz="2400">
              <a:solidFill>
                <a:schemeClr val="tx1"/>
              </a:solidFill>
              <a:latin typeface="Times New Roman" pitchFamily="18" charset="0"/>
            </a:endParaRPr>
          </a:p>
        </p:txBody>
      </p:sp>
      <p:sp>
        <p:nvSpPr>
          <p:cNvPr id="22534" name="Rectangle 6"/>
          <p:cNvSpPr>
            <a:spLocks noChangeArrowheads="1"/>
          </p:cNvSpPr>
          <p:nvPr/>
        </p:nvSpPr>
        <p:spPr bwMode="auto">
          <a:xfrm>
            <a:off x="825500" y="2278063"/>
            <a:ext cx="2940050" cy="814387"/>
          </a:xfrm>
          <a:prstGeom prst="rect">
            <a:avLst/>
          </a:prstGeom>
          <a:noFill/>
          <a:ln w="0">
            <a:solidFill>
              <a:srgbClr val="990033"/>
            </a:solidFill>
            <a:miter lim="800000"/>
            <a:headEnd/>
            <a:tailEnd/>
          </a:ln>
        </p:spPr>
        <p:txBody>
          <a:bodyPr/>
          <a:lstStyle/>
          <a:p>
            <a:endParaRPr lang="en-US"/>
          </a:p>
        </p:txBody>
      </p:sp>
      <p:sp>
        <p:nvSpPr>
          <p:cNvPr id="22535" name="Rectangle 7"/>
          <p:cNvSpPr>
            <a:spLocks noChangeArrowheads="1"/>
          </p:cNvSpPr>
          <p:nvPr/>
        </p:nvSpPr>
        <p:spPr bwMode="auto">
          <a:xfrm>
            <a:off x="825500" y="2792413"/>
            <a:ext cx="2940050" cy="300037"/>
          </a:xfrm>
          <a:prstGeom prst="rect">
            <a:avLst/>
          </a:prstGeom>
          <a:noFill/>
          <a:ln w="0">
            <a:solidFill>
              <a:srgbClr val="990033"/>
            </a:solidFill>
            <a:miter lim="800000"/>
            <a:headEnd/>
            <a:tailEnd/>
          </a:ln>
        </p:spPr>
        <p:txBody>
          <a:bodyPr/>
          <a:lstStyle/>
          <a:p>
            <a:endParaRPr lang="en-US"/>
          </a:p>
        </p:txBody>
      </p:sp>
      <p:sp>
        <p:nvSpPr>
          <p:cNvPr id="22536" name="Rectangle 8"/>
          <p:cNvSpPr>
            <a:spLocks noChangeArrowheads="1"/>
          </p:cNvSpPr>
          <p:nvPr/>
        </p:nvSpPr>
        <p:spPr bwMode="auto">
          <a:xfrm>
            <a:off x="5410200" y="1828800"/>
            <a:ext cx="3181350" cy="1263650"/>
          </a:xfrm>
          <a:prstGeom prst="rect">
            <a:avLst/>
          </a:prstGeom>
          <a:solidFill>
            <a:srgbClr val="FFFFCC"/>
          </a:solidFill>
          <a:ln w="0">
            <a:solidFill>
              <a:srgbClr val="990033"/>
            </a:solidFill>
            <a:miter lim="800000"/>
            <a:headEnd/>
            <a:tailEnd/>
          </a:ln>
        </p:spPr>
        <p:txBody>
          <a:bodyPr/>
          <a:lstStyle/>
          <a:p>
            <a:endParaRPr lang="en-US"/>
          </a:p>
        </p:txBody>
      </p:sp>
      <p:sp>
        <p:nvSpPr>
          <p:cNvPr id="22537" name="Rectangle 9"/>
          <p:cNvSpPr>
            <a:spLocks noChangeArrowheads="1"/>
          </p:cNvSpPr>
          <p:nvPr/>
        </p:nvSpPr>
        <p:spPr bwMode="auto">
          <a:xfrm>
            <a:off x="6661150" y="1914525"/>
            <a:ext cx="931863"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Section</a:t>
            </a:r>
            <a:endParaRPr lang="en-US" sz="2400">
              <a:solidFill>
                <a:schemeClr val="tx1"/>
              </a:solidFill>
              <a:latin typeface="Times New Roman" pitchFamily="18" charset="0"/>
            </a:endParaRPr>
          </a:p>
        </p:txBody>
      </p:sp>
      <p:sp>
        <p:nvSpPr>
          <p:cNvPr id="22538" name="Rectangle 10"/>
          <p:cNvSpPr>
            <a:spLocks noChangeArrowheads="1"/>
          </p:cNvSpPr>
          <p:nvPr/>
        </p:nvSpPr>
        <p:spPr bwMode="auto">
          <a:xfrm>
            <a:off x="5410200" y="2278063"/>
            <a:ext cx="3181350" cy="814387"/>
          </a:xfrm>
          <a:prstGeom prst="rect">
            <a:avLst/>
          </a:prstGeom>
          <a:noFill/>
          <a:ln w="0">
            <a:solidFill>
              <a:srgbClr val="990033"/>
            </a:solidFill>
            <a:miter lim="800000"/>
            <a:headEnd/>
            <a:tailEnd/>
          </a:ln>
        </p:spPr>
        <p:txBody>
          <a:bodyPr/>
          <a:lstStyle/>
          <a:p>
            <a:endParaRPr lang="en-US"/>
          </a:p>
        </p:txBody>
      </p:sp>
      <p:sp>
        <p:nvSpPr>
          <p:cNvPr id="22539" name="Rectangle 11"/>
          <p:cNvSpPr>
            <a:spLocks noChangeArrowheads="1"/>
          </p:cNvSpPr>
          <p:nvPr/>
        </p:nvSpPr>
        <p:spPr bwMode="auto">
          <a:xfrm>
            <a:off x="5410200" y="2792413"/>
            <a:ext cx="3181350" cy="300037"/>
          </a:xfrm>
          <a:prstGeom prst="rect">
            <a:avLst/>
          </a:prstGeom>
          <a:noFill/>
          <a:ln w="0">
            <a:solidFill>
              <a:srgbClr val="990033"/>
            </a:solidFill>
            <a:miter lim="800000"/>
            <a:headEnd/>
            <a:tailEnd/>
          </a:ln>
        </p:spPr>
        <p:txBody>
          <a:bodyPr/>
          <a:lstStyle/>
          <a:p>
            <a:endParaRPr lang="en-US"/>
          </a:p>
        </p:txBody>
      </p:sp>
      <p:sp>
        <p:nvSpPr>
          <p:cNvPr id="22540" name="Line 12"/>
          <p:cNvSpPr>
            <a:spLocks noChangeShapeType="1"/>
          </p:cNvSpPr>
          <p:nvPr/>
        </p:nvSpPr>
        <p:spPr bwMode="auto">
          <a:xfrm flipH="1">
            <a:off x="3721100" y="2417763"/>
            <a:ext cx="1676400" cy="0"/>
          </a:xfrm>
          <a:prstGeom prst="line">
            <a:avLst/>
          </a:prstGeom>
          <a:noFill/>
          <a:ln w="0">
            <a:solidFill>
              <a:srgbClr val="990033"/>
            </a:solidFill>
            <a:round/>
            <a:headEnd/>
            <a:tailEnd/>
          </a:ln>
        </p:spPr>
        <p:txBody>
          <a:bodyPr/>
          <a:lstStyle/>
          <a:p>
            <a:endParaRPr lang="en-US"/>
          </a:p>
        </p:txBody>
      </p:sp>
      <p:sp>
        <p:nvSpPr>
          <p:cNvPr id="22541" name="Rectangle 13"/>
          <p:cNvSpPr>
            <a:spLocks noChangeArrowheads="1"/>
          </p:cNvSpPr>
          <p:nvPr/>
        </p:nvSpPr>
        <p:spPr bwMode="auto">
          <a:xfrm>
            <a:off x="5245100" y="2582863"/>
            <a:ext cx="107950"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a:t>
            </a:r>
            <a:endParaRPr lang="en-US" sz="2400">
              <a:solidFill>
                <a:schemeClr val="tx1"/>
              </a:solidFill>
              <a:latin typeface="Times New Roman" pitchFamily="18" charset="0"/>
            </a:endParaRPr>
          </a:p>
        </p:txBody>
      </p:sp>
      <p:sp>
        <p:nvSpPr>
          <p:cNvPr id="22542" name="Rectangle 14"/>
          <p:cNvSpPr>
            <a:spLocks noChangeArrowheads="1"/>
          </p:cNvSpPr>
          <p:nvPr/>
        </p:nvSpPr>
        <p:spPr bwMode="auto">
          <a:xfrm>
            <a:off x="3797300" y="2570163"/>
            <a:ext cx="107950"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a:t>
            </a:r>
            <a:endParaRPr lang="en-US" sz="2400">
              <a:solidFill>
                <a:schemeClr val="tx1"/>
              </a:solidFill>
              <a:latin typeface="Times New Roman" pitchFamily="18" charset="0"/>
            </a:endParaRPr>
          </a:p>
        </p:txBody>
      </p:sp>
      <p:sp>
        <p:nvSpPr>
          <p:cNvPr id="22543" name="Rectangle 15"/>
          <p:cNvSpPr>
            <a:spLocks noChangeArrowheads="1"/>
          </p:cNvSpPr>
          <p:nvPr/>
        </p:nvSpPr>
        <p:spPr bwMode="auto">
          <a:xfrm>
            <a:off x="4102100" y="2049463"/>
            <a:ext cx="1000125" cy="365125"/>
          </a:xfrm>
          <a:prstGeom prst="rect">
            <a:avLst/>
          </a:prstGeom>
          <a:noFill/>
          <a:ln w="9525">
            <a:noFill/>
            <a:miter lim="800000"/>
            <a:headEnd/>
            <a:tailEnd/>
          </a:ln>
        </p:spPr>
        <p:txBody>
          <a:bodyPr wrap="none" lIns="0" tIns="0" rIns="0" bIns="0">
            <a:spAutoFit/>
          </a:bodyPr>
          <a:lstStyle/>
          <a:p>
            <a:pPr algn="l"/>
            <a:r>
              <a:rPr lang="en-US" sz="2400">
                <a:solidFill>
                  <a:schemeClr val="tx1"/>
                </a:solidFill>
              </a:rPr>
              <a:t>attends</a:t>
            </a:r>
          </a:p>
        </p:txBody>
      </p:sp>
      <p:sp>
        <p:nvSpPr>
          <p:cNvPr id="22544" name="Rectangle 16"/>
          <p:cNvSpPr>
            <a:spLocks noChangeArrowheads="1"/>
          </p:cNvSpPr>
          <p:nvPr/>
        </p:nvSpPr>
        <p:spPr bwMode="auto">
          <a:xfrm>
            <a:off x="3505200" y="3325813"/>
            <a:ext cx="2133600" cy="890587"/>
          </a:xfrm>
          <a:prstGeom prst="rect">
            <a:avLst/>
          </a:prstGeom>
          <a:solidFill>
            <a:srgbClr val="FFFFCC"/>
          </a:solidFill>
          <a:ln w="0">
            <a:solidFill>
              <a:srgbClr val="990033"/>
            </a:solidFill>
            <a:miter lim="800000"/>
            <a:headEnd/>
            <a:tailEnd/>
          </a:ln>
        </p:spPr>
        <p:txBody>
          <a:bodyPr/>
          <a:lstStyle/>
          <a:p>
            <a:pPr eaLnBrk="1" hangingPunct="1"/>
            <a:r>
              <a:rPr lang="en-US" sz="1800">
                <a:solidFill>
                  <a:srgbClr val="000000"/>
                </a:solidFill>
              </a:rPr>
              <a:t>GradeReceived</a:t>
            </a:r>
          </a:p>
        </p:txBody>
      </p:sp>
      <p:sp>
        <p:nvSpPr>
          <p:cNvPr id="22545" name="Rectangle 17"/>
          <p:cNvSpPr>
            <a:spLocks noChangeArrowheads="1"/>
          </p:cNvSpPr>
          <p:nvPr/>
        </p:nvSpPr>
        <p:spPr bwMode="auto">
          <a:xfrm>
            <a:off x="3505200" y="3759200"/>
            <a:ext cx="2133600" cy="312738"/>
          </a:xfrm>
          <a:prstGeom prst="rect">
            <a:avLst/>
          </a:prstGeom>
          <a:solidFill>
            <a:srgbClr val="FFFFCC"/>
          </a:solidFill>
          <a:ln w="0">
            <a:solidFill>
              <a:srgbClr val="990033"/>
            </a:solidFill>
            <a:miter lim="800000"/>
            <a:headEnd/>
            <a:tailEnd/>
          </a:ln>
        </p:spPr>
        <p:txBody>
          <a:bodyPr/>
          <a:lstStyle/>
          <a:p>
            <a:endParaRPr lang="en-US"/>
          </a:p>
        </p:txBody>
      </p:sp>
      <p:sp>
        <p:nvSpPr>
          <p:cNvPr id="22546" name="Rectangle 18"/>
          <p:cNvSpPr>
            <a:spLocks noChangeArrowheads="1"/>
          </p:cNvSpPr>
          <p:nvPr/>
        </p:nvSpPr>
        <p:spPr bwMode="auto">
          <a:xfrm>
            <a:off x="4070350" y="3759200"/>
            <a:ext cx="1308100" cy="274638"/>
          </a:xfrm>
          <a:prstGeom prst="rect">
            <a:avLst/>
          </a:prstGeom>
          <a:noFill/>
          <a:ln w="9525">
            <a:noFill/>
            <a:miter lim="800000"/>
            <a:headEnd/>
            <a:tailEnd/>
          </a:ln>
        </p:spPr>
        <p:txBody>
          <a:bodyPr wrap="none" lIns="0" tIns="0" rIns="0" bIns="0">
            <a:spAutoFit/>
          </a:bodyPr>
          <a:lstStyle/>
          <a:p>
            <a:pPr algn="l"/>
            <a:r>
              <a:rPr lang="en-US" sz="1800">
                <a:solidFill>
                  <a:srgbClr val="000000"/>
                </a:solidFill>
              </a:rPr>
              <a:t>grade: String</a:t>
            </a:r>
            <a:endParaRPr lang="en-US" sz="1800">
              <a:solidFill>
                <a:schemeClr val="tx1"/>
              </a:solidFill>
              <a:latin typeface="Times New Roman" pitchFamily="18" charset="0"/>
            </a:endParaRPr>
          </a:p>
        </p:txBody>
      </p:sp>
      <p:sp>
        <p:nvSpPr>
          <p:cNvPr id="22547" name="Line 19"/>
          <p:cNvSpPr>
            <a:spLocks noChangeShapeType="1"/>
          </p:cNvSpPr>
          <p:nvPr/>
        </p:nvSpPr>
        <p:spPr bwMode="auto">
          <a:xfrm flipH="1" flipV="1">
            <a:off x="4572000" y="2438399"/>
            <a:ext cx="0" cy="887413"/>
          </a:xfrm>
          <a:prstGeom prst="line">
            <a:avLst/>
          </a:prstGeom>
          <a:noFill/>
          <a:ln w="19050">
            <a:solidFill>
              <a:schemeClr val="tx1"/>
            </a:solidFill>
            <a:prstDash val="dash"/>
            <a:round/>
            <a:headEnd/>
            <a:tailEnd/>
          </a:ln>
          <a:effectLst/>
        </p:spPr>
        <p:txBody>
          <a:bodyPr wrap="none"/>
          <a:lstStyle/>
          <a:p>
            <a:endParaRPr lang="en-US"/>
          </a:p>
        </p:txBody>
      </p:sp>
      <p:sp>
        <p:nvSpPr>
          <p:cNvPr id="22552" name="Rectangle 24"/>
          <p:cNvSpPr>
            <a:spLocks noChangeArrowheads="1"/>
          </p:cNvSpPr>
          <p:nvPr/>
        </p:nvSpPr>
        <p:spPr bwMode="auto">
          <a:xfrm>
            <a:off x="6629400" y="4953000"/>
            <a:ext cx="2133600" cy="1268413"/>
          </a:xfrm>
          <a:prstGeom prst="rect">
            <a:avLst/>
          </a:prstGeom>
          <a:solidFill>
            <a:srgbClr val="FFFFCC"/>
          </a:solidFill>
          <a:ln w="0">
            <a:solidFill>
              <a:srgbClr val="990033"/>
            </a:solidFill>
            <a:miter lim="800000"/>
            <a:headEnd/>
            <a:tailEnd/>
          </a:ln>
        </p:spPr>
        <p:txBody>
          <a:bodyPr/>
          <a:lstStyle/>
          <a:p>
            <a:endParaRPr lang="en-US"/>
          </a:p>
        </p:txBody>
      </p:sp>
      <p:sp>
        <p:nvSpPr>
          <p:cNvPr id="22553" name="Rectangle 25"/>
          <p:cNvSpPr>
            <a:spLocks noChangeArrowheads="1"/>
          </p:cNvSpPr>
          <p:nvPr/>
        </p:nvSpPr>
        <p:spPr bwMode="auto">
          <a:xfrm>
            <a:off x="7315200" y="5002213"/>
            <a:ext cx="931863" cy="334962"/>
          </a:xfrm>
          <a:prstGeom prst="rect">
            <a:avLst/>
          </a:prstGeom>
          <a:noFill/>
          <a:ln w="9525">
            <a:noFill/>
            <a:miter lim="800000"/>
            <a:headEnd/>
            <a:tailEnd/>
          </a:ln>
        </p:spPr>
        <p:txBody>
          <a:bodyPr wrap="none" lIns="0" tIns="0" rIns="0" bIns="0">
            <a:spAutoFit/>
          </a:bodyPr>
          <a:lstStyle/>
          <a:p>
            <a:pPr algn="l"/>
            <a:r>
              <a:rPr lang="en-US" sz="2200">
                <a:solidFill>
                  <a:srgbClr val="000000"/>
                </a:solidFill>
              </a:rPr>
              <a:t>Section</a:t>
            </a:r>
            <a:endParaRPr lang="en-US" sz="2400">
              <a:solidFill>
                <a:schemeClr val="tx1"/>
              </a:solidFill>
              <a:latin typeface="Times New Roman" pitchFamily="18" charset="0"/>
            </a:endParaRPr>
          </a:p>
        </p:txBody>
      </p:sp>
      <p:sp>
        <p:nvSpPr>
          <p:cNvPr id="22554" name="Rectangle 26"/>
          <p:cNvSpPr>
            <a:spLocks noChangeArrowheads="1"/>
          </p:cNvSpPr>
          <p:nvPr/>
        </p:nvSpPr>
        <p:spPr bwMode="auto">
          <a:xfrm>
            <a:off x="6629400" y="5402263"/>
            <a:ext cx="2133600" cy="814387"/>
          </a:xfrm>
          <a:prstGeom prst="rect">
            <a:avLst/>
          </a:prstGeom>
          <a:noFill/>
          <a:ln w="0">
            <a:solidFill>
              <a:srgbClr val="990033"/>
            </a:solidFill>
            <a:miter lim="800000"/>
            <a:headEnd/>
            <a:tailEnd/>
          </a:ln>
        </p:spPr>
        <p:txBody>
          <a:bodyPr/>
          <a:lstStyle/>
          <a:p>
            <a:endParaRPr lang="en-US"/>
          </a:p>
        </p:txBody>
      </p:sp>
      <p:sp>
        <p:nvSpPr>
          <p:cNvPr id="22555" name="Rectangle 27"/>
          <p:cNvSpPr>
            <a:spLocks noChangeArrowheads="1"/>
          </p:cNvSpPr>
          <p:nvPr/>
        </p:nvSpPr>
        <p:spPr bwMode="auto">
          <a:xfrm>
            <a:off x="6629400" y="5916613"/>
            <a:ext cx="2133600" cy="304800"/>
          </a:xfrm>
          <a:prstGeom prst="rect">
            <a:avLst/>
          </a:prstGeom>
          <a:noFill/>
          <a:ln w="0">
            <a:solidFill>
              <a:srgbClr val="990033"/>
            </a:solidFill>
            <a:miter lim="800000"/>
            <a:headEnd/>
            <a:tailEnd/>
          </a:ln>
        </p:spPr>
        <p:txBody>
          <a:bodyPr/>
          <a:lstStyle/>
          <a:p>
            <a:endParaRPr lang="en-US"/>
          </a:p>
        </p:txBody>
      </p:sp>
      <p:sp>
        <p:nvSpPr>
          <p:cNvPr id="22556" name="Line 28"/>
          <p:cNvSpPr>
            <a:spLocks noChangeShapeType="1"/>
          </p:cNvSpPr>
          <p:nvPr/>
        </p:nvSpPr>
        <p:spPr bwMode="auto">
          <a:xfrm flipH="1">
            <a:off x="5562600" y="5638800"/>
            <a:ext cx="1066800" cy="0"/>
          </a:xfrm>
          <a:prstGeom prst="line">
            <a:avLst/>
          </a:prstGeom>
          <a:noFill/>
          <a:ln w="0">
            <a:solidFill>
              <a:srgbClr val="990033"/>
            </a:solidFill>
            <a:round/>
            <a:headEnd/>
            <a:tailEnd/>
          </a:ln>
        </p:spPr>
        <p:txBody>
          <a:bodyPr/>
          <a:lstStyle/>
          <a:p>
            <a:endParaRPr lang="en-US"/>
          </a:p>
        </p:txBody>
      </p:sp>
      <p:sp>
        <p:nvSpPr>
          <p:cNvPr id="22557" name="Rectangle 29"/>
          <p:cNvSpPr>
            <a:spLocks noChangeArrowheads="1"/>
          </p:cNvSpPr>
          <p:nvPr/>
        </p:nvSpPr>
        <p:spPr bwMode="auto">
          <a:xfrm>
            <a:off x="5638800" y="5715000"/>
            <a:ext cx="10795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a:t>
            </a:r>
            <a:endParaRPr lang="en-US" sz="2400">
              <a:solidFill>
                <a:schemeClr val="tx1"/>
              </a:solidFill>
              <a:latin typeface="Times New Roman" pitchFamily="18" charset="0"/>
            </a:endParaRPr>
          </a:p>
        </p:txBody>
      </p:sp>
      <p:sp>
        <p:nvSpPr>
          <p:cNvPr id="22558" name="Rectangle 30"/>
          <p:cNvSpPr>
            <a:spLocks noChangeArrowheads="1"/>
          </p:cNvSpPr>
          <p:nvPr/>
        </p:nvSpPr>
        <p:spPr bwMode="auto">
          <a:xfrm>
            <a:off x="3200400" y="5715000"/>
            <a:ext cx="107950"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a:t>
            </a:r>
            <a:endParaRPr lang="en-US" sz="2400">
              <a:solidFill>
                <a:schemeClr val="tx1"/>
              </a:solidFill>
              <a:latin typeface="Times New Roman" pitchFamily="18" charset="0"/>
            </a:endParaRPr>
          </a:p>
        </p:txBody>
      </p:sp>
      <p:sp>
        <p:nvSpPr>
          <p:cNvPr id="22559" name="Rectangle 31"/>
          <p:cNvSpPr>
            <a:spLocks noChangeArrowheads="1"/>
          </p:cNvSpPr>
          <p:nvPr/>
        </p:nvSpPr>
        <p:spPr bwMode="auto">
          <a:xfrm>
            <a:off x="2667000" y="5257800"/>
            <a:ext cx="431800" cy="274638"/>
          </a:xfrm>
          <a:prstGeom prst="rect">
            <a:avLst/>
          </a:prstGeom>
          <a:noFill/>
          <a:ln w="9525">
            <a:noFill/>
            <a:miter lim="800000"/>
            <a:headEnd/>
            <a:tailEnd/>
          </a:ln>
        </p:spPr>
        <p:txBody>
          <a:bodyPr wrap="none" lIns="0" tIns="0" rIns="0" bIns="0">
            <a:spAutoFit/>
          </a:bodyPr>
          <a:lstStyle/>
          <a:p>
            <a:pPr algn="l"/>
            <a:r>
              <a:rPr lang="en-US" sz="1800">
                <a:solidFill>
                  <a:schemeClr val="tx1"/>
                </a:solidFill>
              </a:rPr>
              <a:t>gets</a:t>
            </a:r>
          </a:p>
        </p:txBody>
      </p:sp>
      <p:sp>
        <p:nvSpPr>
          <p:cNvPr id="22560" name="Rectangle 32"/>
          <p:cNvSpPr>
            <a:spLocks noChangeArrowheads="1"/>
          </p:cNvSpPr>
          <p:nvPr/>
        </p:nvSpPr>
        <p:spPr bwMode="auto">
          <a:xfrm>
            <a:off x="3429000" y="5181600"/>
            <a:ext cx="2133600" cy="890588"/>
          </a:xfrm>
          <a:prstGeom prst="rect">
            <a:avLst/>
          </a:prstGeom>
          <a:solidFill>
            <a:srgbClr val="FFFFCC"/>
          </a:solidFill>
          <a:ln w="0">
            <a:solidFill>
              <a:srgbClr val="990033"/>
            </a:solidFill>
            <a:miter lim="800000"/>
            <a:headEnd/>
            <a:tailEnd/>
          </a:ln>
        </p:spPr>
        <p:txBody>
          <a:bodyPr/>
          <a:lstStyle/>
          <a:p>
            <a:pPr eaLnBrk="1" hangingPunct="1"/>
            <a:r>
              <a:rPr lang="en-US" sz="1800">
                <a:solidFill>
                  <a:srgbClr val="000000"/>
                </a:solidFill>
              </a:rPr>
              <a:t>GradeReceived</a:t>
            </a:r>
          </a:p>
        </p:txBody>
      </p:sp>
      <p:sp>
        <p:nvSpPr>
          <p:cNvPr id="22561" name="Rectangle 33"/>
          <p:cNvSpPr>
            <a:spLocks noChangeArrowheads="1"/>
          </p:cNvSpPr>
          <p:nvPr/>
        </p:nvSpPr>
        <p:spPr bwMode="auto">
          <a:xfrm>
            <a:off x="3429000" y="5614988"/>
            <a:ext cx="2133600" cy="312737"/>
          </a:xfrm>
          <a:prstGeom prst="rect">
            <a:avLst/>
          </a:prstGeom>
          <a:solidFill>
            <a:srgbClr val="FFFFCC"/>
          </a:solidFill>
          <a:ln w="0">
            <a:solidFill>
              <a:srgbClr val="990033"/>
            </a:solidFill>
            <a:miter lim="800000"/>
            <a:headEnd/>
            <a:tailEnd/>
          </a:ln>
        </p:spPr>
        <p:txBody>
          <a:bodyPr/>
          <a:lstStyle/>
          <a:p>
            <a:endParaRPr lang="en-US"/>
          </a:p>
        </p:txBody>
      </p:sp>
      <p:sp>
        <p:nvSpPr>
          <p:cNvPr id="22562" name="Rectangle 34"/>
          <p:cNvSpPr>
            <a:spLocks noChangeArrowheads="1"/>
          </p:cNvSpPr>
          <p:nvPr/>
        </p:nvSpPr>
        <p:spPr bwMode="auto">
          <a:xfrm>
            <a:off x="3886200" y="5638800"/>
            <a:ext cx="1308100" cy="274638"/>
          </a:xfrm>
          <a:prstGeom prst="rect">
            <a:avLst/>
          </a:prstGeom>
          <a:noFill/>
          <a:ln w="9525">
            <a:noFill/>
            <a:miter lim="800000"/>
            <a:headEnd/>
            <a:tailEnd/>
          </a:ln>
        </p:spPr>
        <p:txBody>
          <a:bodyPr wrap="none" lIns="0" tIns="0" rIns="0" bIns="0">
            <a:spAutoFit/>
          </a:bodyPr>
          <a:lstStyle/>
          <a:p>
            <a:pPr algn="l"/>
            <a:r>
              <a:rPr lang="en-US" sz="1800">
                <a:solidFill>
                  <a:srgbClr val="000000"/>
                </a:solidFill>
              </a:rPr>
              <a:t>grade: String</a:t>
            </a:r>
            <a:endParaRPr lang="en-US" sz="1800">
              <a:solidFill>
                <a:schemeClr val="tx1"/>
              </a:solidFill>
              <a:latin typeface="Times New Roman" pitchFamily="18" charset="0"/>
            </a:endParaRPr>
          </a:p>
        </p:txBody>
      </p:sp>
      <p:sp>
        <p:nvSpPr>
          <p:cNvPr id="22568" name="Rectangle 40"/>
          <p:cNvSpPr>
            <a:spLocks noChangeArrowheads="1"/>
          </p:cNvSpPr>
          <p:nvPr/>
        </p:nvSpPr>
        <p:spPr bwMode="auto">
          <a:xfrm>
            <a:off x="381000" y="4979988"/>
            <a:ext cx="2133600" cy="1268412"/>
          </a:xfrm>
          <a:prstGeom prst="rect">
            <a:avLst/>
          </a:prstGeom>
          <a:solidFill>
            <a:srgbClr val="FFFFCC"/>
          </a:solidFill>
          <a:ln w="0">
            <a:solidFill>
              <a:srgbClr val="990033"/>
            </a:solidFill>
            <a:miter lim="800000"/>
            <a:headEnd/>
            <a:tailEnd/>
          </a:ln>
        </p:spPr>
        <p:txBody>
          <a:bodyPr/>
          <a:lstStyle/>
          <a:p>
            <a:endParaRPr lang="en-US"/>
          </a:p>
        </p:txBody>
      </p:sp>
      <p:sp>
        <p:nvSpPr>
          <p:cNvPr id="22569" name="Rectangle 41"/>
          <p:cNvSpPr>
            <a:spLocks noChangeArrowheads="1"/>
          </p:cNvSpPr>
          <p:nvPr/>
        </p:nvSpPr>
        <p:spPr bwMode="auto">
          <a:xfrm>
            <a:off x="1066800" y="5029200"/>
            <a:ext cx="963613" cy="334963"/>
          </a:xfrm>
          <a:prstGeom prst="rect">
            <a:avLst/>
          </a:prstGeom>
          <a:noFill/>
          <a:ln w="9525">
            <a:noFill/>
            <a:miter lim="800000"/>
            <a:headEnd/>
            <a:tailEnd/>
          </a:ln>
        </p:spPr>
        <p:txBody>
          <a:bodyPr wrap="none" lIns="0" tIns="0" rIns="0" bIns="0">
            <a:spAutoFit/>
          </a:bodyPr>
          <a:lstStyle/>
          <a:p>
            <a:pPr algn="l"/>
            <a:r>
              <a:rPr lang="en-US" sz="2200">
                <a:solidFill>
                  <a:srgbClr val="000000"/>
                </a:solidFill>
              </a:rPr>
              <a:t>Student</a:t>
            </a:r>
            <a:endParaRPr lang="en-US" sz="2400">
              <a:solidFill>
                <a:schemeClr val="tx1"/>
              </a:solidFill>
              <a:latin typeface="Times New Roman" pitchFamily="18" charset="0"/>
            </a:endParaRPr>
          </a:p>
        </p:txBody>
      </p:sp>
      <p:sp>
        <p:nvSpPr>
          <p:cNvPr id="22570" name="Rectangle 42"/>
          <p:cNvSpPr>
            <a:spLocks noChangeArrowheads="1"/>
          </p:cNvSpPr>
          <p:nvPr/>
        </p:nvSpPr>
        <p:spPr bwMode="auto">
          <a:xfrm>
            <a:off x="381000" y="5429250"/>
            <a:ext cx="2133600" cy="814388"/>
          </a:xfrm>
          <a:prstGeom prst="rect">
            <a:avLst/>
          </a:prstGeom>
          <a:noFill/>
          <a:ln w="0">
            <a:solidFill>
              <a:srgbClr val="990033"/>
            </a:solidFill>
            <a:miter lim="800000"/>
            <a:headEnd/>
            <a:tailEnd/>
          </a:ln>
        </p:spPr>
        <p:txBody>
          <a:bodyPr/>
          <a:lstStyle/>
          <a:p>
            <a:endParaRPr lang="en-US"/>
          </a:p>
        </p:txBody>
      </p:sp>
      <p:sp>
        <p:nvSpPr>
          <p:cNvPr id="22571" name="Rectangle 43"/>
          <p:cNvSpPr>
            <a:spLocks noChangeArrowheads="1"/>
          </p:cNvSpPr>
          <p:nvPr/>
        </p:nvSpPr>
        <p:spPr bwMode="auto">
          <a:xfrm>
            <a:off x="381000" y="5943600"/>
            <a:ext cx="2133600" cy="304800"/>
          </a:xfrm>
          <a:prstGeom prst="rect">
            <a:avLst/>
          </a:prstGeom>
          <a:noFill/>
          <a:ln w="0">
            <a:solidFill>
              <a:srgbClr val="990033"/>
            </a:solidFill>
            <a:miter lim="800000"/>
            <a:headEnd/>
            <a:tailEnd/>
          </a:ln>
        </p:spPr>
        <p:txBody>
          <a:bodyPr/>
          <a:lstStyle/>
          <a:p>
            <a:endParaRPr lang="en-US"/>
          </a:p>
        </p:txBody>
      </p:sp>
      <p:sp>
        <p:nvSpPr>
          <p:cNvPr id="22572" name="Line 44"/>
          <p:cNvSpPr>
            <a:spLocks noChangeShapeType="1"/>
          </p:cNvSpPr>
          <p:nvPr/>
        </p:nvSpPr>
        <p:spPr bwMode="auto">
          <a:xfrm flipH="1">
            <a:off x="2514600" y="5638800"/>
            <a:ext cx="914400" cy="0"/>
          </a:xfrm>
          <a:prstGeom prst="line">
            <a:avLst/>
          </a:prstGeom>
          <a:noFill/>
          <a:ln w="0">
            <a:solidFill>
              <a:srgbClr val="990033"/>
            </a:solidFill>
            <a:round/>
            <a:headEnd/>
            <a:tailEnd/>
          </a:ln>
        </p:spPr>
        <p:txBody>
          <a:bodyPr/>
          <a:lstStyle/>
          <a:p>
            <a:endParaRPr lang="en-US"/>
          </a:p>
        </p:txBody>
      </p:sp>
      <p:sp>
        <p:nvSpPr>
          <p:cNvPr id="22573" name="Rectangle 45"/>
          <p:cNvSpPr>
            <a:spLocks noChangeArrowheads="1"/>
          </p:cNvSpPr>
          <p:nvPr/>
        </p:nvSpPr>
        <p:spPr bwMode="auto">
          <a:xfrm>
            <a:off x="5791200" y="5257800"/>
            <a:ext cx="647700" cy="274638"/>
          </a:xfrm>
          <a:prstGeom prst="rect">
            <a:avLst/>
          </a:prstGeom>
          <a:noFill/>
          <a:ln w="9525">
            <a:noFill/>
            <a:miter lim="800000"/>
            <a:headEnd/>
            <a:tailEnd/>
          </a:ln>
        </p:spPr>
        <p:txBody>
          <a:bodyPr wrap="none" lIns="0" tIns="0" rIns="0" bIns="0">
            <a:spAutoFit/>
          </a:bodyPr>
          <a:lstStyle/>
          <a:p>
            <a:pPr algn="l"/>
            <a:r>
              <a:rPr lang="en-US" sz="1800">
                <a:solidFill>
                  <a:schemeClr val="tx1"/>
                </a:solidFill>
              </a:rPr>
              <a:t>issues</a:t>
            </a:r>
          </a:p>
        </p:txBody>
      </p:sp>
      <p:sp>
        <p:nvSpPr>
          <p:cNvPr id="22574" name="AutoShape 46"/>
          <p:cNvSpPr>
            <a:spLocks noChangeArrowheads="1"/>
          </p:cNvSpPr>
          <p:nvPr/>
        </p:nvSpPr>
        <p:spPr bwMode="auto">
          <a:xfrm rot="13512614">
            <a:off x="3048000" y="5257800"/>
            <a:ext cx="228600" cy="228600"/>
          </a:xfrm>
          <a:prstGeom prst="rtTriangle">
            <a:avLst/>
          </a:prstGeom>
          <a:solidFill>
            <a:schemeClr val="accent1"/>
          </a:solidFill>
          <a:ln w="9525">
            <a:solidFill>
              <a:schemeClr val="tx1"/>
            </a:solidFill>
            <a:miter lim="800000"/>
            <a:headEnd/>
            <a:tailEnd/>
          </a:ln>
          <a:effectLst/>
        </p:spPr>
        <p:txBody>
          <a:bodyPr wrap="none" anchor="ctr"/>
          <a:lstStyle/>
          <a:p>
            <a:endParaRPr lang="en-US"/>
          </a:p>
        </p:txBody>
      </p:sp>
      <p:sp>
        <p:nvSpPr>
          <p:cNvPr id="22575" name="AutoShape 47"/>
          <p:cNvSpPr>
            <a:spLocks noChangeArrowheads="1"/>
          </p:cNvSpPr>
          <p:nvPr/>
        </p:nvSpPr>
        <p:spPr bwMode="auto">
          <a:xfrm rot="2665964">
            <a:off x="5638800" y="5334000"/>
            <a:ext cx="228600" cy="228600"/>
          </a:xfrm>
          <a:prstGeom prst="rtTriangle">
            <a:avLst/>
          </a:prstGeom>
          <a:solidFill>
            <a:schemeClr val="accent1"/>
          </a:solidFill>
          <a:ln w="9525">
            <a:solidFill>
              <a:schemeClr val="tx1"/>
            </a:solidFill>
            <a:miter lim="800000"/>
            <a:headEnd/>
            <a:tailEnd/>
          </a:ln>
          <a:effectLst/>
        </p:spPr>
        <p:txBody>
          <a:bodyPr wrap="none" anchor="ctr"/>
          <a:lstStyle/>
          <a:p>
            <a:endParaRPr lang="en-US"/>
          </a:p>
        </p:txBody>
      </p:sp>
      <p:sp>
        <p:nvSpPr>
          <p:cNvPr id="22577" name="Line 49"/>
          <p:cNvSpPr>
            <a:spLocks noChangeShapeType="1"/>
          </p:cNvSpPr>
          <p:nvPr/>
        </p:nvSpPr>
        <p:spPr bwMode="auto">
          <a:xfrm>
            <a:off x="1447800" y="6248400"/>
            <a:ext cx="0" cy="304800"/>
          </a:xfrm>
          <a:prstGeom prst="line">
            <a:avLst/>
          </a:prstGeom>
          <a:noFill/>
          <a:ln w="9525">
            <a:solidFill>
              <a:schemeClr val="tx1"/>
            </a:solidFill>
            <a:round/>
            <a:headEnd/>
            <a:tailEnd/>
          </a:ln>
          <a:effectLst/>
        </p:spPr>
        <p:txBody>
          <a:bodyPr wrap="none"/>
          <a:lstStyle/>
          <a:p>
            <a:endParaRPr lang="en-US"/>
          </a:p>
        </p:txBody>
      </p:sp>
      <p:sp>
        <p:nvSpPr>
          <p:cNvPr id="22578" name="Line 50"/>
          <p:cNvSpPr>
            <a:spLocks noChangeShapeType="1"/>
          </p:cNvSpPr>
          <p:nvPr/>
        </p:nvSpPr>
        <p:spPr bwMode="auto">
          <a:xfrm>
            <a:off x="1447800" y="6553200"/>
            <a:ext cx="6172200" cy="0"/>
          </a:xfrm>
          <a:prstGeom prst="line">
            <a:avLst/>
          </a:prstGeom>
          <a:noFill/>
          <a:ln w="9525">
            <a:solidFill>
              <a:schemeClr val="tx1"/>
            </a:solidFill>
            <a:round/>
            <a:headEnd/>
            <a:tailEnd/>
          </a:ln>
          <a:effectLst/>
        </p:spPr>
        <p:txBody>
          <a:bodyPr wrap="none"/>
          <a:lstStyle/>
          <a:p>
            <a:endParaRPr lang="en-US"/>
          </a:p>
        </p:txBody>
      </p:sp>
      <p:sp>
        <p:nvSpPr>
          <p:cNvPr id="22581" name="Line 53"/>
          <p:cNvSpPr>
            <a:spLocks noChangeShapeType="1"/>
          </p:cNvSpPr>
          <p:nvPr/>
        </p:nvSpPr>
        <p:spPr bwMode="auto">
          <a:xfrm flipV="1">
            <a:off x="7620000" y="6248400"/>
            <a:ext cx="0" cy="304800"/>
          </a:xfrm>
          <a:prstGeom prst="line">
            <a:avLst/>
          </a:prstGeom>
          <a:noFill/>
          <a:ln w="9525">
            <a:solidFill>
              <a:schemeClr val="tx1"/>
            </a:solidFill>
            <a:round/>
            <a:headEnd/>
            <a:tailEnd/>
          </a:ln>
          <a:effectLst/>
        </p:spPr>
        <p:txBody>
          <a:bodyPr wrap="none"/>
          <a:lstStyle/>
          <a:p>
            <a:endParaRPr lang="en-US"/>
          </a:p>
        </p:txBody>
      </p:sp>
      <p:sp>
        <p:nvSpPr>
          <p:cNvPr id="22582" name="Rectangle 54"/>
          <p:cNvSpPr>
            <a:spLocks noChangeArrowheads="1"/>
          </p:cNvSpPr>
          <p:nvPr/>
        </p:nvSpPr>
        <p:spPr bwMode="auto">
          <a:xfrm>
            <a:off x="3886200" y="6248400"/>
            <a:ext cx="749300" cy="274638"/>
          </a:xfrm>
          <a:prstGeom prst="rect">
            <a:avLst/>
          </a:prstGeom>
          <a:noFill/>
          <a:ln w="9525">
            <a:noFill/>
            <a:miter lim="800000"/>
            <a:headEnd/>
            <a:tailEnd/>
          </a:ln>
        </p:spPr>
        <p:txBody>
          <a:bodyPr wrap="none" lIns="0" tIns="0" rIns="0" bIns="0">
            <a:spAutoFit/>
          </a:bodyPr>
          <a:lstStyle/>
          <a:p>
            <a:pPr algn="l"/>
            <a:r>
              <a:rPr lang="en-US" sz="1800">
                <a:solidFill>
                  <a:schemeClr val="tx1"/>
                </a:solidFill>
              </a:rPr>
              <a:t>attends</a:t>
            </a:r>
          </a:p>
        </p:txBody>
      </p:sp>
      <p:sp>
        <p:nvSpPr>
          <p:cNvPr id="22583" name="AutoShape 55"/>
          <p:cNvSpPr>
            <a:spLocks noChangeArrowheads="1"/>
          </p:cNvSpPr>
          <p:nvPr/>
        </p:nvSpPr>
        <p:spPr bwMode="auto">
          <a:xfrm rot="13512614">
            <a:off x="4572000" y="6248400"/>
            <a:ext cx="228600" cy="228600"/>
          </a:xfrm>
          <a:prstGeom prst="rtTriangle">
            <a:avLst/>
          </a:prstGeom>
          <a:solidFill>
            <a:schemeClr val="accent1"/>
          </a:solidFill>
          <a:ln w="9525">
            <a:solidFill>
              <a:schemeClr val="tx1"/>
            </a:solidFill>
            <a:miter lim="800000"/>
            <a:headEnd/>
            <a:tailEnd/>
          </a:ln>
          <a:effectLst/>
        </p:spPr>
        <p:txBody>
          <a:bodyPr wrap="none" anchor="ctr"/>
          <a:lstStyle/>
          <a:p>
            <a:endParaRPr lang="en-US"/>
          </a:p>
        </p:txBody>
      </p:sp>
      <p:sp>
        <p:nvSpPr>
          <p:cNvPr id="22584" name="Text Box 56"/>
          <p:cNvSpPr txBox="1">
            <a:spLocks noChangeArrowheads="1"/>
          </p:cNvSpPr>
          <p:nvPr/>
        </p:nvSpPr>
        <p:spPr bwMode="auto">
          <a:xfrm>
            <a:off x="2498725" y="5675313"/>
            <a:ext cx="311150" cy="366712"/>
          </a:xfrm>
          <a:prstGeom prst="rect">
            <a:avLst/>
          </a:prstGeom>
          <a:noFill/>
          <a:ln w="9525">
            <a:noFill/>
            <a:miter lim="800000"/>
            <a:headEnd/>
            <a:tailEnd/>
          </a:ln>
          <a:effectLst/>
        </p:spPr>
        <p:txBody>
          <a:bodyPr wrap="none">
            <a:spAutoFit/>
          </a:bodyPr>
          <a:lstStyle/>
          <a:p>
            <a:pPr algn="l" eaLnBrk="1" hangingPunct="1"/>
            <a:r>
              <a:rPr lang="en-US" sz="1800">
                <a:solidFill>
                  <a:srgbClr val="000000"/>
                </a:solidFill>
              </a:rPr>
              <a:t>1</a:t>
            </a:r>
          </a:p>
        </p:txBody>
      </p:sp>
      <p:sp>
        <p:nvSpPr>
          <p:cNvPr id="22585" name="Text Box 57"/>
          <p:cNvSpPr txBox="1">
            <a:spLocks noChangeArrowheads="1"/>
          </p:cNvSpPr>
          <p:nvPr/>
        </p:nvSpPr>
        <p:spPr bwMode="auto">
          <a:xfrm>
            <a:off x="6248400" y="5715000"/>
            <a:ext cx="311150" cy="366713"/>
          </a:xfrm>
          <a:prstGeom prst="rect">
            <a:avLst/>
          </a:prstGeom>
          <a:noFill/>
          <a:ln w="9525">
            <a:noFill/>
            <a:miter lim="800000"/>
            <a:headEnd/>
            <a:tailEnd/>
          </a:ln>
          <a:effectLst/>
        </p:spPr>
        <p:txBody>
          <a:bodyPr wrap="none">
            <a:spAutoFit/>
          </a:bodyPr>
          <a:lstStyle/>
          <a:p>
            <a:pPr algn="l" eaLnBrk="1" hangingPunct="1"/>
            <a:r>
              <a:rPr lang="en-US" sz="1800">
                <a:solidFill>
                  <a:srgbClr val="000000"/>
                </a:solidFill>
              </a:rPr>
              <a:t>1</a:t>
            </a:r>
          </a:p>
        </p:txBody>
      </p:sp>
      <p:sp>
        <p:nvSpPr>
          <p:cNvPr id="45" name="Rectangle 3"/>
          <p:cNvSpPr>
            <a:spLocks noGrp="1" noChangeArrowheads="1"/>
          </p:cNvSpPr>
          <p:nvPr>
            <p:ph idx="1"/>
          </p:nvPr>
        </p:nvSpPr>
        <p:spPr>
          <a:xfrm>
            <a:off x="838200" y="4419600"/>
            <a:ext cx="7543800" cy="533400"/>
          </a:xfrm>
        </p:spPr>
        <p:txBody>
          <a:bodyPr>
            <a:normAutofit fontScale="77500" lnSpcReduction="20000"/>
          </a:bodyPr>
          <a:lstStyle/>
          <a:p>
            <a:pPr>
              <a:lnSpc>
                <a:spcPct val="90000"/>
              </a:lnSpc>
            </a:pPr>
            <a:r>
              <a:rPr lang="en-US" dirty="0" smtClean="0"/>
              <a:t>During design, association classes are often re-worked to reflect the code instead of the concepts</a:t>
            </a:r>
          </a:p>
        </p:txBody>
      </p:sp>
      <p:sp>
        <p:nvSpPr>
          <p:cNvPr id="46" name="Slide Number Placeholder 45"/>
          <p:cNvSpPr>
            <a:spLocks noGrp="1"/>
          </p:cNvSpPr>
          <p:nvPr>
            <p:ph type="sldNum" sz="quarter" idx="12"/>
          </p:nvPr>
        </p:nvSpPr>
        <p:spPr/>
        <p:txBody>
          <a:bodyPr/>
          <a:lstStyle/>
          <a:p>
            <a:fld id="{042AED99-7FB4-404E-8A97-64753DCE42EC}" type="slidenum">
              <a:rPr kumimoji="0" lang="en-US" smtClean="0"/>
              <a:pPr/>
              <a:t>37</a:t>
            </a:fld>
            <a:endParaRPr kumimoji="0"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736600" y="1860550"/>
            <a:ext cx="7772400" cy="4114800"/>
          </a:xfrm>
          <a:noFill/>
        </p:spPr>
        <p:txBody>
          <a:bodyPr lIns="90488" tIns="44450" rIns="90488" bIns="44450">
            <a:normAutofit/>
          </a:bodyPr>
          <a:lstStyle/>
          <a:p>
            <a:pPr marL="0" indent="0" eaLnBrk="1" hangingPunct="1">
              <a:lnSpc>
                <a:spcPct val="90000"/>
              </a:lnSpc>
              <a:buFontTx/>
              <a:buNone/>
            </a:pPr>
            <a:r>
              <a:rPr lang="en-US" dirty="0" smtClean="0"/>
              <a:t>There are several special forms of association, such as reflexive associations, aggregation, composition, and association classes.</a:t>
            </a:r>
          </a:p>
          <a:p>
            <a:pPr marL="0" indent="0" eaLnBrk="1" hangingPunct="1">
              <a:lnSpc>
                <a:spcPct val="90000"/>
              </a:lnSpc>
              <a:buFontTx/>
              <a:buNone/>
            </a:pPr>
            <a:r>
              <a:rPr lang="en-US" dirty="0" smtClean="0"/>
              <a:t>Although most of these have their own symbols, you could still model these relationships without them.</a:t>
            </a:r>
          </a:p>
          <a:p>
            <a:pPr marL="0" indent="0" eaLnBrk="1" hangingPunct="1">
              <a:lnSpc>
                <a:spcPct val="90000"/>
              </a:lnSpc>
              <a:buFontTx/>
              <a:buNone/>
            </a:pPr>
            <a:r>
              <a:rPr lang="en-US" dirty="0" smtClean="0"/>
              <a:t>The use of the symbols is to (easily) communicate additional information about the relationship.</a:t>
            </a:r>
          </a:p>
          <a:p>
            <a:pPr marL="0" indent="0" eaLnBrk="1" hangingPunct="1">
              <a:lnSpc>
                <a:spcPct val="90000"/>
              </a:lnSpc>
              <a:buFontTx/>
              <a:buNone/>
            </a:pPr>
            <a:r>
              <a:rPr lang="en-US" smtClean="0"/>
              <a:t>Even these </a:t>
            </a:r>
            <a:r>
              <a:rPr lang="en-US" dirty="0" smtClean="0"/>
              <a:t>additional symbols are still based </a:t>
            </a:r>
            <a:r>
              <a:rPr lang="en-US" smtClean="0"/>
              <a:t>on the simple concept of an </a:t>
            </a:r>
            <a:r>
              <a:rPr lang="en-US" i="1" smtClean="0"/>
              <a:t>arrow</a:t>
            </a:r>
            <a:r>
              <a:rPr lang="en-US" smtClean="0"/>
              <a:t>. This is an example of diversity </a:t>
            </a:r>
            <a:r>
              <a:rPr lang="en-US" dirty="0" smtClean="0"/>
              <a:t>on the basis of unity.</a:t>
            </a: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Main Point 3</a:t>
            </a:r>
            <a:endParaRPr lang="en-US" dirty="0" smtClean="0"/>
          </a:p>
        </p:txBody>
      </p:sp>
      <p:sp>
        <p:nvSpPr>
          <p:cNvPr id="31748" name="Slide Number Placeholder 3"/>
          <p:cNvSpPr>
            <a:spLocks noGrp="1"/>
          </p:cNvSpPr>
          <p:nvPr>
            <p:ph type="sldNum" sz="quarter" idx="12"/>
          </p:nvPr>
        </p:nvSpPr>
        <p:spPr>
          <a:noFill/>
        </p:spPr>
        <p:txBody>
          <a:bodyPr/>
          <a:lstStyle/>
          <a:p>
            <a:fld id="{1E63B7F9-CA17-47A1-A83F-2960D4A23F2C}" type="slidenum">
              <a:rPr lang="en-US">
                <a:latin typeface="Arial" charset="0"/>
              </a:rPr>
              <a:pPr/>
              <a:t>38</a:t>
            </a:fld>
            <a:endParaRPr lang="en-US">
              <a:latin typeface="Arial"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Mid-Term Prep Exercise (3-2)</a:t>
            </a:r>
            <a:endParaRPr lang="en-US" dirty="0"/>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r>
              <a:rPr lang="en-US" dirty="0" smtClean="0"/>
              <a:t>Objective: understand reflexive associations</a:t>
            </a:r>
          </a:p>
          <a:p>
            <a:r>
              <a:rPr lang="en-US" dirty="0" smtClean="0"/>
              <a:t>Task: Draw a UML class diagram for each of the following problem statements.</a:t>
            </a:r>
          </a:p>
          <a:p>
            <a:pPr>
              <a:buNone/>
            </a:pPr>
            <a:r>
              <a:rPr lang="en-US" dirty="0" smtClean="0"/>
              <a:t>1. Doubly-Linked List:</a:t>
            </a:r>
          </a:p>
          <a:p>
            <a:pPr lvl="2">
              <a:buNone/>
            </a:pPr>
            <a:r>
              <a:rPr lang="en-US" dirty="0" smtClean="0"/>
              <a:t>A </a:t>
            </a:r>
            <a:r>
              <a:rPr lang="en-US" dirty="0" err="1" smtClean="0"/>
              <a:t>LinkedList</a:t>
            </a:r>
            <a:r>
              <a:rPr lang="en-US" dirty="0" smtClean="0"/>
              <a:t> consists of zero or more </a:t>
            </a:r>
            <a:r>
              <a:rPr lang="en-US" dirty="0" err="1" smtClean="0"/>
              <a:t>ListItems</a:t>
            </a:r>
            <a:r>
              <a:rPr lang="en-US" dirty="0" smtClean="0"/>
              <a:t>. However, the </a:t>
            </a:r>
            <a:r>
              <a:rPr lang="en-US" dirty="0" err="1" smtClean="0"/>
              <a:t>LinkedList</a:t>
            </a:r>
            <a:endParaRPr lang="en-US" dirty="0" smtClean="0"/>
          </a:p>
          <a:p>
            <a:pPr lvl="2">
              <a:buNone/>
            </a:pPr>
            <a:r>
              <a:rPr lang="en-US" dirty="0" smtClean="0"/>
              <a:t>class only knows about the first </a:t>
            </a:r>
            <a:r>
              <a:rPr lang="en-US" dirty="0" err="1" smtClean="0"/>
              <a:t>ListItem</a:t>
            </a:r>
            <a:r>
              <a:rPr lang="en-US" dirty="0" smtClean="0"/>
              <a:t>. Each </a:t>
            </a:r>
            <a:r>
              <a:rPr lang="en-US" dirty="0" err="1" smtClean="0"/>
              <a:t>ListItem</a:t>
            </a:r>
            <a:r>
              <a:rPr lang="en-US" dirty="0" smtClean="0"/>
              <a:t> knows its previous</a:t>
            </a:r>
          </a:p>
          <a:p>
            <a:pPr lvl="2">
              <a:buNone/>
            </a:pPr>
            <a:r>
              <a:rPr lang="en-US" dirty="0" smtClean="0"/>
              <a:t>and its next </a:t>
            </a:r>
            <a:r>
              <a:rPr lang="en-US" dirty="0" err="1" smtClean="0"/>
              <a:t>ListItem</a:t>
            </a:r>
            <a:r>
              <a:rPr lang="en-US" dirty="0" smtClean="0"/>
              <a:t>, if any.</a:t>
            </a:r>
          </a:p>
          <a:p>
            <a:pPr lvl="2">
              <a:buNone/>
            </a:pPr>
            <a:endParaRPr lang="en-US" dirty="0" smtClean="0"/>
          </a:p>
          <a:p>
            <a:pPr>
              <a:buNone/>
            </a:pPr>
            <a:r>
              <a:rPr lang="en-US" dirty="0" smtClean="0"/>
              <a:t>2. Position Hierarchy:</a:t>
            </a:r>
          </a:p>
          <a:p>
            <a:pPr lvl="1">
              <a:buNone/>
            </a:pPr>
            <a:r>
              <a:rPr lang="en-US" dirty="0" smtClean="0"/>
              <a:t>A position may or may not be a managerial position. If it is a managerial</a:t>
            </a:r>
          </a:p>
          <a:p>
            <a:pPr lvl="1">
              <a:buNone/>
            </a:pPr>
            <a:r>
              <a:rPr lang="en-US" dirty="0" smtClean="0"/>
              <a:t>position, then other positions report to this one.</a:t>
            </a:r>
          </a:p>
          <a:p>
            <a:pPr lvl="1">
              <a:buNone/>
            </a:pPr>
            <a:endParaRPr lang="en-US" dirty="0" smtClean="0"/>
          </a:p>
          <a:p>
            <a:pPr>
              <a:buNone/>
            </a:pPr>
            <a:r>
              <a:rPr lang="en-US" dirty="0" smtClean="0"/>
              <a:t>3. Course Prerequisites:</a:t>
            </a:r>
          </a:p>
          <a:p>
            <a:pPr lvl="1">
              <a:buNone/>
            </a:pPr>
            <a:r>
              <a:rPr lang="en-US" dirty="0" smtClean="0"/>
              <a:t> A university course may or may not require the student to have taken other courses first before taking this one. Any course can be a </a:t>
            </a:r>
            <a:r>
              <a:rPr lang="en-US" smtClean="0"/>
              <a:t>prerequisite course for </a:t>
            </a:r>
            <a:r>
              <a:rPr lang="en-US" dirty="0" smtClean="0"/>
              <a:t>any other course, except for itself.</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39</a:t>
            </a:fld>
            <a:endParaRPr kumimoji="0"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736600" y="1860550"/>
            <a:ext cx="7772400" cy="4114800"/>
          </a:xfrm>
          <a:noFill/>
        </p:spPr>
        <p:txBody>
          <a:bodyPr lIns="90488" tIns="44450" rIns="90488" bIns="44450">
            <a:normAutofit fontScale="92500" lnSpcReduction="10000"/>
          </a:bodyPr>
          <a:lstStyle/>
          <a:p>
            <a:pPr marL="0" indent="0">
              <a:lnSpc>
                <a:spcPct val="90000"/>
              </a:lnSpc>
              <a:buNone/>
            </a:pPr>
            <a:r>
              <a:rPr lang="en-US" dirty="0"/>
              <a:t>In the real world, objects have relationships. These manifested relationships appear in many different ways</a:t>
            </a:r>
            <a:r>
              <a:rPr lang="en-US"/>
              <a:t>. </a:t>
            </a:r>
            <a:r>
              <a:rPr lang="en-US" smtClean="0"/>
              <a:t>When these relationships are modeled in UML, those that reflect a permanent relationship are called </a:t>
            </a:r>
            <a:r>
              <a:rPr lang="en-US" i="1" smtClean="0"/>
              <a:t>associations.</a:t>
            </a:r>
            <a:endParaRPr lang="en-US" dirty="0"/>
          </a:p>
          <a:p>
            <a:pPr marL="0" indent="0">
              <a:lnSpc>
                <a:spcPct val="90000"/>
              </a:lnSpc>
              <a:buNone/>
            </a:pPr>
            <a:r>
              <a:rPr lang="en-US" dirty="0" smtClean="0"/>
              <a:t>At the most fundamental level every object is made out of the same essence – and is therefore (in a way) related to everything. </a:t>
            </a:r>
            <a:r>
              <a:rPr lang="en-US" dirty="0"/>
              <a:t>A</a:t>
            </a:r>
            <a:r>
              <a:rPr lang="en-US" dirty="0" smtClean="0"/>
              <a:t>n intellectual analysis or model of all these relationships is generally not practical.  </a:t>
            </a:r>
          </a:p>
          <a:p>
            <a:pPr marL="0" indent="0">
              <a:lnSpc>
                <a:spcPct val="90000"/>
              </a:lnSpc>
              <a:buNone/>
            </a:pPr>
            <a:r>
              <a:rPr lang="en-US" dirty="0" smtClean="0"/>
              <a:t>A direct experience of the underlying reality of all of manifest creation and our relationship with all of nature is a result of our practice of Transcendental Meditation.</a:t>
            </a:r>
          </a:p>
          <a:p>
            <a:pPr marL="0" indent="0">
              <a:lnSpc>
                <a:spcPct val="90000"/>
              </a:lnSpc>
              <a:buNone/>
            </a:pPr>
            <a:endParaRPr lang="en-US" dirty="0" smtClean="0"/>
          </a:p>
          <a:p>
            <a:pPr marL="0" indent="0">
              <a:lnSpc>
                <a:spcPct val="90000"/>
              </a:lnSpc>
              <a:buNone/>
            </a:pPr>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Wholeness Statement</a:t>
            </a:r>
            <a:endParaRPr lang="en-US" dirty="0" smtClean="0"/>
          </a:p>
        </p:txBody>
      </p:sp>
      <p:sp>
        <p:nvSpPr>
          <p:cNvPr id="7172" name="Slide Number Placeholder 5"/>
          <p:cNvSpPr>
            <a:spLocks noGrp="1"/>
          </p:cNvSpPr>
          <p:nvPr>
            <p:ph type="sldNum" sz="quarter" idx="12"/>
          </p:nvPr>
        </p:nvSpPr>
        <p:spPr>
          <a:noFill/>
        </p:spPr>
        <p:txBody>
          <a:bodyPr/>
          <a:lstStyle/>
          <a:p>
            <a:fld id="{9B0FB770-C5BF-4C9E-A5D0-9EA9FB7035C2}" type="slidenum">
              <a:rPr lang="en-US">
                <a:latin typeface="Arial" charset="0"/>
              </a:rPr>
              <a:pPr/>
              <a:t>4</a:t>
            </a:fld>
            <a:endParaRPr lang="en-US" dirty="0">
              <a:latin typeface="Arial"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36600" y="1860550"/>
            <a:ext cx="7772400" cy="4114800"/>
          </a:xfrm>
          <a:noFill/>
        </p:spPr>
        <p:txBody>
          <a:bodyPr lIns="90488" tIns="44450" rIns="90488" bIns="44450">
            <a:normAutofit lnSpcReduction="10000"/>
          </a:bodyPr>
          <a:lstStyle/>
          <a:p>
            <a:pPr marL="0" indent="0" eaLnBrk="1" hangingPunct="1">
              <a:lnSpc>
                <a:spcPct val="90000"/>
              </a:lnSpc>
              <a:buFontTx/>
              <a:buNone/>
            </a:pPr>
            <a:r>
              <a:rPr lang="en-US" dirty="0" smtClean="0"/>
              <a:t>Today we looked at modeling associations:</a:t>
            </a:r>
          </a:p>
          <a:p>
            <a:r>
              <a:rPr lang="en-US" dirty="0" smtClean="0"/>
              <a:t>We can use an association matrix to analyze what the relations are between concepts</a:t>
            </a:r>
          </a:p>
          <a:p>
            <a:r>
              <a:rPr lang="en-US" dirty="0" smtClean="0"/>
              <a:t>Associations are modeled with a line, a name describing the association, numbers on each side to indicate multiplicity, and optionally an arrow for directionality</a:t>
            </a:r>
          </a:p>
          <a:p>
            <a:r>
              <a:rPr lang="en-US" dirty="0" smtClean="0"/>
              <a:t>Reflexive associations, aggregation, composition, and association classes are further model refinements of associations.</a:t>
            </a:r>
          </a:p>
          <a:p>
            <a:endParaRPr lang="en-US" dirty="0" smtClean="0"/>
          </a:p>
          <a:p>
            <a:endParaRPr lang="en-US" dirty="0" smtClean="0"/>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Summary</a:t>
            </a:r>
            <a:endParaRPr lang="en-US" dirty="0" smtClean="0"/>
          </a:p>
        </p:txBody>
      </p:sp>
      <p:sp>
        <p:nvSpPr>
          <p:cNvPr id="46084" name="Slide Number Placeholder 3"/>
          <p:cNvSpPr>
            <a:spLocks noGrp="1"/>
          </p:cNvSpPr>
          <p:nvPr>
            <p:ph type="sldNum" sz="quarter" idx="12"/>
          </p:nvPr>
        </p:nvSpPr>
        <p:spPr>
          <a:noFill/>
        </p:spPr>
        <p:txBody>
          <a:bodyPr/>
          <a:lstStyle/>
          <a:p>
            <a:fld id="{A24AD04C-DC1F-43D1-9567-0D0646DEA9C2}" type="slidenum">
              <a:rPr lang="en-US">
                <a:latin typeface="Arial" charset="0"/>
              </a:rPr>
              <a:pPr/>
              <a:t>40</a:t>
            </a:fld>
            <a:endParaRPr lang="en-US" dirty="0">
              <a:latin typeface="Arial"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body" idx="1"/>
          </p:nvPr>
        </p:nvSpPr>
        <p:spPr>
          <a:xfrm>
            <a:off x="736600" y="1860550"/>
            <a:ext cx="7772400" cy="4114800"/>
          </a:xfrm>
        </p:spPr>
        <p:txBody>
          <a:bodyPr lIns="90488" tIns="44450" rIns="90488" bIns="44450">
            <a:normAutofit/>
          </a:bodyPr>
          <a:lstStyle/>
          <a:p>
            <a:pPr marL="342900" indent="-342900">
              <a:buFont typeface="+mj-lt"/>
              <a:buAutoNum type="arabicPeriod"/>
            </a:pPr>
            <a:r>
              <a:rPr lang="en-US" sz="1800" dirty="0" smtClean="0"/>
              <a:t>Class diagrams are defined in terms </a:t>
            </a:r>
            <a:r>
              <a:rPr lang="en-US" sz="1800" smtClean="0"/>
              <a:t>of classes and </a:t>
            </a:r>
            <a:r>
              <a:rPr lang="en-US" sz="1800" dirty="0" smtClean="0"/>
              <a:t>their relationships (</a:t>
            </a:r>
            <a:r>
              <a:rPr lang="en-US" sz="1800" smtClean="0"/>
              <a:t>associations)</a:t>
            </a:r>
            <a:br>
              <a:rPr lang="en-US" sz="1800" smtClean="0"/>
            </a:br>
            <a:endParaRPr lang="en-US" sz="1800" dirty="0" smtClean="0"/>
          </a:p>
          <a:p>
            <a:pPr marL="342900" indent="-342900">
              <a:buFont typeface="+mj-lt"/>
              <a:buAutoNum type="arabicPeriod"/>
            </a:pPr>
            <a:r>
              <a:rPr lang="en-US" sz="1800" dirty="0" smtClean="0"/>
              <a:t>Although there are various special association forms (composition</a:t>
            </a:r>
            <a:r>
              <a:rPr lang="en-US" sz="1800" smtClean="0"/>
              <a:t>, aggregation, etc.), all are variations of the fundamental concept of an association from one object to another.</a:t>
            </a:r>
            <a:endParaRPr lang="en-US" sz="1800" dirty="0" smtClean="0"/>
          </a:p>
          <a:p>
            <a:pPr eaLnBrk="1" hangingPunct="1">
              <a:buFont typeface="+mj-lt"/>
              <a:buAutoNum type="arabicPeriod"/>
              <a:defRPr/>
            </a:pPr>
            <a:endParaRPr lang="en-US" sz="1800" dirty="0" smtClean="0"/>
          </a:p>
          <a:p>
            <a:pPr>
              <a:buFont typeface="+mj-lt"/>
              <a:buAutoNum type="arabicPeriod"/>
              <a:defRPr/>
            </a:pPr>
            <a:r>
              <a:rPr lang="en-US" sz="1800" b="1" u="sng" dirty="0" smtClean="0"/>
              <a:t>Transcendental </a:t>
            </a:r>
            <a:r>
              <a:rPr lang="en-US" sz="1800" b="1" u="sng" err="1" smtClean="0"/>
              <a:t>consciouness</a:t>
            </a:r>
            <a:r>
              <a:rPr lang="en-US" sz="1800" smtClean="0"/>
              <a:t> is related to itself through its own self-referral dynamics. </a:t>
            </a:r>
            <a:endParaRPr lang="en-US" sz="1800" dirty="0" smtClean="0"/>
          </a:p>
          <a:p>
            <a:pPr eaLnBrk="1" hangingPunct="1">
              <a:buFont typeface="+mj-lt"/>
              <a:buAutoNum type="arabicPeriod"/>
              <a:defRPr/>
            </a:pPr>
            <a:endParaRPr lang="en-US" sz="1800" dirty="0" smtClean="0"/>
          </a:p>
          <a:p>
            <a:pPr>
              <a:buFont typeface="+mj-lt"/>
              <a:buAutoNum type="arabicPeriod"/>
              <a:defRPr/>
            </a:pPr>
            <a:r>
              <a:rPr lang="en-US" sz="1800" b="1" u="sng" dirty="0" smtClean="0"/>
              <a:t>Wholeness moving within itself</a:t>
            </a:r>
            <a:r>
              <a:rPr lang="en-US" sz="1800" dirty="0" smtClean="0"/>
              <a:t>: In </a:t>
            </a:r>
            <a:r>
              <a:rPr lang="en-US" sz="1800" smtClean="0"/>
              <a:t>Unity Consciousness, one recognizes that the relationship of the Self to the Self is not only fundamental, but is in reality the only relationship there is.</a:t>
            </a:r>
            <a:endParaRPr lang="en-US" sz="1800" dirty="0" smtClean="0"/>
          </a:p>
          <a:p>
            <a:pPr marL="0" indent="0" eaLnBrk="1" hangingPunct="1">
              <a:lnSpc>
                <a:spcPct val="90000"/>
              </a:lnSpc>
              <a:buFontTx/>
              <a:buNone/>
              <a:defRPr/>
            </a:pPr>
            <a:endParaRPr lang="en-US" sz="1800" dirty="0" smtClean="0">
              <a:solidFill>
                <a:srgbClr val="000099"/>
              </a:solidFill>
            </a:endParaRPr>
          </a:p>
        </p:txBody>
      </p:sp>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ormAutofit fontScale="90000"/>
          </a:bodyPr>
          <a:lstStyle/>
          <a:p>
            <a:pPr algn="ctr" eaLnBrk="1" hangingPunct="1">
              <a:defRPr/>
            </a:pPr>
            <a:r>
              <a:rPr lang="en-US" sz="3600" dirty="0" smtClean="0">
                <a:solidFill>
                  <a:srgbClr val="000099"/>
                </a:solidFill>
              </a:rPr>
              <a:t>Connecting the Parts of Knowledge With the Wholeness of Knowledge</a:t>
            </a:r>
            <a:endParaRPr lang="en-US" sz="3600" dirty="0" smtClean="0"/>
          </a:p>
        </p:txBody>
      </p:sp>
      <p:cxnSp>
        <p:nvCxnSpPr>
          <p:cNvPr id="48132" name="Straight Connector 4"/>
          <p:cNvCxnSpPr>
            <a:cxnSpLocks noChangeShapeType="1"/>
          </p:cNvCxnSpPr>
          <p:nvPr/>
        </p:nvCxnSpPr>
        <p:spPr bwMode="auto">
          <a:xfrm>
            <a:off x="990600" y="3657600"/>
            <a:ext cx="7086600" cy="0"/>
          </a:xfrm>
          <a:prstGeom prst="line">
            <a:avLst/>
          </a:prstGeom>
          <a:noFill/>
          <a:ln w="19050" algn="ctr">
            <a:solidFill>
              <a:schemeClr val="tx1"/>
            </a:solidFill>
            <a:round/>
            <a:headEnd/>
            <a:tailEnd/>
          </a:ln>
        </p:spPr>
      </p:cxnSp>
      <p:sp>
        <p:nvSpPr>
          <p:cNvPr id="48133" name="AutoShape 2"/>
          <p:cNvSpPr>
            <a:spLocks noChangeArrowheads="1"/>
          </p:cNvSpPr>
          <p:nvPr/>
        </p:nvSpPr>
        <p:spPr bwMode="auto">
          <a:xfrm rot="16200000">
            <a:off x="7253281" y="3227189"/>
            <a:ext cx="2907110" cy="544512"/>
          </a:xfrm>
          <a:prstGeom prst="curvedUpArrow">
            <a:avLst>
              <a:gd name="adj1" fmla="val 46867"/>
              <a:gd name="adj2" fmla="val 100765"/>
              <a:gd name="adj3" fmla="val 33333"/>
            </a:avLst>
          </a:prstGeom>
          <a:solidFill>
            <a:srgbClr val="FFFF00"/>
          </a:solidFill>
          <a:ln w="9525">
            <a:solidFill>
              <a:srgbClr val="000000"/>
            </a:solidFill>
            <a:miter lim="800000"/>
            <a:headEnd/>
            <a:tailEnd/>
          </a:ln>
        </p:spPr>
        <p:txBody>
          <a:bodyPr/>
          <a:lstStyle/>
          <a:p>
            <a:endParaRPr lang="en-US" dirty="0"/>
          </a:p>
        </p:txBody>
      </p:sp>
      <p:sp>
        <p:nvSpPr>
          <p:cNvPr id="48134" name="Slide Number Placeholder 7"/>
          <p:cNvSpPr>
            <a:spLocks noGrp="1"/>
          </p:cNvSpPr>
          <p:nvPr>
            <p:ph type="sldNum" sz="quarter" idx="12"/>
          </p:nvPr>
        </p:nvSpPr>
        <p:spPr>
          <a:noFill/>
        </p:spPr>
        <p:txBody>
          <a:bodyPr/>
          <a:lstStyle/>
          <a:p>
            <a:fld id="{C1791BB6-9F46-40A0-B2B7-32CF2E3E968E}" type="slidenum">
              <a:rPr lang="en-US">
                <a:latin typeface="Arial" charset="0"/>
              </a:rPr>
              <a:pPr/>
              <a:t>41</a:t>
            </a:fld>
            <a:endParaRPr lang="en-US" dirty="0">
              <a:latin typeface="Arial"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Types of relationships between classes: association, dependency, inheritance</a:t>
            </a:r>
            <a:endParaRPr lang="en-US" i="1" dirty="0" smtClean="0"/>
          </a:p>
          <a:p>
            <a:r>
              <a:rPr lang="en-US" smtClean="0"/>
              <a:t>Techniques for discovering associations </a:t>
            </a:r>
            <a:endParaRPr lang="en-US" smtClean="0"/>
          </a:p>
          <a:p>
            <a:pPr lvl="1"/>
            <a:r>
              <a:rPr lang="en-US" smtClean="0"/>
              <a:t>Identify verb phrases</a:t>
            </a:r>
          </a:p>
          <a:p>
            <a:pPr lvl="1"/>
            <a:r>
              <a:rPr lang="en-US" smtClean="0"/>
              <a:t>Create an association matrix</a:t>
            </a:r>
          </a:p>
          <a:p>
            <a:r>
              <a:rPr lang="en-US" smtClean="0"/>
              <a:t>Types of association</a:t>
            </a:r>
          </a:p>
          <a:p>
            <a:pPr lvl="1"/>
            <a:r>
              <a:rPr lang="en-US" smtClean="0"/>
              <a:t>Unidirectional and bidirectional</a:t>
            </a:r>
          </a:p>
          <a:p>
            <a:pPr lvl="1"/>
            <a:r>
              <a:rPr lang="en-US" smtClean="0"/>
              <a:t>Aggregation</a:t>
            </a:r>
          </a:p>
          <a:p>
            <a:pPr lvl="1"/>
            <a:r>
              <a:rPr lang="en-US" smtClean="0"/>
              <a:t>Composition</a:t>
            </a:r>
          </a:p>
          <a:p>
            <a:pPr lvl="1"/>
            <a:r>
              <a:rPr lang="en-US" smtClean="0"/>
              <a:t>Reflexive</a:t>
            </a:r>
          </a:p>
          <a:p>
            <a:pPr lvl="1"/>
            <a:r>
              <a:rPr lang="en-US" smtClean="0"/>
              <a:t>Association classes</a:t>
            </a:r>
          </a:p>
          <a:p>
            <a:pPr lvl="1"/>
            <a:r>
              <a:rPr lang="en-US" smtClean="0"/>
              <a:t>Association “decorations”: name, roles,  multiplicities</a:t>
            </a:r>
            <a:endParaRPr lang="en-US" smtClean="0"/>
          </a:p>
          <a:p>
            <a:endParaRPr lang="en-US" smtClean="0"/>
          </a:p>
          <a:p>
            <a:pPr lvl="1"/>
            <a:endParaRPr lang="en-US"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a:t>
            </a:fld>
            <a:endParaRPr kumimoji="0" lang="en-US" dirty="0"/>
          </a:p>
        </p:txBody>
      </p:sp>
    </p:spTree>
    <p:extLst>
      <p:ext uri="{BB962C8B-B14F-4D97-AF65-F5344CB8AC3E}">
        <p14:creationId xmlns:p14="http://schemas.microsoft.com/office/powerpoint/2010/main" val="181124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left)">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left)">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left)">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animEffect transition="in" filter="wipe(left)">
                                      <p:cBhvr>
                                        <p:cTn id="5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Relationships Between Classes</a:t>
            </a:r>
            <a:endParaRPr lang="en-US" dirty="0" smtClean="0"/>
          </a:p>
        </p:txBody>
      </p:sp>
      <p:sp>
        <p:nvSpPr>
          <p:cNvPr id="33795" name="Rectangle 3"/>
          <p:cNvSpPr>
            <a:spLocks noGrp="1" noChangeArrowheads="1"/>
          </p:cNvSpPr>
          <p:nvPr>
            <p:ph type="body" idx="1"/>
          </p:nvPr>
        </p:nvSpPr>
        <p:spPr/>
        <p:txBody>
          <a:bodyPr/>
          <a:lstStyle/>
          <a:p>
            <a:pPr marL="0" indent="0" eaLnBrk="1" hangingPunct="1">
              <a:lnSpc>
                <a:spcPct val="90000"/>
              </a:lnSpc>
              <a:buNone/>
            </a:pPr>
            <a:r>
              <a:rPr lang="en-US" sz="4000" smtClean="0"/>
              <a:t>In the OO paradigm, there are three fundamental types of relationships that can exist between classes</a:t>
            </a:r>
          </a:p>
          <a:p>
            <a:pPr>
              <a:lnSpc>
                <a:spcPct val="90000"/>
              </a:lnSpc>
            </a:pPr>
            <a:r>
              <a:rPr lang="en-US" sz="4000" smtClean="0"/>
              <a:t> Association</a:t>
            </a:r>
          </a:p>
          <a:p>
            <a:pPr>
              <a:lnSpc>
                <a:spcPct val="90000"/>
              </a:lnSpc>
            </a:pPr>
            <a:r>
              <a:rPr lang="en-US" sz="4000" smtClean="0"/>
              <a:t> Dependency</a:t>
            </a:r>
          </a:p>
          <a:p>
            <a:pPr>
              <a:lnSpc>
                <a:spcPct val="90000"/>
              </a:lnSpc>
            </a:pPr>
            <a:r>
              <a:rPr lang="en-US" sz="4000" smtClean="0"/>
              <a:t> Inheritance (</a:t>
            </a:r>
            <a:r>
              <a:rPr lang="en-US" sz="3800" smtClean="0"/>
              <a:t>discussed in Lesson 3</a:t>
            </a:r>
            <a:r>
              <a:rPr lang="en-US" sz="4000" smtClean="0"/>
              <a:t>) </a:t>
            </a:r>
            <a:endParaRPr lang="en-US" sz="4000" dirty="0" smtClean="0"/>
          </a:p>
        </p:txBody>
      </p:sp>
      <p:sp>
        <p:nvSpPr>
          <p:cNvPr id="33796" name="Slide Number Placeholder 5"/>
          <p:cNvSpPr>
            <a:spLocks noGrp="1"/>
          </p:cNvSpPr>
          <p:nvPr>
            <p:ph type="sldNum" sz="quarter" idx="12"/>
          </p:nvPr>
        </p:nvSpPr>
        <p:spPr>
          <a:noFill/>
        </p:spPr>
        <p:txBody>
          <a:bodyPr/>
          <a:lstStyle/>
          <a:p>
            <a:fld id="{F234F280-E10C-44B6-9D8C-F186C8E10EB2}" type="slidenum">
              <a:rPr lang="en-US">
                <a:latin typeface="Arial" charset="0"/>
              </a:rPr>
              <a:pPr/>
              <a:t>6</a:t>
            </a:fld>
            <a:endParaRPr lang="en-US" dirty="0">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(continued)</a:t>
            </a: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8851393"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6200" y="4343400"/>
            <a:ext cx="4724400" cy="2308324"/>
          </a:xfrm>
          <a:prstGeom prst="rect">
            <a:avLst/>
          </a:prstGeom>
          <a:noFill/>
        </p:spPr>
        <p:txBody>
          <a:bodyPr wrap="square" rtlCol="0">
            <a:spAutoFit/>
          </a:bodyPr>
          <a:lstStyle/>
          <a:p>
            <a:r>
              <a:rPr lang="en-US" u="sng" smtClean="0"/>
              <a:t>Associations</a:t>
            </a:r>
          </a:p>
          <a:p>
            <a:pPr marL="342900" indent="-342900">
              <a:buFont typeface="+mj-lt"/>
              <a:buAutoNum type="arabicPeriod"/>
            </a:pPr>
            <a:r>
              <a:rPr lang="en-US" smtClean="0"/>
              <a:t>“Customer </a:t>
            </a:r>
            <a:r>
              <a:rPr lang="en-US" i="1" smtClean="0"/>
              <a:t>has an</a:t>
            </a:r>
            <a:r>
              <a:rPr lang="en-US" smtClean="0"/>
              <a:t> Account”</a:t>
            </a:r>
          </a:p>
          <a:p>
            <a:pPr marL="342900" indent="-342900">
              <a:buFont typeface="+mj-lt"/>
              <a:buAutoNum type="arabicPeriod"/>
            </a:pPr>
            <a:r>
              <a:rPr lang="en-US" smtClean="0"/>
              <a:t>Permanent relationship</a:t>
            </a:r>
          </a:p>
          <a:p>
            <a:pPr marL="342900" indent="-342900">
              <a:buFont typeface="+mj-lt"/>
              <a:buAutoNum type="arabicPeriod"/>
            </a:pPr>
            <a:r>
              <a:rPr lang="en-US" smtClean="0"/>
              <a:t>Association from A to B implies A keeps a reference to B</a:t>
            </a:r>
          </a:p>
          <a:p>
            <a:pPr marL="342900" indent="-342900">
              <a:buFont typeface="+mj-lt"/>
              <a:buAutoNum type="arabicPeriod"/>
            </a:pPr>
            <a:r>
              <a:rPr lang="en-US" smtClean="0"/>
              <a:t>Association from A to B implies it is possible to navigate from A to B at runtime</a:t>
            </a:r>
            <a:endParaRPr lang="en-US"/>
          </a:p>
        </p:txBody>
      </p:sp>
      <p:sp>
        <p:nvSpPr>
          <p:cNvPr id="6" name="TextBox 5"/>
          <p:cNvSpPr txBox="1"/>
          <p:nvPr/>
        </p:nvSpPr>
        <p:spPr>
          <a:xfrm>
            <a:off x="4800600" y="4358640"/>
            <a:ext cx="4191000" cy="1477328"/>
          </a:xfrm>
          <a:prstGeom prst="rect">
            <a:avLst/>
          </a:prstGeom>
          <a:noFill/>
        </p:spPr>
        <p:txBody>
          <a:bodyPr wrap="square" rtlCol="0">
            <a:spAutoFit/>
          </a:bodyPr>
          <a:lstStyle/>
          <a:p>
            <a:r>
              <a:rPr lang="en-US" u="sng" smtClean="0"/>
              <a:t>Dependencies</a:t>
            </a:r>
          </a:p>
          <a:p>
            <a:pPr marL="342900" indent="-342900">
              <a:buFont typeface="+mj-lt"/>
              <a:buAutoNum type="arabicPeriod"/>
            </a:pPr>
            <a:r>
              <a:rPr lang="en-US" smtClean="0"/>
              <a:t>“Triangle </a:t>
            </a:r>
            <a:r>
              <a:rPr lang="en-US" i="1" smtClean="0"/>
              <a:t>uses </a:t>
            </a:r>
            <a:r>
              <a:rPr lang="en-US" smtClean="0"/>
              <a:t>Math” (see example)</a:t>
            </a:r>
          </a:p>
          <a:p>
            <a:pPr marL="342900" indent="-342900">
              <a:buFont typeface="+mj-lt"/>
              <a:buAutoNum type="arabicPeriod"/>
            </a:pPr>
            <a:r>
              <a:rPr lang="en-US" smtClean="0"/>
              <a:t>Temporary relationship</a:t>
            </a:r>
          </a:p>
          <a:p>
            <a:pPr marL="342900" indent="-342900">
              <a:buFont typeface="+mj-lt"/>
              <a:buAutoNum type="arabicPeriod"/>
            </a:pPr>
            <a:r>
              <a:rPr lang="en-US" smtClean="0"/>
              <a:t>Dependency from A to B implies A does </a:t>
            </a:r>
            <a:r>
              <a:rPr lang="en-US" i="1" smtClean="0"/>
              <a:t>not </a:t>
            </a:r>
            <a:r>
              <a:rPr lang="en-US" smtClean="0"/>
              <a:t>keep a reference to B</a:t>
            </a:r>
            <a:endParaRPr lang="en-US"/>
          </a:p>
        </p:txBody>
      </p:sp>
    </p:spTree>
    <p:extLst>
      <p:ext uri="{BB962C8B-B14F-4D97-AF65-F5344CB8AC3E}">
        <p14:creationId xmlns:p14="http://schemas.microsoft.com/office/powerpoint/2010/main" val="3817486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Two Examples</a:t>
            </a:r>
            <a:endParaRPr lang="en-US"/>
          </a:p>
        </p:txBody>
      </p:sp>
      <p:sp>
        <p:nvSpPr>
          <p:cNvPr id="3" name="Content Placeholder 2"/>
          <p:cNvSpPr>
            <a:spLocks noGrp="1"/>
          </p:cNvSpPr>
          <p:nvPr>
            <p:ph idx="1"/>
          </p:nvPr>
        </p:nvSpPr>
        <p:spPr/>
        <p:txBody>
          <a:bodyPr/>
          <a:lstStyle/>
          <a:p>
            <a:r>
              <a:rPr lang="en-US" smtClean="0"/>
              <a:t>Association</a:t>
            </a:r>
          </a:p>
          <a:p>
            <a:endParaRPr lang="en-US"/>
          </a:p>
          <a:p>
            <a:endParaRPr lang="en-US" smtClean="0"/>
          </a:p>
          <a:p>
            <a:endParaRPr lang="en-US"/>
          </a:p>
          <a:p>
            <a:endParaRPr lang="en-US" smtClean="0"/>
          </a:p>
          <a:p>
            <a:r>
              <a:rPr lang="en-US" smtClean="0"/>
              <a:t>Dependency </a:t>
            </a:r>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8</a:t>
            </a:fld>
            <a:endParaRPr kumimoji="0"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5692656"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 y="5029200"/>
            <a:ext cx="7702609"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2181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t>One-way and Two-way Associations</a:t>
            </a:r>
            <a:endParaRPr lang="en-US" sz="4000"/>
          </a:p>
        </p:txBody>
      </p:sp>
      <p:sp>
        <p:nvSpPr>
          <p:cNvPr id="3" name="Content Placeholder 2"/>
          <p:cNvSpPr>
            <a:spLocks noGrp="1"/>
          </p:cNvSpPr>
          <p:nvPr>
            <p:ph idx="1"/>
          </p:nvPr>
        </p:nvSpPr>
        <p:spPr/>
        <p:txBody>
          <a:bodyPr/>
          <a:lstStyle/>
          <a:p>
            <a:r>
              <a:rPr lang="en-US" smtClean="0"/>
              <a:t>Sometimes should be able to navigate from A to B but not from B to A. This is a </a:t>
            </a:r>
            <a:r>
              <a:rPr lang="en-US" i="1" smtClean="0"/>
              <a:t>one-way association.</a:t>
            </a:r>
          </a:p>
          <a:p>
            <a:pPr marL="0" indent="0">
              <a:buNone/>
            </a:pPr>
            <a:endParaRPr lang="en-US" i="1"/>
          </a:p>
          <a:p>
            <a:endParaRPr lang="en-US" i="1" smtClean="0"/>
          </a:p>
          <a:p>
            <a:endParaRPr lang="en-US" i="1"/>
          </a:p>
          <a:p>
            <a:r>
              <a:rPr lang="en-US" smtClean="0"/>
              <a:t>Sometimes should be able to navigate from A to B and also from B to A. </a:t>
            </a:r>
          </a:p>
          <a:p>
            <a:pPr marL="0" indent="0">
              <a:buNone/>
            </a:pPr>
            <a:endParaRPr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9</a:t>
            </a:fld>
            <a:endParaRPr kumimoji="0"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884" y="2895600"/>
            <a:ext cx="4411869"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200" y="5257800"/>
            <a:ext cx="4225235" cy="1355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49172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7958</TotalTime>
  <Words>2419</Words>
  <Application>Microsoft Office PowerPoint</Application>
  <PresentationFormat>On-screen Show (4:3)</PresentationFormat>
  <Paragraphs>434</Paragraphs>
  <Slides>41</Slides>
  <Notes>22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Flow</vt:lpstr>
      <vt:lpstr>CS401 Modern Programming Practices (MPP) Professor  Paul Corazza</vt:lpstr>
      <vt:lpstr>PowerPoint Presentation</vt:lpstr>
      <vt:lpstr>Lecture 2: Associations, Modeling Relationships with UML </vt:lpstr>
      <vt:lpstr>Wholeness Statement</vt:lpstr>
      <vt:lpstr>Overview</vt:lpstr>
      <vt:lpstr>Relationships Between Classes</vt:lpstr>
      <vt:lpstr>(continued)</vt:lpstr>
      <vt:lpstr>Two Examples</vt:lpstr>
      <vt:lpstr>One-way and Two-way Associations</vt:lpstr>
      <vt:lpstr>Overview</vt:lpstr>
      <vt:lpstr>Associations Specified by Verbs</vt:lpstr>
      <vt:lpstr>The Student Registration System</vt:lpstr>
      <vt:lpstr>Association Matrix</vt:lpstr>
      <vt:lpstr>Associations– In class Exercise</vt:lpstr>
      <vt:lpstr>PowerPoint Presentation</vt:lpstr>
      <vt:lpstr>Problem Description – In class Exercise</vt:lpstr>
      <vt:lpstr>Student Registration System</vt:lpstr>
      <vt:lpstr>Main Point 1</vt:lpstr>
      <vt:lpstr>Overview</vt:lpstr>
      <vt:lpstr>Describing Relationships</vt:lpstr>
      <vt:lpstr>Association</vt:lpstr>
      <vt:lpstr>Association</vt:lpstr>
      <vt:lpstr>Association</vt:lpstr>
      <vt:lpstr>Association</vt:lpstr>
      <vt:lpstr>Association</vt:lpstr>
      <vt:lpstr>Multiplicity </vt:lpstr>
      <vt:lpstr>Association roles</vt:lpstr>
      <vt:lpstr>Main Point 2</vt:lpstr>
      <vt:lpstr>In-class Exercise</vt:lpstr>
      <vt:lpstr>Association Exercise</vt:lpstr>
      <vt:lpstr>Aggregation</vt:lpstr>
      <vt:lpstr>Composition</vt:lpstr>
      <vt:lpstr>Composition</vt:lpstr>
      <vt:lpstr>Reflexive Association</vt:lpstr>
      <vt:lpstr>Reflexive Association</vt:lpstr>
      <vt:lpstr>Association Classes</vt:lpstr>
      <vt:lpstr>Association Class - reworked</vt:lpstr>
      <vt:lpstr>Main Point 3</vt:lpstr>
      <vt:lpstr>Mid-Term Prep Exercise (3-2)</vt:lpstr>
      <vt:lpstr>Summary</vt:lpstr>
      <vt:lpstr>Connecting the Parts of Knowledge With the Wholeness of Knowledge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Paul Corazza</cp:lastModifiedBy>
  <cp:revision>499</cp:revision>
  <cp:lastPrinted>2013-11-07T16:22:58Z</cp:lastPrinted>
  <dcterms:created xsi:type="dcterms:W3CDTF">2010-06-08T15:14:26Z</dcterms:created>
  <dcterms:modified xsi:type="dcterms:W3CDTF">2015-06-23T14:42:44Z</dcterms:modified>
</cp:coreProperties>
</file>