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60" r:id="rId2"/>
    <p:sldId id="387" r:id="rId3"/>
    <p:sldId id="365" r:id="rId4"/>
    <p:sldId id="351" r:id="rId5"/>
    <p:sldId id="366" r:id="rId6"/>
    <p:sldId id="368" r:id="rId7"/>
    <p:sldId id="371" r:id="rId8"/>
    <p:sldId id="374" r:id="rId9"/>
    <p:sldId id="372" r:id="rId10"/>
    <p:sldId id="389" r:id="rId11"/>
    <p:sldId id="373" r:id="rId12"/>
    <p:sldId id="391" r:id="rId13"/>
    <p:sldId id="388" r:id="rId14"/>
    <p:sldId id="370" r:id="rId15"/>
    <p:sldId id="367" r:id="rId16"/>
    <p:sldId id="331" r:id="rId17"/>
    <p:sldId id="332" r:id="rId18"/>
    <p:sldId id="333" r:id="rId19"/>
    <p:sldId id="334" r:id="rId20"/>
    <p:sldId id="393" r:id="rId21"/>
    <p:sldId id="335" r:id="rId22"/>
    <p:sldId id="392" r:id="rId23"/>
    <p:sldId id="336" r:id="rId24"/>
    <p:sldId id="338" r:id="rId25"/>
    <p:sldId id="357" r:id="rId26"/>
    <p:sldId id="383" r:id="rId27"/>
    <p:sldId id="394" r:id="rId28"/>
    <p:sldId id="361" r:id="rId29"/>
    <p:sldId id="362" r:id="rId30"/>
    <p:sldId id="395" r:id="rId31"/>
    <p:sldId id="337" r:id="rId32"/>
    <p:sldId id="396" r:id="rId33"/>
    <p:sldId id="358" r:id="rId34"/>
    <p:sldId id="359" r:id="rId35"/>
    <p:sldId id="363" r:id="rId36"/>
    <p:sldId id="386" r:id="rId37"/>
    <p:sldId id="355" r:id="rId38"/>
    <p:sldId id="356" r:id="rId39"/>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819" autoAdjust="0"/>
  </p:normalViewPr>
  <p:slideViewPr>
    <p:cSldViewPr>
      <p:cViewPr varScale="1">
        <p:scale>
          <a:sx n="62" d="100"/>
          <a:sy n="62" d="100"/>
        </p:scale>
        <p:origin x="-684"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13A70AFF-AE3F-4AAC-AF68-919CF5088386}" type="datetimeFigureOut">
              <a:rPr lang="en-US" smtClean="0"/>
              <a:pPr/>
              <a:t>6/17/2015</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F078A934-4A9F-429C-9C87-18DB206E4E6F}" type="slidenum">
              <a:rPr lang="en-US" smtClean="0"/>
              <a:pPr/>
              <a:t>‹#›</a:t>
            </a:fld>
            <a:endParaRPr lang="en-US" dirty="0"/>
          </a:p>
        </p:txBody>
      </p:sp>
    </p:spTree>
    <p:extLst>
      <p:ext uri="{BB962C8B-B14F-4D97-AF65-F5344CB8AC3E}">
        <p14:creationId xmlns:p14="http://schemas.microsoft.com/office/powerpoint/2010/main" val="484079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6B6721-B274-467B-8E3E-F78A691795C3}" type="slidenum">
              <a:rPr lang="en-US"/>
              <a:pPr/>
              <a:t>1</a:t>
            </a:fld>
            <a:endParaRPr lang="en-US" dirty="0"/>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637727-16E6-461E-A8B8-900CA7955CDC}" type="slidenum">
              <a:rPr lang="en-US"/>
              <a:pPr/>
              <a:t>22</a:t>
            </a:fld>
            <a:endParaRPr lang="en-US"/>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F2FAAF-DD87-4B78-BEC5-7AB056D1FBA1}" type="slidenum">
              <a:rPr lang="en-US"/>
              <a:pPr/>
              <a:t>23</a:t>
            </a:fld>
            <a:endParaRPr lang="en-US"/>
          </a:p>
        </p:txBody>
      </p:sp>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40DB36-5B5A-4038-9A98-2DCD9958C5B9}" type="slidenum">
              <a:rPr lang="en-US"/>
              <a:pPr/>
              <a:t>24</a:t>
            </a:fld>
            <a:endParaRPr lang="en-US"/>
          </a:p>
        </p:txBody>
      </p:sp>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063BA55D-7C58-4F30-916E-4C70E4BFF5E7}" type="slidenum">
              <a:rPr lang="en-US">
                <a:latin typeface="Arial" charset="0"/>
              </a:rPr>
              <a:pPr/>
              <a:t>25</a:t>
            </a:fld>
            <a:endParaRPr lang="en-US">
              <a:latin typeface="Arial" charset="0"/>
            </a:endParaRPr>
          </a:p>
        </p:txBody>
      </p:sp>
      <p:sp>
        <p:nvSpPr>
          <p:cNvPr id="51203" name="Rectangle 2"/>
          <p:cNvSpPr>
            <a:spLocks noGrp="1" noChangeArrowheads="1"/>
          </p:cNvSpPr>
          <p:nvPr>
            <p:ph type="body" idx="1"/>
          </p:nvPr>
        </p:nvSpPr>
        <p:spPr>
          <a:xfrm>
            <a:off x="936344" y="4414177"/>
            <a:ext cx="5137714" cy="4184993"/>
          </a:xfrm>
          <a:noFill/>
          <a:ln/>
        </p:spPr>
        <p:txBody>
          <a:bodyPr lIns="92184" tIns="45283" rIns="92184" bIns="45283"/>
          <a:lstStyle/>
          <a:p>
            <a:pPr eaLnBrk="1" hangingPunct="1"/>
            <a:endParaRPr lang="en-US" smtClean="0">
              <a:latin typeface="Arial" charset="0"/>
            </a:endParaRPr>
          </a:p>
        </p:txBody>
      </p:sp>
      <p:sp>
        <p:nvSpPr>
          <p:cNvPr id="51204" name="Rectangle 3"/>
          <p:cNvSpPr>
            <a:spLocks noGrp="1" noRot="1" noChangeAspect="1" noChangeArrowheads="1" noTextEdit="1"/>
          </p:cNvSpPr>
          <p:nvPr>
            <p:ph type="sldImg"/>
          </p:nvPr>
        </p:nvSpPr>
        <p:spPr>
          <a:xfrm>
            <a:off x="1179513" y="696913"/>
            <a:ext cx="4648200" cy="3486150"/>
          </a:xfrm>
          <a:ln w="12700" cap="flat">
            <a:solidFill>
              <a:schemeClr val="tx1"/>
            </a:solidFill>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81CE1C-A3EB-40EA-B028-130FEF405CA6}" type="slidenum">
              <a:rPr lang="en-US"/>
              <a:pPr/>
              <a:t>28</a:t>
            </a:fld>
            <a:endParaRPr lang="en-US"/>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ADD055-5FC7-41E2-A3E2-4A0BB41A9A04}" type="slidenum">
              <a:rPr lang="en-US"/>
              <a:pPr/>
              <a:t>29</a:t>
            </a:fld>
            <a:endParaRPr lang="en-US"/>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ADD055-5FC7-41E2-A3E2-4A0BB41A9A04}" type="slidenum">
              <a:rPr lang="en-US"/>
              <a:pPr/>
              <a:t>30</a:t>
            </a:fld>
            <a:endParaRPr lang="en-US"/>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243014-8C33-41CF-952D-8A044E8B5D4E}" type="slidenum">
              <a:rPr lang="en-US"/>
              <a:pPr/>
              <a:t>31</a:t>
            </a:fld>
            <a:endParaRPr lang="en-US"/>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243014-8C33-41CF-952D-8A044E8B5D4E}" type="slidenum">
              <a:rPr lang="en-US"/>
              <a:pPr/>
              <a:t>32</a:t>
            </a:fld>
            <a:endParaRPr lang="en-US"/>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73ACE0-858F-4675-9AE6-0E95DCE6A05E}" type="slidenum">
              <a:rPr lang="en-US"/>
              <a:pPr/>
              <a:t>33</a:t>
            </a:fld>
            <a:endParaRPr lang="en-US"/>
          </a:p>
        </p:txBody>
      </p:sp>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006D5446-CE6E-45F5-831F-848A5F2CAFE9}" type="slidenum">
              <a:rPr lang="en-US">
                <a:latin typeface="Arial" charset="0"/>
              </a:rPr>
              <a:pPr/>
              <a:t>4</a:t>
            </a:fld>
            <a:endParaRPr lang="en-US" dirty="0">
              <a:latin typeface="Arial" charset="0"/>
            </a:endParaRPr>
          </a:p>
        </p:txBody>
      </p:sp>
      <p:sp>
        <p:nvSpPr>
          <p:cNvPr id="50179" name="Rectangle 2"/>
          <p:cNvSpPr>
            <a:spLocks noGrp="1" noChangeArrowheads="1"/>
          </p:cNvSpPr>
          <p:nvPr>
            <p:ph type="body" idx="1"/>
          </p:nvPr>
        </p:nvSpPr>
        <p:spPr>
          <a:xfrm>
            <a:off x="936344" y="4414177"/>
            <a:ext cx="5137714" cy="4184993"/>
          </a:xfrm>
          <a:noFill/>
          <a:ln/>
        </p:spPr>
        <p:txBody>
          <a:bodyPr lIns="92184" tIns="45283" rIns="92184" bIns="45283"/>
          <a:lstStyle/>
          <a:p>
            <a:pPr eaLnBrk="1" hangingPunct="1"/>
            <a:endParaRPr lang="en-US" dirty="0" smtClean="0">
              <a:latin typeface="Arial" charset="0"/>
            </a:endParaRPr>
          </a:p>
        </p:txBody>
      </p:sp>
      <p:sp>
        <p:nvSpPr>
          <p:cNvPr id="50180" name="Rectangle 3"/>
          <p:cNvSpPr>
            <a:spLocks noGrp="1" noRot="1" noChangeAspect="1" noChangeArrowheads="1" noTextEdit="1"/>
          </p:cNvSpPr>
          <p:nvPr>
            <p:ph type="sldImg"/>
          </p:nvPr>
        </p:nvSpPr>
        <p:spPr>
          <a:xfrm>
            <a:off x="1179513" y="696913"/>
            <a:ext cx="4648200" cy="3486150"/>
          </a:xfrm>
          <a:ln w="12700" cap="flat">
            <a:solidFill>
              <a:schemeClr val="tx1"/>
            </a:solidFill>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BA06BF-7545-4C5E-8E7C-0BFB57DDBD56}" type="slidenum">
              <a:rPr lang="en-US"/>
              <a:pPr/>
              <a:t>34</a:t>
            </a:fld>
            <a:endParaRPr lang="en-US"/>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2FB7519B-6AA3-4EFD-9E7C-C664C2CDA8EC}" type="slidenum">
              <a:rPr lang="en-US">
                <a:latin typeface="Arial" charset="0"/>
              </a:rPr>
              <a:pPr/>
              <a:t>35</a:t>
            </a:fld>
            <a:endParaRPr lang="en-US">
              <a:latin typeface="Arial" charset="0"/>
            </a:endParaRPr>
          </a:p>
        </p:txBody>
      </p:sp>
      <p:sp>
        <p:nvSpPr>
          <p:cNvPr id="52227" name="Rectangle 2"/>
          <p:cNvSpPr>
            <a:spLocks noGrp="1" noChangeArrowheads="1"/>
          </p:cNvSpPr>
          <p:nvPr>
            <p:ph type="body" idx="1"/>
          </p:nvPr>
        </p:nvSpPr>
        <p:spPr>
          <a:xfrm>
            <a:off x="936344" y="4414177"/>
            <a:ext cx="5137714" cy="4184993"/>
          </a:xfrm>
          <a:noFill/>
          <a:ln/>
        </p:spPr>
        <p:txBody>
          <a:bodyPr lIns="92184" tIns="45283" rIns="92184" bIns="45283"/>
          <a:lstStyle/>
          <a:p>
            <a:pPr eaLnBrk="1" hangingPunct="1"/>
            <a:endParaRPr lang="en-US" smtClean="0">
              <a:latin typeface="Arial" charset="0"/>
            </a:endParaRPr>
          </a:p>
        </p:txBody>
      </p:sp>
      <p:sp>
        <p:nvSpPr>
          <p:cNvPr id="52228" name="Rectangle 3"/>
          <p:cNvSpPr>
            <a:spLocks noGrp="1" noRot="1" noChangeAspect="1" noChangeArrowheads="1" noTextEdit="1"/>
          </p:cNvSpPr>
          <p:nvPr>
            <p:ph type="sldImg"/>
          </p:nvPr>
        </p:nvSpPr>
        <p:spPr>
          <a:xfrm>
            <a:off x="1179513" y="696913"/>
            <a:ext cx="4648200" cy="3486150"/>
          </a:xfrm>
          <a:ln w="12700" cap="flat">
            <a:solidFill>
              <a:schemeClr val="tx1"/>
            </a:solidFill>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C9A664DF-4C3C-41C3-AFEC-411251C92A6A}" type="slidenum">
              <a:rPr lang="en-US">
                <a:latin typeface="Arial" charset="0"/>
              </a:rPr>
              <a:pPr/>
              <a:t>37</a:t>
            </a:fld>
            <a:endParaRPr lang="en-US" dirty="0">
              <a:latin typeface="Arial" charset="0"/>
            </a:endParaRPr>
          </a:p>
        </p:txBody>
      </p:sp>
      <p:sp>
        <p:nvSpPr>
          <p:cNvPr id="53251" name="Rectangle 2"/>
          <p:cNvSpPr>
            <a:spLocks noGrp="1" noChangeArrowheads="1"/>
          </p:cNvSpPr>
          <p:nvPr>
            <p:ph type="body" idx="1"/>
          </p:nvPr>
        </p:nvSpPr>
        <p:spPr>
          <a:xfrm>
            <a:off x="936344" y="4414177"/>
            <a:ext cx="5137714" cy="4184993"/>
          </a:xfrm>
          <a:noFill/>
          <a:ln/>
        </p:spPr>
        <p:txBody>
          <a:bodyPr lIns="92184" tIns="45283" rIns="92184" bIns="45283"/>
          <a:lstStyle/>
          <a:p>
            <a:pPr eaLnBrk="1" hangingPunct="1"/>
            <a:endParaRPr lang="en-US" dirty="0" smtClean="0">
              <a:latin typeface="Arial" charset="0"/>
            </a:endParaRPr>
          </a:p>
        </p:txBody>
      </p:sp>
      <p:sp>
        <p:nvSpPr>
          <p:cNvPr id="53252" name="Rectangle 3"/>
          <p:cNvSpPr>
            <a:spLocks noGrp="1" noRot="1" noChangeAspect="1" noChangeArrowheads="1" noTextEdit="1"/>
          </p:cNvSpPr>
          <p:nvPr>
            <p:ph type="sldImg"/>
          </p:nvPr>
        </p:nvSpPr>
        <p:spPr>
          <a:xfrm>
            <a:off x="1179513" y="696913"/>
            <a:ext cx="4648200" cy="3486150"/>
          </a:xfrm>
          <a:ln w="12700" cap="flat">
            <a:solidFill>
              <a:schemeClr val="tx1"/>
            </a:solidFill>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C0012283-3E10-41C0-B42D-C06D01F3C5A9}" type="slidenum">
              <a:rPr lang="en-US">
                <a:latin typeface="Arial" charset="0"/>
              </a:rPr>
              <a:pPr/>
              <a:t>38</a:t>
            </a:fld>
            <a:endParaRPr lang="en-US" dirty="0">
              <a:latin typeface="Arial" charset="0"/>
            </a:endParaRPr>
          </a:p>
        </p:txBody>
      </p:sp>
      <p:sp>
        <p:nvSpPr>
          <p:cNvPr id="55299" name="Rectangle 2"/>
          <p:cNvSpPr>
            <a:spLocks noGrp="1" noChangeArrowheads="1"/>
          </p:cNvSpPr>
          <p:nvPr>
            <p:ph type="body" idx="1"/>
          </p:nvPr>
        </p:nvSpPr>
        <p:spPr>
          <a:xfrm>
            <a:off x="936344" y="4414177"/>
            <a:ext cx="5137714" cy="4184993"/>
          </a:xfrm>
          <a:noFill/>
          <a:ln/>
        </p:spPr>
        <p:txBody>
          <a:bodyPr lIns="92184" tIns="45283" rIns="92184" bIns="45283"/>
          <a:lstStyle/>
          <a:p>
            <a:pPr eaLnBrk="1" hangingPunct="1"/>
            <a:endParaRPr lang="en-US" dirty="0" smtClean="0">
              <a:latin typeface="Arial" charset="0"/>
            </a:endParaRPr>
          </a:p>
        </p:txBody>
      </p:sp>
      <p:sp>
        <p:nvSpPr>
          <p:cNvPr id="55300" name="Rectangle 3"/>
          <p:cNvSpPr>
            <a:spLocks noGrp="1" noRot="1" noChangeAspect="1" noChangeArrowheads="1" noTextEdit="1"/>
          </p:cNvSpPr>
          <p:nvPr>
            <p:ph type="sldImg"/>
          </p:nvPr>
        </p:nvSpPr>
        <p:spPr>
          <a:xfrm>
            <a:off x="1179513" y="696913"/>
            <a:ext cx="4648200" cy="3486150"/>
          </a:xfrm>
          <a:ln w="12700" cap="flat">
            <a:solidFill>
              <a:schemeClr val="tx1"/>
            </a:solid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C9A664DF-4C3C-41C3-AFEC-411251C92A6A}" type="slidenum">
              <a:rPr lang="en-US">
                <a:latin typeface="Arial" charset="0"/>
              </a:rPr>
              <a:pPr/>
              <a:t>14</a:t>
            </a:fld>
            <a:endParaRPr lang="en-US">
              <a:latin typeface="Arial" charset="0"/>
            </a:endParaRPr>
          </a:p>
        </p:txBody>
      </p:sp>
      <p:sp>
        <p:nvSpPr>
          <p:cNvPr id="53251" name="Rectangle 2"/>
          <p:cNvSpPr>
            <a:spLocks noGrp="1" noChangeArrowheads="1"/>
          </p:cNvSpPr>
          <p:nvPr>
            <p:ph type="body" idx="1"/>
          </p:nvPr>
        </p:nvSpPr>
        <p:spPr>
          <a:xfrm>
            <a:off x="936344" y="4414177"/>
            <a:ext cx="5137714" cy="4184993"/>
          </a:xfrm>
          <a:noFill/>
          <a:ln/>
        </p:spPr>
        <p:txBody>
          <a:bodyPr lIns="92184" tIns="45283" rIns="92184" bIns="45283"/>
          <a:lstStyle/>
          <a:p>
            <a:pPr eaLnBrk="1" hangingPunct="1"/>
            <a:endParaRPr lang="en-US" smtClean="0">
              <a:latin typeface="Arial" charset="0"/>
            </a:endParaRPr>
          </a:p>
        </p:txBody>
      </p:sp>
      <p:sp>
        <p:nvSpPr>
          <p:cNvPr id="53252" name="Rectangle 3"/>
          <p:cNvSpPr>
            <a:spLocks noGrp="1" noRot="1" noChangeAspect="1" noChangeArrowheads="1" noTextEdit="1"/>
          </p:cNvSpPr>
          <p:nvPr>
            <p:ph type="sldImg"/>
          </p:nvPr>
        </p:nvSpPr>
        <p:spPr>
          <a:xfrm>
            <a:off x="1179513" y="696913"/>
            <a:ext cx="4648200" cy="3486150"/>
          </a:xfrm>
          <a:ln w="12700" cap="flat">
            <a:solidFill>
              <a:schemeClr val="tx1"/>
            </a:solidFill>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B6065F-780B-4A14-8669-FB7C0C8D4309}" type="slidenum">
              <a:rPr lang="en-US"/>
              <a:pPr/>
              <a:t>16</a:t>
            </a:fld>
            <a:endParaRPr lang="en-US"/>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1A9607-2928-472D-B965-E0590A0898B0}" type="slidenum">
              <a:rPr lang="en-US"/>
              <a:pPr/>
              <a:t>17</a:t>
            </a:fld>
            <a:endParaRPr lang="en-US"/>
          </a:p>
        </p:txBody>
      </p:sp>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4C44A2-CC6F-42FE-B699-194D22006979}" type="slidenum">
              <a:rPr lang="en-US"/>
              <a:pPr/>
              <a:t>18</a:t>
            </a:fld>
            <a:endParaRPr lang="en-US"/>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E40EFB-DFCF-4D73-B703-21FEC092600D}" type="slidenum">
              <a:rPr lang="en-US"/>
              <a:pPr/>
              <a:t>19</a:t>
            </a:fld>
            <a:endParaRPr lang="en-US"/>
          </a:p>
        </p:txBody>
      </p:sp>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E40EFB-DFCF-4D73-B703-21FEC092600D}" type="slidenum">
              <a:rPr lang="en-US"/>
              <a:pPr/>
              <a:t>20</a:t>
            </a:fld>
            <a:endParaRPr lang="en-US"/>
          </a:p>
        </p:txBody>
      </p:sp>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637727-16E6-461E-A8B8-900CA7955CDC}" type="slidenum">
              <a:rPr lang="en-US"/>
              <a:pPr/>
              <a:t>21</a:t>
            </a:fld>
            <a:endParaRPr lang="en-US"/>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97554F00-6339-4BD5-BF7F-9E4DD9C716C8}" type="datetime1">
              <a:rPr lang="en-US" smtClean="0"/>
              <a:pPr/>
              <a:t>6/17/2015</a:t>
            </a:fld>
            <a:endParaRPr lang="en-US" dirty="0"/>
          </a:p>
        </p:txBody>
      </p:sp>
      <p:sp>
        <p:nvSpPr>
          <p:cNvPr id="19" name="Footer Placeholder 18"/>
          <p:cNvSpPr>
            <a:spLocks noGrp="1"/>
          </p:cNvSpPr>
          <p:nvPr>
            <p:ph type="ftr" sz="quarter" idx="11"/>
          </p:nvPr>
        </p:nvSpPr>
        <p:spPr/>
        <p:txBody>
          <a:bodyPr/>
          <a:lstStyle/>
          <a:p>
            <a:endParaRPr kumimoji="0" lang="en-US" dirty="0"/>
          </a:p>
        </p:txBody>
      </p:sp>
      <p:sp>
        <p:nvSpPr>
          <p:cNvPr id="27" name="Slide Number Placeholder 26"/>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21EFB01-ECD9-4CBC-AC30-87D0F595B357}" type="datetime1">
              <a:rPr lang="en-US" smtClean="0"/>
              <a:pPr/>
              <a:t>6/17/2015</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45E0740-48C5-4D94-8F3B-9AB93110E24A}" type="datetime1">
              <a:rPr lang="en-US" smtClean="0"/>
              <a:pPr/>
              <a:t>6/17/2015</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dirty="0" smtClean="0"/>
          </a:p>
        </p:txBody>
      </p:sp>
      <p:sp>
        <p:nvSpPr>
          <p:cNvPr id="4" name="Rectangle 4"/>
          <p:cNvSpPr>
            <a:spLocks noGrp="1" noChangeArrowheads="1"/>
          </p:cNvSpPr>
          <p:nvPr>
            <p:ph type="dt" sz="half" idx="10"/>
          </p:nvPr>
        </p:nvSpPr>
        <p:spPr>
          <a:ln/>
        </p:spPr>
        <p:txBody>
          <a:bodyPr/>
          <a:lstStyle>
            <a:lvl1pPr>
              <a:defRPr/>
            </a:lvl1pPr>
          </a:lstStyle>
          <a:p>
            <a:pPr>
              <a:defRPr/>
            </a:pPr>
            <a:fld id="{8779A944-4603-4E7B-91B6-0E21D1935963}" type="datetime1">
              <a:rPr lang="en-US" smtClean="0"/>
              <a:pPr>
                <a:defRPr/>
              </a:pPr>
              <a:t>6/17/2015</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98BDBCA8-02E9-44A2-8E99-2E061FA53BF6}" type="slidenum">
              <a:rPr lang="en-US"/>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4"/>
          <p:cNvSpPr>
            <a:spLocks noGrp="1" noChangeArrowheads="1"/>
          </p:cNvSpPr>
          <p:nvPr>
            <p:ph type="dt" sz="half" idx="10"/>
          </p:nvPr>
        </p:nvSpPr>
        <p:spPr>
          <a:ln/>
        </p:spPr>
        <p:txBody>
          <a:bodyPr/>
          <a:lstStyle>
            <a:lvl1pPr>
              <a:defRPr/>
            </a:lvl1pPr>
          </a:lstStyle>
          <a:p>
            <a:pPr>
              <a:defRPr/>
            </a:pPr>
            <a:fld id="{21F48C47-D509-4D47-8442-F43B83A90C76}" type="datetime1">
              <a:rPr lang="en-US" smtClean="0"/>
              <a:pPr>
                <a:defRPr/>
              </a:pPr>
              <a:t>6/17/2015</a:t>
            </a:fld>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a:ln/>
        </p:spPr>
        <p:txBody>
          <a:bodyPr/>
          <a:lstStyle>
            <a:lvl1pPr>
              <a:defRPr/>
            </a:lvl1pPr>
          </a:lstStyle>
          <a:p>
            <a:pPr>
              <a:defRPr/>
            </a:pPr>
            <a:fld id="{0F93536D-8C59-447D-BD7B-2DCAA63FA9FB}"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7F05AD9-FA08-42AA-AB99-056923B43680}" type="datetime1">
              <a:rPr lang="en-US" smtClean="0"/>
              <a:pPr/>
              <a:t>6/17/2015</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F45F4BC-45FF-4622-A68C-8A8FA3FB2EC4}" type="datetime1">
              <a:rPr lang="en-US" smtClean="0"/>
              <a:pPr/>
              <a:t>6/17/2015</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67DC365-B369-4676-AE5F-018CC166E097}" type="datetime1">
              <a:rPr lang="en-US" smtClean="0"/>
              <a:pPr/>
              <a:t>6/17/2015</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13F719F-9BC7-4370-9C80-36DAAEB5C1C7}" type="datetime1">
              <a:rPr lang="en-US" smtClean="0"/>
              <a:pPr/>
              <a:t>6/17/2015</a:t>
            </a:fld>
            <a:endParaRPr lang="en-US" dirty="0"/>
          </a:p>
        </p:txBody>
      </p:sp>
      <p:sp>
        <p:nvSpPr>
          <p:cNvPr id="8" name="Footer Placeholder 7"/>
          <p:cNvSpPr>
            <a:spLocks noGrp="1"/>
          </p:cNvSpPr>
          <p:nvPr>
            <p:ph type="ftr" sz="quarter" idx="11"/>
          </p:nvPr>
        </p:nvSpPr>
        <p:spPr/>
        <p:txBody>
          <a:bodyPr/>
          <a:lstStyle/>
          <a:p>
            <a:endParaRPr kumimoji="0" lang="en-US" dirty="0"/>
          </a:p>
        </p:txBody>
      </p:sp>
      <p:sp>
        <p:nvSpPr>
          <p:cNvPr id="9" name="Slide Number Placeholder 8"/>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135352B-5747-440F-9D78-AD6524A78D7D}" type="datetime1">
              <a:rPr lang="en-US" smtClean="0"/>
              <a:pPr/>
              <a:t>6/17/2015</a:t>
            </a:fld>
            <a:endParaRPr lang="en-US" dirty="0"/>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718A59-1A59-4328-87C7-60F858264A5F}" type="datetime1">
              <a:rPr lang="en-US" smtClean="0"/>
              <a:pPr/>
              <a:t>6/17/2015</a:t>
            </a:fld>
            <a:endParaRPr lang="en-US" dirty="0"/>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03CEF76-792E-4020-833D-71965BE8549B}" type="datetime1">
              <a:rPr lang="en-US" smtClean="0"/>
              <a:pPr/>
              <a:t>6/17/2015</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BC4D95A-7A1C-4EDC-B3B0-A9B0D7AF7ECF}" type="datetime1">
              <a:rPr lang="en-US" smtClean="0"/>
              <a:pPr/>
              <a:t>6/17/2015</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a:xfrm>
            <a:off x="8077200" y="6356350"/>
            <a:ext cx="609600" cy="365125"/>
          </a:xfrm>
        </p:spPr>
        <p:txBody>
          <a:bodyPr/>
          <a:lstStyle/>
          <a:p>
            <a:fld id="{042AED99-7FB4-404E-8A97-64753DCE42EC}" type="slidenum">
              <a:rPr kumimoji="0" lang="en-US" smtClean="0"/>
              <a:pPr/>
              <a:t>‹#›</a:t>
            </a:fld>
            <a:endParaRPr kumimoji="0"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3132469-C2EB-4DE1-899A-8EFB8BCA3988}" type="datetime1">
              <a:rPr lang="en-US" smtClean="0"/>
              <a:pPr/>
              <a:t>6/17/2015</a:t>
            </a:fld>
            <a:endParaRPr lang="en-US" dirty="0">
              <a:solidFill>
                <a:schemeClr val="tx2">
                  <a:shade val="90000"/>
                </a:schemeClr>
              </a:solidFill>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l" eaLnBrk="1" latinLnBrk="0" hangingPunct="1"/>
            <a:endParaRPr kumimoji="0" lang="en-US" dirty="0">
              <a:solidFill>
                <a:schemeClr val="tx2">
                  <a:shade val="90000"/>
                </a:schemeClr>
              </a:solidFill>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42AED99-7FB4-404E-8A97-64753DCE42EC}" type="slidenum">
              <a:rPr kumimoji="0" lang="en-US" smtClean="0"/>
              <a:pPr/>
              <a:t>‹#›</a:t>
            </a:fld>
            <a:endParaRPr kumimoji="0" lang="en-US" dirty="0">
              <a:solidFill>
                <a:schemeClr val="tx2">
                  <a:shade val="90000"/>
                </a:schemeClr>
              </a:solidFill>
            </a:endParaRP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8" name="Picture 4" descr="G:\teach\MUM CS545 DCOMP Jun 2004\Lessons\McLaughlin_Building.jpg"/>
          <p:cNvPicPr>
            <a:picLocks noChangeAspect="1" noChangeArrowheads="1"/>
          </p:cNvPicPr>
          <p:nvPr/>
        </p:nvPicPr>
        <p:blipFill>
          <a:blip r:embed="rId3" cstate="print">
            <a:lum bright="-6000" contrast="-6000"/>
          </a:blip>
          <a:srcRect/>
          <a:stretch>
            <a:fillRect/>
          </a:stretch>
        </p:blipFill>
        <p:spPr bwMode="auto">
          <a:xfrm>
            <a:off x="0" y="0"/>
            <a:ext cx="9144000" cy="6858000"/>
          </a:xfrm>
          <a:prstGeom prst="rect">
            <a:avLst/>
          </a:prstGeom>
          <a:noFill/>
        </p:spPr>
      </p:pic>
      <p:pic>
        <p:nvPicPr>
          <p:cNvPr id="72709" name="Picture 5" descr="G:\teach\MUM CS545 DCOMP Jun 2004\Lessons\McLaughlin_Building.jpg"/>
          <p:cNvPicPr>
            <a:picLocks noChangeAspect="1" noChangeArrowheads="1"/>
          </p:cNvPicPr>
          <p:nvPr/>
        </p:nvPicPr>
        <p:blipFill>
          <a:blip r:embed="rId3" cstate="print">
            <a:lum bright="-6000" contrast="-6000"/>
          </a:blip>
          <a:srcRect/>
          <a:stretch>
            <a:fillRect/>
          </a:stretch>
        </p:blipFill>
        <p:spPr bwMode="auto">
          <a:xfrm>
            <a:off x="0" y="0"/>
            <a:ext cx="9144000" cy="6858000"/>
          </a:xfrm>
          <a:prstGeom prst="rect">
            <a:avLst/>
          </a:prstGeom>
          <a:noFill/>
        </p:spPr>
      </p:pic>
      <p:pic>
        <p:nvPicPr>
          <p:cNvPr id="72710" name="Picture 6" descr="G:\teach\MUM CS545 DCOMP Jun 2004\Lessons\McLaughlin_Building.jpg"/>
          <p:cNvPicPr>
            <a:picLocks noChangeAspect="1" noChangeArrowheads="1"/>
          </p:cNvPicPr>
          <p:nvPr/>
        </p:nvPicPr>
        <p:blipFill>
          <a:blip r:embed="rId3" cstate="print">
            <a:lum bright="-6000" contrast="-6000"/>
          </a:blip>
          <a:srcRect/>
          <a:stretch>
            <a:fillRect/>
          </a:stretch>
        </p:blipFill>
        <p:spPr bwMode="auto">
          <a:xfrm>
            <a:off x="0" y="0"/>
            <a:ext cx="9144000" cy="6858000"/>
          </a:xfrm>
          <a:prstGeom prst="rect">
            <a:avLst/>
          </a:prstGeom>
          <a:noFill/>
        </p:spPr>
      </p:pic>
      <p:sp>
        <p:nvSpPr>
          <p:cNvPr id="72711" name="Rectangle 7"/>
          <p:cNvSpPr>
            <a:spLocks noChangeArrowheads="1"/>
          </p:cNvSpPr>
          <p:nvPr/>
        </p:nvSpPr>
        <p:spPr bwMode="auto">
          <a:xfrm>
            <a:off x="152400" y="533400"/>
            <a:ext cx="8839200" cy="1524000"/>
          </a:xfrm>
          <a:prstGeom prst="rect">
            <a:avLst/>
          </a:prstGeom>
          <a:noFill/>
          <a:ln w="9525">
            <a:noFill/>
            <a:miter lim="800000"/>
            <a:headEnd/>
            <a:tailEnd/>
          </a:ln>
          <a:effectLst/>
        </p:spPr>
        <p:txBody>
          <a:bodyPr/>
          <a:lstStyle/>
          <a:p>
            <a:pPr algn="ctr" eaLnBrk="1" hangingPunct="1">
              <a:spcBef>
                <a:spcPct val="20000"/>
              </a:spcBef>
            </a:pPr>
            <a:r>
              <a:rPr lang="en-US" sz="3200" b="1" dirty="0">
                <a:solidFill>
                  <a:srgbClr val="010396"/>
                </a:solidFill>
                <a:latin typeface="Times New Roman" pitchFamily="18" charset="0"/>
              </a:rPr>
              <a:t>M</a:t>
            </a:r>
            <a:r>
              <a:rPr lang="en-US" sz="2400" b="1" dirty="0">
                <a:solidFill>
                  <a:srgbClr val="010396"/>
                </a:solidFill>
                <a:latin typeface="Times New Roman" pitchFamily="18" charset="0"/>
              </a:rPr>
              <a:t>AHARISHI </a:t>
            </a:r>
            <a:r>
              <a:rPr lang="en-US" sz="3200" b="1" dirty="0">
                <a:solidFill>
                  <a:srgbClr val="010396"/>
                </a:solidFill>
                <a:latin typeface="Times New Roman" pitchFamily="18" charset="0"/>
              </a:rPr>
              <a:t>U</a:t>
            </a:r>
            <a:r>
              <a:rPr lang="en-US" sz="2400" b="1" dirty="0">
                <a:solidFill>
                  <a:srgbClr val="010396"/>
                </a:solidFill>
                <a:latin typeface="Times New Roman" pitchFamily="18" charset="0"/>
              </a:rPr>
              <a:t>NIVERSITY of </a:t>
            </a:r>
            <a:r>
              <a:rPr lang="en-US" sz="3200" b="1" dirty="0">
                <a:solidFill>
                  <a:srgbClr val="010396"/>
                </a:solidFill>
                <a:latin typeface="Times New Roman" pitchFamily="18" charset="0"/>
              </a:rPr>
              <a:t>M</a:t>
            </a:r>
            <a:r>
              <a:rPr lang="en-US" sz="2400" b="1" dirty="0">
                <a:solidFill>
                  <a:srgbClr val="010396"/>
                </a:solidFill>
                <a:latin typeface="Times New Roman" pitchFamily="18" charset="0"/>
              </a:rPr>
              <a:t>ANAGEMENT</a:t>
            </a:r>
          </a:p>
          <a:p>
            <a:pPr algn="ctr"/>
            <a:r>
              <a:rPr lang="en-US" sz="2000" b="1" i="1" dirty="0">
                <a:solidFill>
                  <a:srgbClr val="99CCFF"/>
                </a:solidFill>
                <a:latin typeface="Times New Roman" pitchFamily="18" charset="0"/>
              </a:rPr>
              <a:t>Engaging the Managing Intelligence of Nature</a:t>
            </a:r>
            <a:r>
              <a:rPr lang="en-US" sz="2800" b="1" dirty="0">
                <a:solidFill>
                  <a:schemeClr val="bg1"/>
                </a:solidFill>
                <a:latin typeface="Times New Roman" pitchFamily="18" charset="0"/>
              </a:rPr>
              <a:t> </a:t>
            </a:r>
          </a:p>
          <a:p>
            <a:pPr algn="ctr" eaLnBrk="1" hangingPunct="1">
              <a:spcBef>
                <a:spcPct val="20000"/>
              </a:spcBef>
            </a:pPr>
            <a:r>
              <a:rPr lang="en-US" sz="3200" b="1" dirty="0">
                <a:solidFill>
                  <a:srgbClr val="010396"/>
                </a:solidFill>
                <a:latin typeface="Times New Roman" pitchFamily="18" charset="0"/>
              </a:rPr>
              <a:t>Computer Science Department</a:t>
            </a:r>
          </a:p>
        </p:txBody>
      </p:sp>
      <p:sp>
        <p:nvSpPr>
          <p:cNvPr id="72712" name="Rectangle 8"/>
          <p:cNvSpPr>
            <a:spLocks noGrp="1" noChangeArrowheads="1"/>
          </p:cNvSpPr>
          <p:nvPr>
            <p:ph type="ctrTitle"/>
          </p:nvPr>
        </p:nvSpPr>
        <p:spPr>
          <a:xfrm>
            <a:off x="762000" y="5257800"/>
            <a:ext cx="7315200" cy="762000"/>
          </a:xfrm>
          <a:noFill/>
          <a:ln/>
        </p:spPr>
        <p:txBody>
          <a:bodyPr>
            <a:normAutofit fontScale="90000"/>
          </a:bodyPr>
          <a:lstStyle/>
          <a:p>
            <a:pPr algn="ctr"/>
            <a:r>
              <a:rPr lang="en-US" sz="3600" b="1" dirty="0">
                <a:solidFill>
                  <a:schemeClr val="tx1"/>
                </a:solidFill>
                <a:effectLst/>
                <a:latin typeface="Arial" pitchFamily="34" charset="0"/>
                <a:cs typeface="Arial" pitchFamily="34" charset="0"/>
              </a:rPr>
              <a:t>CS401 Modern Programming Practices (MPP</a:t>
            </a:r>
            <a:r>
              <a:rPr lang="en-US" sz="3600" b="1" dirty="0" smtClean="0">
                <a:solidFill>
                  <a:schemeClr val="tx1"/>
                </a:solidFill>
                <a:effectLst/>
                <a:latin typeface="Arial" pitchFamily="34" charset="0"/>
                <a:cs typeface="Arial" pitchFamily="34" charset="0"/>
              </a:rPr>
              <a:t>)</a:t>
            </a:r>
            <a:br>
              <a:rPr lang="en-US" sz="3600" b="1" dirty="0" smtClean="0">
                <a:solidFill>
                  <a:schemeClr val="tx1"/>
                </a:solidFill>
                <a:effectLst/>
                <a:latin typeface="Arial" pitchFamily="34" charset="0"/>
                <a:cs typeface="Arial" pitchFamily="34" charset="0"/>
              </a:rPr>
            </a:br>
            <a:r>
              <a:rPr lang="en-US" sz="3600" smtClean="0">
                <a:solidFill>
                  <a:schemeClr val="tx1"/>
                </a:solidFill>
                <a:effectLst/>
                <a:latin typeface="Arial" pitchFamily="34" charset="0"/>
                <a:cs typeface="Arial" pitchFamily="34" charset="0"/>
              </a:rPr>
              <a:t>Professor  Paul Corazza</a:t>
            </a:r>
            <a:endParaRPr lang="en-US" sz="3600" b="1" dirty="0">
              <a:solidFill>
                <a:schemeClr val="tx1"/>
              </a:solidFill>
              <a:effectLst/>
              <a:latin typeface="Arial" pitchFamily="34" charset="0"/>
              <a:cs typeface="Arial" pitchFamily="34" charset="0"/>
            </a:endParaRPr>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1</a:t>
            </a:fld>
            <a:endParaRPr kumimoji="0"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153400" cy="1371600"/>
          </a:xfrm>
        </p:spPr>
        <p:txBody>
          <a:bodyPr>
            <a:normAutofit/>
          </a:bodyPr>
          <a:lstStyle/>
          <a:p>
            <a:r>
              <a:rPr lang="en-US" dirty="0" smtClean="0"/>
              <a:t>Associations– In class Exercise</a:t>
            </a:r>
            <a:endParaRPr lang="en-US" dirty="0"/>
          </a:p>
        </p:txBody>
      </p:sp>
      <p:sp>
        <p:nvSpPr>
          <p:cNvPr id="3" name="Content Placeholder 2"/>
          <p:cNvSpPr>
            <a:spLocks noGrp="1"/>
          </p:cNvSpPr>
          <p:nvPr>
            <p:ph idx="1"/>
          </p:nvPr>
        </p:nvSpPr>
        <p:spPr>
          <a:xfrm>
            <a:off x="304800" y="2743200"/>
            <a:ext cx="8382000" cy="3581400"/>
          </a:xfrm>
        </p:spPr>
        <p:txBody>
          <a:bodyPr>
            <a:normAutofit/>
          </a:bodyPr>
          <a:lstStyle/>
          <a:p>
            <a:pPr marL="0" indent="0">
              <a:buNone/>
            </a:pPr>
            <a:r>
              <a:rPr lang="en-US" dirty="0" smtClean="0"/>
              <a:t>In your small groups refer to our problem description and fill in the Association Matrix for our classes.</a:t>
            </a:r>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10</a:t>
            </a:fld>
            <a:endParaRPr kumimoji="0" lang="en-US"/>
          </a:p>
        </p:txBody>
      </p:sp>
    </p:spTree>
    <p:extLst>
      <p:ext uri="{BB962C8B-B14F-4D97-AF65-F5344CB8AC3E}">
        <p14:creationId xmlns:p14="http://schemas.microsoft.com/office/powerpoint/2010/main" val="19897661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78645" name="Group 85"/>
          <p:cNvGraphicFramePr>
            <a:graphicFrameLocks noGrp="1"/>
          </p:cNvGraphicFramePr>
          <p:nvPr>
            <p:ph/>
            <p:extLst>
              <p:ext uri="{D42A27DB-BD31-4B8C-83A1-F6EECF244321}">
                <p14:modId xmlns:p14="http://schemas.microsoft.com/office/powerpoint/2010/main" val="2927439909"/>
              </p:ext>
            </p:extLst>
          </p:nvPr>
        </p:nvGraphicFramePr>
        <p:xfrm>
          <a:off x="457200" y="304800"/>
          <a:ext cx="8229600" cy="6413945"/>
        </p:xfrm>
        <a:graphic>
          <a:graphicData uri="http://schemas.openxmlformats.org/drawingml/2006/table">
            <a:tbl>
              <a:tblPr/>
              <a:tblGrid>
                <a:gridCol w="1219200"/>
                <a:gridCol w="1131888"/>
                <a:gridCol w="1230312"/>
                <a:gridCol w="1120775"/>
                <a:gridCol w="1176338"/>
                <a:gridCol w="1055687"/>
                <a:gridCol w="1295400"/>
              </a:tblGrid>
              <a:tr h="9937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pitchFamily="34" charset="0"/>
                        </a:rPr>
                        <a:t>Section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pitchFamily="34" charset="0"/>
                        </a:rPr>
                        <a:t>Course</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pitchFamily="34" charset="0"/>
                        </a:rPr>
                        <a:t>Plan of Study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pitchFamily="34" charset="0"/>
                        </a:rPr>
                        <a:t>Professor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pitchFamily="34" charset="0"/>
                        </a:rPr>
                        <a:t>Student</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pitchFamily="34" charset="0"/>
                        </a:rPr>
                        <a:t>Transcript</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7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pitchFamily="34" charset="0"/>
                        </a:rPr>
                        <a:t>Section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pitchFamily="34" charset="0"/>
                        </a:rPr>
                        <a:t>instance of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pitchFamily="34" charset="0"/>
                        </a:rPr>
                        <a:t>is taught by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pitchFamily="34" charset="0"/>
                        </a:rPr>
                        <a:t>included in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88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pitchFamily="34" charset="0"/>
                        </a:rPr>
                        <a:t>Course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pitchFamily="34" charset="0"/>
                        </a:rPr>
                        <a:t>prerequisite for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pitchFamily="34" charset="0"/>
                        </a:rPr>
                        <a:t>is called for by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88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pitchFamily="34" charset="0"/>
                        </a:rPr>
                        <a:t>Plan of Study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pitchFamily="34" charset="0"/>
                        </a:rPr>
                        <a:t>calls for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pitchFamily="34" charset="0"/>
                        </a:rPr>
                        <a:t>observed by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88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pitchFamily="34" charset="0"/>
                        </a:rPr>
                        <a:t>Professor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pitchFamily="34" charset="0"/>
                        </a:rPr>
                        <a:t>teaches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pitchFamily="34" charset="0"/>
                        </a:rPr>
                        <a:t>advises; teaches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985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pitchFamily="34" charset="0"/>
                        </a:rPr>
                        <a:t>Student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34" charset="0"/>
                        </a:rPr>
                        <a:t>registered for; waitlisted for;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34" charset="0"/>
                        </a:rPr>
                        <a:t>has previously taken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pitchFamily="34" charset="0"/>
                        </a:rPr>
                        <a:t>plans to take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pitchFamily="34" charset="0"/>
                        </a:rPr>
                        <a:t>observes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pitchFamily="34" charset="0"/>
                        </a:rPr>
                        <a:t>is advised by;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pitchFamily="34" charset="0"/>
                        </a:rPr>
                        <a:t>studies under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pitchFamily="34" charset="0"/>
                        </a:rPr>
                        <a:t>owns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88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pitchFamily="34" charset="0"/>
                        </a:rPr>
                        <a:t>Transcript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34" charset="0"/>
                        </a:rPr>
                        <a:t>Includes?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34" charset="0"/>
                        </a:rPr>
                        <a:t>Includes?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pitchFamily="34" charset="0"/>
                        </a:rPr>
                        <a:t>belongs to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5908" name="Slide Number Placeholder 69"/>
          <p:cNvSpPr>
            <a:spLocks noGrp="1"/>
          </p:cNvSpPr>
          <p:nvPr>
            <p:ph type="sldNum" sz="quarter" idx="12"/>
          </p:nvPr>
        </p:nvSpPr>
        <p:spPr>
          <a:noFill/>
        </p:spPr>
        <p:txBody>
          <a:bodyPr/>
          <a:lstStyle/>
          <a:p>
            <a:fld id="{98CCD0F5-5B0A-47D9-A72F-058DF0C68ADE}" type="slidenum">
              <a:rPr lang="en-US">
                <a:latin typeface="Arial" charset="0"/>
              </a:rPr>
              <a:pPr/>
              <a:t>11</a:t>
            </a:fld>
            <a:endParaRPr lang="en-US">
              <a:latin typeface="Arial"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153400" cy="1371600"/>
          </a:xfrm>
        </p:spPr>
        <p:txBody>
          <a:bodyPr>
            <a:normAutofit fontScale="90000"/>
          </a:bodyPr>
          <a:lstStyle/>
          <a:p>
            <a:r>
              <a:rPr lang="en-US" dirty="0" smtClean="0"/>
              <a:t>Problem Description – In class Exercise</a:t>
            </a:r>
            <a:endParaRPr lang="en-US" dirty="0"/>
          </a:p>
        </p:txBody>
      </p:sp>
      <p:sp>
        <p:nvSpPr>
          <p:cNvPr id="3" name="Content Placeholder 2"/>
          <p:cNvSpPr>
            <a:spLocks noGrp="1"/>
          </p:cNvSpPr>
          <p:nvPr>
            <p:ph idx="1"/>
          </p:nvPr>
        </p:nvSpPr>
        <p:spPr>
          <a:xfrm>
            <a:off x="304800" y="2743200"/>
            <a:ext cx="8382000" cy="3581400"/>
          </a:xfrm>
        </p:spPr>
        <p:txBody>
          <a:bodyPr>
            <a:normAutofit/>
          </a:bodyPr>
          <a:lstStyle/>
          <a:p>
            <a:pPr marL="0" indent="0">
              <a:buNone/>
            </a:pPr>
            <a:r>
              <a:rPr lang="en-US" dirty="0" smtClean="0"/>
              <a:t>In your small group now try to create a diagram with all the classes and their  labeled associations </a:t>
            </a:r>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12</a:t>
            </a:fld>
            <a:endParaRPr kumimoji="0" lang="en-US"/>
          </a:p>
        </p:txBody>
      </p:sp>
    </p:spTree>
    <p:extLst>
      <p:ext uri="{BB962C8B-B14F-4D97-AF65-F5344CB8AC3E}">
        <p14:creationId xmlns:p14="http://schemas.microsoft.com/office/powerpoint/2010/main" val="19897661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Student Registration System</a:t>
            </a:r>
            <a:endParaRPr lang="en-US" dirty="0"/>
          </a:p>
        </p:txBody>
      </p:sp>
      <p:sp>
        <p:nvSpPr>
          <p:cNvPr id="3" name="Slide Number Placeholder 2"/>
          <p:cNvSpPr>
            <a:spLocks noGrp="1"/>
          </p:cNvSpPr>
          <p:nvPr>
            <p:ph type="sldNum" sz="quarter" idx="12"/>
          </p:nvPr>
        </p:nvSpPr>
        <p:spPr/>
        <p:txBody>
          <a:bodyPr/>
          <a:lstStyle/>
          <a:p>
            <a:pPr>
              <a:defRPr/>
            </a:pPr>
            <a:fld id="{0F93536D-8C59-447D-BD7B-2DCAA63FA9FB}" type="slidenum">
              <a:rPr lang="en-US" smtClean="0"/>
              <a:pPr>
                <a:defRPr/>
              </a:pPr>
              <a:t>13</a:t>
            </a:fld>
            <a:endParaRPr lang="en-US"/>
          </a:p>
        </p:txBody>
      </p:sp>
      <p:pic>
        <p:nvPicPr>
          <p:cNvPr id="1026" name="Picture 2"/>
          <p:cNvPicPr>
            <a:picLocks noGrp="1" noChangeAspect="1" noChangeArrowheads="1"/>
          </p:cNvPicPr>
          <p:nvPr>
            <p:ph idx="1"/>
          </p:nvPr>
        </p:nvPicPr>
        <p:blipFill>
          <a:blip r:embed="rId2" cstate="print"/>
          <a:srcRect/>
          <a:stretch>
            <a:fillRect/>
          </a:stretch>
        </p:blipFill>
        <p:spPr bwMode="auto">
          <a:xfrm>
            <a:off x="1429535" y="1981200"/>
            <a:ext cx="6190465" cy="4343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xfrm>
            <a:off x="736600" y="1860550"/>
            <a:ext cx="7772400" cy="4114800"/>
          </a:xfrm>
          <a:noFill/>
        </p:spPr>
        <p:txBody>
          <a:bodyPr lIns="90488" tIns="44450" rIns="90488" bIns="44450">
            <a:normAutofit/>
          </a:bodyPr>
          <a:lstStyle/>
          <a:p>
            <a:pPr marL="0" indent="0" eaLnBrk="1" hangingPunct="1">
              <a:lnSpc>
                <a:spcPct val="90000"/>
              </a:lnSpc>
              <a:buFontTx/>
              <a:buNone/>
            </a:pPr>
            <a:r>
              <a:rPr lang="en-US" smtClean="0"/>
              <a:t>Building a software system using OO principles involves an </a:t>
            </a:r>
            <a:r>
              <a:rPr lang="en-US" i="1" smtClean="0"/>
              <a:t>analysis </a:t>
            </a:r>
            <a:r>
              <a:rPr lang="en-US" smtClean="0"/>
              <a:t>step in which the problem is analyzed and broken into pieces as objects are discovered. The pieces are then refined and put together  -- in a step of </a:t>
            </a:r>
            <a:r>
              <a:rPr lang="en-US" i="1" smtClean="0"/>
              <a:t>synthesis – </a:t>
            </a:r>
            <a:r>
              <a:rPr lang="en-US" smtClean="0"/>
              <a:t>to give a picture of a unified system. This step of synthesis happens through the identification of relationships between classes, represented by </a:t>
            </a:r>
            <a:r>
              <a:rPr lang="en-US" i="1" smtClean="0"/>
              <a:t>associations.</a:t>
            </a:r>
            <a:r>
              <a:rPr lang="en-US" smtClean="0"/>
              <a:t> This phenomenon is a characteristic of all knowledge – it arises through a combination of analysis and synthesis.</a:t>
            </a:r>
            <a:endParaRPr lang="en-US" dirty="0" smtClean="0"/>
          </a:p>
        </p:txBody>
      </p:sp>
      <p:sp>
        <p:nvSpPr>
          <p:cNvPr id="591875" name="Rectangle 3"/>
          <p:cNvSpPr>
            <a:spLocks noGrp="1" noChangeArrowheads="1"/>
          </p:cNvSpPr>
          <p:nvPr>
            <p:ph type="title"/>
          </p:nvPr>
        </p:nvSpPr>
        <p:spPr>
          <a:xfrm>
            <a:off x="609600" y="228600"/>
            <a:ext cx="7759700" cy="1130300"/>
          </a:xfrm>
          <a:solidFill>
            <a:srgbClr val="FFE7B7"/>
          </a:solidFill>
          <a:ln w="12700" cap="flat">
            <a:solidFill>
              <a:schemeClr val="tx1"/>
            </a:solidFill>
          </a:ln>
          <a:effectLst>
            <a:outerShdw dist="107763" dir="2700000" algn="ctr" rotWithShape="0">
              <a:schemeClr val="accent1"/>
            </a:outerShdw>
          </a:effectLst>
        </p:spPr>
        <p:txBody>
          <a:bodyPr lIns="90488" tIns="44450" rIns="90488" bIns="44450" anchor="ctr"/>
          <a:lstStyle/>
          <a:p>
            <a:pPr algn="ctr" eaLnBrk="1" hangingPunct="1">
              <a:defRPr/>
            </a:pPr>
            <a:r>
              <a:rPr lang="en-US" dirty="0" smtClean="0">
                <a:solidFill>
                  <a:srgbClr val="000099"/>
                </a:solidFill>
              </a:rPr>
              <a:t>Main Point 1</a:t>
            </a:r>
            <a:endParaRPr lang="en-US" dirty="0" smtClean="0"/>
          </a:p>
        </p:txBody>
      </p:sp>
      <p:sp>
        <p:nvSpPr>
          <p:cNvPr id="46084" name="Slide Number Placeholder 3"/>
          <p:cNvSpPr>
            <a:spLocks noGrp="1"/>
          </p:cNvSpPr>
          <p:nvPr>
            <p:ph type="sldNum" sz="quarter" idx="12"/>
          </p:nvPr>
        </p:nvSpPr>
        <p:spPr>
          <a:noFill/>
        </p:spPr>
        <p:txBody>
          <a:bodyPr/>
          <a:lstStyle/>
          <a:p>
            <a:fld id="{A24AD04C-DC1F-43D1-9567-0D0646DEA9C2}" type="slidenum">
              <a:rPr lang="en-US">
                <a:latin typeface="Arial" charset="0"/>
              </a:rPr>
              <a:pPr/>
              <a:t>14</a:t>
            </a:fld>
            <a:endParaRPr lang="en-US">
              <a:latin typeface="Arial" charset="0"/>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Associations</a:t>
            </a:r>
            <a:endParaRPr lang="en-US" dirty="0"/>
          </a:p>
        </p:txBody>
      </p:sp>
      <p:sp>
        <p:nvSpPr>
          <p:cNvPr id="3" name="Text Placeholder 2"/>
          <p:cNvSpPr>
            <a:spLocks noGrp="1"/>
          </p:cNvSpPr>
          <p:nvPr>
            <p:ph type="body" idx="1"/>
          </p:nvPr>
        </p:nvSpPr>
        <p:spPr/>
        <p:txBody>
          <a:bodyPr/>
          <a:lstStyle/>
          <a:p>
            <a:r>
              <a:rPr lang="en-US" dirty="0" smtClean="0"/>
              <a:t>Connecting the parts into a wholeness</a:t>
            </a:r>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15</a:t>
            </a:fld>
            <a:endParaRPr kumimoji="0"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dirty="0" smtClean="0"/>
              <a:t>Topics:</a:t>
            </a:r>
            <a:endParaRPr lang="en-US" dirty="0"/>
          </a:p>
        </p:txBody>
      </p:sp>
      <p:sp>
        <p:nvSpPr>
          <p:cNvPr id="5123" name="Rectangle 3"/>
          <p:cNvSpPr>
            <a:spLocks noGrp="1" noChangeArrowheads="1"/>
          </p:cNvSpPr>
          <p:nvPr>
            <p:ph sz="half" idx="1"/>
          </p:nvPr>
        </p:nvSpPr>
        <p:spPr/>
        <p:txBody>
          <a:bodyPr/>
          <a:lstStyle/>
          <a:p>
            <a:r>
              <a:rPr lang="en-US" dirty="0"/>
              <a:t> Association</a:t>
            </a:r>
          </a:p>
          <a:p>
            <a:r>
              <a:rPr lang="en-US" dirty="0"/>
              <a:t> Multiplicity</a:t>
            </a:r>
          </a:p>
          <a:p>
            <a:r>
              <a:rPr lang="en-US" dirty="0"/>
              <a:t> Aggregation</a:t>
            </a:r>
          </a:p>
          <a:p>
            <a:r>
              <a:rPr lang="en-US" dirty="0"/>
              <a:t> Composition</a:t>
            </a:r>
          </a:p>
          <a:p>
            <a:r>
              <a:rPr lang="en-US" dirty="0"/>
              <a:t> Inheritance</a:t>
            </a:r>
          </a:p>
          <a:p>
            <a:r>
              <a:rPr lang="en-US" dirty="0"/>
              <a:t> Navigation</a:t>
            </a:r>
          </a:p>
          <a:p>
            <a:r>
              <a:rPr lang="en-US" dirty="0"/>
              <a:t> Roles</a:t>
            </a:r>
          </a:p>
        </p:txBody>
      </p:sp>
      <p:sp>
        <p:nvSpPr>
          <p:cNvPr id="5124" name="Rectangle 4"/>
          <p:cNvSpPr>
            <a:spLocks noGrp="1" noChangeArrowheads="1"/>
          </p:cNvSpPr>
          <p:nvPr>
            <p:ph sz="half" idx="2"/>
          </p:nvPr>
        </p:nvSpPr>
        <p:spPr/>
        <p:txBody>
          <a:bodyPr/>
          <a:lstStyle/>
          <a:p>
            <a:r>
              <a:rPr lang="en-US" dirty="0"/>
              <a:t> Association Classes</a:t>
            </a:r>
          </a:p>
          <a:p>
            <a:r>
              <a:rPr lang="en-US" dirty="0"/>
              <a:t> Reflexive </a:t>
            </a:r>
            <a:r>
              <a:rPr lang="en-US" dirty="0" smtClean="0"/>
              <a:t>Associations</a:t>
            </a:r>
            <a:endParaRPr lang="en-US" dirty="0"/>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16</a:t>
            </a:fld>
            <a:endParaRPr kumimoji="0"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t>Describing Relationships</a:t>
            </a:r>
          </a:p>
        </p:txBody>
      </p:sp>
      <p:sp>
        <p:nvSpPr>
          <p:cNvPr id="11267" name="Rectangle 3"/>
          <p:cNvSpPr>
            <a:spLocks noGrp="1" noChangeArrowheads="1"/>
          </p:cNvSpPr>
          <p:nvPr>
            <p:ph idx="1"/>
          </p:nvPr>
        </p:nvSpPr>
        <p:spPr/>
        <p:txBody>
          <a:bodyPr/>
          <a:lstStyle/>
          <a:p>
            <a:r>
              <a:rPr lang="en-US" sz="2800" dirty="0"/>
              <a:t>Relationships define how objects interact:</a:t>
            </a:r>
          </a:p>
          <a:p>
            <a:pPr lvl="1"/>
            <a:r>
              <a:rPr lang="en-US" sz="2400" dirty="0"/>
              <a:t>Student </a:t>
            </a:r>
            <a:r>
              <a:rPr lang="en-US" sz="2400" i="1" dirty="0"/>
              <a:t>takes</a:t>
            </a:r>
            <a:r>
              <a:rPr lang="en-US" sz="2400" dirty="0"/>
              <a:t> </a:t>
            </a:r>
            <a:r>
              <a:rPr lang="en-US" dirty="0" smtClean="0">
                <a:solidFill>
                  <a:srgbClr val="FF0000"/>
                </a:solidFill>
              </a:rPr>
              <a:t>S</a:t>
            </a:r>
            <a:r>
              <a:rPr lang="en-US" sz="2400" dirty="0" smtClean="0">
                <a:solidFill>
                  <a:srgbClr val="FF0000"/>
                </a:solidFill>
              </a:rPr>
              <a:t>ections</a:t>
            </a:r>
            <a:endParaRPr lang="en-US" sz="2400" dirty="0"/>
          </a:p>
          <a:p>
            <a:pPr lvl="1"/>
            <a:r>
              <a:rPr lang="en-US" sz="2400" dirty="0"/>
              <a:t>Professor </a:t>
            </a:r>
            <a:r>
              <a:rPr lang="en-US" sz="2400" i="1" dirty="0"/>
              <a:t>teaches</a:t>
            </a:r>
            <a:r>
              <a:rPr lang="en-US" sz="2400" dirty="0"/>
              <a:t> </a:t>
            </a:r>
            <a:r>
              <a:rPr lang="en-US" sz="2400" dirty="0" smtClean="0">
                <a:solidFill>
                  <a:srgbClr val="FF0000"/>
                </a:solidFill>
              </a:rPr>
              <a:t>Sections</a:t>
            </a:r>
            <a:endParaRPr lang="en-US" sz="2400" dirty="0"/>
          </a:p>
          <a:p>
            <a:pPr lvl="1"/>
            <a:r>
              <a:rPr lang="en-US" sz="2400" dirty="0"/>
              <a:t>Client </a:t>
            </a:r>
            <a:r>
              <a:rPr lang="en-US" sz="2400" i="1" dirty="0"/>
              <a:t>pays</a:t>
            </a:r>
            <a:r>
              <a:rPr lang="en-US" sz="2400" dirty="0"/>
              <a:t> Vendor</a:t>
            </a:r>
          </a:p>
          <a:p>
            <a:pPr lvl="1"/>
            <a:r>
              <a:rPr lang="en-US" sz="2400" dirty="0"/>
              <a:t>Customer </a:t>
            </a:r>
            <a:r>
              <a:rPr lang="en-US" sz="2400" i="1" dirty="0"/>
              <a:t>places</a:t>
            </a:r>
            <a:r>
              <a:rPr lang="en-US" sz="2400" dirty="0"/>
              <a:t> Order</a:t>
            </a:r>
          </a:p>
          <a:p>
            <a:r>
              <a:rPr lang="en-US" sz="2800" dirty="0"/>
              <a:t>Relationships are often two-way streets:</a:t>
            </a:r>
          </a:p>
          <a:p>
            <a:pPr lvl="1"/>
            <a:r>
              <a:rPr lang="en-US" sz="2400" dirty="0"/>
              <a:t>Student </a:t>
            </a:r>
            <a:r>
              <a:rPr lang="en-US" sz="2400" i="1" dirty="0"/>
              <a:t>takes</a:t>
            </a:r>
            <a:r>
              <a:rPr lang="en-US" sz="2400" dirty="0"/>
              <a:t> </a:t>
            </a:r>
            <a:r>
              <a:rPr lang="en-US" sz="2400" dirty="0" smtClean="0"/>
              <a:t>Section</a:t>
            </a:r>
            <a:endParaRPr lang="en-US" sz="2400" dirty="0"/>
          </a:p>
          <a:p>
            <a:pPr lvl="1"/>
            <a:r>
              <a:rPr lang="en-US" sz="2400" dirty="0" smtClean="0"/>
              <a:t>Section </a:t>
            </a:r>
            <a:r>
              <a:rPr lang="en-US" sz="2400" i="1" dirty="0"/>
              <a:t>is taken by</a:t>
            </a:r>
            <a:r>
              <a:rPr lang="en-US" sz="2400" dirty="0"/>
              <a:t> Student </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17</a:t>
            </a:fld>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Effect transition="in" filter="wipe(left)">
                                      <p:cBhvr>
                                        <p:cTn id="7" dur="500"/>
                                        <p:tgtEl>
                                          <p:spTgt spid="11267">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1267">
                                            <p:txEl>
                                              <p:pRg st="1" end="1"/>
                                            </p:txEl>
                                          </p:spTgt>
                                        </p:tgtEl>
                                        <p:attrNameLst>
                                          <p:attrName>style.visibility</p:attrName>
                                        </p:attrNameLst>
                                      </p:cBhvr>
                                      <p:to>
                                        <p:strVal val="visible"/>
                                      </p:to>
                                    </p:set>
                                    <p:animEffect transition="in" filter="wipe(left)">
                                      <p:cBhvr>
                                        <p:cTn id="11" dur="500"/>
                                        <p:tgtEl>
                                          <p:spTgt spid="11267">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1267">
                                            <p:txEl>
                                              <p:pRg st="2" end="2"/>
                                            </p:txEl>
                                          </p:spTgt>
                                        </p:tgtEl>
                                        <p:attrNameLst>
                                          <p:attrName>style.visibility</p:attrName>
                                        </p:attrNameLst>
                                      </p:cBhvr>
                                      <p:to>
                                        <p:strVal val="visible"/>
                                      </p:to>
                                    </p:set>
                                    <p:animEffect transition="in" filter="wipe(left)">
                                      <p:cBhvr>
                                        <p:cTn id="15" dur="500"/>
                                        <p:tgtEl>
                                          <p:spTgt spid="11267">
                                            <p:txEl>
                                              <p:pRg st="2" end="2"/>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1267">
                                            <p:txEl>
                                              <p:pRg st="3" end="3"/>
                                            </p:txEl>
                                          </p:spTgt>
                                        </p:tgtEl>
                                        <p:attrNameLst>
                                          <p:attrName>style.visibility</p:attrName>
                                        </p:attrNameLst>
                                      </p:cBhvr>
                                      <p:to>
                                        <p:strVal val="visible"/>
                                      </p:to>
                                    </p:set>
                                    <p:animEffect transition="in" filter="wipe(left)">
                                      <p:cBhvr>
                                        <p:cTn id="19" dur="500"/>
                                        <p:tgtEl>
                                          <p:spTgt spid="11267">
                                            <p:txEl>
                                              <p:pRg st="3" end="3"/>
                                            </p:txEl>
                                          </p:spTgt>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11267">
                                            <p:txEl>
                                              <p:pRg st="4" end="4"/>
                                            </p:txEl>
                                          </p:spTgt>
                                        </p:tgtEl>
                                        <p:attrNameLst>
                                          <p:attrName>style.visibility</p:attrName>
                                        </p:attrNameLst>
                                      </p:cBhvr>
                                      <p:to>
                                        <p:strVal val="visible"/>
                                      </p:to>
                                    </p:set>
                                    <p:animEffect transition="in" filter="wipe(left)">
                                      <p:cBhvr>
                                        <p:cTn id="23" dur="500"/>
                                        <p:tgtEl>
                                          <p:spTgt spid="11267">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11267">
                                            <p:txEl>
                                              <p:pRg st="5" end="5"/>
                                            </p:txEl>
                                          </p:spTgt>
                                        </p:tgtEl>
                                        <p:attrNameLst>
                                          <p:attrName>style.visibility</p:attrName>
                                        </p:attrNameLst>
                                      </p:cBhvr>
                                      <p:to>
                                        <p:strVal val="visible"/>
                                      </p:to>
                                    </p:set>
                                    <p:animEffect transition="in" filter="wipe(left)">
                                      <p:cBhvr>
                                        <p:cTn id="28" dur="500"/>
                                        <p:tgtEl>
                                          <p:spTgt spid="11267">
                                            <p:txEl>
                                              <p:pRg st="5" end="5"/>
                                            </p:txEl>
                                          </p:spTgt>
                                        </p:tgtEl>
                                      </p:cBhvr>
                                    </p:animEffect>
                                  </p:childTnLst>
                                </p:cTn>
                              </p:par>
                            </p:childTnLst>
                          </p:cTn>
                        </p:par>
                        <p:par>
                          <p:cTn id="29" fill="hold">
                            <p:stCondLst>
                              <p:cond delay="500"/>
                            </p:stCondLst>
                            <p:childTnLst>
                              <p:par>
                                <p:cTn id="30" presetID="22" presetClass="entr" presetSubtype="8" fill="hold" nodeType="afterEffect">
                                  <p:stCondLst>
                                    <p:cond delay="0"/>
                                  </p:stCondLst>
                                  <p:childTnLst>
                                    <p:set>
                                      <p:cBhvr>
                                        <p:cTn id="31" dur="1" fill="hold">
                                          <p:stCondLst>
                                            <p:cond delay="0"/>
                                          </p:stCondLst>
                                        </p:cTn>
                                        <p:tgtEl>
                                          <p:spTgt spid="11267">
                                            <p:txEl>
                                              <p:pRg st="6" end="6"/>
                                            </p:txEl>
                                          </p:spTgt>
                                        </p:tgtEl>
                                        <p:attrNameLst>
                                          <p:attrName>style.visibility</p:attrName>
                                        </p:attrNameLst>
                                      </p:cBhvr>
                                      <p:to>
                                        <p:strVal val="visible"/>
                                      </p:to>
                                    </p:set>
                                    <p:animEffect transition="in" filter="wipe(left)">
                                      <p:cBhvr>
                                        <p:cTn id="32" dur="500"/>
                                        <p:tgtEl>
                                          <p:spTgt spid="11267">
                                            <p:txEl>
                                              <p:pRg st="6" end="6"/>
                                            </p:txEl>
                                          </p:spTgt>
                                        </p:tgtEl>
                                      </p:cBhvr>
                                    </p:animEffect>
                                  </p:childTnLst>
                                </p:cTn>
                              </p:par>
                            </p:childTnLst>
                          </p:cTn>
                        </p:par>
                        <p:par>
                          <p:cTn id="33" fill="hold">
                            <p:stCondLst>
                              <p:cond delay="1000"/>
                            </p:stCondLst>
                            <p:childTnLst>
                              <p:par>
                                <p:cTn id="34" presetID="22" presetClass="entr" presetSubtype="8" fill="hold" nodeType="afterEffect">
                                  <p:stCondLst>
                                    <p:cond delay="0"/>
                                  </p:stCondLst>
                                  <p:childTnLst>
                                    <p:set>
                                      <p:cBhvr>
                                        <p:cTn id="35" dur="1" fill="hold">
                                          <p:stCondLst>
                                            <p:cond delay="0"/>
                                          </p:stCondLst>
                                        </p:cTn>
                                        <p:tgtEl>
                                          <p:spTgt spid="11267">
                                            <p:txEl>
                                              <p:pRg st="7" end="7"/>
                                            </p:txEl>
                                          </p:spTgt>
                                        </p:tgtEl>
                                        <p:attrNameLst>
                                          <p:attrName>style.visibility</p:attrName>
                                        </p:attrNameLst>
                                      </p:cBhvr>
                                      <p:to>
                                        <p:strVal val="visible"/>
                                      </p:to>
                                    </p:set>
                                    <p:animEffect transition="in" filter="wipe(left)">
                                      <p:cBhvr>
                                        <p:cTn id="36" dur="500"/>
                                        <p:tgtEl>
                                          <p:spTgt spid="1126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28625" y="304800"/>
            <a:ext cx="8229600" cy="1143000"/>
          </a:xfrm>
        </p:spPr>
        <p:txBody>
          <a:bodyPr/>
          <a:lstStyle/>
          <a:p>
            <a:r>
              <a:rPr lang="en-US" dirty="0"/>
              <a:t>Association</a:t>
            </a:r>
          </a:p>
        </p:txBody>
      </p:sp>
      <p:sp>
        <p:nvSpPr>
          <p:cNvPr id="8195" name="Rectangle 3"/>
          <p:cNvSpPr>
            <a:spLocks noGrp="1" noChangeArrowheads="1"/>
          </p:cNvSpPr>
          <p:nvPr>
            <p:ph idx="1"/>
          </p:nvPr>
        </p:nvSpPr>
        <p:spPr>
          <a:xfrm>
            <a:off x="762000" y="1600200"/>
            <a:ext cx="7772400" cy="1676400"/>
          </a:xfrm>
        </p:spPr>
        <p:txBody>
          <a:bodyPr>
            <a:normAutofit fontScale="92500" lnSpcReduction="20000"/>
          </a:bodyPr>
          <a:lstStyle/>
          <a:p>
            <a:pPr>
              <a:lnSpc>
                <a:spcPct val="90000"/>
              </a:lnSpc>
            </a:pPr>
            <a:r>
              <a:rPr lang="en-US" sz="2800" dirty="0"/>
              <a:t> Unidirectional</a:t>
            </a:r>
          </a:p>
          <a:p>
            <a:pPr lvl="1">
              <a:lnSpc>
                <a:spcPct val="90000"/>
              </a:lnSpc>
            </a:pPr>
            <a:r>
              <a:rPr lang="en-US" sz="2400" dirty="0"/>
              <a:t>Objects of a class have a reference to an object of another class</a:t>
            </a:r>
            <a:r>
              <a:rPr lang="en-US" sz="2400" dirty="0" smtClean="0"/>
              <a:t>.</a:t>
            </a:r>
          </a:p>
          <a:p>
            <a:pPr lvl="1">
              <a:lnSpc>
                <a:spcPct val="90000"/>
              </a:lnSpc>
            </a:pPr>
            <a:r>
              <a:rPr lang="en-US" sz="2400" dirty="0" smtClean="0"/>
              <a:t>Associations </a:t>
            </a:r>
            <a:r>
              <a:rPr lang="en-US" sz="2400" dirty="0"/>
              <a:t>as attributes</a:t>
            </a:r>
            <a:r>
              <a:rPr lang="en-US" sz="2400" dirty="0" smtClean="0"/>
              <a:t>.</a:t>
            </a:r>
          </a:p>
          <a:p>
            <a:pPr lvl="1">
              <a:lnSpc>
                <a:spcPct val="90000"/>
              </a:lnSpc>
            </a:pPr>
            <a:r>
              <a:rPr lang="en-US" dirty="0" smtClean="0"/>
              <a:t>Name that describes the association</a:t>
            </a:r>
          </a:p>
        </p:txBody>
      </p:sp>
      <p:sp>
        <p:nvSpPr>
          <p:cNvPr id="8196" name="Rectangle 4"/>
          <p:cNvSpPr>
            <a:spLocks noChangeArrowheads="1"/>
          </p:cNvSpPr>
          <p:nvPr/>
        </p:nvSpPr>
        <p:spPr bwMode="auto">
          <a:xfrm>
            <a:off x="1143000" y="3657600"/>
            <a:ext cx="3189288" cy="1381125"/>
          </a:xfrm>
          <a:prstGeom prst="rect">
            <a:avLst/>
          </a:prstGeom>
          <a:solidFill>
            <a:srgbClr val="FFFFCC"/>
          </a:solidFill>
          <a:ln w="0">
            <a:solidFill>
              <a:srgbClr val="990033"/>
            </a:solidFill>
            <a:miter lim="800000"/>
            <a:headEnd/>
            <a:tailEnd/>
          </a:ln>
        </p:spPr>
        <p:txBody>
          <a:bodyPr/>
          <a:lstStyle/>
          <a:p>
            <a:endParaRPr lang="en-US"/>
          </a:p>
        </p:txBody>
      </p:sp>
      <p:sp>
        <p:nvSpPr>
          <p:cNvPr id="8197" name="Rectangle 5"/>
          <p:cNvSpPr>
            <a:spLocks noChangeArrowheads="1"/>
          </p:cNvSpPr>
          <p:nvPr/>
        </p:nvSpPr>
        <p:spPr bwMode="auto">
          <a:xfrm>
            <a:off x="2078038" y="3751263"/>
            <a:ext cx="1322387" cy="365125"/>
          </a:xfrm>
          <a:prstGeom prst="rect">
            <a:avLst/>
          </a:prstGeom>
          <a:noFill/>
          <a:ln w="9525">
            <a:noFill/>
            <a:miter lim="800000"/>
            <a:headEnd/>
            <a:tailEnd/>
          </a:ln>
        </p:spPr>
        <p:txBody>
          <a:bodyPr wrap="none" lIns="0" tIns="0" rIns="0" bIns="0">
            <a:spAutoFit/>
          </a:bodyPr>
          <a:lstStyle/>
          <a:p>
            <a:pPr algn="l"/>
            <a:r>
              <a:rPr lang="en-US" sz="2400">
                <a:solidFill>
                  <a:srgbClr val="000000"/>
                </a:solidFill>
              </a:rPr>
              <a:t>Customer</a:t>
            </a:r>
            <a:endParaRPr lang="en-US" sz="2400">
              <a:solidFill>
                <a:schemeClr val="tx1"/>
              </a:solidFill>
              <a:latin typeface="Times New Roman" pitchFamily="18" charset="0"/>
            </a:endParaRPr>
          </a:p>
        </p:txBody>
      </p:sp>
      <p:sp>
        <p:nvSpPr>
          <p:cNvPr id="8198" name="Rectangle 6"/>
          <p:cNvSpPr>
            <a:spLocks noChangeArrowheads="1"/>
          </p:cNvSpPr>
          <p:nvPr/>
        </p:nvSpPr>
        <p:spPr bwMode="auto">
          <a:xfrm>
            <a:off x="1143000" y="4149725"/>
            <a:ext cx="3189288" cy="889000"/>
          </a:xfrm>
          <a:prstGeom prst="rect">
            <a:avLst/>
          </a:prstGeom>
          <a:noFill/>
          <a:ln w="0">
            <a:solidFill>
              <a:srgbClr val="990033"/>
            </a:solidFill>
            <a:miter lim="800000"/>
            <a:headEnd/>
            <a:tailEnd/>
          </a:ln>
        </p:spPr>
        <p:txBody>
          <a:bodyPr/>
          <a:lstStyle/>
          <a:p>
            <a:endParaRPr lang="en-US"/>
          </a:p>
        </p:txBody>
      </p:sp>
      <p:sp>
        <p:nvSpPr>
          <p:cNvPr id="8199" name="Rectangle 7"/>
          <p:cNvSpPr>
            <a:spLocks noChangeArrowheads="1"/>
          </p:cNvSpPr>
          <p:nvPr/>
        </p:nvSpPr>
        <p:spPr bwMode="auto">
          <a:xfrm>
            <a:off x="1143000" y="4710113"/>
            <a:ext cx="3189288" cy="328612"/>
          </a:xfrm>
          <a:prstGeom prst="rect">
            <a:avLst/>
          </a:prstGeom>
          <a:noFill/>
          <a:ln w="0">
            <a:solidFill>
              <a:srgbClr val="990033"/>
            </a:solidFill>
            <a:miter lim="800000"/>
            <a:headEnd/>
            <a:tailEnd/>
          </a:ln>
        </p:spPr>
        <p:txBody>
          <a:bodyPr/>
          <a:lstStyle/>
          <a:p>
            <a:endParaRPr lang="en-US"/>
          </a:p>
        </p:txBody>
      </p:sp>
      <p:sp>
        <p:nvSpPr>
          <p:cNvPr id="8200" name="Rectangle 8"/>
          <p:cNvSpPr>
            <a:spLocks noChangeArrowheads="1"/>
          </p:cNvSpPr>
          <p:nvPr/>
        </p:nvSpPr>
        <p:spPr bwMode="auto">
          <a:xfrm>
            <a:off x="6346825" y="3868738"/>
            <a:ext cx="1366838" cy="958850"/>
          </a:xfrm>
          <a:prstGeom prst="rect">
            <a:avLst/>
          </a:prstGeom>
          <a:solidFill>
            <a:srgbClr val="FFFFCC"/>
          </a:solidFill>
          <a:ln w="0">
            <a:solidFill>
              <a:srgbClr val="990033"/>
            </a:solidFill>
            <a:miter lim="800000"/>
            <a:headEnd/>
            <a:tailEnd/>
          </a:ln>
        </p:spPr>
        <p:txBody>
          <a:bodyPr/>
          <a:lstStyle/>
          <a:p>
            <a:endParaRPr lang="en-US"/>
          </a:p>
        </p:txBody>
      </p:sp>
      <p:sp>
        <p:nvSpPr>
          <p:cNvPr id="8201" name="Rectangle 9"/>
          <p:cNvSpPr>
            <a:spLocks noChangeArrowheads="1"/>
          </p:cNvSpPr>
          <p:nvPr/>
        </p:nvSpPr>
        <p:spPr bwMode="auto">
          <a:xfrm>
            <a:off x="6634163" y="3962400"/>
            <a:ext cx="779462" cy="365125"/>
          </a:xfrm>
          <a:prstGeom prst="rect">
            <a:avLst/>
          </a:prstGeom>
          <a:noFill/>
          <a:ln w="9525">
            <a:noFill/>
            <a:miter lim="800000"/>
            <a:headEnd/>
            <a:tailEnd/>
          </a:ln>
        </p:spPr>
        <p:txBody>
          <a:bodyPr wrap="none" lIns="0" tIns="0" rIns="0" bIns="0">
            <a:spAutoFit/>
          </a:bodyPr>
          <a:lstStyle/>
          <a:p>
            <a:pPr algn="l"/>
            <a:r>
              <a:rPr lang="en-US" sz="2400">
                <a:solidFill>
                  <a:srgbClr val="000000"/>
                </a:solidFill>
              </a:rPr>
              <a:t>Order</a:t>
            </a:r>
            <a:endParaRPr lang="en-US" sz="2400">
              <a:solidFill>
                <a:schemeClr val="tx1"/>
              </a:solidFill>
              <a:latin typeface="Times New Roman" pitchFamily="18" charset="0"/>
            </a:endParaRPr>
          </a:p>
        </p:txBody>
      </p:sp>
      <p:sp>
        <p:nvSpPr>
          <p:cNvPr id="8202" name="Rectangle 10"/>
          <p:cNvSpPr>
            <a:spLocks noChangeArrowheads="1"/>
          </p:cNvSpPr>
          <p:nvPr/>
        </p:nvSpPr>
        <p:spPr bwMode="auto">
          <a:xfrm>
            <a:off x="6346825" y="4570413"/>
            <a:ext cx="1366838" cy="257175"/>
          </a:xfrm>
          <a:prstGeom prst="rect">
            <a:avLst/>
          </a:prstGeom>
          <a:noFill/>
          <a:ln w="0">
            <a:solidFill>
              <a:srgbClr val="990033"/>
            </a:solidFill>
            <a:miter lim="800000"/>
            <a:headEnd/>
            <a:tailEnd/>
          </a:ln>
        </p:spPr>
        <p:txBody>
          <a:bodyPr/>
          <a:lstStyle/>
          <a:p>
            <a:endParaRPr lang="en-US"/>
          </a:p>
        </p:txBody>
      </p:sp>
      <p:sp>
        <p:nvSpPr>
          <p:cNvPr id="8203" name="Line 11"/>
          <p:cNvSpPr>
            <a:spLocks noChangeShapeType="1"/>
          </p:cNvSpPr>
          <p:nvPr/>
        </p:nvSpPr>
        <p:spPr bwMode="auto">
          <a:xfrm>
            <a:off x="4343400" y="4343400"/>
            <a:ext cx="1981200" cy="0"/>
          </a:xfrm>
          <a:prstGeom prst="line">
            <a:avLst/>
          </a:prstGeom>
          <a:noFill/>
          <a:ln w="0">
            <a:solidFill>
              <a:srgbClr val="990033"/>
            </a:solidFill>
            <a:round/>
            <a:headEnd/>
            <a:tailEnd/>
          </a:ln>
        </p:spPr>
        <p:txBody>
          <a:bodyPr/>
          <a:lstStyle/>
          <a:p>
            <a:endParaRPr lang="en-US"/>
          </a:p>
        </p:txBody>
      </p:sp>
      <p:sp>
        <p:nvSpPr>
          <p:cNvPr id="8204" name="Line 12"/>
          <p:cNvSpPr>
            <a:spLocks noChangeShapeType="1"/>
          </p:cNvSpPr>
          <p:nvPr/>
        </p:nvSpPr>
        <p:spPr bwMode="auto">
          <a:xfrm flipH="1">
            <a:off x="6096000" y="4343400"/>
            <a:ext cx="263525" cy="93663"/>
          </a:xfrm>
          <a:prstGeom prst="line">
            <a:avLst/>
          </a:prstGeom>
          <a:noFill/>
          <a:ln w="0">
            <a:solidFill>
              <a:srgbClr val="990033"/>
            </a:solidFill>
            <a:round/>
            <a:headEnd/>
            <a:tailEnd/>
          </a:ln>
        </p:spPr>
        <p:txBody>
          <a:bodyPr/>
          <a:lstStyle/>
          <a:p>
            <a:endParaRPr lang="en-US"/>
          </a:p>
        </p:txBody>
      </p:sp>
      <p:sp>
        <p:nvSpPr>
          <p:cNvPr id="8205" name="Line 13"/>
          <p:cNvSpPr>
            <a:spLocks noChangeShapeType="1"/>
          </p:cNvSpPr>
          <p:nvPr/>
        </p:nvSpPr>
        <p:spPr bwMode="auto">
          <a:xfrm flipH="1" flipV="1">
            <a:off x="6096000" y="4191000"/>
            <a:ext cx="263525" cy="115888"/>
          </a:xfrm>
          <a:prstGeom prst="line">
            <a:avLst/>
          </a:prstGeom>
          <a:noFill/>
          <a:ln w="0">
            <a:solidFill>
              <a:srgbClr val="990033"/>
            </a:solidFill>
            <a:round/>
            <a:headEnd/>
            <a:tailEnd/>
          </a:ln>
        </p:spPr>
        <p:txBody>
          <a:bodyPr/>
          <a:lstStyle/>
          <a:p>
            <a:endParaRPr lang="en-US"/>
          </a:p>
        </p:txBody>
      </p:sp>
      <p:sp>
        <p:nvSpPr>
          <p:cNvPr id="8207" name="Text Box 15"/>
          <p:cNvSpPr txBox="1">
            <a:spLocks noChangeArrowheads="1"/>
          </p:cNvSpPr>
          <p:nvPr/>
        </p:nvSpPr>
        <p:spPr bwMode="auto">
          <a:xfrm>
            <a:off x="762000" y="5105400"/>
            <a:ext cx="3810000" cy="1006429"/>
          </a:xfrm>
          <a:prstGeom prst="rect">
            <a:avLst/>
          </a:prstGeom>
          <a:noFill/>
          <a:ln w="9525">
            <a:noFill/>
            <a:miter lim="800000"/>
            <a:headEnd/>
            <a:tailEnd/>
          </a:ln>
          <a:effectLst/>
        </p:spPr>
        <p:txBody>
          <a:bodyPr>
            <a:spAutoFit/>
          </a:bodyPr>
          <a:lstStyle/>
          <a:p>
            <a:pPr>
              <a:lnSpc>
                <a:spcPct val="115000"/>
              </a:lnSpc>
            </a:pPr>
            <a:r>
              <a:rPr lang="en-US" b="1" dirty="0" smtClean="0">
                <a:solidFill>
                  <a:srgbClr val="7F0055"/>
                </a:solidFill>
                <a:latin typeface="Consolas"/>
                <a:ea typeface="Calibri"/>
                <a:cs typeface="Times New Roman"/>
              </a:rPr>
              <a:t>public</a:t>
            </a:r>
            <a:r>
              <a:rPr lang="en-US" dirty="0" smtClean="0">
                <a:solidFill>
                  <a:srgbClr val="000000"/>
                </a:solidFill>
                <a:latin typeface="Consolas"/>
                <a:ea typeface="Calibri"/>
                <a:cs typeface="Times New Roman"/>
              </a:rPr>
              <a:t> </a:t>
            </a:r>
            <a:r>
              <a:rPr lang="en-US" b="1" dirty="0" smtClean="0">
                <a:solidFill>
                  <a:srgbClr val="7F0055"/>
                </a:solidFill>
                <a:latin typeface="Consolas"/>
                <a:ea typeface="Calibri"/>
                <a:cs typeface="Times New Roman"/>
              </a:rPr>
              <a:t>class</a:t>
            </a:r>
            <a:r>
              <a:rPr lang="en-US" dirty="0" smtClean="0">
                <a:solidFill>
                  <a:srgbClr val="000000"/>
                </a:solidFill>
                <a:latin typeface="Consolas"/>
                <a:ea typeface="Calibri"/>
                <a:cs typeface="Times New Roman"/>
              </a:rPr>
              <a:t> Customer {</a:t>
            </a:r>
            <a:endParaRPr lang="en-US" sz="2400" dirty="0" smtClean="0">
              <a:latin typeface="Calibri"/>
              <a:ea typeface="Calibri"/>
              <a:cs typeface="Times New Roman"/>
            </a:endParaRPr>
          </a:p>
          <a:p>
            <a:pPr>
              <a:lnSpc>
                <a:spcPct val="115000"/>
              </a:lnSpc>
            </a:pPr>
            <a:r>
              <a:rPr lang="en-US" b="1" dirty="0" smtClean="0">
                <a:solidFill>
                  <a:srgbClr val="7F0055"/>
                </a:solidFill>
                <a:latin typeface="Consolas"/>
                <a:ea typeface="Calibri"/>
                <a:cs typeface="Times New Roman"/>
              </a:rPr>
              <a:t>    private</a:t>
            </a:r>
            <a:r>
              <a:rPr lang="en-US" dirty="0" smtClean="0">
                <a:solidFill>
                  <a:srgbClr val="000000"/>
                </a:solidFill>
                <a:latin typeface="Consolas"/>
                <a:ea typeface="Calibri"/>
                <a:cs typeface="Times New Roman"/>
              </a:rPr>
              <a:t> Order </a:t>
            </a:r>
            <a:r>
              <a:rPr lang="en-US" dirty="0" err="1" smtClean="0">
                <a:solidFill>
                  <a:srgbClr val="0000C0"/>
                </a:solidFill>
                <a:latin typeface="Consolas"/>
                <a:ea typeface="Calibri"/>
                <a:cs typeface="Times New Roman"/>
              </a:rPr>
              <a:t>order</a:t>
            </a:r>
            <a:r>
              <a:rPr lang="en-US" dirty="0" smtClean="0">
                <a:solidFill>
                  <a:srgbClr val="000000"/>
                </a:solidFill>
                <a:latin typeface="Consolas"/>
                <a:ea typeface="Calibri"/>
                <a:cs typeface="Times New Roman"/>
              </a:rPr>
              <a:t>;</a:t>
            </a:r>
            <a:endParaRPr lang="en-US" sz="2400" dirty="0" smtClean="0">
              <a:latin typeface="Calibri"/>
              <a:ea typeface="Calibri"/>
              <a:cs typeface="Times New Roman"/>
            </a:endParaRPr>
          </a:p>
          <a:p>
            <a:r>
              <a:rPr lang="en-US" dirty="0" smtClean="0">
                <a:solidFill>
                  <a:srgbClr val="000000"/>
                </a:solidFill>
                <a:latin typeface="Consolas"/>
                <a:ea typeface="Calibri"/>
              </a:rPr>
              <a:t>}</a:t>
            </a:r>
            <a:endParaRPr lang="en-US" dirty="0" smtClean="0"/>
          </a:p>
        </p:txBody>
      </p:sp>
      <p:sp>
        <p:nvSpPr>
          <p:cNvPr id="8208" name="Text Box 16"/>
          <p:cNvSpPr txBox="1">
            <a:spLocks noChangeArrowheads="1"/>
          </p:cNvSpPr>
          <p:nvPr/>
        </p:nvSpPr>
        <p:spPr bwMode="auto">
          <a:xfrm>
            <a:off x="5638800" y="5105400"/>
            <a:ext cx="3276600" cy="1477328"/>
          </a:xfrm>
          <a:prstGeom prst="rect">
            <a:avLst/>
          </a:prstGeom>
          <a:noFill/>
          <a:ln w="9525">
            <a:noFill/>
            <a:miter lim="800000"/>
            <a:headEnd/>
            <a:tailEnd/>
          </a:ln>
          <a:effectLst/>
        </p:spPr>
        <p:txBody>
          <a:bodyPr wrap="square">
            <a:spAutoFit/>
          </a:bodyPr>
          <a:lstStyle/>
          <a:p>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class</a:t>
            </a:r>
            <a:r>
              <a:rPr lang="en-US" b="1" dirty="0" smtClean="0">
                <a:solidFill>
                  <a:srgbClr val="000000"/>
                </a:solidFill>
                <a:latin typeface="Consolas"/>
              </a:rPr>
              <a:t> </a:t>
            </a:r>
            <a:r>
              <a:rPr lang="en-US" dirty="0" smtClean="0">
                <a:solidFill>
                  <a:srgbClr val="000000"/>
                </a:solidFill>
                <a:latin typeface="Consolas"/>
              </a:rPr>
              <a:t>Order {</a:t>
            </a:r>
          </a:p>
          <a:p>
            <a:endParaRPr lang="en-US" dirty="0" smtClean="0">
              <a:latin typeface="Consolas"/>
            </a:endParaRPr>
          </a:p>
          <a:p>
            <a:r>
              <a:rPr lang="en-US" dirty="0" smtClean="0">
                <a:solidFill>
                  <a:srgbClr val="000000"/>
                </a:solidFill>
                <a:latin typeface="Consolas"/>
              </a:rPr>
              <a:t>}</a:t>
            </a:r>
          </a:p>
          <a:p>
            <a:r>
              <a:rPr lang="en-US" i="1" dirty="0" smtClean="0">
                <a:solidFill>
                  <a:srgbClr val="FF0000"/>
                </a:solidFill>
                <a:latin typeface="Consolas"/>
              </a:rPr>
              <a:t>//does this look right to you?</a:t>
            </a:r>
          </a:p>
        </p:txBody>
      </p:sp>
      <p:sp>
        <p:nvSpPr>
          <p:cNvPr id="16" name="Rectangle 13"/>
          <p:cNvSpPr>
            <a:spLocks noChangeArrowheads="1"/>
          </p:cNvSpPr>
          <p:nvPr/>
        </p:nvSpPr>
        <p:spPr bwMode="auto">
          <a:xfrm>
            <a:off x="5943600" y="4495800"/>
            <a:ext cx="155575" cy="334963"/>
          </a:xfrm>
          <a:prstGeom prst="rect">
            <a:avLst/>
          </a:prstGeom>
          <a:noFill/>
          <a:ln w="9525">
            <a:noFill/>
            <a:miter lim="800000"/>
            <a:headEnd/>
            <a:tailEnd/>
          </a:ln>
        </p:spPr>
        <p:txBody>
          <a:bodyPr wrap="none" lIns="0" tIns="0" rIns="0" bIns="0">
            <a:spAutoFit/>
          </a:bodyPr>
          <a:lstStyle/>
          <a:p>
            <a:pPr algn="l"/>
            <a:r>
              <a:rPr lang="en-US" sz="2200" dirty="0">
                <a:solidFill>
                  <a:srgbClr val="000000"/>
                </a:solidFill>
              </a:rPr>
              <a:t>1</a:t>
            </a:r>
            <a:endParaRPr lang="en-US" sz="2400" dirty="0">
              <a:solidFill>
                <a:schemeClr val="tx1"/>
              </a:solidFill>
              <a:latin typeface="Times New Roman" pitchFamily="18" charset="0"/>
            </a:endParaRPr>
          </a:p>
        </p:txBody>
      </p:sp>
      <p:sp>
        <p:nvSpPr>
          <p:cNvPr id="17" name="TextBox 16"/>
          <p:cNvSpPr txBox="1"/>
          <p:nvPr/>
        </p:nvSpPr>
        <p:spPr>
          <a:xfrm>
            <a:off x="4724400" y="3962400"/>
            <a:ext cx="727250" cy="338554"/>
          </a:xfrm>
          <a:prstGeom prst="rect">
            <a:avLst/>
          </a:prstGeom>
          <a:noFill/>
        </p:spPr>
        <p:txBody>
          <a:bodyPr wrap="none" rtlCol="0">
            <a:spAutoFit/>
          </a:bodyPr>
          <a:lstStyle/>
          <a:p>
            <a:r>
              <a:rPr lang="en-US" sz="1600" dirty="0" smtClean="0"/>
              <a:t>places</a:t>
            </a:r>
            <a:endParaRPr lang="en-US" sz="1600" dirty="0"/>
          </a:p>
        </p:txBody>
      </p:sp>
      <p:sp>
        <p:nvSpPr>
          <p:cNvPr id="18" name="Isosceles Triangle 17"/>
          <p:cNvSpPr/>
          <p:nvPr/>
        </p:nvSpPr>
        <p:spPr>
          <a:xfrm rot="5400000">
            <a:off x="5410200" y="4038600"/>
            <a:ext cx="228600" cy="2286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Slide Number Placeholder 18"/>
          <p:cNvSpPr>
            <a:spLocks noGrp="1"/>
          </p:cNvSpPr>
          <p:nvPr>
            <p:ph type="sldNum" sz="quarter" idx="12"/>
          </p:nvPr>
        </p:nvSpPr>
        <p:spPr/>
        <p:txBody>
          <a:bodyPr/>
          <a:lstStyle/>
          <a:p>
            <a:fld id="{042AED99-7FB4-404E-8A97-64753DCE42EC}" type="slidenum">
              <a:rPr kumimoji="0" lang="en-US" smtClean="0"/>
              <a:pPr/>
              <a:t>18</a:t>
            </a:fld>
            <a:endParaRPr kumimoji="0"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a:t>Association</a:t>
            </a:r>
          </a:p>
        </p:txBody>
      </p:sp>
      <p:sp>
        <p:nvSpPr>
          <p:cNvPr id="1027" name="Rectangle 3"/>
          <p:cNvSpPr>
            <a:spLocks noGrp="1" noChangeArrowheads="1"/>
          </p:cNvSpPr>
          <p:nvPr>
            <p:ph idx="1"/>
          </p:nvPr>
        </p:nvSpPr>
        <p:spPr>
          <a:xfrm>
            <a:off x="685800" y="1981200"/>
            <a:ext cx="7772400" cy="838200"/>
          </a:xfrm>
        </p:spPr>
        <p:txBody>
          <a:bodyPr>
            <a:normAutofit fontScale="92500" lnSpcReduction="10000"/>
          </a:bodyPr>
          <a:lstStyle/>
          <a:p>
            <a:r>
              <a:rPr lang="en-US" dirty="0"/>
              <a:t> </a:t>
            </a:r>
            <a:r>
              <a:rPr lang="en-US" dirty="0" smtClean="0"/>
              <a:t>Bi-directional</a:t>
            </a:r>
          </a:p>
          <a:p>
            <a:pPr lvl="1"/>
            <a:r>
              <a:rPr lang="en-US" dirty="0" smtClean="0"/>
              <a:t>Description direction is more important (still optional)</a:t>
            </a:r>
            <a:endParaRPr lang="en-US" dirty="0"/>
          </a:p>
        </p:txBody>
      </p:sp>
      <p:sp>
        <p:nvSpPr>
          <p:cNvPr id="1028" name="Rectangle 4"/>
          <p:cNvSpPr>
            <a:spLocks noChangeArrowheads="1"/>
          </p:cNvSpPr>
          <p:nvPr/>
        </p:nvSpPr>
        <p:spPr bwMode="auto">
          <a:xfrm>
            <a:off x="685800" y="3205209"/>
            <a:ext cx="2940050" cy="1263650"/>
          </a:xfrm>
          <a:prstGeom prst="rect">
            <a:avLst/>
          </a:prstGeom>
          <a:solidFill>
            <a:srgbClr val="FFFFCC"/>
          </a:solidFill>
          <a:ln w="0">
            <a:solidFill>
              <a:srgbClr val="990033"/>
            </a:solidFill>
            <a:miter lim="800000"/>
            <a:headEnd/>
            <a:tailEnd/>
          </a:ln>
        </p:spPr>
        <p:txBody>
          <a:bodyPr/>
          <a:lstStyle/>
          <a:p>
            <a:endParaRPr lang="en-US"/>
          </a:p>
        </p:txBody>
      </p:sp>
      <p:sp>
        <p:nvSpPr>
          <p:cNvPr id="1029" name="Rectangle 5"/>
          <p:cNvSpPr>
            <a:spLocks noChangeArrowheads="1"/>
          </p:cNvSpPr>
          <p:nvPr/>
        </p:nvSpPr>
        <p:spPr bwMode="auto">
          <a:xfrm>
            <a:off x="1541463" y="3290934"/>
            <a:ext cx="1212850" cy="334962"/>
          </a:xfrm>
          <a:prstGeom prst="rect">
            <a:avLst/>
          </a:prstGeom>
          <a:noFill/>
          <a:ln w="9525">
            <a:noFill/>
            <a:miter lim="800000"/>
            <a:headEnd/>
            <a:tailEnd/>
          </a:ln>
        </p:spPr>
        <p:txBody>
          <a:bodyPr wrap="none" lIns="0" tIns="0" rIns="0" bIns="0">
            <a:spAutoFit/>
          </a:bodyPr>
          <a:lstStyle/>
          <a:p>
            <a:pPr algn="l"/>
            <a:r>
              <a:rPr lang="en-US" sz="2200">
                <a:solidFill>
                  <a:srgbClr val="000000"/>
                </a:solidFill>
              </a:rPr>
              <a:t>Customer</a:t>
            </a:r>
            <a:endParaRPr lang="en-US" sz="2400">
              <a:solidFill>
                <a:schemeClr val="tx1"/>
              </a:solidFill>
              <a:latin typeface="Times New Roman" pitchFamily="18" charset="0"/>
            </a:endParaRPr>
          </a:p>
        </p:txBody>
      </p:sp>
      <p:sp>
        <p:nvSpPr>
          <p:cNvPr id="1030" name="Rectangle 6"/>
          <p:cNvSpPr>
            <a:spLocks noChangeArrowheads="1"/>
          </p:cNvSpPr>
          <p:nvPr/>
        </p:nvSpPr>
        <p:spPr bwMode="auto">
          <a:xfrm>
            <a:off x="685800" y="3654471"/>
            <a:ext cx="2940050" cy="814388"/>
          </a:xfrm>
          <a:prstGeom prst="rect">
            <a:avLst/>
          </a:prstGeom>
          <a:noFill/>
          <a:ln w="0">
            <a:solidFill>
              <a:srgbClr val="990033"/>
            </a:solidFill>
            <a:miter lim="800000"/>
            <a:headEnd/>
            <a:tailEnd/>
          </a:ln>
        </p:spPr>
        <p:txBody>
          <a:bodyPr/>
          <a:lstStyle/>
          <a:p>
            <a:endParaRPr lang="en-US"/>
          </a:p>
        </p:txBody>
      </p:sp>
      <p:sp>
        <p:nvSpPr>
          <p:cNvPr id="1031" name="Rectangle 7"/>
          <p:cNvSpPr>
            <a:spLocks noChangeArrowheads="1"/>
          </p:cNvSpPr>
          <p:nvPr/>
        </p:nvSpPr>
        <p:spPr bwMode="auto">
          <a:xfrm>
            <a:off x="685800" y="4168821"/>
            <a:ext cx="2940050" cy="300038"/>
          </a:xfrm>
          <a:prstGeom prst="rect">
            <a:avLst/>
          </a:prstGeom>
          <a:noFill/>
          <a:ln w="0">
            <a:solidFill>
              <a:srgbClr val="990033"/>
            </a:solidFill>
            <a:miter lim="800000"/>
            <a:headEnd/>
            <a:tailEnd/>
          </a:ln>
        </p:spPr>
        <p:txBody>
          <a:bodyPr/>
          <a:lstStyle/>
          <a:p>
            <a:endParaRPr lang="en-US"/>
          </a:p>
        </p:txBody>
      </p:sp>
      <p:sp>
        <p:nvSpPr>
          <p:cNvPr id="1032" name="Rectangle 8"/>
          <p:cNvSpPr>
            <a:spLocks noChangeArrowheads="1"/>
          </p:cNvSpPr>
          <p:nvPr/>
        </p:nvSpPr>
        <p:spPr bwMode="auto">
          <a:xfrm>
            <a:off x="5270500" y="3205209"/>
            <a:ext cx="3181350" cy="1263650"/>
          </a:xfrm>
          <a:prstGeom prst="rect">
            <a:avLst/>
          </a:prstGeom>
          <a:solidFill>
            <a:srgbClr val="FFFFCC"/>
          </a:solidFill>
          <a:ln w="0">
            <a:solidFill>
              <a:srgbClr val="990033"/>
            </a:solidFill>
            <a:miter lim="800000"/>
            <a:headEnd/>
            <a:tailEnd/>
          </a:ln>
        </p:spPr>
        <p:txBody>
          <a:bodyPr/>
          <a:lstStyle/>
          <a:p>
            <a:endParaRPr lang="en-US"/>
          </a:p>
        </p:txBody>
      </p:sp>
      <p:sp>
        <p:nvSpPr>
          <p:cNvPr id="1033" name="Rectangle 9"/>
          <p:cNvSpPr>
            <a:spLocks noChangeArrowheads="1"/>
          </p:cNvSpPr>
          <p:nvPr/>
        </p:nvSpPr>
        <p:spPr bwMode="auto">
          <a:xfrm>
            <a:off x="6521450" y="3290934"/>
            <a:ext cx="715963" cy="334962"/>
          </a:xfrm>
          <a:prstGeom prst="rect">
            <a:avLst/>
          </a:prstGeom>
          <a:noFill/>
          <a:ln w="9525">
            <a:noFill/>
            <a:miter lim="800000"/>
            <a:headEnd/>
            <a:tailEnd/>
          </a:ln>
        </p:spPr>
        <p:txBody>
          <a:bodyPr wrap="none" lIns="0" tIns="0" rIns="0" bIns="0">
            <a:spAutoFit/>
          </a:bodyPr>
          <a:lstStyle/>
          <a:p>
            <a:pPr algn="l"/>
            <a:r>
              <a:rPr lang="en-US" sz="2200">
                <a:solidFill>
                  <a:srgbClr val="000000"/>
                </a:solidFill>
              </a:rPr>
              <a:t>Order</a:t>
            </a:r>
            <a:endParaRPr lang="en-US" sz="2400">
              <a:solidFill>
                <a:schemeClr val="tx1"/>
              </a:solidFill>
              <a:latin typeface="Times New Roman" pitchFamily="18" charset="0"/>
            </a:endParaRPr>
          </a:p>
        </p:txBody>
      </p:sp>
      <p:sp>
        <p:nvSpPr>
          <p:cNvPr id="1034" name="Rectangle 10"/>
          <p:cNvSpPr>
            <a:spLocks noChangeArrowheads="1"/>
          </p:cNvSpPr>
          <p:nvPr/>
        </p:nvSpPr>
        <p:spPr bwMode="auto">
          <a:xfrm>
            <a:off x="5270500" y="3654471"/>
            <a:ext cx="3181350" cy="814388"/>
          </a:xfrm>
          <a:prstGeom prst="rect">
            <a:avLst/>
          </a:prstGeom>
          <a:noFill/>
          <a:ln w="0">
            <a:solidFill>
              <a:srgbClr val="990033"/>
            </a:solidFill>
            <a:miter lim="800000"/>
            <a:headEnd/>
            <a:tailEnd/>
          </a:ln>
        </p:spPr>
        <p:txBody>
          <a:bodyPr/>
          <a:lstStyle/>
          <a:p>
            <a:endParaRPr lang="en-US"/>
          </a:p>
        </p:txBody>
      </p:sp>
      <p:sp>
        <p:nvSpPr>
          <p:cNvPr id="1035" name="Rectangle 11"/>
          <p:cNvSpPr>
            <a:spLocks noChangeArrowheads="1"/>
          </p:cNvSpPr>
          <p:nvPr/>
        </p:nvSpPr>
        <p:spPr bwMode="auto">
          <a:xfrm>
            <a:off x="5270500" y="4168821"/>
            <a:ext cx="3181350" cy="300038"/>
          </a:xfrm>
          <a:prstGeom prst="rect">
            <a:avLst/>
          </a:prstGeom>
          <a:noFill/>
          <a:ln w="0">
            <a:solidFill>
              <a:srgbClr val="990033"/>
            </a:solidFill>
            <a:miter lim="800000"/>
            <a:headEnd/>
            <a:tailEnd/>
          </a:ln>
        </p:spPr>
        <p:txBody>
          <a:bodyPr/>
          <a:lstStyle/>
          <a:p>
            <a:endParaRPr lang="en-US"/>
          </a:p>
        </p:txBody>
      </p:sp>
      <p:sp>
        <p:nvSpPr>
          <p:cNvPr id="1036" name="Line 12"/>
          <p:cNvSpPr>
            <a:spLocks noChangeShapeType="1"/>
          </p:cNvSpPr>
          <p:nvPr/>
        </p:nvSpPr>
        <p:spPr bwMode="auto">
          <a:xfrm flipH="1">
            <a:off x="3581400" y="3794171"/>
            <a:ext cx="1676400" cy="0"/>
          </a:xfrm>
          <a:prstGeom prst="line">
            <a:avLst/>
          </a:prstGeom>
          <a:noFill/>
          <a:ln w="0">
            <a:solidFill>
              <a:srgbClr val="990033"/>
            </a:solidFill>
            <a:round/>
            <a:headEnd/>
            <a:tailEnd/>
          </a:ln>
        </p:spPr>
        <p:txBody>
          <a:bodyPr/>
          <a:lstStyle/>
          <a:p>
            <a:endParaRPr lang="en-US"/>
          </a:p>
        </p:txBody>
      </p:sp>
      <p:sp>
        <p:nvSpPr>
          <p:cNvPr id="1037" name="Rectangle 13"/>
          <p:cNvSpPr>
            <a:spLocks noChangeArrowheads="1"/>
          </p:cNvSpPr>
          <p:nvPr/>
        </p:nvSpPr>
        <p:spPr bwMode="auto">
          <a:xfrm>
            <a:off x="5029200" y="3946571"/>
            <a:ext cx="155575" cy="334963"/>
          </a:xfrm>
          <a:prstGeom prst="rect">
            <a:avLst/>
          </a:prstGeom>
          <a:noFill/>
          <a:ln w="9525">
            <a:noFill/>
            <a:miter lim="800000"/>
            <a:headEnd/>
            <a:tailEnd/>
          </a:ln>
        </p:spPr>
        <p:txBody>
          <a:bodyPr wrap="none" lIns="0" tIns="0" rIns="0" bIns="0">
            <a:spAutoFit/>
          </a:bodyPr>
          <a:lstStyle/>
          <a:p>
            <a:pPr algn="l"/>
            <a:r>
              <a:rPr lang="en-US" sz="2200">
                <a:solidFill>
                  <a:srgbClr val="000000"/>
                </a:solidFill>
              </a:rPr>
              <a:t>1</a:t>
            </a:r>
            <a:endParaRPr lang="en-US" sz="2400">
              <a:solidFill>
                <a:schemeClr val="tx1"/>
              </a:solidFill>
              <a:latin typeface="Times New Roman" pitchFamily="18" charset="0"/>
            </a:endParaRPr>
          </a:p>
        </p:txBody>
      </p:sp>
      <p:sp>
        <p:nvSpPr>
          <p:cNvPr id="1038" name="Rectangle 14"/>
          <p:cNvSpPr>
            <a:spLocks noChangeArrowheads="1"/>
          </p:cNvSpPr>
          <p:nvPr/>
        </p:nvSpPr>
        <p:spPr bwMode="auto">
          <a:xfrm>
            <a:off x="3730625" y="3946571"/>
            <a:ext cx="155575" cy="334963"/>
          </a:xfrm>
          <a:prstGeom prst="rect">
            <a:avLst/>
          </a:prstGeom>
          <a:noFill/>
          <a:ln w="9525">
            <a:noFill/>
            <a:miter lim="800000"/>
            <a:headEnd/>
            <a:tailEnd/>
          </a:ln>
        </p:spPr>
        <p:txBody>
          <a:bodyPr wrap="none" lIns="0" tIns="0" rIns="0" bIns="0">
            <a:spAutoFit/>
          </a:bodyPr>
          <a:lstStyle/>
          <a:p>
            <a:pPr algn="l"/>
            <a:r>
              <a:rPr lang="en-US" sz="2200" dirty="0">
                <a:solidFill>
                  <a:srgbClr val="000000"/>
                </a:solidFill>
              </a:rPr>
              <a:t>1</a:t>
            </a:r>
            <a:endParaRPr lang="en-US" sz="2400" dirty="0">
              <a:solidFill>
                <a:schemeClr val="tx1"/>
              </a:solidFill>
              <a:latin typeface="Times New Roman" pitchFamily="18" charset="0"/>
            </a:endParaRPr>
          </a:p>
        </p:txBody>
      </p:sp>
      <p:sp>
        <p:nvSpPr>
          <p:cNvPr id="1040" name="Text Box 16"/>
          <p:cNvSpPr txBox="1">
            <a:spLocks noChangeArrowheads="1"/>
          </p:cNvSpPr>
          <p:nvPr/>
        </p:nvSpPr>
        <p:spPr bwMode="auto">
          <a:xfrm>
            <a:off x="4800600" y="4937171"/>
            <a:ext cx="4038600" cy="923330"/>
          </a:xfrm>
          <a:prstGeom prst="rect">
            <a:avLst/>
          </a:prstGeom>
          <a:noFill/>
          <a:ln w="9525">
            <a:noFill/>
            <a:miter lim="800000"/>
            <a:headEnd/>
            <a:tailEnd/>
          </a:ln>
          <a:effectLst/>
        </p:spPr>
        <p:txBody>
          <a:bodyPr>
            <a:spAutoFit/>
          </a:bodyPr>
          <a:lstStyle/>
          <a:p>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class</a:t>
            </a:r>
            <a:r>
              <a:rPr lang="en-US" b="1" dirty="0" smtClean="0">
                <a:solidFill>
                  <a:srgbClr val="000000"/>
                </a:solidFill>
                <a:latin typeface="Consolas"/>
              </a:rPr>
              <a:t> </a:t>
            </a:r>
            <a:r>
              <a:rPr lang="en-US" dirty="0" smtClean="0">
                <a:solidFill>
                  <a:srgbClr val="000000"/>
                </a:solidFill>
                <a:latin typeface="Consolas"/>
              </a:rPr>
              <a:t>Order {</a:t>
            </a:r>
          </a:p>
          <a:p>
            <a:r>
              <a:rPr lang="en-US" b="1" dirty="0" smtClean="0">
                <a:solidFill>
                  <a:srgbClr val="7F0055"/>
                </a:solidFill>
                <a:latin typeface="Consolas"/>
              </a:rPr>
              <a:t>    private</a:t>
            </a:r>
            <a:r>
              <a:rPr lang="en-US" b="1" dirty="0" smtClean="0">
                <a:solidFill>
                  <a:srgbClr val="000000"/>
                </a:solidFill>
                <a:latin typeface="Consolas"/>
              </a:rPr>
              <a:t> </a:t>
            </a:r>
            <a:r>
              <a:rPr lang="en-US" dirty="0" smtClean="0">
                <a:solidFill>
                  <a:srgbClr val="000000"/>
                </a:solidFill>
                <a:latin typeface="Consolas"/>
              </a:rPr>
              <a:t>Customer </a:t>
            </a:r>
            <a:r>
              <a:rPr lang="en-US" dirty="0" err="1" smtClean="0">
                <a:solidFill>
                  <a:srgbClr val="0000C0"/>
                </a:solidFill>
                <a:latin typeface="Consolas"/>
              </a:rPr>
              <a:t>customer</a:t>
            </a:r>
            <a:r>
              <a:rPr lang="en-US" dirty="0" smtClean="0">
                <a:solidFill>
                  <a:srgbClr val="000000"/>
                </a:solidFill>
                <a:latin typeface="Consolas"/>
              </a:rPr>
              <a:t>;</a:t>
            </a:r>
          </a:p>
          <a:p>
            <a:r>
              <a:rPr lang="en-US" dirty="0" smtClean="0">
                <a:solidFill>
                  <a:srgbClr val="000000"/>
                </a:solidFill>
                <a:latin typeface="Consolas"/>
              </a:rPr>
              <a:t>}</a:t>
            </a:r>
          </a:p>
        </p:txBody>
      </p:sp>
      <p:sp>
        <p:nvSpPr>
          <p:cNvPr id="17" name="TextBox 16"/>
          <p:cNvSpPr txBox="1"/>
          <p:nvPr/>
        </p:nvSpPr>
        <p:spPr>
          <a:xfrm>
            <a:off x="4038600" y="3413171"/>
            <a:ext cx="727250" cy="338554"/>
          </a:xfrm>
          <a:prstGeom prst="rect">
            <a:avLst/>
          </a:prstGeom>
          <a:noFill/>
        </p:spPr>
        <p:txBody>
          <a:bodyPr wrap="none" rtlCol="0">
            <a:spAutoFit/>
          </a:bodyPr>
          <a:lstStyle/>
          <a:p>
            <a:r>
              <a:rPr lang="en-US" sz="1600" dirty="0" smtClean="0"/>
              <a:t>places</a:t>
            </a:r>
            <a:endParaRPr lang="en-US" sz="1600" dirty="0"/>
          </a:p>
        </p:txBody>
      </p:sp>
      <p:sp>
        <p:nvSpPr>
          <p:cNvPr id="18" name="Isosceles Triangle 17"/>
          <p:cNvSpPr/>
          <p:nvPr/>
        </p:nvSpPr>
        <p:spPr>
          <a:xfrm rot="5400000">
            <a:off x="4724400" y="3489371"/>
            <a:ext cx="228600" cy="2286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 Box 15"/>
          <p:cNvSpPr txBox="1">
            <a:spLocks noChangeArrowheads="1"/>
          </p:cNvSpPr>
          <p:nvPr/>
        </p:nvSpPr>
        <p:spPr bwMode="auto">
          <a:xfrm>
            <a:off x="533400" y="4937171"/>
            <a:ext cx="3810000" cy="1283428"/>
          </a:xfrm>
          <a:prstGeom prst="rect">
            <a:avLst/>
          </a:prstGeom>
          <a:noFill/>
          <a:ln w="9525">
            <a:noFill/>
            <a:miter lim="800000"/>
            <a:headEnd/>
            <a:tailEnd/>
          </a:ln>
          <a:effectLst/>
        </p:spPr>
        <p:txBody>
          <a:bodyPr>
            <a:spAutoFit/>
          </a:bodyPr>
          <a:lstStyle/>
          <a:p>
            <a:pPr>
              <a:lnSpc>
                <a:spcPct val="115000"/>
              </a:lnSpc>
            </a:pPr>
            <a:r>
              <a:rPr lang="en-US" b="1" dirty="0" smtClean="0">
                <a:solidFill>
                  <a:srgbClr val="7F0055"/>
                </a:solidFill>
                <a:latin typeface="Consolas"/>
                <a:ea typeface="Calibri"/>
                <a:cs typeface="Times New Roman"/>
              </a:rPr>
              <a:t>public</a:t>
            </a:r>
            <a:r>
              <a:rPr lang="en-US" dirty="0" smtClean="0">
                <a:solidFill>
                  <a:srgbClr val="000000"/>
                </a:solidFill>
                <a:latin typeface="Consolas"/>
                <a:ea typeface="Calibri"/>
                <a:cs typeface="Times New Roman"/>
              </a:rPr>
              <a:t> </a:t>
            </a:r>
            <a:r>
              <a:rPr lang="en-US" b="1" dirty="0" smtClean="0">
                <a:solidFill>
                  <a:srgbClr val="7F0055"/>
                </a:solidFill>
                <a:latin typeface="Consolas"/>
                <a:ea typeface="Calibri"/>
                <a:cs typeface="Times New Roman"/>
              </a:rPr>
              <a:t>class</a:t>
            </a:r>
            <a:r>
              <a:rPr lang="en-US" dirty="0" smtClean="0">
                <a:solidFill>
                  <a:srgbClr val="000000"/>
                </a:solidFill>
                <a:latin typeface="Consolas"/>
                <a:ea typeface="Calibri"/>
                <a:cs typeface="Times New Roman"/>
              </a:rPr>
              <a:t> Customer {</a:t>
            </a:r>
            <a:endParaRPr lang="en-US" sz="2400" dirty="0" smtClean="0">
              <a:latin typeface="Calibri"/>
              <a:ea typeface="Calibri"/>
              <a:cs typeface="Times New Roman"/>
            </a:endParaRPr>
          </a:p>
          <a:p>
            <a:pPr>
              <a:lnSpc>
                <a:spcPct val="115000"/>
              </a:lnSpc>
            </a:pPr>
            <a:r>
              <a:rPr lang="en-US" b="1" dirty="0" smtClean="0">
                <a:solidFill>
                  <a:srgbClr val="7F0055"/>
                </a:solidFill>
                <a:latin typeface="Consolas"/>
                <a:ea typeface="Calibri"/>
                <a:cs typeface="Times New Roman"/>
              </a:rPr>
              <a:t>    private</a:t>
            </a:r>
            <a:r>
              <a:rPr lang="en-US" dirty="0" smtClean="0">
                <a:solidFill>
                  <a:srgbClr val="000000"/>
                </a:solidFill>
                <a:latin typeface="Consolas"/>
                <a:ea typeface="Calibri"/>
                <a:cs typeface="Times New Roman"/>
              </a:rPr>
              <a:t> Order </a:t>
            </a:r>
            <a:r>
              <a:rPr lang="en-US" dirty="0" err="1" smtClean="0">
                <a:solidFill>
                  <a:srgbClr val="0000C0"/>
                </a:solidFill>
                <a:latin typeface="Consolas"/>
                <a:ea typeface="Calibri"/>
                <a:cs typeface="Times New Roman"/>
              </a:rPr>
              <a:t>order</a:t>
            </a:r>
            <a:r>
              <a:rPr lang="en-US" dirty="0" smtClean="0">
                <a:solidFill>
                  <a:srgbClr val="000000"/>
                </a:solidFill>
                <a:latin typeface="Consolas"/>
                <a:ea typeface="Calibri"/>
                <a:cs typeface="Times New Roman"/>
              </a:rPr>
              <a:t>;</a:t>
            </a:r>
            <a:endParaRPr lang="en-US" sz="2400" dirty="0" smtClean="0">
              <a:latin typeface="Calibri"/>
              <a:ea typeface="Calibri"/>
              <a:cs typeface="Times New Roman"/>
            </a:endParaRPr>
          </a:p>
          <a:p>
            <a:r>
              <a:rPr lang="en-US" dirty="0" smtClean="0">
                <a:solidFill>
                  <a:srgbClr val="000000"/>
                </a:solidFill>
                <a:latin typeface="Consolas"/>
                <a:ea typeface="Calibri"/>
              </a:rPr>
              <a:t>}</a:t>
            </a:r>
          </a:p>
          <a:p>
            <a:r>
              <a:rPr lang="en-US" i="1" dirty="0" smtClean="0">
                <a:solidFill>
                  <a:srgbClr val="FF0000"/>
                </a:solidFill>
                <a:latin typeface="Consolas"/>
              </a:rPr>
              <a:t>//now does this look right?</a:t>
            </a:r>
            <a:endParaRPr lang="en-US" i="1" dirty="0" smtClean="0">
              <a:solidFill>
                <a:srgbClr val="FF0000"/>
              </a:solidFill>
            </a:endParaRPr>
          </a:p>
        </p:txBody>
      </p:sp>
      <p:sp>
        <p:nvSpPr>
          <p:cNvPr id="20" name="Slide Number Placeholder 19"/>
          <p:cNvSpPr>
            <a:spLocks noGrp="1"/>
          </p:cNvSpPr>
          <p:nvPr>
            <p:ph type="sldNum" sz="quarter" idx="12"/>
          </p:nvPr>
        </p:nvSpPr>
        <p:spPr/>
        <p:txBody>
          <a:bodyPr/>
          <a:lstStyle/>
          <a:p>
            <a:fld id="{042AED99-7FB4-404E-8A97-64753DCE42EC}" type="slidenum">
              <a:rPr kumimoji="0" lang="en-US" smtClean="0"/>
              <a:pPr/>
              <a:t>19</a:t>
            </a:fld>
            <a:endParaRPr kumimoji="0"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4"/>
          <p:cNvSpPr>
            <a:spLocks noChangeArrowheads="1"/>
          </p:cNvSpPr>
          <p:nvPr/>
        </p:nvSpPr>
        <p:spPr bwMode="auto">
          <a:xfrm>
            <a:off x="914400" y="1828800"/>
            <a:ext cx="7391400" cy="2014538"/>
          </a:xfrm>
          <a:prstGeom prst="rect">
            <a:avLst/>
          </a:prstGeom>
          <a:noFill/>
          <a:ln w="9525">
            <a:noFill/>
            <a:miter lim="800000"/>
            <a:headEnd/>
            <a:tailEnd/>
          </a:ln>
          <a:effectLst/>
        </p:spPr>
        <p:txBody>
          <a:bodyPr>
            <a:spAutoFit/>
          </a:bodyPr>
          <a:lstStyle/>
          <a:p>
            <a:r>
              <a:rPr lang="en-US" sz="1800" dirty="0">
                <a:solidFill>
                  <a:srgbClr val="000000"/>
                </a:solidFill>
              </a:rPr>
              <a:t>© </a:t>
            </a:r>
            <a:r>
              <a:rPr lang="en-US" sz="1800" dirty="0" smtClean="0">
                <a:solidFill>
                  <a:srgbClr val="000000"/>
                </a:solidFill>
              </a:rPr>
              <a:t>2015 </a:t>
            </a:r>
            <a:r>
              <a:rPr lang="en-US" sz="1800" dirty="0">
                <a:solidFill>
                  <a:srgbClr val="000000"/>
                </a:solidFill>
              </a:rPr>
              <a:t>Maharishi University of Management, Fairfield, Iowa</a:t>
            </a:r>
          </a:p>
          <a:p>
            <a:endParaRPr lang="en-US" sz="1800" dirty="0">
              <a:solidFill>
                <a:srgbClr val="000000"/>
              </a:solidFill>
            </a:endParaRPr>
          </a:p>
          <a:p>
            <a:r>
              <a:rPr lang="en-US" sz="1800" dirty="0">
                <a:solidFill>
                  <a:srgbClr val="000000"/>
                </a:solidFill>
              </a:rPr>
              <a:t>All rights reserved. No part of this slide presentation may be reproduced or utilized in any form or by any means, electronic or mechanical, including photocopying or recording, or by any information storage and retrieval system, without permission in writing from Maharishi University of Management.</a:t>
            </a:r>
            <a:endParaRPr lang="en-US" dirty="0"/>
          </a:p>
        </p:txBody>
      </p:sp>
      <p:sp>
        <p:nvSpPr>
          <p:cNvPr id="7" name="Slide Number Placeholder 6"/>
          <p:cNvSpPr>
            <a:spLocks noGrp="1"/>
          </p:cNvSpPr>
          <p:nvPr>
            <p:ph type="sldNum" sz="quarter" idx="12"/>
          </p:nvPr>
        </p:nvSpPr>
        <p:spPr/>
        <p:txBody>
          <a:bodyPr/>
          <a:lstStyle/>
          <a:p>
            <a:fld id="{4D3A3B11-5B88-4D5F-A5CE-F1144D14B0E7}" type="slidenum">
              <a:rPr lang="en-US" smtClean="0"/>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a:t>Association</a:t>
            </a:r>
          </a:p>
        </p:txBody>
      </p:sp>
      <p:sp>
        <p:nvSpPr>
          <p:cNvPr id="1027" name="Rectangle 3"/>
          <p:cNvSpPr>
            <a:spLocks noGrp="1" noChangeArrowheads="1"/>
          </p:cNvSpPr>
          <p:nvPr>
            <p:ph idx="1"/>
          </p:nvPr>
        </p:nvSpPr>
        <p:spPr>
          <a:xfrm>
            <a:off x="685800" y="1981200"/>
            <a:ext cx="7772400" cy="838200"/>
          </a:xfrm>
        </p:spPr>
        <p:txBody>
          <a:bodyPr>
            <a:normAutofit/>
          </a:bodyPr>
          <a:lstStyle/>
          <a:p>
            <a:pPr lvl="1"/>
            <a:r>
              <a:rPr lang="en-US" dirty="0" smtClean="0"/>
              <a:t>A customer should be able to have more than one order outstanding</a:t>
            </a:r>
            <a:r>
              <a:rPr lang="en-US" dirty="0"/>
              <a:t> </a:t>
            </a:r>
            <a:r>
              <a:rPr lang="en-US" dirty="0" smtClean="0"/>
              <a:t>…..</a:t>
            </a:r>
            <a:endParaRPr lang="en-US" dirty="0"/>
          </a:p>
        </p:txBody>
      </p:sp>
      <p:sp>
        <p:nvSpPr>
          <p:cNvPr id="1028" name="Rectangle 4"/>
          <p:cNvSpPr>
            <a:spLocks noChangeArrowheads="1"/>
          </p:cNvSpPr>
          <p:nvPr/>
        </p:nvSpPr>
        <p:spPr bwMode="auto">
          <a:xfrm>
            <a:off x="685800" y="3205209"/>
            <a:ext cx="2940050" cy="1263650"/>
          </a:xfrm>
          <a:prstGeom prst="rect">
            <a:avLst/>
          </a:prstGeom>
          <a:solidFill>
            <a:srgbClr val="FFFFCC"/>
          </a:solidFill>
          <a:ln w="0">
            <a:solidFill>
              <a:srgbClr val="990033"/>
            </a:solidFill>
            <a:miter lim="800000"/>
            <a:headEnd/>
            <a:tailEnd/>
          </a:ln>
        </p:spPr>
        <p:txBody>
          <a:bodyPr/>
          <a:lstStyle/>
          <a:p>
            <a:endParaRPr lang="en-US"/>
          </a:p>
        </p:txBody>
      </p:sp>
      <p:sp>
        <p:nvSpPr>
          <p:cNvPr id="1029" name="Rectangle 5"/>
          <p:cNvSpPr>
            <a:spLocks noChangeArrowheads="1"/>
          </p:cNvSpPr>
          <p:nvPr/>
        </p:nvSpPr>
        <p:spPr bwMode="auto">
          <a:xfrm>
            <a:off x="1541463" y="3290934"/>
            <a:ext cx="1212850" cy="334962"/>
          </a:xfrm>
          <a:prstGeom prst="rect">
            <a:avLst/>
          </a:prstGeom>
          <a:noFill/>
          <a:ln w="9525">
            <a:noFill/>
            <a:miter lim="800000"/>
            <a:headEnd/>
            <a:tailEnd/>
          </a:ln>
        </p:spPr>
        <p:txBody>
          <a:bodyPr wrap="none" lIns="0" tIns="0" rIns="0" bIns="0">
            <a:spAutoFit/>
          </a:bodyPr>
          <a:lstStyle/>
          <a:p>
            <a:pPr algn="l"/>
            <a:r>
              <a:rPr lang="en-US" sz="2200">
                <a:solidFill>
                  <a:srgbClr val="000000"/>
                </a:solidFill>
              </a:rPr>
              <a:t>Customer</a:t>
            </a:r>
            <a:endParaRPr lang="en-US" sz="2400">
              <a:solidFill>
                <a:schemeClr val="tx1"/>
              </a:solidFill>
              <a:latin typeface="Times New Roman" pitchFamily="18" charset="0"/>
            </a:endParaRPr>
          </a:p>
        </p:txBody>
      </p:sp>
      <p:sp>
        <p:nvSpPr>
          <p:cNvPr id="1030" name="Rectangle 6"/>
          <p:cNvSpPr>
            <a:spLocks noChangeArrowheads="1"/>
          </p:cNvSpPr>
          <p:nvPr/>
        </p:nvSpPr>
        <p:spPr bwMode="auto">
          <a:xfrm>
            <a:off x="685800" y="3654471"/>
            <a:ext cx="2940050" cy="814388"/>
          </a:xfrm>
          <a:prstGeom prst="rect">
            <a:avLst/>
          </a:prstGeom>
          <a:noFill/>
          <a:ln w="0">
            <a:solidFill>
              <a:srgbClr val="990033"/>
            </a:solidFill>
            <a:miter lim="800000"/>
            <a:headEnd/>
            <a:tailEnd/>
          </a:ln>
        </p:spPr>
        <p:txBody>
          <a:bodyPr/>
          <a:lstStyle/>
          <a:p>
            <a:endParaRPr lang="en-US"/>
          </a:p>
        </p:txBody>
      </p:sp>
      <p:sp>
        <p:nvSpPr>
          <p:cNvPr id="1031" name="Rectangle 7"/>
          <p:cNvSpPr>
            <a:spLocks noChangeArrowheads="1"/>
          </p:cNvSpPr>
          <p:nvPr/>
        </p:nvSpPr>
        <p:spPr bwMode="auto">
          <a:xfrm>
            <a:off x="685800" y="4168821"/>
            <a:ext cx="2940050" cy="300038"/>
          </a:xfrm>
          <a:prstGeom prst="rect">
            <a:avLst/>
          </a:prstGeom>
          <a:noFill/>
          <a:ln w="0">
            <a:solidFill>
              <a:srgbClr val="990033"/>
            </a:solidFill>
            <a:miter lim="800000"/>
            <a:headEnd/>
            <a:tailEnd/>
          </a:ln>
        </p:spPr>
        <p:txBody>
          <a:bodyPr/>
          <a:lstStyle/>
          <a:p>
            <a:endParaRPr lang="en-US"/>
          </a:p>
        </p:txBody>
      </p:sp>
      <p:sp>
        <p:nvSpPr>
          <p:cNvPr id="1032" name="Rectangle 8"/>
          <p:cNvSpPr>
            <a:spLocks noChangeArrowheads="1"/>
          </p:cNvSpPr>
          <p:nvPr/>
        </p:nvSpPr>
        <p:spPr bwMode="auto">
          <a:xfrm>
            <a:off x="5270500" y="3205209"/>
            <a:ext cx="3181350" cy="1263650"/>
          </a:xfrm>
          <a:prstGeom prst="rect">
            <a:avLst/>
          </a:prstGeom>
          <a:solidFill>
            <a:srgbClr val="FFFFCC"/>
          </a:solidFill>
          <a:ln w="0">
            <a:solidFill>
              <a:srgbClr val="990033"/>
            </a:solidFill>
            <a:miter lim="800000"/>
            <a:headEnd/>
            <a:tailEnd/>
          </a:ln>
        </p:spPr>
        <p:txBody>
          <a:bodyPr/>
          <a:lstStyle/>
          <a:p>
            <a:endParaRPr lang="en-US"/>
          </a:p>
        </p:txBody>
      </p:sp>
      <p:sp>
        <p:nvSpPr>
          <p:cNvPr id="1033" name="Rectangle 9"/>
          <p:cNvSpPr>
            <a:spLocks noChangeArrowheads="1"/>
          </p:cNvSpPr>
          <p:nvPr/>
        </p:nvSpPr>
        <p:spPr bwMode="auto">
          <a:xfrm>
            <a:off x="6521450" y="3290934"/>
            <a:ext cx="715963" cy="334962"/>
          </a:xfrm>
          <a:prstGeom prst="rect">
            <a:avLst/>
          </a:prstGeom>
          <a:noFill/>
          <a:ln w="9525">
            <a:noFill/>
            <a:miter lim="800000"/>
            <a:headEnd/>
            <a:tailEnd/>
          </a:ln>
        </p:spPr>
        <p:txBody>
          <a:bodyPr wrap="none" lIns="0" tIns="0" rIns="0" bIns="0">
            <a:spAutoFit/>
          </a:bodyPr>
          <a:lstStyle/>
          <a:p>
            <a:pPr algn="l"/>
            <a:r>
              <a:rPr lang="en-US" sz="2200">
                <a:solidFill>
                  <a:srgbClr val="000000"/>
                </a:solidFill>
              </a:rPr>
              <a:t>Order</a:t>
            </a:r>
            <a:endParaRPr lang="en-US" sz="2400">
              <a:solidFill>
                <a:schemeClr val="tx1"/>
              </a:solidFill>
              <a:latin typeface="Times New Roman" pitchFamily="18" charset="0"/>
            </a:endParaRPr>
          </a:p>
        </p:txBody>
      </p:sp>
      <p:sp>
        <p:nvSpPr>
          <p:cNvPr id="1034" name="Rectangle 10"/>
          <p:cNvSpPr>
            <a:spLocks noChangeArrowheads="1"/>
          </p:cNvSpPr>
          <p:nvPr/>
        </p:nvSpPr>
        <p:spPr bwMode="auto">
          <a:xfrm>
            <a:off x="5270500" y="3654471"/>
            <a:ext cx="3181350" cy="814388"/>
          </a:xfrm>
          <a:prstGeom prst="rect">
            <a:avLst/>
          </a:prstGeom>
          <a:noFill/>
          <a:ln w="0">
            <a:solidFill>
              <a:srgbClr val="990033"/>
            </a:solidFill>
            <a:miter lim="800000"/>
            <a:headEnd/>
            <a:tailEnd/>
          </a:ln>
        </p:spPr>
        <p:txBody>
          <a:bodyPr/>
          <a:lstStyle/>
          <a:p>
            <a:endParaRPr lang="en-US"/>
          </a:p>
        </p:txBody>
      </p:sp>
      <p:sp>
        <p:nvSpPr>
          <p:cNvPr id="1035" name="Rectangle 11"/>
          <p:cNvSpPr>
            <a:spLocks noChangeArrowheads="1"/>
          </p:cNvSpPr>
          <p:nvPr/>
        </p:nvSpPr>
        <p:spPr bwMode="auto">
          <a:xfrm>
            <a:off x="5270500" y="4168821"/>
            <a:ext cx="3181350" cy="300038"/>
          </a:xfrm>
          <a:prstGeom prst="rect">
            <a:avLst/>
          </a:prstGeom>
          <a:noFill/>
          <a:ln w="0">
            <a:solidFill>
              <a:srgbClr val="990033"/>
            </a:solidFill>
            <a:miter lim="800000"/>
            <a:headEnd/>
            <a:tailEnd/>
          </a:ln>
        </p:spPr>
        <p:txBody>
          <a:bodyPr/>
          <a:lstStyle/>
          <a:p>
            <a:endParaRPr lang="en-US"/>
          </a:p>
        </p:txBody>
      </p:sp>
      <p:sp>
        <p:nvSpPr>
          <p:cNvPr id="1036" name="Line 12"/>
          <p:cNvSpPr>
            <a:spLocks noChangeShapeType="1"/>
          </p:cNvSpPr>
          <p:nvPr/>
        </p:nvSpPr>
        <p:spPr bwMode="auto">
          <a:xfrm flipH="1">
            <a:off x="3581400" y="3794171"/>
            <a:ext cx="1676400" cy="0"/>
          </a:xfrm>
          <a:prstGeom prst="line">
            <a:avLst/>
          </a:prstGeom>
          <a:noFill/>
          <a:ln w="0">
            <a:solidFill>
              <a:srgbClr val="990033"/>
            </a:solidFill>
            <a:round/>
            <a:headEnd/>
            <a:tailEnd/>
          </a:ln>
        </p:spPr>
        <p:txBody>
          <a:bodyPr/>
          <a:lstStyle/>
          <a:p>
            <a:endParaRPr lang="en-US"/>
          </a:p>
        </p:txBody>
      </p:sp>
      <p:sp>
        <p:nvSpPr>
          <p:cNvPr id="1037" name="Rectangle 13"/>
          <p:cNvSpPr>
            <a:spLocks noChangeArrowheads="1"/>
          </p:cNvSpPr>
          <p:nvPr/>
        </p:nvSpPr>
        <p:spPr bwMode="auto">
          <a:xfrm>
            <a:off x="5029200" y="3946571"/>
            <a:ext cx="155575" cy="334963"/>
          </a:xfrm>
          <a:prstGeom prst="rect">
            <a:avLst/>
          </a:prstGeom>
          <a:noFill/>
          <a:ln w="9525">
            <a:noFill/>
            <a:miter lim="800000"/>
            <a:headEnd/>
            <a:tailEnd/>
          </a:ln>
        </p:spPr>
        <p:txBody>
          <a:bodyPr wrap="none" lIns="0" tIns="0" rIns="0" bIns="0">
            <a:spAutoFit/>
          </a:bodyPr>
          <a:lstStyle/>
          <a:p>
            <a:pPr algn="l"/>
            <a:r>
              <a:rPr lang="en-US" sz="2200">
                <a:solidFill>
                  <a:srgbClr val="000000"/>
                </a:solidFill>
              </a:rPr>
              <a:t>1</a:t>
            </a:r>
            <a:endParaRPr lang="en-US" sz="2400">
              <a:solidFill>
                <a:schemeClr val="tx1"/>
              </a:solidFill>
              <a:latin typeface="Times New Roman" pitchFamily="18" charset="0"/>
            </a:endParaRPr>
          </a:p>
        </p:txBody>
      </p:sp>
      <p:sp>
        <p:nvSpPr>
          <p:cNvPr id="1038" name="Rectangle 14"/>
          <p:cNvSpPr>
            <a:spLocks noChangeArrowheads="1"/>
          </p:cNvSpPr>
          <p:nvPr/>
        </p:nvSpPr>
        <p:spPr bwMode="auto">
          <a:xfrm>
            <a:off x="3730625" y="3946571"/>
            <a:ext cx="155575" cy="334963"/>
          </a:xfrm>
          <a:prstGeom prst="rect">
            <a:avLst/>
          </a:prstGeom>
          <a:noFill/>
          <a:ln w="9525">
            <a:noFill/>
            <a:miter lim="800000"/>
            <a:headEnd/>
            <a:tailEnd/>
          </a:ln>
        </p:spPr>
        <p:txBody>
          <a:bodyPr wrap="none" lIns="0" tIns="0" rIns="0" bIns="0">
            <a:spAutoFit/>
          </a:bodyPr>
          <a:lstStyle/>
          <a:p>
            <a:pPr algn="l"/>
            <a:r>
              <a:rPr lang="en-US" sz="2200" dirty="0">
                <a:solidFill>
                  <a:srgbClr val="000000"/>
                </a:solidFill>
              </a:rPr>
              <a:t>1</a:t>
            </a:r>
            <a:endParaRPr lang="en-US" sz="2400" dirty="0">
              <a:solidFill>
                <a:schemeClr val="tx1"/>
              </a:solidFill>
              <a:latin typeface="Times New Roman" pitchFamily="18" charset="0"/>
            </a:endParaRPr>
          </a:p>
        </p:txBody>
      </p:sp>
      <p:sp>
        <p:nvSpPr>
          <p:cNvPr id="1040" name="Text Box 16"/>
          <p:cNvSpPr txBox="1">
            <a:spLocks noChangeArrowheads="1"/>
          </p:cNvSpPr>
          <p:nvPr/>
        </p:nvSpPr>
        <p:spPr bwMode="auto">
          <a:xfrm>
            <a:off x="4800600" y="4937171"/>
            <a:ext cx="4038600" cy="923330"/>
          </a:xfrm>
          <a:prstGeom prst="rect">
            <a:avLst/>
          </a:prstGeom>
          <a:noFill/>
          <a:ln w="9525">
            <a:noFill/>
            <a:miter lim="800000"/>
            <a:headEnd/>
            <a:tailEnd/>
          </a:ln>
          <a:effectLst/>
        </p:spPr>
        <p:txBody>
          <a:bodyPr>
            <a:spAutoFit/>
          </a:bodyPr>
          <a:lstStyle/>
          <a:p>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class</a:t>
            </a:r>
            <a:r>
              <a:rPr lang="en-US" b="1" dirty="0" smtClean="0">
                <a:solidFill>
                  <a:srgbClr val="000000"/>
                </a:solidFill>
                <a:latin typeface="Consolas"/>
              </a:rPr>
              <a:t> </a:t>
            </a:r>
            <a:r>
              <a:rPr lang="en-US" dirty="0" smtClean="0">
                <a:solidFill>
                  <a:srgbClr val="000000"/>
                </a:solidFill>
                <a:latin typeface="Consolas"/>
              </a:rPr>
              <a:t>Order {</a:t>
            </a:r>
          </a:p>
          <a:p>
            <a:r>
              <a:rPr lang="en-US" b="1" dirty="0" smtClean="0">
                <a:solidFill>
                  <a:srgbClr val="7F0055"/>
                </a:solidFill>
                <a:latin typeface="Consolas"/>
              </a:rPr>
              <a:t>    private</a:t>
            </a:r>
            <a:r>
              <a:rPr lang="en-US" b="1" dirty="0" smtClean="0">
                <a:solidFill>
                  <a:srgbClr val="000000"/>
                </a:solidFill>
                <a:latin typeface="Consolas"/>
              </a:rPr>
              <a:t> </a:t>
            </a:r>
            <a:r>
              <a:rPr lang="en-US" dirty="0" smtClean="0">
                <a:solidFill>
                  <a:srgbClr val="000000"/>
                </a:solidFill>
                <a:latin typeface="Consolas"/>
              </a:rPr>
              <a:t>Customer </a:t>
            </a:r>
            <a:r>
              <a:rPr lang="en-US" dirty="0" err="1" smtClean="0">
                <a:solidFill>
                  <a:srgbClr val="0000C0"/>
                </a:solidFill>
                <a:latin typeface="Consolas"/>
              </a:rPr>
              <a:t>customer</a:t>
            </a:r>
            <a:r>
              <a:rPr lang="en-US" dirty="0" smtClean="0">
                <a:solidFill>
                  <a:srgbClr val="000000"/>
                </a:solidFill>
                <a:latin typeface="Consolas"/>
              </a:rPr>
              <a:t>;</a:t>
            </a:r>
          </a:p>
          <a:p>
            <a:r>
              <a:rPr lang="en-US" dirty="0" smtClean="0">
                <a:solidFill>
                  <a:srgbClr val="000000"/>
                </a:solidFill>
                <a:latin typeface="Consolas"/>
              </a:rPr>
              <a:t>}</a:t>
            </a:r>
          </a:p>
        </p:txBody>
      </p:sp>
      <p:sp>
        <p:nvSpPr>
          <p:cNvPr id="17" name="TextBox 16"/>
          <p:cNvSpPr txBox="1"/>
          <p:nvPr/>
        </p:nvSpPr>
        <p:spPr>
          <a:xfrm>
            <a:off x="4038600" y="3413171"/>
            <a:ext cx="727250" cy="338554"/>
          </a:xfrm>
          <a:prstGeom prst="rect">
            <a:avLst/>
          </a:prstGeom>
          <a:noFill/>
        </p:spPr>
        <p:txBody>
          <a:bodyPr wrap="none" rtlCol="0">
            <a:spAutoFit/>
          </a:bodyPr>
          <a:lstStyle/>
          <a:p>
            <a:r>
              <a:rPr lang="en-US" sz="1600" dirty="0" smtClean="0"/>
              <a:t>places</a:t>
            </a:r>
            <a:endParaRPr lang="en-US" sz="1600" dirty="0"/>
          </a:p>
        </p:txBody>
      </p:sp>
      <p:sp>
        <p:nvSpPr>
          <p:cNvPr id="18" name="Isosceles Triangle 17"/>
          <p:cNvSpPr/>
          <p:nvPr/>
        </p:nvSpPr>
        <p:spPr>
          <a:xfrm rot="5400000">
            <a:off x="4724400" y="3489371"/>
            <a:ext cx="228600" cy="2286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 Box 15"/>
          <p:cNvSpPr txBox="1">
            <a:spLocks noChangeArrowheads="1"/>
          </p:cNvSpPr>
          <p:nvPr/>
        </p:nvSpPr>
        <p:spPr bwMode="auto">
          <a:xfrm>
            <a:off x="533400" y="4937171"/>
            <a:ext cx="3810000" cy="1006429"/>
          </a:xfrm>
          <a:prstGeom prst="rect">
            <a:avLst/>
          </a:prstGeom>
          <a:noFill/>
          <a:ln w="9525">
            <a:noFill/>
            <a:miter lim="800000"/>
            <a:headEnd/>
            <a:tailEnd/>
          </a:ln>
          <a:effectLst/>
        </p:spPr>
        <p:txBody>
          <a:bodyPr>
            <a:spAutoFit/>
          </a:bodyPr>
          <a:lstStyle/>
          <a:p>
            <a:pPr>
              <a:lnSpc>
                <a:spcPct val="115000"/>
              </a:lnSpc>
            </a:pPr>
            <a:r>
              <a:rPr lang="en-US" b="1" dirty="0" smtClean="0">
                <a:solidFill>
                  <a:srgbClr val="7F0055"/>
                </a:solidFill>
                <a:latin typeface="Consolas"/>
                <a:ea typeface="Calibri"/>
                <a:cs typeface="Times New Roman"/>
              </a:rPr>
              <a:t>public</a:t>
            </a:r>
            <a:r>
              <a:rPr lang="en-US" dirty="0" smtClean="0">
                <a:solidFill>
                  <a:srgbClr val="000000"/>
                </a:solidFill>
                <a:latin typeface="Consolas"/>
                <a:ea typeface="Calibri"/>
                <a:cs typeface="Times New Roman"/>
              </a:rPr>
              <a:t> </a:t>
            </a:r>
            <a:r>
              <a:rPr lang="en-US" b="1" dirty="0" smtClean="0">
                <a:solidFill>
                  <a:srgbClr val="7F0055"/>
                </a:solidFill>
                <a:latin typeface="Consolas"/>
                <a:ea typeface="Calibri"/>
                <a:cs typeface="Times New Roman"/>
              </a:rPr>
              <a:t>class</a:t>
            </a:r>
            <a:r>
              <a:rPr lang="en-US" dirty="0" smtClean="0">
                <a:solidFill>
                  <a:srgbClr val="000000"/>
                </a:solidFill>
                <a:latin typeface="Consolas"/>
                <a:ea typeface="Calibri"/>
                <a:cs typeface="Times New Roman"/>
              </a:rPr>
              <a:t> Customer {</a:t>
            </a:r>
            <a:endParaRPr lang="en-US" sz="2400" dirty="0" smtClean="0">
              <a:latin typeface="Calibri"/>
              <a:ea typeface="Calibri"/>
              <a:cs typeface="Times New Roman"/>
            </a:endParaRPr>
          </a:p>
          <a:p>
            <a:pPr>
              <a:lnSpc>
                <a:spcPct val="115000"/>
              </a:lnSpc>
            </a:pPr>
            <a:r>
              <a:rPr lang="en-US" b="1" dirty="0" smtClean="0">
                <a:solidFill>
                  <a:srgbClr val="7F0055"/>
                </a:solidFill>
                <a:latin typeface="Consolas"/>
                <a:ea typeface="Calibri"/>
                <a:cs typeface="Times New Roman"/>
              </a:rPr>
              <a:t>    private</a:t>
            </a:r>
            <a:r>
              <a:rPr lang="en-US" dirty="0" smtClean="0">
                <a:solidFill>
                  <a:srgbClr val="000000"/>
                </a:solidFill>
                <a:latin typeface="Consolas"/>
                <a:ea typeface="Calibri"/>
                <a:cs typeface="Times New Roman"/>
              </a:rPr>
              <a:t> Order </a:t>
            </a:r>
            <a:r>
              <a:rPr lang="en-US" dirty="0" err="1" smtClean="0">
                <a:solidFill>
                  <a:srgbClr val="0000C0"/>
                </a:solidFill>
                <a:latin typeface="Consolas"/>
                <a:ea typeface="Calibri"/>
                <a:cs typeface="Times New Roman"/>
              </a:rPr>
              <a:t>order</a:t>
            </a:r>
            <a:r>
              <a:rPr lang="en-US" dirty="0" smtClean="0">
                <a:solidFill>
                  <a:srgbClr val="000000"/>
                </a:solidFill>
                <a:latin typeface="Consolas"/>
                <a:ea typeface="Calibri"/>
                <a:cs typeface="Times New Roman"/>
              </a:rPr>
              <a:t>;</a:t>
            </a:r>
            <a:endParaRPr lang="en-US" sz="2400" dirty="0" smtClean="0">
              <a:latin typeface="Calibri"/>
              <a:ea typeface="Calibri"/>
              <a:cs typeface="Times New Roman"/>
            </a:endParaRPr>
          </a:p>
          <a:p>
            <a:r>
              <a:rPr lang="en-US" dirty="0" smtClean="0">
                <a:solidFill>
                  <a:srgbClr val="000000"/>
                </a:solidFill>
                <a:latin typeface="Consolas"/>
                <a:ea typeface="Calibri"/>
              </a:rPr>
              <a:t>}</a:t>
            </a:r>
            <a:endParaRPr lang="en-US" dirty="0" smtClean="0"/>
          </a:p>
        </p:txBody>
      </p:sp>
      <p:sp>
        <p:nvSpPr>
          <p:cNvPr id="20" name="Slide Number Placeholder 19"/>
          <p:cNvSpPr>
            <a:spLocks noGrp="1"/>
          </p:cNvSpPr>
          <p:nvPr>
            <p:ph type="sldNum" sz="quarter" idx="12"/>
          </p:nvPr>
        </p:nvSpPr>
        <p:spPr/>
        <p:txBody>
          <a:bodyPr/>
          <a:lstStyle/>
          <a:p>
            <a:fld id="{042AED99-7FB4-404E-8A97-64753DCE42EC}" type="slidenum">
              <a:rPr kumimoji="0" lang="en-US" smtClean="0"/>
              <a:pPr/>
              <a:t>20</a:t>
            </a:fld>
            <a:endParaRPr kumimoji="0" lang="en-US"/>
          </a:p>
        </p:txBody>
      </p:sp>
    </p:spTree>
    <p:extLst>
      <p:ext uri="{BB962C8B-B14F-4D97-AF65-F5344CB8AC3E}">
        <p14:creationId xmlns:p14="http://schemas.microsoft.com/office/powerpoint/2010/main" val="5370189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85800" y="609600"/>
            <a:ext cx="3733800" cy="1143000"/>
          </a:xfrm>
        </p:spPr>
        <p:txBody>
          <a:bodyPr/>
          <a:lstStyle/>
          <a:p>
            <a:r>
              <a:rPr lang="en-US"/>
              <a:t>Association</a:t>
            </a:r>
          </a:p>
        </p:txBody>
      </p:sp>
      <p:sp>
        <p:nvSpPr>
          <p:cNvPr id="10243" name="Rectangle 3"/>
          <p:cNvSpPr>
            <a:spLocks noGrp="1" noChangeArrowheads="1"/>
          </p:cNvSpPr>
          <p:nvPr>
            <p:ph idx="1"/>
          </p:nvPr>
        </p:nvSpPr>
        <p:spPr>
          <a:xfrm>
            <a:off x="685800" y="2734270"/>
            <a:ext cx="3657600" cy="838200"/>
          </a:xfrm>
        </p:spPr>
        <p:txBody>
          <a:bodyPr/>
          <a:lstStyle/>
          <a:p>
            <a:r>
              <a:rPr lang="en-US"/>
              <a:t> Multiplicity</a:t>
            </a:r>
          </a:p>
        </p:txBody>
      </p:sp>
      <p:sp>
        <p:nvSpPr>
          <p:cNvPr id="10244" name="Rectangle 4"/>
          <p:cNvSpPr>
            <a:spLocks noChangeArrowheads="1"/>
          </p:cNvSpPr>
          <p:nvPr/>
        </p:nvSpPr>
        <p:spPr bwMode="auto">
          <a:xfrm>
            <a:off x="685800" y="3288308"/>
            <a:ext cx="2940050" cy="1263650"/>
          </a:xfrm>
          <a:prstGeom prst="rect">
            <a:avLst/>
          </a:prstGeom>
          <a:solidFill>
            <a:srgbClr val="FFFFCC"/>
          </a:solidFill>
          <a:ln w="0">
            <a:solidFill>
              <a:srgbClr val="990033"/>
            </a:solidFill>
            <a:miter lim="800000"/>
            <a:headEnd/>
            <a:tailEnd/>
          </a:ln>
        </p:spPr>
        <p:txBody>
          <a:bodyPr/>
          <a:lstStyle/>
          <a:p>
            <a:endParaRPr lang="en-US"/>
          </a:p>
        </p:txBody>
      </p:sp>
      <p:sp>
        <p:nvSpPr>
          <p:cNvPr id="10245" name="Rectangle 5"/>
          <p:cNvSpPr>
            <a:spLocks noChangeArrowheads="1"/>
          </p:cNvSpPr>
          <p:nvPr/>
        </p:nvSpPr>
        <p:spPr bwMode="auto">
          <a:xfrm>
            <a:off x="1541463" y="3374033"/>
            <a:ext cx="1212850" cy="334962"/>
          </a:xfrm>
          <a:prstGeom prst="rect">
            <a:avLst/>
          </a:prstGeom>
          <a:noFill/>
          <a:ln w="9525">
            <a:noFill/>
            <a:miter lim="800000"/>
            <a:headEnd/>
            <a:tailEnd/>
          </a:ln>
        </p:spPr>
        <p:txBody>
          <a:bodyPr wrap="none" lIns="0" tIns="0" rIns="0" bIns="0">
            <a:spAutoFit/>
          </a:bodyPr>
          <a:lstStyle/>
          <a:p>
            <a:pPr algn="l"/>
            <a:r>
              <a:rPr lang="en-US" sz="2200">
                <a:solidFill>
                  <a:srgbClr val="000000"/>
                </a:solidFill>
              </a:rPr>
              <a:t>Customer</a:t>
            </a:r>
            <a:endParaRPr lang="en-US" sz="2400">
              <a:solidFill>
                <a:schemeClr val="tx1"/>
              </a:solidFill>
              <a:latin typeface="Times New Roman" pitchFamily="18" charset="0"/>
            </a:endParaRPr>
          </a:p>
        </p:txBody>
      </p:sp>
      <p:sp>
        <p:nvSpPr>
          <p:cNvPr id="10246" name="Rectangle 6"/>
          <p:cNvSpPr>
            <a:spLocks noChangeArrowheads="1"/>
          </p:cNvSpPr>
          <p:nvPr/>
        </p:nvSpPr>
        <p:spPr bwMode="auto">
          <a:xfrm>
            <a:off x="685800" y="3737570"/>
            <a:ext cx="2940050" cy="814388"/>
          </a:xfrm>
          <a:prstGeom prst="rect">
            <a:avLst/>
          </a:prstGeom>
          <a:noFill/>
          <a:ln w="0">
            <a:solidFill>
              <a:srgbClr val="990033"/>
            </a:solidFill>
            <a:miter lim="800000"/>
            <a:headEnd/>
            <a:tailEnd/>
          </a:ln>
        </p:spPr>
        <p:txBody>
          <a:bodyPr/>
          <a:lstStyle/>
          <a:p>
            <a:endParaRPr lang="en-US"/>
          </a:p>
        </p:txBody>
      </p:sp>
      <p:sp>
        <p:nvSpPr>
          <p:cNvPr id="10247" name="Rectangle 7"/>
          <p:cNvSpPr>
            <a:spLocks noChangeArrowheads="1"/>
          </p:cNvSpPr>
          <p:nvPr/>
        </p:nvSpPr>
        <p:spPr bwMode="auto">
          <a:xfrm>
            <a:off x="685800" y="4251920"/>
            <a:ext cx="2940050" cy="300038"/>
          </a:xfrm>
          <a:prstGeom prst="rect">
            <a:avLst/>
          </a:prstGeom>
          <a:noFill/>
          <a:ln w="0">
            <a:solidFill>
              <a:srgbClr val="990033"/>
            </a:solidFill>
            <a:miter lim="800000"/>
            <a:headEnd/>
            <a:tailEnd/>
          </a:ln>
        </p:spPr>
        <p:txBody>
          <a:bodyPr/>
          <a:lstStyle/>
          <a:p>
            <a:endParaRPr lang="en-US"/>
          </a:p>
        </p:txBody>
      </p:sp>
      <p:sp>
        <p:nvSpPr>
          <p:cNvPr id="10248" name="Rectangle 8"/>
          <p:cNvSpPr>
            <a:spLocks noChangeArrowheads="1"/>
          </p:cNvSpPr>
          <p:nvPr/>
        </p:nvSpPr>
        <p:spPr bwMode="auto">
          <a:xfrm>
            <a:off x="5270500" y="3288308"/>
            <a:ext cx="3181350" cy="1263650"/>
          </a:xfrm>
          <a:prstGeom prst="rect">
            <a:avLst/>
          </a:prstGeom>
          <a:solidFill>
            <a:srgbClr val="FFFFCC"/>
          </a:solidFill>
          <a:ln w="0">
            <a:solidFill>
              <a:srgbClr val="990033"/>
            </a:solidFill>
            <a:miter lim="800000"/>
            <a:headEnd/>
            <a:tailEnd/>
          </a:ln>
        </p:spPr>
        <p:txBody>
          <a:bodyPr/>
          <a:lstStyle/>
          <a:p>
            <a:endParaRPr lang="en-US"/>
          </a:p>
        </p:txBody>
      </p:sp>
      <p:sp>
        <p:nvSpPr>
          <p:cNvPr id="10249" name="Rectangle 9"/>
          <p:cNvSpPr>
            <a:spLocks noChangeArrowheads="1"/>
          </p:cNvSpPr>
          <p:nvPr/>
        </p:nvSpPr>
        <p:spPr bwMode="auto">
          <a:xfrm>
            <a:off x="6521450" y="3374033"/>
            <a:ext cx="715963" cy="334962"/>
          </a:xfrm>
          <a:prstGeom prst="rect">
            <a:avLst/>
          </a:prstGeom>
          <a:noFill/>
          <a:ln w="9525">
            <a:noFill/>
            <a:miter lim="800000"/>
            <a:headEnd/>
            <a:tailEnd/>
          </a:ln>
        </p:spPr>
        <p:txBody>
          <a:bodyPr wrap="none" lIns="0" tIns="0" rIns="0" bIns="0">
            <a:spAutoFit/>
          </a:bodyPr>
          <a:lstStyle/>
          <a:p>
            <a:pPr algn="l"/>
            <a:r>
              <a:rPr lang="en-US" sz="2200">
                <a:solidFill>
                  <a:srgbClr val="000000"/>
                </a:solidFill>
              </a:rPr>
              <a:t>Order</a:t>
            </a:r>
            <a:endParaRPr lang="en-US" sz="2400">
              <a:solidFill>
                <a:schemeClr val="tx1"/>
              </a:solidFill>
              <a:latin typeface="Times New Roman" pitchFamily="18" charset="0"/>
            </a:endParaRPr>
          </a:p>
        </p:txBody>
      </p:sp>
      <p:sp>
        <p:nvSpPr>
          <p:cNvPr id="10250" name="Rectangle 10"/>
          <p:cNvSpPr>
            <a:spLocks noChangeArrowheads="1"/>
          </p:cNvSpPr>
          <p:nvPr/>
        </p:nvSpPr>
        <p:spPr bwMode="auto">
          <a:xfrm>
            <a:off x="5270500" y="3737570"/>
            <a:ext cx="3181350" cy="814388"/>
          </a:xfrm>
          <a:prstGeom prst="rect">
            <a:avLst/>
          </a:prstGeom>
          <a:noFill/>
          <a:ln w="0">
            <a:solidFill>
              <a:srgbClr val="990033"/>
            </a:solidFill>
            <a:miter lim="800000"/>
            <a:headEnd/>
            <a:tailEnd/>
          </a:ln>
        </p:spPr>
        <p:txBody>
          <a:bodyPr/>
          <a:lstStyle/>
          <a:p>
            <a:endParaRPr lang="en-US"/>
          </a:p>
        </p:txBody>
      </p:sp>
      <p:sp>
        <p:nvSpPr>
          <p:cNvPr id="10251" name="Rectangle 11"/>
          <p:cNvSpPr>
            <a:spLocks noChangeArrowheads="1"/>
          </p:cNvSpPr>
          <p:nvPr/>
        </p:nvSpPr>
        <p:spPr bwMode="auto">
          <a:xfrm>
            <a:off x="5270500" y="4251920"/>
            <a:ext cx="3181350" cy="300038"/>
          </a:xfrm>
          <a:prstGeom prst="rect">
            <a:avLst/>
          </a:prstGeom>
          <a:noFill/>
          <a:ln w="0">
            <a:solidFill>
              <a:srgbClr val="990033"/>
            </a:solidFill>
            <a:miter lim="800000"/>
            <a:headEnd/>
            <a:tailEnd/>
          </a:ln>
        </p:spPr>
        <p:txBody>
          <a:bodyPr/>
          <a:lstStyle/>
          <a:p>
            <a:endParaRPr lang="en-US"/>
          </a:p>
        </p:txBody>
      </p:sp>
      <p:sp>
        <p:nvSpPr>
          <p:cNvPr id="10252" name="Line 12"/>
          <p:cNvSpPr>
            <a:spLocks noChangeShapeType="1"/>
          </p:cNvSpPr>
          <p:nvPr/>
        </p:nvSpPr>
        <p:spPr bwMode="auto">
          <a:xfrm flipH="1">
            <a:off x="3581400" y="3877270"/>
            <a:ext cx="1676400" cy="0"/>
          </a:xfrm>
          <a:prstGeom prst="line">
            <a:avLst/>
          </a:prstGeom>
          <a:noFill/>
          <a:ln w="0">
            <a:solidFill>
              <a:srgbClr val="990033"/>
            </a:solidFill>
            <a:round/>
            <a:headEnd/>
            <a:tailEnd/>
          </a:ln>
        </p:spPr>
        <p:txBody>
          <a:bodyPr/>
          <a:lstStyle/>
          <a:p>
            <a:endParaRPr lang="en-US"/>
          </a:p>
        </p:txBody>
      </p:sp>
      <p:sp>
        <p:nvSpPr>
          <p:cNvPr id="10253" name="Rectangle 13"/>
          <p:cNvSpPr>
            <a:spLocks noChangeArrowheads="1"/>
          </p:cNvSpPr>
          <p:nvPr/>
        </p:nvSpPr>
        <p:spPr bwMode="auto">
          <a:xfrm>
            <a:off x="4724400" y="4029670"/>
            <a:ext cx="419100" cy="334963"/>
          </a:xfrm>
          <a:prstGeom prst="rect">
            <a:avLst/>
          </a:prstGeom>
          <a:noFill/>
          <a:ln w="9525">
            <a:noFill/>
            <a:miter lim="800000"/>
            <a:headEnd/>
            <a:tailEnd/>
          </a:ln>
        </p:spPr>
        <p:txBody>
          <a:bodyPr wrap="none" lIns="0" tIns="0" rIns="0" bIns="0">
            <a:spAutoFit/>
          </a:bodyPr>
          <a:lstStyle/>
          <a:p>
            <a:pPr algn="l"/>
            <a:r>
              <a:rPr lang="en-US" sz="2200">
                <a:solidFill>
                  <a:srgbClr val="000000"/>
                </a:solidFill>
              </a:rPr>
              <a:t>0..*</a:t>
            </a:r>
            <a:endParaRPr lang="en-US" sz="2400">
              <a:solidFill>
                <a:schemeClr val="tx1"/>
              </a:solidFill>
              <a:latin typeface="Times New Roman" pitchFamily="18" charset="0"/>
            </a:endParaRPr>
          </a:p>
        </p:txBody>
      </p:sp>
      <p:sp>
        <p:nvSpPr>
          <p:cNvPr id="10254" name="Rectangle 14"/>
          <p:cNvSpPr>
            <a:spLocks noChangeArrowheads="1"/>
          </p:cNvSpPr>
          <p:nvPr/>
        </p:nvSpPr>
        <p:spPr bwMode="auto">
          <a:xfrm>
            <a:off x="3657600" y="4029670"/>
            <a:ext cx="155575" cy="334963"/>
          </a:xfrm>
          <a:prstGeom prst="rect">
            <a:avLst/>
          </a:prstGeom>
          <a:noFill/>
          <a:ln w="9525">
            <a:noFill/>
            <a:miter lim="800000"/>
            <a:headEnd/>
            <a:tailEnd/>
          </a:ln>
        </p:spPr>
        <p:txBody>
          <a:bodyPr wrap="none" lIns="0" tIns="0" rIns="0" bIns="0">
            <a:spAutoFit/>
          </a:bodyPr>
          <a:lstStyle/>
          <a:p>
            <a:pPr algn="l"/>
            <a:r>
              <a:rPr lang="en-US" sz="2200">
                <a:solidFill>
                  <a:srgbClr val="000000"/>
                </a:solidFill>
              </a:rPr>
              <a:t>1</a:t>
            </a:r>
            <a:endParaRPr lang="en-US" sz="2400">
              <a:solidFill>
                <a:schemeClr val="tx1"/>
              </a:solidFill>
              <a:latin typeface="Times New Roman" pitchFamily="18" charset="0"/>
            </a:endParaRPr>
          </a:p>
        </p:txBody>
      </p:sp>
      <p:sp>
        <p:nvSpPr>
          <p:cNvPr id="10255" name="Text Box 15"/>
          <p:cNvSpPr txBox="1">
            <a:spLocks noChangeArrowheads="1"/>
          </p:cNvSpPr>
          <p:nvPr/>
        </p:nvSpPr>
        <p:spPr bwMode="auto">
          <a:xfrm>
            <a:off x="152400" y="4944070"/>
            <a:ext cx="4114800" cy="1518877"/>
          </a:xfrm>
          <a:prstGeom prst="rect">
            <a:avLst/>
          </a:prstGeom>
          <a:noFill/>
          <a:ln w="9525">
            <a:noFill/>
            <a:miter lim="800000"/>
            <a:headEnd/>
            <a:tailEnd/>
          </a:ln>
          <a:effectLst/>
        </p:spPr>
        <p:txBody>
          <a:bodyPr>
            <a:spAutoFit/>
          </a:bodyPr>
          <a:lstStyle/>
          <a:p>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class</a:t>
            </a:r>
            <a:r>
              <a:rPr lang="en-US" b="1" dirty="0" smtClean="0">
                <a:solidFill>
                  <a:srgbClr val="000000"/>
                </a:solidFill>
                <a:latin typeface="Consolas"/>
              </a:rPr>
              <a:t> </a:t>
            </a:r>
            <a:r>
              <a:rPr lang="en-US" dirty="0" smtClean="0">
                <a:solidFill>
                  <a:srgbClr val="000000"/>
                </a:solidFill>
                <a:latin typeface="Consolas"/>
              </a:rPr>
              <a:t>Customer {</a:t>
            </a:r>
          </a:p>
          <a:p>
            <a:r>
              <a:rPr lang="en-US" b="1" dirty="0" smtClean="0">
                <a:solidFill>
                  <a:srgbClr val="7F0055"/>
                </a:solidFill>
                <a:latin typeface="Consolas"/>
              </a:rPr>
              <a:t>    </a:t>
            </a:r>
            <a:r>
              <a:rPr lang="en-US" i="1" u="sng" dirty="0" smtClean="0">
                <a:solidFill>
                  <a:srgbClr val="7F0055"/>
                </a:solidFill>
                <a:latin typeface="Consolas"/>
              </a:rPr>
              <a:t>//</a:t>
            </a:r>
            <a:r>
              <a:rPr lang="en-US" b="1" dirty="0">
                <a:solidFill>
                  <a:srgbClr val="7F0055"/>
                </a:solidFill>
                <a:latin typeface="Consolas"/>
                <a:ea typeface="Calibri"/>
                <a:cs typeface="Times New Roman"/>
              </a:rPr>
              <a:t>private</a:t>
            </a:r>
            <a:r>
              <a:rPr lang="en-US" dirty="0">
                <a:solidFill>
                  <a:srgbClr val="000000"/>
                </a:solidFill>
                <a:latin typeface="Consolas"/>
                <a:ea typeface="Calibri"/>
                <a:cs typeface="Times New Roman"/>
              </a:rPr>
              <a:t> Order </a:t>
            </a:r>
            <a:r>
              <a:rPr lang="en-US" dirty="0" err="1">
                <a:solidFill>
                  <a:srgbClr val="0000C0"/>
                </a:solidFill>
                <a:latin typeface="Consolas"/>
                <a:ea typeface="Calibri"/>
                <a:cs typeface="Times New Roman"/>
              </a:rPr>
              <a:t>order</a:t>
            </a:r>
            <a:r>
              <a:rPr lang="en-US" dirty="0">
                <a:solidFill>
                  <a:srgbClr val="000000"/>
                </a:solidFill>
                <a:latin typeface="Consolas"/>
                <a:ea typeface="Calibri"/>
                <a:cs typeface="Times New Roman"/>
              </a:rPr>
              <a:t>;</a:t>
            </a:r>
            <a:endParaRPr lang="en-US" sz="2400" dirty="0">
              <a:latin typeface="Calibri"/>
              <a:ea typeface="Calibri"/>
              <a:cs typeface="Times New Roman"/>
            </a:endParaRPr>
          </a:p>
          <a:p>
            <a:r>
              <a:rPr lang="en-US" i="1" u="sng" dirty="0" smtClean="0">
                <a:solidFill>
                  <a:srgbClr val="7F0055"/>
                </a:solidFill>
                <a:latin typeface="Consolas"/>
              </a:rPr>
              <a:t>    </a:t>
            </a:r>
            <a:r>
              <a:rPr lang="en-US" i="1" u="sng" dirty="0" smtClean="0">
                <a:solidFill>
                  <a:srgbClr val="FF0000"/>
                </a:solidFill>
                <a:latin typeface="Consolas"/>
              </a:rPr>
              <a:t>//what will our code for</a:t>
            </a:r>
          </a:p>
          <a:p>
            <a:r>
              <a:rPr lang="en-US" i="1" u="sng" dirty="0" smtClean="0">
                <a:solidFill>
                  <a:srgbClr val="FF0000"/>
                </a:solidFill>
                <a:latin typeface="Consolas"/>
              </a:rPr>
              <a:t>    // multiple order be?</a:t>
            </a:r>
          </a:p>
          <a:p>
            <a:r>
              <a:rPr lang="en-US" dirty="0" smtClean="0">
                <a:solidFill>
                  <a:srgbClr val="000000"/>
                </a:solidFill>
                <a:latin typeface="Consolas"/>
              </a:rPr>
              <a:t>}</a:t>
            </a:r>
          </a:p>
        </p:txBody>
      </p:sp>
      <p:sp>
        <p:nvSpPr>
          <p:cNvPr id="10256" name="Text Box 16"/>
          <p:cNvSpPr txBox="1">
            <a:spLocks noChangeArrowheads="1"/>
          </p:cNvSpPr>
          <p:nvPr/>
        </p:nvSpPr>
        <p:spPr bwMode="auto">
          <a:xfrm>
            <a:off x="4648200" y="4944070"/>
            <a:ext cx="4267200" cy="923330"/>
          </a:xfrm>
          <a:prstGeom prst="rect">
            <a:avLst/>
          </a:prstGeom>
          <a:noFill/>
          <a:ln w="9525">
            <a:noFill/>
            <a:miter lim="800000"/>
            <a:headEnd/>
            <a:tailEnd/>
          </a:ln>
          <a:effectLst/>
        </p:spPr>
        <p:txBody>
          <a:bodyPr>
            <a:spAutoFit/>
          </a:bodyPr>
          <a:lstStyle/>
          <a:p>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class</a:t>
            </a:r>
            <a:r>
              <a:rPr lang="en-US" b="1" dirty="0" smtClean="0">
                <a:solidFill>
                  <a:srgbClr val="000000"/>
                </a:solidFill>
                <a:latin typeface="Consolas"/>
              </a:rPr>
              <a:t> </a:t>
            </a:r>
            <a:r>
              <a:rPr lang="en-US" dirty="0" smtClean="0">
                <a:solidFill>
                  <a:srgbClr val="000000"/>
                </a:solidFill>
                <a:latin typeface="Consolas"/>
              </a:rPr>
              <a:t>Order {</a:t>
            </a:r>
          </a:p>
          <a:p>
            <a:r>
              <a:rPr lang="en-US" b="1" dirty="0" smtClean="0">
                <a:solidFill>
                  <a:srgbClr val="7F0055"/>
                </a:solidFill>
                <a:latin typeface="Consolas"/>
              </a:rPr>
              <a:t>    private</a:t>
            </a:r>
            <a:r>
              <a:rPr lang="en-US" b="1" dirty="0" smtClean="0">
                <a:solidFill>
                  <a:srgbClr val="000000"/>
                </a:solidFill>
                <a:latin typeface="Consolas"/>
              </a:rPr>
              <a:t> </a:t>
            </a:r>
            <a:r>
              <a:rPr lang="en-US" dirty="0" smtClean="0">
                <a:solidFill>
                  <a:srgbClr val="000000"/>
                </a:solidFill>
                <a:latin typeface="Consolas"/>
              </a:rPr>
              <a:t>Customer </a:t>
            </a:r>
            <a:r>
              <a:rPr lang="en-US" dirty="0" err="1" smtClean="0">
                <a:solidFill>
                  <a:srgbClr val="0000C0"/>
                </a:solidFill>
                <a:latin typeface="Consolas"/>
              </a:rPr>
              <a:t>customer</a:t>
            </a:r>
            <a:r>
              <a:rPr lang="en-US" dirty="0" smtClean="0">
                <a:solidFill>
                  <a:srgbClr val="000000"/>
                </a:solidFill>
                <a:latin typeface="Consolas"/>
              </a:rPr>
              <a:t>;</a:t>
            </a:r>
          </a:p>
          <a:p>
            <a:r>
              <a:rPr lang="en-US" dirty="0" smtClean="0">
                <a:solidFill>
                  <a:srgbClr val="000000"/>
                </a:solidFill>
                <a:latin typeface="Consolas"/>
              </a:rPr>
              <a:t>}</a:t>
            </a:r>
          </a:p>
        </p:txBody>
      </p:sp>
      <p:sp>
        <p:nvSpPr>
          <p:cNvPr id="10257" name="Text Box 17"/>
          <p:cNvSpPr txBox="1">
            <a:spLocks noChangeArrowheads="1"/>
          </p:cNvSpPr>
          <p:nvPr/>
        </p:nvSpPr>
        <p:spPr bwMode="auto">
          <a:xfrm>
            <a:off x="5257800" y="974725"/>
            <a:ext cx="3352800" cy="1920875"/>
          </a:xfrm>
          <a:prstGeom prst="rect">
            <a:avLst/>
          </a:prstGeom>
          <a:noFill/>
          <a:ln w="9525">
            <a:noFill/>
            <a:miter lim="800000"/>
            <a:headEnd/>
            <a:tailEnd/>
          </a:ln>
          <a:effectLst/>
        </p:spPr>
        <p:txBody>
          <a:bodyPr>
            <a:spAutoFit/>
          </a:bodyPr>
          <a:lstStyle/>
          <a:p>
            <a:pPr marL="457200" indent="-457200" algn="l"/>
            <a:r>
              <a:rPr lang="en-US" sz="2000">
                <a:solidFill>
                  <a:schemeClr val="tx1"/>
                </a:solidFill>
                <a:latin typeface="Times New Roman" pitchFamily="18" charset="0"/>
              </a:rPr>
              <a:t>1        one (mandatory)</a:t>
            </a:r>
          </a:p>
          <a:p>
            <a:pPr marL="457200" indent="-457200" algn="l">
              <a:buFontTx/>
              <a:buAutoNum type="arabicPlain" startAt="3"/>
            </a:pPr>
            <a:r>
              <a:rPr lang="en-US" sz="2000">
                <a:solidFill>
                  <a:schemeClr val="tx1"/>
                </a:solidFill>
                <a:latin typeface="Times New Roman" pitchFamily="18" charset="0"/>
              </a:rPr>
              <a:t>   three (exactly)</a:t>
            </a:r>
          </a:p>
          <a:p>
            <a:pPr marL="457200" indent="-457200" algn="l"/>
            <a:r>
              <a:rPr lang="en-US" sz="2000">
                <a:solidFill>
                  <a:schemeClr val="tx1"/>
                </a:solidFill>
                <a:latin typeface="Times New Roman" pitchFamily="18" charset="0"/>
              </a:rPr>
              <a:t>*        many</a:t>
            </a:r>
          </a:p>
          <a:p>
            <a:pPr marL="457200" indent="-457200" algn="l"/>
            <a:r>
              <a:rPr lang="en-US" sz="2000">
                <a:solidFill>
                  <a:schemeClr val="tx1"/>
                </a:solidFill>
                <a:latin typeface="Times New Roman" pitchFamily="18" charset="0"/>
              </a:rPr>
              <a:t>0..*    zero or more (optional)</a:t>
            </a:r>
          </a:p>
          <a:p>
            <a:pPr marL="457200" indent="-457200" algn="l"/>
            <a:r>
              <a:rPr lang="en-US" sz="2000">
                <a:solidFill>
                  <a:schemeClr val="tx1"/>
                </a:solidFill>
                <a:latin typeface="Times New Roman" pitchFamily="18" charset="0"/>
              </a:rPr>
              <a:t>1..*    one or more</a:t>
            </a:r>
          </a:p>
          <a:p>
            <a:pPr marL="457200" indent="-457200" algn="l"/>
            <a:r>
              <a:rPr lang="en-US" sz="2000">
                <a:solidFill>
                  <a:schemeClr val="tx1"/>
                </a:solidFill>
                <a:latin typeface="Times New Roman" pitchFamily="18" charset="0"/>
              </a:rPr>
              <a:t>0..1    zero or one (optional)</a:t>
            </a:r>
          </a:p>
        </p:txBody>
      </p:sp>
      <p:sp>
        <p:nvSpPr>
          <p:cNvPr id="18" name="TextBox 17"/>
          <p:cNvSpPr txBox="1"/>
          <p:nvPr/>
        </p:nvSpPr>
        <p:spPr>
          <a:xfrm>
            <a:off x="4038600" y="3420070"/>
            <a:ext cx="727250" cy="338554"/>
          </a:xfrm>
          <a:prstGeom prst="rect">
            <a:avLst/>
          </a:prstGeom>
          <a:noFill/>
        </p:spPr>
        <p:txBody>
          <a:bodyPr wrap="none" rtlCol="0">
            <a:spAutoFit/>
          </a:bodyPr>
          <a:lstStyle/>
          <a:p>
            <a:r>
              <a:rPr lang="en-US" sz="1600" dirty="0" smtClean="0"/>
              <a:t>places</a:t>
            </a:r>
            <a:endParaRPr lang="en-US" sz="1600" dirty="0"/>
          </a:p>
        </p:txBody>
      </p:sp>
      <p:sp>
        <p:nvSpPr>
          <p:cNvPr id="19" name="Isosceles Triangle 18"/>
          <p:cNvSpPr/>
          <p:nvPr/>
        </p:nvSpPr>
        <p:spPr>
          <a:xfrm rot="5400000">
            <a:off x="4724400" y="3496270"/>
            <a:ext cx="228600" cy="2286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Slide Number Placeholder 19"/>
          <p:cNvSpPr>
            <a:spLocks noGrp="1"/>
          </p:cNvSpPr>
          <p:nvPr>
            <p:ph type="sldNum" sz="quarter" idx="12"/>
          </p:nvPr>
        </p:nvSpPr>
        <p:spPr/>
        <p:txBody>
          <a:bodyPr/>
          <a:lstStyle/>
          <a:p>
            <a:fld id="{042AED99-7FB4-404E-8A97-64753DCE42EC}" type="slidenum">
              <a:rPr kumimoji="0" lang="en-US" smtClean="0"/>
              <a:pPr/>
              <a:t>21</a:t>
            </a:fld>
            <a:endParaRPr kumimoji="0"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85800" y="609600"/>
            <a:ext cx="3733800" cy="1143000"/>
          </a:xfrm>
        </p:spPr>
        <p:txBody>
          <a:bodyPr/>
          <a:lstStyle/>
          <a:p>
            <a:r>
              <a:rPr lang="en-US"/>
              <a:t>Association</a:t>
            </a:r>
          </a:p>
        </p:txBody>
      </p:sp>
      <p:sp>
        <p:nvSpPr>
          <p:cNvPr id="10243" name="Rectangle 3"/>
          <p:cNvSpPr>
            <a:spLocks noGrp="1" noChangeArrowheads="1"/>
          </p:cNvSpPr>
          <p:nvPr>
            <p:ph idx="1"/>
          </p:nvPr>
        </p:nvSpPr>
        <p:spPr>
          <a:xfrm>
            <a:off x="685800" y="2734270"/>
            <a:ext cx="3657600" cy="838200"/>
          </a:xfrm>
        </p:spPr>
        <p:txBody>
          <a:bodyPr/>
          <a:lstStyle/>
          <a:p>
            <a:r>
              <a:rPr lang="en-US"/>
              <a:t> Multiplicity</a:t>
            </a:r>
          </a:p>
        </p:txBody>
      </p:sp>
      <p:sp>
        <p:nvSpPr>
          <p:cNvPr id="10244" name="Rectangle 4"/>
          <p:cNvSpPr>
            <a:spLocks noChangeArrowheads="1"/>
          </p:cNvSpPr>
          <p:nvPr/>
        </p:nvSpPr>
        <p:spPr bwMode="auto">
          <a:xfrm>
            <a:off x="685800" y="3288308"/>
            <a:ext cx="2940050" cy="1263650"/>
          </a:xfrm>
          <a:prstGeom prst="rect">
            <a:avLst/>
          </a:prstGeom>
          <a:solidFill>
            <a:srgbClr val="FFFFCC"/>
          </a:solidFill>
          <a:ln w="0">
            <a:solidFill>
              <a:srgbClr val="990033"/>
            </a:solidFill>
            <a:miter lim="800000"/>
            <a:headEnd/>
            <a:tailEnd/>
          </a:ln>
        </p:spPr>
        <p:txBody>
          <a:bodyPr/>
          <a:lstStyle/>
          <a:p>
            <a:endParaRPr lang="en-US"/>
          </a:p>
        </p:txBody>
      </p:sp>
      <p:sp>
        <p:nvSpPr>
          <p:cNvPr id="10245" name="Rectangle 5"/>
          <p:cNvSpPr>
            <a:spLocks noChangeArrowheads="1"/>
          </p:cNvSpPr>
          <p:nvPr/>
        </p:nvSpPr>
        <p:spPr bwMode="auto">
          <a:xfrm>
            <a:off x="1541463" y="3374033"/>
            <a:ext cx="1212850" cy="334962"/>
          </a:xfrm>
          <a:prstGeom prst="rect">
            <a:avLst/>
          </a:prstGeom>
          <a:noFill/>
          <a:ln w="9525">
            <a:noFill/>
            <a:miter lim="800000"/>
            <a:headEnd/>
            <a:tailEnd/>
          </a:ln>
        </p:spPr>
        <p:txBody>
          <a:bodyPr wrap="none" lIns="0" tIns="0" rIns="0" bIns="0">
            <a:spAutoFit/>
          </a:bodyPr>
          <a:lstStyle/>
          <a:p>
            <a:pPr algn="l"/>
            <a:r>
              <a:rPr lang="en-US" sz="2200">
                <a:solidFill>
                  <a:srgbClr val="000000"/>
                </a:solidFill>
              </a:rPr>
              <a:t>Customer</a:t>
            </a:r>
            <a:endParaRPr lang="en-US" sz="2400">
              <a:solidFill>
                <a:schemeClr val="tx1"/>
              </a:solidFill>
              <a:latin typeface="Times New Roman" pitchFamily="18" charset="0"/>
            </a:endParaRPr>
          </a:p>
        </p:txBody>
      </p:sp>
      <p:sp>
        <p:nvSpPr>
          <p:cNvPr id="10246" name="Rectangle 6"/>
          <p:cNvSpPr>
            <a:spLocks noChangeArrowheads="1"/>
          </p:cNvSpPr>
          <p:nvPr/>
        </p:nvSpPr>
        <p:spPr bwMode="auto">
          <a:xfrm>
            <a:off x="685800" y="3737570"/>
            <a:ext cx="2940050" cy="814388"/>
          </a:xfrm>
          <a:prstGeom prst="rect">
            <a:avLst/>
          </a:prstGeom>
          <a:noFill/>
          <a:ln w="0">
            <a:solidFill>
              <a:srgbClr val="990033"/>
            </a:solidFill>
            <a:miter lim="800000"/>
            <a:headEnd/>
            <a:tailEnd/>
          </a:ln>
        </p:spPr>
        <p:txBody>
          <a:bodyPr/>
          <a:lstStyle/>
          <a:p>
            <a:endParaRPr lang="en-US"/>
          </a:p>
        </p:txBody>
      </p:sp>
      <p:sp>
        <p:nvSpPr>
          <p:cNvPr id="10247" name="Rectangle 7"/>
          <p:cNvSpPr>
            <a:spLocks noChangeArrowheads="1"/>
          </p:cNvSpPr>
          <p:nvPr/>
        </p:nvSpPr>
        <p:spPr bwMode="auto">
          <a:xfrm>
            <a:off x="685800" y="4251920"/>
            <a:ext cx="2940050" cy="300038"/>
          </a:xfrm>
          <a:prstGeom prst="rect">
            <a:avLst/>
          </a:prstGeom>
          <a:noFill/>
          <a:ln w="0">
            <a:solidFill>
              <a:srgbClr val="990033"/>
            </a:solidFill>
            <a:miter lim="800000"/>
            <a:headEnd/>
            <a:tailEnd/>
          </a:ln>
        </p:spPr>
        <p:txBody>
          <a:bodyPr/>
          <a:lstStyle/>
          <a:p>
            <a:endParaRPr lang="en-US"/>
          </a:p>
        </p:txBody>
      </p:sp>
      <p:sp>
        <p:nvSpPr>
          <p:cNvPr id="10248" name="Rectangle 8"/>
          <p:cNvSpPr>
            <a:spLocks noChangeArrowheads="1"/>
          </p:cNvSpPr>
          <p:nvPr/>
        </p:nvSpPr>
        <p:spPr bwMode="auto">
          <a:xfrm>
            <a:off x="5270500" y="3288308"/>
            <a:ext cx="3181350" cy="1263650"/>
          </a:xfrm>
          <a:prstGeom prst="rect">
            <a:avLst/>
          </a:prstGeom>
          <a:solidFill>
            <a:srgbClr val="FFFFCC"/>
          </a:solidFill>
          <a:ln w="0">
            <a:solidFill>
              <a:srgbClr val="990033"/>
            </a:solidFill>
            <a:miter lim="800000"/>
            <a:headEnd/>
            <a:tailEnd/>
          </a:ln>
        </p:spPr>
        <p:txBody>
          <a:bodyPr/>
          <a:lstStyle/>
          <a:p>
            <a:endParaRPr lang="en-US"/>
          </a:p>
        </p:txBody>
      </p:sp>
      <p:sp>
        <p:nvSpPr>
          <p:cNvPr id="10249" name="Rectangle 9"/>
          <p:cNvSpPr>
            <a:spLocks noChangeArrowheads="1"/>
          </p:cNvSpPr>
          <p:nvPr/>
        </p:nvSpPr>
        <p:spPr bwMode="auto">
          <a:xfrm>
            <a:off x="6521450" y="3374033"/>
            <a:ext cx="715963" cy="334962"/>
          </a:xfrm>
          <a:prstGeom prst="rect">
            <a:avLst/>
          </a:prstGeom>
          <a:noFill/>
          <a:ln w="9525">
            <a:noFill/>
            <a:miter lim="800000"/>
            <a:headEnd/>
            <a:tailEnd/>
          </a:ln>
        </p:spPr>
        <p:txBody>
          <a:bodyPr wrap="none" lIns="0" tIns="0" rIns="0" bIns="0">
            <a:spAutoFit/>
          </a:bodyPr>
          <a:lstStyle/>
          <a:p>
            <a:pPr algn="l"/>
            <a:r>
              <a:rPr lang="en-US" sz="2200">
                <a:solidFill>
                  <a:srgbClr val="000000"/>
                </a:solidFill>
              </a:rPr>
              <a:t>Order</a:t>
            </a:r>
            <a:endParaRPr lang="en-US" sz="2400">
              <a:solidFill>
                <a:schemeClr val="tx1"/>
              </a:solidFill>
              <a:latin typeface="Times New Roman" pitchFamily="18" charset="0"/>
            </a:endParaRPr>
          </a:p>
        </p:txBody>
      </p:sp>
      <p:sp>
        <p:nvSpPr>
          <p:cNvPr id="10250" name="Rectangle 10"/>
          <p:cNvSpPr>
            <a:spLocks noChangeArrowheads="1"/>
          </p:cNvSpPr>
          <p:nvPr/>
        </p:nvSpPr>
        <p:spPr bwMode="auto">
          <a:xfrm>
            <a:off x="5270500" y="3737570"/>
            <a:ext cx="3181350" cy="814388"/>
          </a:xfrm>
          <a:prstGeom prst="rect">
            <a:avLst/>
          </a:prstGeom>
          <a:noFill/>
          <a:ln w="0">
            <a:solidFill>
              <a:srgbClr val="990033"/>
            </a:solidFill>
            <a:miter lim="800000"/>
            <a:headEnd/>
            <a:tailEnd/>
          </a:ln>
        </p:spPr>
        <p:txBody>
          <a:bodyPr/>
          <a:lstStyle/>
          <a:p>
            <a:endParaRPr lang="en-US"/>
          </a:p>
        </p:txBody>
      </p:sp>
      <p:sp>
        <p:nvSpPr>
          <p:cNvPr id="10251" name="Rectangle 11"/>
          <p:cNvSpPr>
            <a:spLocks noChangeArrowheads="1"/>
          </p:cNvSpPr>
          <p:nvPr/>
        </p:nvSpPr>
        <p:spPr bwMode="auto">
          <a:xfrm>
            <a:off x="5270500" y="4251920"/>
            <a:ext cx="3181350" cy="300038"/>
          </a:xfrm>
          <a:prstGeom prst="rect">
            <a:avLst/>
          </a:prstGeom>
          <a:noFill/>
          <a:ln w="0">
            <a:solidFill>
              <a:srgbClr val="990033"/>
            </a:solidFill>
            <a:miter lim="800000"/>
            <a:headEnd/>
            <a:tailEnd/>
          </a:ln>
        </p:spPr>
        <p:txBody>
          <a:bodyPr/>
          <a:lstStyle/>
          <a:p>
            <a:endParaRPr lang="en-US"/>
          </a:p>
        </p:txBody>
      </p:sp>
      <p:sp>
        <p:nvSpPr>
          <p:cNvPr id="10252" name="Line 12"/>
          <p:cNvSpPr>
            <a:spLocks noChangeShapeType="1"/>
          </p:cNvSpPr>
          <p:nvPr/>
        </p:nvSpPr>
        <p:spPr bwMode="auto">
          <a:xfrm flipH="1">
            <a:off x="3581400" y="3877270"/>
            <a:ext cx="1676400" cy="0"/>
          </a:xfrm>
          <a:prstGeom prst="line">
            <a:avLst/>
          </a:prstGeom>
          <a:noFill/>
          <a:ln w="0">
            <a:solidFill>
              <a:srgbClr val="990033"/>
            </a:solidFill>
            <a:round/>
            <a:headEnd/>
            <a:tailEnd/>
          </a:ln>
        </p:spPr>
        <p:txBody>
          <a:bodyPr/>
          <a:lstStyle/>
          <a:p>
            <a:endParaRPr lang="en-US"/>
          </a:p>
        </p:txBody>
      </p:sp>
      <p:sp>
        <p:nvSpPr>
          <p:cNvPr id="10253" name="Rectangle 13"/>
          <p:cNvSpPr>
            <a:spLocks noChangeArrowheads="1"/>
          </p:cNvSpPr>
          <p:nvPr/>
        </p:nvSpPr>
        <p:spPr bwMode="auto">
          <a:xfrm>
            <a:off x="4724400" y="4029670"/>
            <a:ext cx="419100" cy="334963"/>
          </a:xfrm>
          <a:prstGeom prst="rect">
            <a:avLst/>
          </a:prstGeom>
          <a:noFill/>
          <a:ln w="9525">
            <a:noFill/>
            <a:miter lim="800000"/>
            <a:headEnd/>
            <a:tailEnd/>
          </a:ln>
        </p:spPr>
        <p:txBody>
          <a:bodyPr wrap="none" lIns="0" tIns="0" rIns="0" bIns="0">
            <a:spAutoFit/>
          </a:bodyPr>
          <a:lstStyle/>
          <a:p>
            <a:pPr algn="l"/>
            <a:r>
              <a:rPr lang="en-US" sz="2200">
                <a:solidFill>
                  <a:srgbClr val="000000"/>
                </a:solidFill>
              </a:rPr>
              <a:t>0..*</a:t>
            </a:r>
            <a:endParaRPr lang="en-US" sz="2400">
              <a:solidFill>
                <a:schemeClr val="tx1"/>
              </a:solidFill>
              <a:latin typeface="Times New Roman" pitchFamily="18" charset="0"/>
            </a:endParaRPr>
          </a:p>
        </p:txBody>
      </p:sp>
      <p:sp>
        <p:nvSpPr>
          <p:cNvPr id="10254" name="Rectangle 14"/>
          <p:cNvSpPr>
            <a:spLocks noChangeArrowheads="1"/>
          </p:cNvSpPr>
          <p:nvPr/>
        </p:nvSpPr>
        <p:spPr bwMode="auto">
          <a:xfrm>
            <a:off x="3657600" y="4029670"/>
            <a:ext cx="155575" cy="334963"/>
          </a:xfrm>
          <a:prstGeom prst="rect">
            <a:avLst/>
          </a:prstGeom>
          <a:noFill/>
          <a:ln w="9525">
            <a:noFill/>
            <a:miter lim="800000"/>
            <a:headEnd/>
            <a:tailEnd/>
          </a:ln>
        </p:spPr>
        <p:txBody>
          <a:bodyPr wrap="none" lIns="0" tIns="0" rIns="0" bIns="0">
            <a:spAutoFit/>
          </a:bodyPr>
          <a:lstStyle/>
          <a:p>
            <a:pPr algn="l"/>
            <a:r>
              <a:rPr lang="en-US" sz="2200">
                <a:solidFill>
                  <a:srgbClr val="000000"/>
                </a:solidFill>
              </a:rPr>
              <a:t>1</a:t>
            </a:r>
            <a:endParaRPr lang="en-US" sz="2400">
              <a:solidFill>
                <a:schemeClr val="tx1"/>
              </a:solidFill>
              <a:latin typeface="Times New Roman" pitchFamily="18" charset="0"/>
            </a:endParaRPr>
          </a:p>
        </p:txBody>
      </p:sp>
      <p:sp>
        <p:nvSpPr>
          <p:cNvPr id="10255" name="Text Box 15"/>
          <p:cNvSpPr txBox="1">
            <a:spLocks noChangeArrowheads="1"/>
          </p:cNvSpPr>
          <p:nvPr/>
        </p:nvSpPr>
        <p:spPr bwMode="auto">
          <a:xfrm>
            <a:off x="152400" y="4944070"/>
            <a:ext cx="4114800" cy="923330"/>
          </a:xfrm>
          <a:prstGeom prst="rect">
            <a:avLst/>
          </a:prstGeom>
          <a:noFill/>
          <a:ln w="9525">
            <a:noFill/>
            <a:miter lim="800000"/>
            <a:headEnd/>
            <a:tailEnd/>
          </a:ln>
          <a:effectLst/>
        </p:spPr>
        <p:txBody>
          <a:bodyPr>
            <a:spAutoFit/>
          </a:bodyPr>
          <a:lstStyle/>
          <a:p>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class</a:t>
            </a:r>
            <a:r>
              <a:rPr lang="en-US" b="1" dirty="0" smtClean="0">
                <a:solidFill>
                  <a:srgbClr val="000000"/>
                </a:solidFill>
                <a:latin typeface="Consolas"/>
              </a:rPr>
              <a:t> </a:t>
            </a:r>
            <a:r>
              <a:rPr lang="en-US" dirty="0" smtClean="0">
                <a:solidFill>
                  <a:srgbClr val="000000"/>
                </a:solidFill>
                <a:latin typeface="Consolas"/>
              </a:rPr>
              <a:t>Customer {</a:t>
            </a:r>
          </a:p>
          <a:p>
            <a:r>
              <a:rPr lang="en-US" b="1" dirty="0" smtClean="0">
                <a:solidFill>
                  <a:srgbClr val="7F0055"/>
                </a:solidFill>
                <a:latin typeface="Consolas"/>
              </a:rPr>
              <a:t>    </a:t>
            </a:r>
            <a:r>
              <a:rPr lang="en-US" b="1" i="1" u="sng" dirty="0" smtClean="0">
                <a:solidFill>
                  <a:srgbClr val="7F0055"/>
                </a:solidFill>
                <a:latin typeface="Consolas"/>
              </a:rPr>
              <a:t>private</a:t>
            </a:r>
            <a:r>
              <a:rPr lang="en-US" b="1" i="1" u="sng" dirty="0" smtClean="0">
                <a:solidFill>
                  <a:srgbClr val="000000"/>
                </a:solidFill>
                <a:latin typeface="Consolas"/>
              </a:rPr>
              <a:t> List&lt;Order&gt; </a:t>
            </a:r>
            <a:r>
              <a:rPr lang="en-US" b="1" i="1" u="sng" dirty="0" smtClean="0">
                <a:solidFill>
                  <a:srgbClr val="0000C0"/>
                </a:solidFill>
                <a:latin typeface="Consolas"/>
              </a:rPr>
              <a:t>orders</a:t>
            </a:r>
            <a:r>
              <a:rPr lang="en-US" b="1" i="1" u="sng" dirty="0" smtClean="0">
                <a:solidFill>
                  <a:srgbClr val="000000"/>
                </a:solidFill>
                <a:latin typeface="Consolas"/>
              </a:rPr>
              <a:t>;</a:t>
            </a:r>
          </a:p>
          <a:p>
            <a:r>
              <a:rPr lang="en-US" dirty="0" smtClean="0">
                <a:solidFill>
                  <a:srgbClr val="000000"/>
                </a:solidFill>
                <a:latin typeface="Consolas"/>
              </a:rPr>
              <a:t>}</a:t>
            </a:r>
          </a:p>
        </p:txBody>
      </p:sp>
      <p:sp>
        <p:nvSpPr>
          <p:cNvPr id="10256" name="Text Box 16"/>
          <p:cNvSpPr txBox="1">
            <a:spLocks noChangeArrowheads="1"/>
          </p:cNvSpPr>
          <p:nvPr/>
        </p:nvSpPr>
        <p:spPr bwMode="auto">
          <a:xfrm>
            <a:off x="4648200" y="4944070"/>
            <a:ext cx="4267200" cy="923330"/>
          </a:xfrm>
          <a:prstGeom prst="rect">
            <a:avLst/>
          </a:prstGeom>
          <a:noFill/>
          <a:ln w="9525">
            <a:noFill/>
            <a:miter lim="800000"/>
            <a:headEnd/>
            <a:tailEnd/>
          </a:ln>
          <a:effectLst/>
        </p:spPr>
        <p:txBody>
          <a:bodyPr>
            <a:spAutoFit/>
          </a:bodyPr>
          <a:lstStyle/>
          <a:p>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class</a:t>
            </a:r>
            <a:r>
              <a:rPr lang="en-US" b="1" dirty="0" smtClean="0">
                <a:solidFill>
                  <a:srgbClr val="000000"/>
                </a:solidFill>
                <a:latin typeface="Consolas"/>
              </a:rPr>
              <a:t> </a:t>
            </a:r>
            <a:r>
              <a:rPr lang="en-US" dirty="0" smtClean="0">
                <a:solidFill>
                  <a:srgbClr val="000000"/>
                </a:solidFill>
                <a:latin typeface="Consolas"/>
              </a:rPr>
              <a:t>Order {</a:t>
            </a:r>
          </a:p>
          <a:p>
            <a:r>
              <a:rPr lang="en-US" b="1" dirty="0" smtClean="0">
                <a:solidFill>
                  <a:srgbClr val="7F0055"/>
                </a:solidFill>
                <a:latin typeface="Consolas"/>
              </a:rPr>
              <a:t>    private</a:t>
            </a:r>
            <a:r>
              <a:rPr lang="en-US" b="1" dirty="0" smtClean="0">
                <a:solidFill>
                  <a:srgbClr val="000000"/>
                </a:solidFill>
                <a:latin typeface="Consolas"/>
              </a:rPr>
              <a:t> </a:t>
            </a:r>
            <a:r>
              <a:rPr lang="en-US" dirty="0" smtClean="0">
                <a:solidFill>
                  <a:srgbClr val="000000"/>
                </a:solidFill>
                <a:latin typeface="Consolas"/>
              </a:rPr>
              <a:t>Customer </a:t>
            </a:r>
            <a:r>
              <a:rPr lang="en-US" dirty="0" err="1" smtClean="0">
                <a:solidFill>
                  <a:srgbClr val="0000C0"/>
                </a:solidFill>
                <a:latin typeface="Consolas"/>
              </a:rPr>
              <a:t>customer</a:t>
            </a:r>
            <a:r>
              <a:rPr lang="en-US" dirty="0" smtClean="0">
                <a:solidFill>
                  <a:srgbClr val="000000"/>
                </a:solidFill>
                <a:latin typeface="Consolas"/>
              </a:rPr>
              <a:t>;</a:t>
            </a:r>
          </a:p>
          <a:p>
            <a:r>
              <a:rPr lang="en-US" dirty="0" smtClean="0">
                <a:solidFill>
                  <a:srgbClr val="000000"/>
                </a:solidFill>
                <a:latin typeface="Consolas"/>
              </a:rPr>
              <a:t>}</a:t>
            </a:r>
          </a:p>
        </p:txBody>
      </p:sp>
      <p:sp>
        <p:nvSpPr>
          <p:cNvPr id="10257" name="Text Box 17"/>
          <p:cNvSpPr txBox="1">
            <a:spLocks noChangeArrowheads="1"/>
          </p:cNvSpPr>
          <p:nvPr/>
        </p:nvSpPr>
        <p:spPr bwMode="auto">
          <a:xfrm>
            <a:off x="5257800" y="974725"/>
            <a:ext cx="3352800" cy="1920875"/>
          </a:xfrm>
          <a:prstGeom prst="rect">
            <a:avLst/>
          </a:prstGeom>
          <a:noFill/>
          <a:ln w="9525">
            <a:noFill/>
            <a:miter lim="800000"/>
            <a:headEnd/>
            <a:tailEnd/>
          </a:ln>
          <a:effectLst/>
        </p:spPr>
        <p:txBody>
          <a:bodyPr>
            <a:spAutoFit/>
          </a:bodyPr>
          <a:lstStyle/>
          <a:p>
            <a:pPr marL="457200" indent="-457200" algn="l"/>
            <a:r>
              <a:rPr lang="en-US" sz="2000">
                <a:solidFill>
                  <a:schemeClr val="tx1"/>
                </a:solidFill>
                <a:latin typeface="Times New Roman" pitchFamily="18" charset="0"/>
              </a:rPr>
              <a:t>1        one (mandatory)</a:t>
            </a:r>
          </a:p>
          <a:p>
            <a:pPr marL="457200" indent="-457200" algn="l">
              <a:buFontTx/>
              <a:buAutoNum type="arabicPlain" startAt="3"/>
            </a:pPr>
            <a:r>
              <a:rPr lang="en-US" sz="2000">
                <a:solidFill>
                  <a:schemeClr val="tx1"/>
                </a:solidFill>
                <a:latin typeface="Times New Roman" pitchFamily="18" charset="0"/>
              </a:rPr>
              <a:t>   three (exactly)</a:t>
            </a:r>
          </a:p>
          <a:p>
            <a:pPr marL="457200" indent="-457200" algn="l"/>
            <a:r>
              <a:rPr lang="en-US" sz="2000">
                <a:solidFill>
                  <a:schemeClr val="tx1"/>
                </a:solidFill>
                <a:latin typeface="Times New Roman" pitchFamily="18" charset="0"/>
              </a:rPr>
              <a:t>*        many</a:t>
            </a:r>
          </a:p>
          <a:p>
            <a:pPr marL="457200" indent="-457200" algn="l"/>
            <a:r>
              <a:rPr lang="en-US" sz="2000">
                <a:solidFill>
                  <a:schemeClr val="tx1"/>
                </a:solidFill>
                <a:latin typeface="Times New Roman" pitchFamily="18" charset="0"/>
              </a:rPr>
              <a:t>0..*    zero or more (optional)</a:t>
            </a:r>
          </a:p>
          <a:p>
            <a:pPr marL="457200" indent="-457200" algn="l"/>
            <a:r>
              <a:rPr lang="en-US" sz="2000">
                <a:solidFill>
                  <a:schemeClr val="tx1"/>
                </a:solidFill>
                <a:latin typeface="Times New Roman" pitchFamily="18" charset="0"/>
              </a:rPr>
              <a:t>1..*    one or more</a:t>
            </a:r>
          </a:p>
          <a:p>
            <a:pPr marL="457200" indent="-457200" algn="l"/>
            <a:r>
              <a:rPr lang="en-US" sz="2000">
                <a:solidFill>
                  <a:schemeClr val="tx1"/>
                </a:solidFill>
                <a:latin typeface="Times New Roman" pitchFamily="18" charset="0"/>
              </a:rPr>
              <a:t>0..1    zero or one (optional)</a:t>
            </a:r>
          </a:p>
        </p:txBody>
      </p:sp>
      <p:sp>
        <p:nvSpPr>
          <p:cNvPr id="18" name="TextBox 17"/>
          <p:cNvSpPr txBox="1"/>
          <p:nvPr/>
        </p:nvSpPr>
        <p:spPr>
          <a:xfrm>
            <a:off x="4038600" y="3420070"/>
            <a:ext cx="727250" cy="338554"/>
          </a:xfrm>
          <a:prstGeom prst="rect">
            <a:avLst/>
          </a:prstGeom>
          <a:noFill/>
        </p:spPr>
        <p:txBody>
          <a:bodyPr wrap="none" rtlCol="0">
            <a:spAutoFit/>
          </a:bodyPr>
          <a:lstStyle/>
          <a:p>
            <a:r>
              <a:rPr lang="en-US" sz="1600" dirty="0" smtClean="0"/>
              <a:t>places</a:t>
            </a:r>
            <a:endParaRPr lang="en-US" sz="1600" dirty="0"/>
          </a:p>
        </p:txBody>
      </p:sp>
      <p:sp>
        <p:nvSpPr>
          <p:cNvPr id="19" name="Isosceles Triangle 18"/>
          <p:cNvSpPr/>
          <p:nvPr/>
        </p:nvSpPr>
        <p:spPr>
          <a:xfrm rot="5400000">
            <a:off x="4724400" y="3496270"/>
            <a:ext cx="228600" cy="2286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Slide Number Placeholder 19"/>
          <p:cNvSpPr>
            <a:spLocks noGrp="1"/>
          </p:cNvSpPr>
          <p:nvPr>
            <p:ph type="sldNum" sz="quarter" idx="12"/>
          </p:nvPr>
        </p:nvSpPr>
        <p:spPr/>
        <p:txBody>
          <a:bodyPr/>
          <a:lstStyle/>
          <a:p>
            <a:fld id="{042AED99-7FB4-404E-8A97-64753DCE42EC}" type="slidenum">
              <a:rPr kumimoji="0" lang="en-US" smtClean="0"/>
              <a:pPr/>
              <a:t>22</a:t>
            </a:fld>
            <a:endParaRPr kumimoji="0" lang="en-US"/>
          </a:p>
        </p:txBody>
      </p:sp>
    </p:spTree>
    <p:extLst>
      <p:ext uri="{BB962C8B-B14F-4D97-AF65-F5344CB8AC3E}">
        <p14:creationId xmlns:p14="http://schemas.microsoft.com/office/powerpoint/2010/main" val="20445376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Multiplicity	</a:t>
            </a:r>
          </a:p>
        </p:txBody>
      </p:sp>
      <p:sp>
        <p:nvSpPr>
          <p:cNvPr id="9219" name="Rectangle 3"/>
          <p:cNvSpPr>
            <a:spLocks noGrp="1" noChangeArrowheads="1"/>
          </p:cNvSpPr>
          <p:nvPr>
            <p:ph idx="1"/>
          </p:nvPr>
        </p:nvSpPr>
        <p:spPr/>
        <p:txBody>
          <a:bodyPr/>
          <a:lstStyle/>
          <a:p>
            <a:pPr>
              <a:lnSpc>
                <a:spcPct val="90000"/>
              </a:lnSpc>
            </a:pPr>
            <a:r>
              <a:rPr lang="en-US" dirty="0"/>
              <a:t> How many instances of each object must/may be associated with the other?</a:t>
            </a:r>
          </a:p>
          <a:p>
            <a:pPr>
              <a:lnSpc>
                <a:spcPct val="90000"/>
              </a:lnSpc>
            </a:pPr>
            <a:r>
              <a:rPr lang="en-US" dirty="0"/>
              <a:t> </a:t>
            </a:r>
            <a:r>
              <a:rPr lang="en-US" dirty="0" err="1"/>
              <a:t>Optionality</a:t>
            </a:r>
            <a:endParaRPr lang="en-US" dirty="0"/>
          </a:p>
          <a:p>
            <a:pPr lvl="1">
              <a:lnSpc>
                <a:spcPct val="90000"/>
              </a:lnSpc>
            </a:pPr>
            <a:r>
              <a:rPr lang="en-US" dirty="0"/>
              <a:t>Is the association required?</a:t>
            </a:r>
          </a:p>
          <a:p>
            <a:pPr>
              <a:lnSpc>
                <a:spcPct val="90000"/>
              </a:lnSpc>
            </a:pPr>
            <a:r>
              <a:rPr lang="en-US" dirty="0"/>
              <a:t> Cardinality</a:t>
            </a:r>
          </a:p>
          <a:p>
            <a:pPr lvl="1">
              <a:lnSpc>
                <a:spcPct val="90000"/>
              </a:lnSpc>
            </a:pPr>
            <a:r>
              <a:rPr lang="en-US" dirty="0"/>
              <a:t>How many associations are needed?</a:t>
            </a:r>
          </a:p>
          <a:p>
            <a:pPr>
              <a:lnSpc>
                <a:spcPct val="90000"/>
              </a:lnSpc>
            </a:pPr>
            <a:r>
              <a:rPr lang="en-US" dirty="0"/>
              <a:t> UML combines both ideas in the Multiplicity concept.</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23</a:t>
            </a:fld>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wipe(left)">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219">
                                            <p:txEl>
                                              <p:pRg st="1" end="1"/>
                                            </p:txEl>
                                          </p:spTgt>
                                        </p:tgtEl>
                                        <p:attrNameLst>
                                          <p:attrName>style.visibility</p:attrName>
                                        </p:attrNameLst>
                                      </p:cBhvr>
                                      <p:to>
                                        <p:strVal val="visible"/>
                                      </p:to>
                                    </p:set>
                                    <p:animEffect transition="in" filter="wipe(left)">
                                      <p:cBhvr>
                                        <p:cTn id="12" dur="500"/>
                                        <p:tgtEl>
                                          <p:spTgt spid="9219">
                                            <p:txEl>
                                              <p:pRg st="1" end="1"/>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9219">
                                            <p:txEl>
                                              <p:pRg st="2" end="2"/>
                                            </p:txEl>
                                          </p:spTgt>
                                        </p:tgtEl>
                                        <p:attrNameLst>
                                          <p:attrName>style.visibility</p:attrName>
                                        </p:attrNameLst>
                                      </p:cBhvr>
                                      <p:to>
                                        <p:strVal val="visible"/>
                                      </p:to>
                                    </p:set>
                                    <p:animEffect transition="in" filter="wipe(left)">
                                      <p:cBhvr>
                                        <p:cTn id="16" dur="500"/>
                                        <p:tgtEl>
                                          <p:spTgt spid="9219">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9219">
                                            <p:txEl>
                                              <p:pRg st="3" end="3"/>
                                            </p:txEl>
                                          </p:spTgt>
                                        </p:tgtEl>
                                        <p:attrNameLst>
                                          <p:attrName>style.visibility</p:attrName>
                                        </p:attrNameLst>
                                      </p:cBhvr>
                                      <p:to>
                                        <p:strVal val="visible"/>
                                      </p:to>
                                    </p:set>
                                    <p:animEffect transition="in" filter="wipe(left)">
                                      <p:cBhvr>
                                        <p:cTn id="21" dur="500"/>
                                        <p:tgtEl>
                                          <p:spTgt spid="9219">
                                            <p:txEl>
                                              <p:pRg st="3" end="3"/>
                                            </p:txEl>
                                          </p:spTgt>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9219">
                                            <p:txEl>
                                              <p:pRg st="4" end="4"/>
                                            </p:txEl>
                                          </p:spTgt>
                                        </p:tgtEl>
                                        <p:attrNameLst>
                                          <p:attrName>style.visibility</p:attrName>
                                        </p:attrNameLst>
                                      </p:cBhvr>
                                      <p:to>
                                        <p:strVal val="visible"/>
                                      </p:to>
                                    </p:set>
                                    <p:animEffect transition="in" filter="wipe(left)">
                                      <p:cBhvr>
                                        <p:cTn id="25" dur="500"/>
                                        <p:tgtEl>
                                          <p:spTgt spid="9219">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9219">
                                            <p:txEl>
                                              <p:pRg st="5" end="5"/>
                                            </p:txEl>
                                          </p:spTgt>
                                        </p:tgtEl>
                                        <p:attrNameLst>
                                          <p:attrName>style.visibility</p:attrName>
                                        </p:attrNameLst>
                                      </p:cBhvr>
                                      <p:to>
                                        <p:strVal val="visible"/>
                                      </p:to>
                                    </p:set>
                                    <p:animEffect transition="in" filter="wipe(left)">
                                      <p:cBhvr>
                                        <p:cTn id="30" dur="500"/>
                                        <p:tgtEl>
                                          <p:spTgt spid="92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8" name="Rectangle 14"/>
          <p:cNvSpPr>
            <a:spLocks noChangeArrowheads="1"/>
          </p:cNvSpPr>
          <p:nvPr/>
        </p:nvSpPr>
        <p:spPr bwMode="auto">
          <a:xfrm>
            <a:off x="5486400" y="3519488"/>
            <a:ext cx="3189288" cy="1381125"/>
          </a:xfrm>
          <a:prstGeom prst="rect">
            <a:avLst/>
          </a:prstGeom>
          <a:solidFill>
            <a:srgbClr val="FFFFCC"/>
          </a:solidFill>
          <a:ln w="0">
            <a:solidFill>
              <a:srgbClr val="990033"/>
            </a:solidFill>
            <a:miter lim="800000"/>
            <a:headEnd/>
            <a:tailEnd/>
          </a:ln>
        </p:spPr>
        <p:txBody>
          <a:bodyPr/>
          <a:lstStyle/>
          <a:p>
            <a:endParaRPr lang="en-US"/>
          </a:p>
        </p:txBody>
      </p:sp>
      <p:sp>
        <p:nvSpPr>
          <p:cNvPr id="21506" name="Rectangle 2"/>
          <p:cNvSpPr>
            <a:spLocks noGrp="1" noChangeArrowheads="1"/>
          </p:cNvSpPr>
          <p:nvPr>
            <p:ph type="title"/>
          </p:nvPr>
        </p:nvSpPr>
        <p:spPr/>
        <p:txBody>
          <a:bodyPr/>
          <a:lstStyle/>
          <a:p>
            <a:r>
              <a:rPr lang="en-US"/>
              <a:t>Association roles</a:t>
            </a:r>
          </a:p>
        </p:txBody>
      </p:sp>
      <p:sp>
        <p:nvSpPr>
          <p:cNvPr id="21507" name="Rectangle 3"/>
          <p:cNvSpPr>
            <a:spLocks noGrp="1" noChangeArrowheads="1"/>
          </p:cNvSpPr>
          <p:nvPr>
            <p:ph idx="1"/>
          </p:nvPr>
        </p:nvSpPr>
        <p:spPr>
          <a:xfrm>
            <a:off x="685800" y="1981200"/>
            <a:ext cx="7772400" cy="1371600"/>
          </a:xfrm>
        </p:spPr>
        <p:txBody>
          <a:bodyPr/>
          <a:lstStyle/>
          <a:p>
            <a:r>
              <a:rPr lang="en-US" dirty="0"/>
              <a:t> Add a description to </a:t>
            </a:r>
            <a:r>
              <a:rPr lang="en-US" dirty="0" smtClean="0"/>
              <a:t>one, or both sides of the association </a:t>
            </a:r>
            <a:r>
              <a:rPr lang="en-US" dirty="0"/>
              <a:t>to indicate the </a:t>
            </a:r>
            <a:r>
              <a:rPr lang="en-US" dirty="0" smtClean="0"/>
              <a:t>role(s) </a:t>
            </a:r>
            <a:r>
              <a:rPr lang="en-US" dirty="0"/>
              <a:t>each object plays in the relationship</a:t>
            </a:r>
            <a:r>
              <a:rPr lang="en-US" dirty="0" smtClean="0"/>
              <a:t>.</a:t>
            </a:r>
            <a:endParaRPr lang="en-US" dirty="0"/>
          </a:p>
        </p:txBody>
      </p:sp>
      <p:grpSp>
        <p:nvGrpSpPr>
          <p:cNvPr id="19" name="Group 18"/>
          <p:cNvGrpSpPr/>
          <p:nvPr/>
        </p:nvGrpSpPr>
        <p:grpSpPr>
          <a:xfrm>
            <a:off x="533400" y="3505200"/>
            <a:ext cx="3189288" cy="1381125"/>
            <a:chOff x="990600" y="3505200"/>
            <a:chExt cx="3189288" cy="1381125"/>
          </a:xfrm>
        </p:grpSpPr>
        <p:sp>
          <p:nvSpPr>
            <p:cNvPr id="21508" name="Rectangle 4"/>
            <p:cNvSpPr>
              <a:spLocks noChangeArrowheads="1"/>
            </p:cNvSpPr>
            <p:nvPr/>
          </p:nvSpPr>
          <p:spPr bwMode="auto">
            <a:xfrm>
              <a:off x="990600" y="3505200"/>
              <a:ext cx="3189288" cy="1381125"/>
            </a:xfrm>
            <a:prstGeom prst="rect">
              <a:avLst/>
            </a:prstGeom>
            <a:solidFill>
              <a:srgbClr val="FFFFCC"/>
            </a:solidFill>
            <a:ln w="0">
              <a:solidFill>
                <a:srgbClr val="990033"/>
              </a:solidFill>
              <a:miter lim="800000"/>
              <a:headEnd/>
              <a:tailEnd/>
            </a:ln>
          </p:spPr>
          <p:txBody>
            <a:bodyPr/>
            <a:lstStyle/>
            <a:p>
              <a:endParaRPr lang="en-US"/>
            </a:p>
          </p:txBody>
        </p:sp>
        <p:sp>
          <p:nvSpPr>
            <p:cNvPr id="21509" name="Rectangle 5"/>
            <p:cNvSpPr>
              <a:spLocks noChangeArrowheads="1"/>
            </p:cNvSpPr>
            <p:nvPr/>
          </p:nvSpPr>
          <p:spPr bwMode="auto">
            <a:xfrm>
              <a:off x="1925638" y="3598863"/>
              <a:ext cx="1050925" cy="365125"/>
            </a:xfrm>
            <a:prstGeom prst="rect">
              <a:avLst/>
            </a:prstGeom>
            <a:noFill/>
            <a:ln w="9525">
              <a:noFill/>
              <a:miter lim="800000"/>
              <a:headEnd/>
              <a:tailEnd/>
            </a:ln>
          </p:spPr>
          <p:txBody>
            <a:bodyPr wrap="none" lIns="0" tIns="0" rIns="0" bIns="0">
              <a:spAutoFit/>
            </a:bodyPr>
            <a:lstStyle/>
            <a:p>
              <a:pPr algn="l"/>
              <a:r>
                <a:rPr lang="en-US" sz="2400" dirty="0">
                  <a:solidFill>
                    <a:srgbClr val="000000"/>
                  </a:solidFill>
                </a:rPr>
                <a:t>Student</a:t>
              </a:r>
              <a:endParaRPr lang="en-US" sz="2400" dirty="0">
                <a:solidFill>
                  <a:schemeClr val="tx1"/>
                </a:solidFill>
                <a:latin typeface="Times New Roman" pitchFamily="18" charset="0"/>
              </a:endParaRPr>
            </a:p>
          </p:txBody>
        </p:sp>
        <p:sp>
          <p:nvSpPr>
            <p:cNvPr id="21510" name="Rectangle 6"/>
            <p:cNvSpPr>
              <a:spLocks noChangeArrowheads="1"/>
            </p:cNvSpPr>
            <p:nvPr/>
          </p:nvSpPr>
          <p:spPr bwMode="auto">
            <a:xfrm>
              <a:off x="990600" y="3997325"/>
              <a:ext cx="3189288" cy="889000"/>
            </a:xfrm>
            <a:prstGeom prst="rect">
              <a:avLst/>
            </a:prstGeom>
            <a:noFill/>
            <a:ln w="0">
              <a:solidFill>
                <a:srgbClr val="990033"/>
              </a:solidFill>
              <a:miter lim="800000"/>
              <a:headEnd/>
              <a:tailEnd/>
            </a:ln>
          </p:spPr>
          <p:txBody>
            <a:bodyPr/>
            <a:lstStyle/>
            <a:p>
              <a:endParaRPr lang="en-US"/>
            </a:p>
          </p:txBody>
        </p:sp>
        <p:sp>
          <p:nvSpPr>
            <p:cNvPr id="21511" name="Rectangle 7"/>
            <p:cNvSpPr>
              <a:spLocks noChangeArrowheads="1"/>
            </p:cNvSpPr>
            <p:nvPr/>
          </p:nvSpPr>
          <p:spPr bwMode="auto">
            <a:xfrm>
              <a:off x="990600" y="4557713"/>
              <a:ext cx="3189288" cy="328612"/>
            </a:xfrm>
            <a:prstGeom prst="rect">
              <a:avLst/>
            </a:prstGeom>
            <a:noFill/>
            <a:ln w="0">
              <a:solidFill>
                <a:srgbClr val="990033"/>
              </a:solidFill>
              <a:miter lim="800000"/>
              <a:headEnd/>
              <a:tailEnd/>
            </a:ln>
          </p:spPr>
          <p:txBody>
            <a:bodyPr/>
            <a:lstStyle/>
            <a:p>
              <a:endParaRPr lang="en-US"/>
            </a:p>
          </p:txBody>
        </p:sp>
      </p:grpSp>
      <p:sp>
        <p:nvSpPr>
          <p:cNvPr id="21513" name="Rectangle 9"/>
          <p:cNvSpPr>
            <a:spLocks noChangeArrowheads="1"/>
          </p:cNvSpPr>
          <p:nvPr/>
        </p:nvSpPr>
        <p:spPr bwMode="auto">
          <a:xfrm>
            <a:off x="6400800" y="3595688"/>
            <a:ext cx="961866" cy="369332"/>
          </a:xfrm>
          <a:prstGeom prst="rect">
            <a:avLst/>
          </a:prstGeom>
          <a:noFill/>
          <a:ln w="9525">
            <a:noFill/>
            <a:miter lim="800000"/>
            <a:headEnd/>
            <a:tailEnd/>
          </a:ln>
        </p:spPr>
        <p:txBody>
          <a:bodyPr wrap="none" lIns="0" tIns="0" rIns="0" bIns="0">
            <a:spAutoFit/>
          </a:bodyPr>
          <a:lstStyle/>
          <a:p>
            <a:pPr algn="l"/>
            <a:r>
              <a:rPr lang="en-US" sz="2400" dirty="0" smtClean="0">
                <a:solidFill>
                  <a:srgbClr val="000000"/>
                </a:solidFill>
              </a:rPr>
              <a:t>Faculty</a:t>
            </a:r>
            <a:endParaRPr lang="en-US" sz="2400" dirty="0">
              <a:solidFill>
                <a:schemeClr val="tx1"/>
              </a:solidFill>
              <a:latin typeface="Times New Roman" pitchFamily="18" charset="0"/>
            </a:endParaRPr>
          </a:p>
        </p:txBody>
      </p:sp>
      <p:sp>
        <p:nvSpPr>
          <p:cNvPr id="21515" name="Line 11"/>
          <p:cNvSpPr>
            <a:spLocks noChangeShapeType="1"/>
          </p:cNvSpPr>
          <p:nvPr/>
        </p:nvSpPr>
        <p:spPr bwMode="auto">
          <a:xfrm>
            <a:off x="3733800" y="4191000"/>
            <a:ext cx="1752600" cy="0"/>
          </a:xfrm>
          <a:prstGeom prst="line">
            <a:avLst/>
          </a:prstGeom>
          <a:noFill/>
          <a:ln w="0">
            <a:solidFill>
              <a:srgbClr val="990033"/>
            </a:solidFill>
            <a:round/>
            <a:headEnd/>
            <a:tailEnd/>
          </a:ln>
        </p:spPr>
        <p:txBody>
          <a:bodyPr/>
          <a:lstStyle/>
          <a:p>
            <a:endParaRPr lang="en-US"/>
          </a:p>
        </p:txBody>
      </p:sp>
      <p:sp>
        <p:nvSpPr>
          <p:cNvPr id="21520" name="Rectangle 16"/>
          <p:cNvSpPr>
            <a:spLocks noChangeArrowheads="1"/>
          </p:cNvSpPr>
          <p:nvPr/>
        </p:nvSpPr>
        <p:spPr bwMode="auto">
          <a:xfrm>
            <a:off x="5486400" y="4011613"/>
            <a:ext cx="3189288" cy="889000"/>
          </a:xfrm>
          <a:prstGeom prst="rect">
            <a:avLst/>
          </a:prstGeom>
          <a:noFill/>
          <a:ln w="0">
            <a:solidFill>
              <a:srgbClr val="990033"/>
            </a:solidFill>
            <a:miter lim="800000"/>
            <a:headEnd/>
            <a:tailEnd/>
          </a:ln>
        </p:spPr>
        <p:txBody>
          <a:bodyPr/>
          <a:lstStyle/>
          <a:p>
            <a:endParaRPr lang="en-US"/>
          </a:p>
        </p:txBody>
      </p:sp>
      <p:sp>
        <p:nvSpPr>
          <p:cNvPr id="21521" name="Rectangle 17"/>
          <p:cNvSpPr>
            <a:spLocks noChangeArrowheads="1"/>
          </p:cNvSpPr>
          <p:nvPr/>
        </p:nvSpPr>
        <p:spPr bwMode="auto">
          <a:xfrm>
            <a:off x="5486400" y="4572000"/>
            <a:ext cx="3189288" cy="328613"/>
          </a:xfrm>
          <a:prstGeom prst="rect">
            <a:avLst/>
          </a:prstGeom>
          <a:noFill/>
          <a:ln w="0">
            <a:solidFill>
              <a:srgbClr val="990033"/>
            </a:solidFill>
            <a:miter lim="800000"/>
            <a:headEnd/>
            <a:tailEnd/>
          </a:ln>
        </p:spPr>
        <p:txBody>
          <a:bodyPr/>
          <a:lstStyle/>
          <a:p>
            <a:endParaRPr lang="en-US"/>
          </a:p>
        </p:txBody>
      </p:sp>
      <p:sp>
        <p:nvSpPr>
          <p:cNvPr id="21523" name="Rectangle 19"/>
          <p:cNvSpPr>
            <a:spLocks noChangeArrowheads="1"/>
          </p:cNvSpPr>
          <p:nvPr/>
        </p:nvSpPr>
        <p:spPr bwMode="auto">
          <a:xfrm>
            <a:off x="4419600" y="3792379"/>
            <a:ext cx="914400" cy="246221"/>
          </a:xfrm>
          <a:prstGeom prst="rect">
            <a:avLst/>
          </a:prstGeom>
          <a:noFill/>
          <a:ln w="9525">
            <a:noFill/>
            <a:miter lim="800000"/>
            <a:headEnd/>
            <a:tailEnd/>
          </a:ln>
        </p:spPr>
        <p:txBody>
          <a:bodyPr lIns="0" tIns="0" rIns="0" bIns="0">
            <a:spAutoFit/>
          </a:bodyPr>
          <a:lstStyle/>
          <a:p>
            <a:pPr algn="l"/>
            <a:r>
              <a:rPr lang="en-US" sz="1600" dirty="0">
                <a:solidFill>
                  <a:srgbClr val="000000"/>
                </a:solidFill>
              </a:rPr>
              <a:t>advises</a:t>
            </a:r>
            <a:endParaRPr lang="en-US" sz="1800" dirty="0">
              <a:solidFill>
                <a:schemeClr val="tx1"/>
              </a:solidFill>
              <a:latin typeface="Times New Roman" pitchFamily="18" charset="0"/>
            </a:endParaRPr>
          </a:p>
        </p:txBody>
      </p:sp>
      <p:sp>
        <p:nvSpPr>
          <p:cNvPr id="15" name="Isosceles Triangle 14"/>
          <p:cNvSpPr/>
          <p:nvPr/>
        </p:nvSpPr>
        <p:spPr>
          <a:xfrm rot="16200000" flipH="1">
            <a:off x="4114800" y="3810000"/>
            <a:ext cx="228600" cy="2286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 Box 15"/>
          <p:cNvSpPr txBox="1">
            <a:spLocks noChangeArrowheads="1"/>
          </p:cNvSpPr>
          <p:nvPr/>
        </p:nvSpPr>
        <p:spPr bwMode="auto">
          <a:xfrm>
            <a:off x="228600" y="5181600"/>
            <a:ext cx="4114800" cy="923330"/>
          </a:xfrm>
          <a:prstGeom prst="rect">
            <a:avLst/>
          </a:prstGeom>
          <a:noFill/>
          <a:ln w="9525">
            <a:noFill/>
            <a:miter lim="800000"/>
            <a:headEnd/>
            <a:tailEnd/>
          </a:ln>
          <a:effectLst/>
        </p:spPr>
        <p:txBody>
          <a:bodyPr>
            <a:spAutoFit/>
          </a:bodyPr>
          <a:lstStyle/>
          <a:p>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class</a:t>
            </a:r>
            <a:r>
              <a:rPr lang="en-US" b="1" dirty="0" smtClean="0">
                <a:solidFill>
                  <a:srgbClr val="000000"/>
                </a:solidFill>
                <a:latin typeface="Consolas"/>
              </a:rPr>
              <a:t> </a:t>
            </a:r>
            <a:r>
              <a:rPr lang="en-US" dirty="0" smtClean="0">
                <a:solidFill>
                  <a:srgbClr val="000000"/>
                </a:solidFill>
                <a:latin typeface="Consolas"/>
              </a:rPr>
              <a:t>Student {</a:t>
            </a:r>
          </a:p>
          <a:p>
            <a:r>
              <a:rPr lang="en-US" b="1" dirty="0" smtClean="0">
                <a:solidFill>
                  <a:srgbClr val="7F0055"/>
                </a:solidFill>
                <a:latin typeface="Consolas"/>
              </a:rPr>
              <a:t>    private</a:t>
            </a:r>
            <a:r>
              <a:rPr lang="en-US" b="1" dirty="0" smtClean="0">
                <a:solidFill>
                  <a:srgbClr val="000000"/>
                </a:solidFill>
                <a:latin typeface="Consolas"/>
              </a:rPr>
              <a:t> </a:t>
            </a:r>
            <a:r>
              <a:rPr lang="en-US" dirty="0" smtClean="0">
                <a:solidFill>
                  <a:srgbClr val="000000"/>
                </a:solidFill>
                <a:latin typeface="Consolas"/>
              </a:rPr>
              <a:t>Faculty </a:t>
            </a:r>
            <a:r>
              <a:rPr lang="en-US" dirty="0" smtClean="0">
                <a:solidFill>
                  <a:srgbClr val="0000C0"/>
                </a:solidFill>
                <a:latin typeface="Consolas"/>
              </a:rPr>
              <a:t>advisor</a:t>
            </a:r>
            <a:r>
              <a:rPr lang="en-US" dirty="0" smtClean="0">
                <a:solidFill>
                  <a:srgbClr val="000000"/>
                </a:solidFill>
                <a:latin typeface="Consolas"/>
              </a:rPr>
              <a:t>;</a:t>
            </a:r>
          </a:p>
          <a:p>
            <a:r>
              <a:rPr lang="en-US" dirty="0" smtClean="0">
                <a:solidFill>
                  <a:srgbClr val="000000"/>
                </a:solidFill>
                <a:latin typeface="Consolas"/>
              </a:rPr>
              <a:t>}</a:t>
            </a:r>
          </a:p>
        </p:txBody>
      </p:sp>
      <p:sp>
        <p:nvSpPr>
          <p:cNvPr id="17" name="Text Box 16"/>
          <p:cNvSpPr txBox="1">
            <a:spLocks noChangeArrowheads="1"/>
          </p:cNvSpPr>
          <p:nvPr/>
        </p:nvSpPr>
        <p:spPr bwMode="auto">
          <a:xfrm>
            <a:off x="4343400" y="5181600"/>
            <a:ext cx="4648200" cy="923330"/>
          </a:xfrm>
          <a:prstGeom prst="rect">
            <a:avLst/>
          </a:prstGeom>
          <a:noFill/>
          <a:ln w="9525">
            <a:noFill/>
            <a:miter lim="800000"/>
            <a:headEnd/>
            <a:tailEnd/>
          </a:ln>
          <a:effectLst/>
        </p:spPr>
        <p:txBody>
          <a:bodyPr wrap="square">
            <a:spAutoFit/>
          </a:bodyPr>
          <a:lstStyle/>
          <a:p>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class</a:t>
            </a:r>
            <a:r>
              <a:rPr lang="en-US" b="1" dirty="0" smtClean="0">
                <a:solidFill>
                  <a:srgbClr val="000000"/>
                </a:solidFill>
                <a:latin typeface="Consolas"/>
              </a:rPr>
              <a:t> </a:t>
            </a:r>
            <a:r>
              <a:rPr lang="en-US" dirty="0" smtClean="0">
                <a:solidFill>
                  <a:srgbClr val="000000"/>
                </a:solidFill>
                <a:latin typeface="Consolas"/>
              </a:rPr>
              <a:t>Faculty {</a:t>
            </a:r>
          </a:p>
          <a:p>
            <a:r>
              <a:rPr lang="en-US" b="1" dirty="0" smtClean="0">
                <a:solidFill>
                  <a:srgbClr val="7F0055"/>
                </a:solidFill>
                <a:latin typeface="Consolas"/>
              </a:rPr>
              <a:t>    private</a:t>
            </a:r>
            <a:r>
              <a:rPr lang="en-US" b="1" dirty="0" smtClean="0">
                <a:solidFill>
                  <a:srgbClr val="000000"/>
                </a:solidFill>
                <a:latin typeface="Consolas"/>
              </a:rPr>
              <a:t> </a:t>
            </a:r>
            <a:r>
              <a:rPr lang="en-US" dirty="0" smtClean="0">
                <a:solidFill>
                  <a:srgbClr val="000000"/>
                </a:solidFill>
                <a:latin typeface="Consolas"/>
              </a:rPr>
              <a:t>List&lt;Student&gt; </a:t>
            </a:r>
            <a:r>
              <a:rPr lang="en-US" dirty="0" smtClean="0">
                <a:solidFill>
                  <a:srgbClr val="0000C0"/>
                </a:solidFill>
                <a:latin typeface="Consolas"/>
              </a:rPr>
              <a:t>advisees</a:t>
            </a:r>
            <a:r>
              <a:rPr lang="en-US" dirty="0" smtClean="0">
                <a:solidFill>
                  <a:srgbClr val="000000"/>
                </a:solidFill>
                <a:latin typeface="Consolas"/>
              </a:rPr>
              <a:t>;</a:t>
            </a:r>
          </a:p>
          <a:p>
            <a:r>
              <a:rPr lang="en-US" dirty="0" smtClean="0">
                <a:solidFill>
                  <a:srgbClr val="000000"/>
                </a:solidFill>
                <a:latin typeface="Consolas"/>
              </a:rPr>
              <a:t>}</a:t>
            </a:r>
          </a:p>
        </p:txBody>
      </p:sp>
      <p:sp>
        <p:nvSpPr>
          <p:cNvPr id="18" name="Rectangle 19"/>
          <p:cNvSpPr>
            <a:spLocks noChangeArrowheads="1"/>
          </p:cNvSpPr>
          <p:nvPr/>
        </p:nvSpPr>
        <p:spPr bwMode="auto">
          <a:xfrm>
            <a:off x="4800600" y="4267200"/>
            <a:ext cx="1828800" cy="246221"/>
          </a:xfrm>
          <a:prstGeom prst="rect">
            <a:avLst/>
          </a:prstGeom>
          <a:noFill/>
          <a:ln w="9525">
            <a:noFill/>
            <a:miter lim="800000"/>
            <a:headEnd/>
            <a:tailEnd/>
          </a:ln>
        </p:spPr>
        <p:txBody>
          <a:bodyPr wrap="square" lIns="0" tIns="0" rIns="0" bIns="0">
            <a:spAutoFit/>
          </a:bodyPr>
          <a:lstStyle/>
          <a:p>
            <a:pPr algn="l"/>
            <a:r>
              <a:rPr lang="en-US" sz="1600" dirty="0">
                <a:solidFill>
                  <a:srgbClr val="000000"/>
                </a:solidFill>
              </a:rPr>
              <a:t>+</a:t>
            </a:r>
            <a:r>
              <a:rPr lang="en-US" sz="1600" dirty="0" smtClean="0">
                <a:solidFill>
                  <a:srgbClr val="000000"/>
                </a:solidFill>
              </a:rPr>
              <a:t> advisor</a:t>
            </a:r>
            <a:endParaRPr lang="en-US" sz="1800" dirty="0">
              <a:solidFill>
                <a:schemeClr val="tx1"/>
              </a:solidFill>
              <a:latin typeface="Times New Roman" pitchFamily="18" charset="0"/>
            </a:endParaRPr>
          </a:p>
        </p:txBody>
      </p:sp>
      <p:sp>
        <p:nvSpPr>
          <p:cNvPr id="20" name="Rectangle 19"/>
          <p:cNvSpPr>
            <a:spLocks noChangeArrowheads="1"/>
          </p:cNvSpPr>
          <p:nvPr/>
        </p:nvSpPr>
        <p:spPr bwMode="auto">
          <a:xfrm>
            <a:off x="3429000" y="4267200"/>
            <a:ext cx="914400" cy="246221"/>
          </a:xfrm>
          <a:prstGeom prst="rect">
            <a:avLst/>
          </a:prstGeom>
          <a:noFill/>
          <a:ln w="9525">
            <a:noFill/>
            <a:miter lim="800000"/>
            <a:headEnd/>
            <a:tailEnd/>
          </a:ln>
        </p:spPr>
        <p:txBody>
          <a:bodyPr lIns="0" tIns="0" rIns="0" bIns="0">
            <a:spAutoFit/>
          </a:bodyPr>
          <a:lstStyle/>
          <a:p>
            <a:pPr algn="l"/>
            <a:r>
              <a:rPr lang="en-US" sz="1600" dirty="0" smtClean="0">
                <a:solidFill>
                  <a:srgbClr val="000000"/>
                </a:solidFill>
              </a:rPr>
              <a:t>+advisees</a:t>
            </a:r>
            <a:endParaRPr lang="en-US" sz="1800" dirty="0">
              <a:solidFill>
                <a:schemeClr val="tx1"/>
              </a:solidFill>
              <a:latin typeface="Times New Roman" pitchFamily="18" charset="0"/>
            </a:endParaRPr>
          </a:p>
        </p:txBody>
      </p:sp>
      <p:sp>
        <p:nvSpPr>
          <p:cNvPr id="21" name="Slide Number Placeholder 20"/>
          <p:cNvSpPr>
            <a:spLocks noGrp="1"/>
          </p:cNvSpPr>
          <p:nvPr>
            <p:ph type="sldNum" sz="quarter" idx="12"/>
          </p:nvPr>
        </p:nvSpPr>
        <p:spPr/>
        <p:txBody>
          <a:bodyPr/>
          <a:lstStyle/>
          <a:p>
            <a:fld id="{042AED99-7FB4-404E-8A97-64753DCE42EC}" type="slidenum">
              <a:rPr kumimoji="0" lang="en-US" smtClean="0"/>
              <a:pPr/>
              <a:t>24</a:t>
            </a:fld>
            <a:endParaRPr kumimoji="0"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xfrm>
            <a:off x="736600" y="1860550"/>
            <a:ext cx="7772400" cy="4114800"/>
          </a:xfrm>
          <a:noFill/>
        </p:spPr>
        <p:txBody>
          <a:bodyPr lIns="90488" tIns="44450" rIns="90488" bIns="44450">
            <a:normAutofit fontScale="92500"/>
          </a:bodyPr>
          <a:lstStyle/>
          <a:p>
            <a:pPr marL="0" indent="0" eaLnBrk="1" hangingPunct="1">
              <a:lnSpc>
                <a:spcPct val="90000"/>
              </a:lnSpc>
              <a:buFontTx/>
              <a:buNone/>
            </a:pPr>
            <a:r>
              <a:rPr lang="en-US" dirty="0" smtClean="0"/>
              <a:t>Associations model the relationships that can exist between concepts. Simple associations are </a:t>
            </a:r>
            <a:r>
              <a:rPr lang="en-US" smtClean="0"/>
              <a:t>modeled using an </a:t>
            </a:r>
            <a:r>
              <a:rPr lang="en-US" i="1" smtClean="0"/>
              <a:t>arrow</a:t>
            </a:r>
            <a:r>
              <a:rPr lang="en-US" smtClean="0"/>
              <a:t>. </a:t>
            </a:r>
            <a:endParaRPr lang="en-US" dirty="0" smtClean="0"/>
          </a:p>
          <a:p>
            <a:pPr marL="0" indent="0" eaLnBrk="1" hangingPunct="1">
              <a:lnSpc>
                <a:spcPct val="90000"/>
              </a:lnSpc>
              <a:buFontTx/>
              <a:buNone/>
            </a:pPr>
            <a:r>
              <a:rPr lang="en-US" smtClean="0"/>
              <a:t>The arrow can have </a:t>
            </a:r>
            <a:r>
              <a:rPr lang="en-US" dirty="0" smtClean="0"/>
              <a:t>a name for ease of reading, and additional </a:t>
            </a:r>
            <a:r>
              <a:rPr lang="en-US" smtClean="0"/>
              <a:t>symbols to indicate direction </a:t>
            </a:r>
            <a:r>
              <a:rPr lang="en-US" dirty="0" smtClean="0"/>
              <a:t>and multiplicity. </a:t>
            </a:r>
          </a:p>
          <a:p>
            <a:pPr marL="0" indent="0" eaLnBrk="1" hangingPunct="1">
              <a:lnSpc>
                <a:spcPct val="90000"/>
              </a:lnSpc>
              <a:buFontTx/>
              <a:buNone/>
            </a:pPr>
            <a:r>
              <a:rPr lang="en-US" smtClean="0"/>
              <a:t>The ends of an association </a:t>
            </a:r>
            <a:r>
              <a:rPr lang="en-US" smtClean="0"/>
              <a:t>arrow can </a:t>
            </a:r>
            <a:r>
              <a:rPr lang="en-US" dirty="0" smtClean="0"/>
              <a:t>also specify an association role, which is a different name for the connecting concept that is used in the context of this relationship.</a:t>
            </a:r>
          </a:p>
          <a:p>
            <a:pPr marL="0" indent="0" eaLnBrk="1" hangingPunct="1">
              <a:lnSpc>
                <a:spcPct val="90000"/>
              </a:lnSpc>
              <a:buFontTx/>
              <a:buNone/>
            </a:pPr>
            <a:r>
              <a:rPr lang="en-US" dirty="0" smtClean="0"/>
              <a:t>The simplest state of awareness can also be modeled </a:t>
            </a:r>
            <a:r>
              <a:rPr lang="en-US" smtClean="0"/>
              <a:t>with an arrow from itself to itself.</a:t>
            </a:r>
            <a:endParaRPr lang="en-US" dirty="0" smtClean="0"/>
          </a:p>
        </p:txBody>
      </p:sp>
      <p:sp>
        <p:nvSpPr>
          <p:cNvPr id="591875" name="Rectangle 3"/>
          <p:cNvSpPr>
            <a:spLocks noGrp="1" noChangeArrowheads="1"/>
          </p:cNvSpPr>
          <p:nvPr>
            <p:ph type="title"/>
          </p:nvPr>
        </p:nvSpPr>
        <p:spPr>
          <a:xfrm>
            <a:off x="609600" y="228600"/>
            <a:ext cx="7759700" cy="1130300"/>
          </a:xfrm>
          <a:solidFill>
            <a:srgbClr val="FFE7B7"/>
          </a:solidFill>
          <a:ln w="12700" cap="flat">
            <a:solidFill>
              <a:schemeClr val="tx1"/>
            </a:solidFill>
          </a:ln>
          <a:effectLst>
            <a:outerShdw dist="107763" dir="2700000" algn="ctr" rotWithShape="0">
              <a:schemeClr val="accent1"/>
            </a:outerShdw>
          </a:effectLst>
        </p:spPr>
        <p:txBody>
          <a:bodyPr lIns="90488" tIns="44450" rIns="90488" bIns="44450" anchor="ctr"/>
          <a:lstStyle/>
          <a:p>
            <a:pPr algn="ctr" eaLnBrk="1" hangingPunct="1">
              <a:defRPr/>
            </a:pPr>
            <a:r>
              <a:rPr lang="en-US" dirty="0" smtClean="0">
                <a:solidFill>
                  <a:srgbClr val="000099"/>
                </a:solidFill>
              </a:rPr>
              <a:t>Main Point 2</a:t>
            </a:r>
            <a:endParaRPr lang="en-US" dirty="0" smtClean="0"/>
          </a:p>
        </p:txBody>
      </p:sp>
      <p:sp>
        <p:nvSpPr>
          <p:cNvPr id="18436" name="Slide Number Placeholder 3"/>
          <p:cNvSpPr>
            <a:spLocks noGrp="1"/>
          </p:cNvSpPr>
          <p:nvPr>
            <p:ph type="sldNum" sz="quarter" idx="12"/>
          </p:nvPr>
        </p:nvSpPr>
        <p:spPr>
          <a:noFill/>
        </p:spPr>
        <p:txBody>
          <a:bodyPr/>
          <a:lstStyle/>
          <a:p>
            <a:fld id="{3DADDFE5-D125-4344-8A94-05098D9E068B}" type="slidenum">
              <a:rPr lang="en-US">
                <a:latin typeface="Arial" charset="0"/>
              </a:rPr>
              <a:pPr/>
              <a:t>25</a:t>
            </a:fld>
            <a:endParaRPr lang="en-US">
              <a:latin typeface="Arial" charset="0"/>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Mid-Term Prep Exercise (3-1)</a:t>
            </a:r>
            <a:endParaRPr lang="en-US" dirty="0"/>
          </a:p>
        </p:txBody>
      </p:sp>
      <p:sp>
        <p:nvSpPr>
          <p:cNvPr id="3" name="Content Placeholder 2"/>
          <p:cNvSpPr>
            <a:spLocks noGrp="1"/>
          </p:cNvSpPr>
          <p:nvPr>
            <p:ph idx="1"/>
          </p:nvPr>
        </p:nvSpPr>
        <p:spPr/>
        <p:txBody>
          <a:bodyPr/>
          <a:lstStyle/>
          <a:p>
            <a:pPr marL="0" indent="0">
              <a:buNone/>
            </a:pPr>
            <a:r>
              <a:rPr lang="en-US" dirty="0" smtClean="0"/>
              <a:t>For the following problem statement work independently for 10 minutes to create the class diagram. Try to show the associations you need.</a:t>
            </a:r>
          </a:p>
          <a:p>
            <a:pPr marL="0" indent="0">
              <a:buNone/>
            </a:pPr>
            <a:endParaRPr lang="en-US" dirty="0"/>
          </a:p>
          <a:p>
            <a:pPr marL="0" indent="0">
              <a:buNone/>
            </a:pPr>
            <a:r>
              <a:rPr lang="en-US" dirty="0" smtClean="0"/>
              <a:t>Then review your diagrams for 10 minutes with your small  group.</a:t>
            </a:r>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26</a:t>
            </a:fld>
            <a:endParaRPr kumimoji="0"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Class Mid-Term Practice </a:t>
            </a:r>
            <a:endParaRPr lang="en-US" dirty="0"/>
          </a:p>
        </p:txBody>
      </p:sp>
      <p:sp>
        <p:nvSpPr>
          <p:cNvPr id="3" name="Content Placeholder 2"/>
          <p:cNvSpPr>
            <a:spLocks noGrp="1"/>
          </p:cNvSpPr>
          <p:nvPr>
            <p:ph idx="1"/>
          </p:nvPr>
        </p:nvSpPr>
        <p:spPr/>
        <p:txBody>
          <a:bodyPr/>
          <a:lstStyle/>
          <a:p>
            <a:pPr marL="0" indent="0">
              <a:buNone/>
            </a:pPr>
            <a:r>
              <a:rPr lang="en-US" dirty="0" smtClean="0"/>
              <a:t>A Human Resource (HR) department keeps track of employees for several companies. Each company has a name and may consist of many departments. A department has a name and a location. Each department has one or more positions. A position may be vacant. Otherwise, an employee is assigned to it. The HR personnel enter an employee’s first name, middle initial, last name, birth date and Social Security Number (SSN). An employee also has a unique employee Id and a salary. A position has a title and a short description.</a:t>
            </a:r>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27</a:t>
            </a:fld>
            <a:endParaRPr kumimoji="0" lang="en-US"/>
          </a:p>
        </p:txBody>
      </p:sp>
    </p:spTree>
    <p:extLst>
      <p:ext uri="{BB962C8B-B14F-4D97-AF65-F5344CB8AC3E}">
        <p14:creationId xmlns:p14="http://schemas.microsoft.com/office/powerpoint/2010/main" val="3830343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dirty="0"/>
              <a:t>Aggregation</a:t>
            </a:r>
          </a:p>
        </p:txBody>
      </p:sp>
      <p:sp>
        <p:nvSpPr>
          <p:cNvPr id="12291" name="Rectangle 3"/>
          <p:cNvSpPr>
            <a:spLocks noGrp="1" noChangeArrowheads="1"/>
          </p:cNvSpPr>
          <p:nvPr>
            <p:ph idx="1"/>
          </p:nvPr>
        </p:nvSpPr>
        <p:spPr>
          <a:xfrm>
            <a:off x="685800" y="1981200"/>
            <a:ext cx="7772400" cy="2133600"/>
          </a:xfrm>
        </p:spPr>
        <p:txBody>
          <a:bodyPr/>
          <a:lstStyle/>
          <a:p>
            <a:r>
              <a:rPr lang="en-US" dirty="0"/>
              <a:t>Represents a ‘whole-part’ </a:t>
            </a:r>
            <a:r>
              <a:rPr lang="en-US" dirty="0" smtClean="0"/>
              <a:t>relationship</a:t>
            </a:r>
            <a:endParaRPr lang="en-US" dirty="0"/>
          </a:p>
          <a:p>
            <a:pPr lvl="1"/>
            <a:r>
              <a:rPr lang="en-US" sz="2000" dirty="0"/>
              <a:t>‘contain</a:t>
            </a:r>
            <a:r>
              <a:rPr lang="en-US" sz="2000" dirty="0" smtClean="0"/>
              <a:t>’</a:t>
            </a:r>
          </a:p>
          <a:p>
            <a:pPr lvl="1"/>
            <a:r>
              <a:rPr lang="en-US" sz="2000" dirty="0" smtClean="0"/>
              <a:t>‘is part of’</a:t>
            </a:r>
          </a:p>
          <a:p>
            <a:r>
              <a:rPr lang="en-US" sz="2400" dirty="0" smtClean="0"/>
              <a:t>Code </a:t>
            </a:r>
            <a:r>
              <a:rPr lang="en-US" sz="2400" dirty="0"/>
              <a:t>looks the same as an association.</a:t>
            </a:r>
          </a:p>
        </p:txBody>
      </p:sp>
      <p:pic>
        <p:nvPicPr>
          <p:cNvPr id="12292" name="Picture 4"/>
          <p:cNvPicPr>
            <a:picLocks noChangeAspect="1" noChangeArrowheads="1"/>
          </p:cNvPicPr>
          <p:nvPr/>
        </p:nvPicPr>
        <p:blipFill>
          <a:blip r:embed="rId3" cstate="print"/>
          <a:srcRect/>
          <a:stretch>
            <a:fillRect/>
          </a:stretch>
        </p:blipFill>
        <p:spPr bwMode="auto">
          <a:xfrm>
            <a:off x="1371600" y="3810000"/>
            <a:ext cx="5656263" cy="981075"/>
          </a:xfrm>
          <a:prstGeom prst="rect">
            <a:avLst/>
          </a:prstGeom>
          <a:noFill/>
          <a:ln w="9525">
            <a:noFill/>
            <a:miter lim="800000"/>
            <a:headEnd/>
            <a:tailEnd/>
          </a:ln>
          <a:effectLst/>
        </p:spPr>
      </p:pic>
      <p:sp>
        <p:nvSpPr>
          <p:cNvPr id="5" name="Text Box 15"/>
          <p:cNvSpPr txBox="1">
            <a:spLocks noChangeArrowheads="1"/>
          </p:cNvSpPr>
          <p:nvPr/>
        </p:nvSpPr>
        <p:spPr bwMode="auto">
          <a:xfrm>
            <a:off x="76200" y="5181600"/>
            <a:ext cx="4876800" cy="923330"/>
          </a:xfrm>
          <a:prstGeom prst="rect">
            <a:avLst/>
          </a:prstGeom>
          <a:noFill/>
          <a:ln w="9525">
            <a:noFill/>
            <a:miter lim="800000"/>
            <a:headEnd/>
            <a:tailEnd/>
          </a:ln>
          <a:effectLst/>
        </p:spPr>
        <p:txBody>
          <a:bodyPr wrap="square">
            <a:spAutoFit/>
          </a:bodyPr>
          <a:lstStyle/>
          <a:p>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class</a:t>
            </a:r>
            <a:r>
              <a:rPr lang="en-US" b="1" dirty="0" smtClean="0">
                <a:solidFill>
                  <a:srgbClr val="000000"/>
                </a:solidFill>
                <a:latin typeface="Consolas"/>
              </a:rPr>
              <a:t> </a:t>
            </a:r>
            <a:r>
              <a:rPr lang="en-US" dirty="0" smtClean="0">
                <a:solidFill>
                  <a:srgbClr val="000000"/>
                </a:solidFill>
                <a:latin typeface="Consolas"/>
              </a:rPr>
              <a:t>Department {</a:t>
            </a:r>
          </a:p>
          <a:p>
            <a:r>
              <a:rPr lang="en-US" b="1" dirty="0" smtClean="0">
                <a:solidFill>
                  <a:srgbClr val="7F0055"/>
                </a:solidFill>
                <a:latin typeface="Consolas"/>
              </a:rPr>
              <a:t>    private</a:t>
            </a:r>
            <a:r>
              <a:rPr lang="en-US" b="1" dirty="0" smtClean="0">
                <a:solidFill>
                  <a:srgbClr val="000000"/>
                </a:solidFill>
                <a:latin typeface="Consolas"/>
              </a:rPr>
              <a:t> </a:t>
            </a:r>
            <a:r>
              <a:rPr lang="en-US" dirty="0" smtClean="0">
                <a:solidFill>
                  <a:srgbClr val="000000"/>
                </a:solidFill>
                <a:latin typeface="Consolas"/>
              </a:rPr>
              <a:t>List&lt;Student&gt; </a:t>
            </a:r>
            <a:r>
              <a:rPr lang="en-US" dirty="0" smtClean="0">
                <a:solidFill>
                  <a:srgbClr val="0000C0"/>
                </a:solidFill>
                <a:latin typeface="Consolas"/>
              </a:rPr>
              <a:t>students</a:t>
            </a:r>
            <a:r>
              <a:rPr lang="en-US" dirty="0" smtClean="0">
                <a:solidFill>
                  <a:srgbClr val="000000"/>
                </a:solidFill>
                <a:latin typeface="Consolas"/>
              </a:rPr>
              <a:t>;</a:t>
            </a:r>
          </a:p>
          <a:p>
            <a:r>
              <a:rPr lang="en-US" dirty="0" smtClean="0">
                <a:solidFill>
                  <a:srgbClr val="000000"/>
                </a:solidFill>
                <a:latin typeface="Consolas"/>
              </a:rPr>
              <a:t>}</a:t>
            </a:r>
          </a:p>
        </p:txBody>
      </p:sp>
      <p:sp>
        <p:nvSpPr>
          <p:cNvPr id="6" name="Text Box 16"/>
          <p:cNvSpPr txBox="1">
            <a:spLocks noChangeArrowheads="1"/>
          </p:cNvSpPr>
          <p:nvPr/>
        </p:nvSpPr>
        <p:spPr bwMode="auto">
          <a:xfrm>
            <a:off x="4724400" y="5172670"/>
            <a:ext cx="4648200" cy="923330"/>
          </a:xfrm>
          <a:prstGeom prst="rect">
            <a:avLst/>
          </a:prstGeom>
          <a:noFill/>
          <a:ln w="9525">
            <a:noFill/>
            <a:miter lim="800000"/>
            <a:headEnd/>
            <a:tailEnd/>
          </a:ln>
          <a:effectLst/>
        </p:spPr>
        <p:txBody>
          <a:bodyPr wrap="square">
            <a:spAutoFit/>
          </a:bodyPr>
          <a:lstStyle/>
          <a:p>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class</a:t>
            </a:r>
            <a:r>
              <a:rPr lang="en-US" b="1" dirty="0" smtClean="0">
                <a:solidFill>
                  <a:srgbClr val="000000"/>
                </a:solidFill>
                <a:latin typeface="Consolas"/>
              </a:rPr>
              <a:t> </a:t>
            </a:r>
            <a:r>
              <a:rPr lang="en-US" dirty="0" smtClean="0">
                <a:solidFill>
                  <a:srgbClr val="000000"/>
                </a:solidFill>
                <a:latin typeface="Consolas"/>
              </a:rPr>
              <a:t>Student {</a:t>
            </a:r>
          </a:p>
          <a:p>
            <a:r>
              <a:rPr lang="en-US" b="1" dirty="0" smtClean="0">
                <a:solidFill>
                  <a:srgbClr val="7F0055"/>
                </a:solidFill>
                <a:latin typeface="Consolas"/>
              </a:rPr>
              <a:t>    private</a:t>
            </a:r>
            <a:r>
              <a:rPr lang="en-US" b="1" dirty="0" smtClean="0">
                <a:solidFill>
                  <a:srgbClr val="000000"/>
                </a:solidFill>
                <a:latin typeface="Consolas"/>
              </a:rPr>
              <a:t> </a:t>
            </a:r>
            <a:r>
              <a:rPr lang="en-US" dirty="0" smtClean="0">
                <a:solidFill>
                  <a:srgbClr val="000000"/>
                </a:solidFill>
                <a:latin typeface="Consolas"/>
              </a:rPr>
              <a:t>Department </a:t>
            </a:r>
            <a:r>
              <a:rPr lang="en-US" dirty="0" err="1" smtClean="0">
                <a:solidFill>
                  <a:srgbClr val="0000C0"/>
                </a:solidFill>
                <a:latin typeface="Consolas"/>
              </a:rPr>
              <a:t>department</a:t>
            </a:r>
            <a:r>
              <a:rPr lang="en-US" dirty="0" smtClean="0">
                <a:solidFill>
                  <a:srgbClr val="000000"/>
                </a:solidFill>
                <a:latin typeface="Consolas"/>
              </a:rPr>
              <a:t>;</a:t>
            </a:r>
          </a:p>
          <a:p>
            <a:r>
              <a:rPr lang="en-US" dirty="0" smtClean="0">
                <a:solidFill>
                  <a:srgbClr val="000000"/>
                </a:solidFill>
                <a:latin typeface="Consolas"/>
              </a:rPr>
              <a:t>}</a:t>
            </a:r>
          </a:p>
        </p:txBody>
      </p:sp>
      <p:sp>
        <p:nvSpPr>
          <p:cNvPr id="7" name="TextBox 6"/>
          <p:cNvSpPr txBox="1"/>
          <p:nvPr/>
        </p:nvSpPr>
        <p:spPr>
          <a:xfrm>
            <a:off x="3189396" y="2667000"/>
            <a:ext cx="2982804" cy="369332"/>
          </a:xfrm>
          <a:prstGeom prst="rect">
            <a:avLst/>
          </a:prstGeom>
          <a:noFill/>
        </p:spPr>
        <p:txBody>
          <a:bodyPr wrap="none" rtlCol="0">
            <a:spAutoFit/>
          </a:bodyPr>
          <a:lstStyle/>
          <a:p>
            <a:r>
              <a:rPr lang="en-US" dirty="0" smtClean="0"/>
              <a:t>Association name is implied</a:t>
            </a:r>
            <a:endParaRPr lang="en-US" dirty="0"/>
          </a:p>
        </p:txBody>
      </p:sp>
      <p:cxnSp>
        <p:nvCxnSpPr>
          <p:cNvPr id="9" name="Straight Arrow Connector 8"/>
          <p:cNvCxnSpPr/>
          <p:nvPr/>
        </p:nvCxnSpPr>
        <p:spPr>
          <a:xfrm rot="10800000">
            <a:off x="2884597" y="2819400"/>
            <a:ext cx="3048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Slide Number Placeholder 9"/>
          <p:cNvSpPr>
            <a:spLocks noGrp="1"/>
          </p:cNvSpPr>
          <p:nvPr>
            <p:ph type="sldNum" sz="quarter" idx="12"/>
          </p:nvPr>
        </p:nvSpPr>
        <p:spPr/>
        <p:txBody>
          <a:bodyPr/>
          <a:lstStyle/>
          <a:p>
            <a:fld id="{042AED99-7FB4-404E-8A97-64753DCE42EC}" type="slidenum">
              <a:rPr kumimoji="0" lang="en-US" smtClean="0"/>
              <a:pPr/>
              <a:t>28</a:t>
            </a:fld>
            <a:endParaRPr kumimoji="0"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t>Composition</a:t>
            </a:r>
          </a:p>
        </p:txBody>
      </p:sp>
      <p:sp>
        <p:nvSpPr>
          <p:cNvPr id="13315" name="Rectangle 3"/>
          <p:cNvSpPr>
            <a:spLocks noGrp="1" noChangeArrowheads="1"/>
          </p:cNvSpPr>
          <p:nvPr>
            <p:ph idx="1"/>
          </p:nvPr>
        </p:nvSpPr>
        <p:spPr>
          <a:xfrm>
            <a:off x="685800" y="1981200"/>
            <a:ext cx="7772400" cy="1981200"/>
          </a:xfrm>
        </p:spPr>
        <p:txBody>
          <a:bodyPr/>
          <a:lstStyle/>
          <a:p>
            <a:r>
              <a:rPr lang="en-US" dirty="0"/>
              <a:t> Strong aggregation</a:t>
            </a:r>
          </a:p>
          <a:p>
            <a:pPr lvl="1"/>
            <a:r>
              <a:rPr lang="en-US" dirty="0"/>
              <a:t>‘whole-part’ relationship</a:t>
            </a:r>
          </a:p>
          <a:p>
            <a:pPr lvl="1"/>
            <a:r>
              <a:rPr lang="en-US" dirty="0"/>
              <a:t>Parts ‘live-and-die’ with the whole</a:t>
            </a:r>
            <a:r>
              <a:rPr lang="en-US" dirty="0" smtClean="0"/>
              <a:t>.</a:t>
            </a:r>
          </a:p>
          <a:p>
            <a:pPr lvl="1"/>
            <a:r>
              <a:rPr lang="en-US" dirty="0" smtClean="0">
                <a:solidFill>
                  <a:srgbClr val="FF0000"/>
                </a:solidFill>
              </a:rPr>
              <a:t>Code impacts?</a:t>
            </a:r>
            <a:endParaRPr lang="en-US" dirty="0">
              <a:solidFill>
                <a:srgbClr val="FF0000"/>
              </a:solidFill>
            </a:endParaRPr>
          </a:p>
        </p:txBody>
      </p:sp>
      <p:sp>
        <p:nvSpPr>
          <p:cNvPr id="13316" name="Rectangle 4"/>
          <p:cNvSpPr>
            <a:spLocks noChangeArrowheads="1"/>
          </p:cNvSpPr>
          <p:nvPr/>
        </p:nvSpPr>
        <p:spPr bwMode="auto">
          <a:xfrm>
            <a:off x="609600" y="4267200"/>
            <a:ext cx="2940050" cy="1263650"/>
          </a:xfrm>
          <a:prstGeom prst="rect">
            <a:avLst/>
          </a:prstGeom>
          <a:solidFill>
            <a:srgbClr val="FFFFCC"/>
          </a:solidFill>
          <a:ln w="0">
            <a:solidFill>
              <a:srgbClr val="990033"/>
            </a:solidFill>
            <a:miter lim="800000"/>
            <a:headEnd/>
            <a:tailEnd/>
          </a:ln>
        </p:spPr>
        <p:txBody>
          <a:bodyPr/>
          <a:lstStyle/>
          <a:p>
            <a:endParaRPr lang="en-US"/>
          </a:p>
        </p:txBody>
      </p:sp>
      <p:sp>
        <p:nvSpPr>
          <p:cNvPr id="13317" name="Rectangle 5"/>
          <p:cNvSpPr>
            <a:spLocks noChangeArrowheads="1"/>
          </p:cNvSpPr>
          <p:nvPr/>
        </p:nvSpPr>
        <p:spPr bwMode="auto">
          <a:xfrm>
            <a:off x="1465263" y="4352925"/>
            <a:ext cx="1196975" cy="334963"/>
          </a:xfrm>
          <a:prstGeom prst="rect">
            <a:avLst/>
          </a:prstGeom>
          <a:noFill/>
          <a:ln w="9525">
            <a:noFill/>
            <a:miter lim="800000"/>
            <a:headEnd/>
            <a:tailEnd/>
          </a:ln>
        </p:spPr>
        <p:txBody>
          <a:bodyPr wrap="none" lIns="0" tIns="0" rIns="0" bIns="0">
            <a:spAutoFit/>
          </a:bodyPr>
          <a:lstStyle/>
          <a:p>
            <a:pPr algn="l"/>
            <a:r>
              <a:rPr lang="en-US" sz="2200">
                <a:solidFill>
                  <a:srgbClr val="000000"/>
                </a:solidFill>
              </a:rPr>
              <a:t>Company</a:t>
            </a:r>
            <a:endParaRPr lang="en-US" sz="2400">
              <a:solidFill>
                <a:schemeClr val="tx1"/>
              </a:solidFill>
              <a:latin typeface="Times New Roman" pitchFamily="18" charset="0"/>
            </a:endParaRPr>
          </a:p>
        </p:txBody>
      </p:sp>
      <p:sp>
        <p:nvSpPr>
          <p:cNvPr id="13318" name="Rectangle 6"/>
          <p:cNvSpPr>
            <a:spLocks noChangeArrowheads="1"/>
          </p:cNvSpPr>
          <p:nvPr/>
        </p:nvSpPr>
        <p:spPr bwMode="auto">
          <a:xfrm>
            <a:off x="609600" y="4716463"/>
            <a:ext cx="2940050" cy="814387"/>
          </a:xfrm>
          <a:prstGeom prst="rect">
            <a:avLst/>
          </a:prstGeom>
          <a:noFill/>
          <a:ln w="0">
            <a:solidFill>
              <a:srgbClr val="990033"/>
            </a:solidFill>
            <a:miter lim="800000"/>
            <a:headEnd/>
            <a:tailEnd/>
          </a:ln>
        </p:spPr>
        <p:txBody>
          <a:bodyPr/>
          <a:lstStyle/>
          <a:p>
            <a:endParaRPr lang="en-US"/>
          </a:p>
        </p:txBody>
      </p:sp>
      <p:sp>
        <p:nvSpPr>
          <p:cNvPr id="13319" name="Rectangle 7"/>
          <p:cNvSpPr>
            <a:spLocks noChangeArrowheads="1"/>
          </p:cNvSpPr>
          <p:nvPr/>
        </p:nvSpPr>
        <p:spPr bwMode="auto">
          <a:xfrm>
            <a:off x="609600" y="5230813"/>
            <a:ext cx="2940050" cy="300037"/>
          </a:xfrm>
          <a:prstGeom prst="rect">
            <a:avLst/>
          </a:prstGeom>
          <a:noFill/>
          <a:ln w="0">
            <a:solidFill>
              <a:srgbClr val="990033"/>
            </a:solidFill>
            <a:miter lim="800000"/>
            <a:headEnd/>
            <a:tailEnd/>
          </a:ln>
        </p:spPr>
        <p:txBody>
          <a:bodyPr/>
          <a:lstStyle/>
          <a:p>
            <a:endParaRPr lang="en-US"/>
          </a:p>
        </p:txBody>
      </p:sp>
      <p:sp>
        <p:nvSpPr>
          <p:cNvPr id="13320" name="Rectangle 8"/>
          <p:cNvSpPr>
            <a:spLocks noChangeArrowheads="1"/>
          </p:cNvSpPr>
          <p:nvPr/>
        </p:nvSpPr>
        <p:spPr bwMode="auto">
          <a:xfrm>
            <a:off x="5194300" y="4267200"/>
            <a:ext cx="3181350" cy="1263650"/>
          </a:xfrm>
          <a:prstGeom prst="rect">
            <a:avLst/>
          </a:prstGeom>
          <a:solidFill>
            <a:srgbClr val="FFFFCC"/>
          </a:solidFill>
          <a:ln w="0">
            <a:solidFill>
              <a:srgbClr val="990033"/>
            </a:solidFill>
            <a:miter lim="800000"/>
            <a:headEnd/>
            <a:tailEnd/>
          </a:ln>
        </p:spPr>
        <p:txBody>
          <a:bodyPr/>
          <a:lstStyle/>
          <a:p>
            <a:endParaRPr lang="en-US"/>
          </a:p>
        </p:txBody>
      </p:sp>
      <p:sp>
        <p:nvSpPr>
          <p:cNvPr id="13321" name="Rectangle 9"/>
          <p:cNvSpPr>
            <a:spLocks noChangeArrowheads="1"/>
          </p:cNvSpPr>
          <p:nvPr/>
        </p:nvSpPr>
        <p:spPr bwMode="auto">
          <a:xfrm>
            <a:off x="6172200" y="4343400"/>
            <a:ext cx="1462088" cy="334963"/>
          </a:xfrm>
          <a:prstGeom prst="rect">
            <a:avLst/>
          </a:prstGeom>
          <a:noFill/>
          <a:ln w="9525">
            <a:noFill/>
            <a:miter lim="800000"/>
            <a:headEnd/>
            <a:tailEnd/>
          </a:ln>
        </p:spPr>
        <p:txBody>
          <a:bodyPr wrap="none" lIns="0" tIns="0" rIns="0" bIns="0">
            <a:spAutoFit/>
          </a:bodyPr>
          <a:lstStyle/>
          <a:p>
            <a:pPr algn="l"/>
            <a:r>
              <a:rPr lang="en-US" sz="2200">
                <a:solidFill>
                  <a:srgbClr val="000000"/>
                </a:solidFill>
              </a:rPr>
              <a:t>Department</a:t>
            </a:r>
            <a:endParaRPr lang="en-US" sz="2400">
              <a:solidFill>
                <a:schemeClr val="tx1"/>
              </a:solidFill>
              <a:latin typeface="Times New Roman" pitchFamily="18" charset="0"/>
            </a:endParaRPr>
          </a:p>
        </p:txBody>
      </p:sp>
      <p:sp>
        <p:nvSpPr>
          <p:cNvPr id="13322" name="Rectangle 10"/>
          <p:cNvSpPr>
            <a:spLocks noChangeArrowheads="1"/>
          </p:cNvSpPr>
          <p:nvPr/>
        </p:nvSpPr>
        <p:spPr bwMode="auto">
          <a:xfrm>
            <a:off x="5194300" y="4716463"/>
            <a:ext cx="3181350" cy="814387"/>
          </a:xfrm>
          <a:prstGeom prst="rect">
            <a:avLst/>
          </a:prstGeom>
          <a:noFill/>
          <a:ln w="0">
            <a:solidFill>
              <a:srgbClr val="990033"/>
            </a:solidFill>
            <a:miter lim="800000"/>
            <a:headEnd/>
            <a:tailEnd/>
          </a:ln>
        </p:spPr>
        <p:txBody>
          <a:bodyPr/>
          <a:lstStyle/>
          <a:p>
            <a:endParaRPr lang="en-US"/>
          </a:p>
        </p:txBody>
      </p:sp>
      <p:sp>
        <p:nvSpPr>
          <p:cNvPr id="13323" name="Rectangle 11"/>
          <p:cNvSpPr>
            <a:spLocks noChangeArrowheads="1"/>
          </p:cNvSpPr>
          <p:nvPr/>
        </p:nvSpPr>
        <p:spPr bwMode="auto">
          <a:xfrm>
            <a:off x="5194300" y="5230813"/>
            <a:ext cx="3181350" cy="300037"/>
          </a:xfrm>
          <a:prstGeom prst="rect">
            <a:avLst/>
          </a:prstGeom>
          <a:noFill/>
          <a:ln w="0">
            <a:solidFill>
              <a:srgbClr val="990033"/>
            </a:solidFill>
            <a:miter lim="800000"/>
            <a:headEnd/>
            <a:tailEnd/>
          </a:ln>
        </p:spPr>
        <p:txBody>
          <a:bodyPr/>
          <a:lstStyle/>
          <a:p>
            <a:endParaRPr lang="en-US"/>
          </a:p>
        </p:txBody>
      </p:sp>
      <p:sp>
        <p:nvSpPr>
          <p:cNvPr id="13324" name="Line 12"/>
          <p:cNvSpPr>
            <a:spLocks noChangeShapeType="1"/>
          </p:cNvSpPr>
          <p:nvPr/>
        </p:nvSpPr>
        <p:spPr bwMode="auto">
          <a:xfrm flipH="1">
            <a:off x="3581400" y="4800600"/>
            <a:ext cx="1600200" cy="0"/>
          </a:xfrm>
          <a:prstGeom prst="line">
            <a:avLst/>
          </a:prstGeom>
          <a:noFill/>
          <a:ln w="0">
            <a:solidFill>
              <a:srgbClr val="990033"/>
            </a:solidFill>
            <a:round/>
            <a:headEnd/>
            <a:tailEnd/>
          </a:ln>
        </p:spPr>
        <p:txBody>
          <a:bodyPr/>
          <a:lstStyle/>
          <a:p>
            <a:endParaRPr lang="en-US"/>
          </a:p>
        </p:txBody>
      </p:sp>
      <p:sp>
        <p:nvSpPr>
          <p:cNvPr id="13325" name="Rectangle 13"/>
          <p:cNvSpPr>
            <a:spLocks noChangeArrowheads="1"/>
          </p:cNvSpPr>
          <p:nvPr/>
        </p:nvSpPr>
        <p:spPr bwMode="auto">
          <a:xfrm>
            <a:off x="4648200" y="5029200"/>
            <a:ext cx="419100" cy="334963"/>
          </a:xfrm>
          <a:prstGeom prst="rect">
            <a:avLst/>
          </a:prstGeom>
          <a:noFill/>
          <a:ln w="9525">
            <a:noFill/>
            <a:miter lim="800000"/>
            <a:headEnd/>
            <a:tailEnd/>
          </a:ln>
        </p:spPr>
        <p:txBody>
          <a:bodyPr wrap="none" lIns="0" tIns="0" rIns="0" bIns="0">
            <a:spAutoFit/>
          </a:bodyPr>
          <a:lstStyle/>
          <a:p>
            <a:pPr algn="l"/>
            <a:r>
              <a:rPr lang="en-US" sz="2200">
                <a:solidFill>
                  <a:srgbClr val="000000"/>
                </a:solidFill>
              </a:rPr>
              <a:t>0..*</a:t>
            </a:r>
            <a:endParaRPr lang="en-US" sz="2400">
              <a:solidFill>
                <a:schemeClr val="tx1"/>
              </a:solidFill>
              <a:latin typeface="Times New Roman" pitchFamily="18" charset="0"/>
            </a:endParaRPr>
          </a:p>
        </p:txBody>
      </p:sp>
      <p:sp>
        <p:nvSpPr>
          <p:cNvPr id="13326" name="Rectangle 14"/>
          <p:cNvSpPr>
            <a:spLocks noChangeArrowheads="1"/>
          </p:cNvSpPr>
          <p:nvPr/>
        </p:nvSpPr>
        <p:spPr bwMode="auto">
          <a:xfrm>
            <a:off x="3581400" y="5008563"/>
            <a:ext cx="155575" cy="334962"/>
          </a:xfrm>
          <a:prstGeom prst="rect">
            <a:avLst/>
          </a:prstGeom>
          <a:noFill/>
          <a:ln w="9525">
            <a:noFill/>
            <a:miter lim="800000"/>
            <a:headEnd/>
            <a:tailEnd/>
          </a:ln>
        </p:spPr>
        <p:txBody>
          <a:bodyPr wrap="none" lIns="0" tIns="0" rIns="0" bIns="0">
            <a:spAutoFit/>
          </a:bodyPr>
          <a:lstStyle/>
          <a:p>
            <a:pPr algn="l"/>
            <a:r>
              <a:rPr lang="en-US" sz="2200">
                <a:solidFill>
                  <a:srgbClr val="000000"/>
                </a:solidFill>
              </a:rPr>
              <a:t>1</a:t>
            </a:r>
            <a:endParaRPr lang="en-US" sz="2400">
              <a:solidFill>
                <a:schemeClr val="tx1"/>
              </a:solidFill>
              <a:latin typeface="Times New Roman" pitchFamily="18" charset="0"/>
            </a:endParaRPr>
          </a:p>
        </p:txBody>
      </p:sp>
      <p:sp>
        <p:nvSpPr>
          <p:cNvPr id="13327" name="AutoShape 15"/>
          <p:cNvSpPr>
            <a:spLocks noChangeArrowheads="1"/>
          </p:cNvSpPr>
          <p:nvPr/>
        </p:nvSpPr>
        <p:spPr bwMode="auto">
          <a:xfrm>
            <a:off x="3581400" y="4648200"/>
            <a:ext cx="457200" cy="304800"/>
          </a:xfrm>
          <a:prstGeom prst="diamond">
            <a:avLst/>
          </a:prstGeom>
          <a:solidFill>
            <a:schemeClr val="accent1"/>
          </a:solidFill>
          <a:ln w="9525">
            <a:solidFill>
              <a:schemeClr val="tx1"/>
            </a:solidFill>
            <a:miter lim="800000"/>
            <a:headEnd/>
            <a:tailEnd/>
          </a:ln>
          <a:effectLst/>
        </p:spPr>
        <p:txBody>
          <a:bodyPr wrap="none" anchor="ctr"/>
          <a:lstStyle/>
          <a:p>
            <a:endParaRPr lang="en-US"/>
          </a:p>
        </p:txBody>
      </p:sp>
      <p:sp>
        <p:nvSpPr>
          <p:cNvPr id="16" name="Slide Number Placeholder 15"/>
          <p:cNvSpPr>
            <a:spLocks noGrp="1"/>
          </p:cNvSpPr>
          <p:nvPr>
            <p:ph type="sldNum" sz="quarter" idx="12"/>
          </p:nvPr>
        </p:nvSpPr>
        <p:spPr/>
        <p:txBody>
          <a:bodyPr/>
          <a:lstStyle/>
          <a:p>
            <a:fld id="{042AED99-7FB4-404E-8A97-64753DCE42EC}" type="slidenum">
              <a:rPr kumimoji="0" lang="en-US" smtClean="0"/>
              <a:pPr/>
              <a:t>29</a:t>
            </a:fld>
            <a:endParaRPr kumimoji="0"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33400" y="1600200"/>
            <a:ext cx="7851648" cy="1828800"/>
          </a:xfrm>
        </p:spPr>
        <p:txBody>
          <a:bodyPr>
            <a:normAutofit fontScale="90000"/>
          </a:bodyPr>
          <a:lstStyle/>
          <a:p>
            <a:r>
              <a:rPr lang="en-US" sz="4400" smtClean="0"/>
              <a:t>Lecture 2: </a:t>
            </a:r>
            <a:r>
              <a:rPr lang="en-US" sz="4400" smtClean="0"/>
              <a:t>Associations,</a:t>
            </a:r>
            <a:br>
              <a:rPr lang="en-US" sz="4400" smtClean="0"/>
            </a:br>
            <a:r>
              <a:rPr lang="en-US" sz="4400" smtClean="0"/>
              <a:t>Modeling </a:t>
            </a:r>
            <a:r>
              <a:rPr lang="en-US" sz="4400"/>
              <a:t>Relationships with UML</a:t>
            </a:r>
            <a:r>
              <a:rPr lang="en-US"/>
              <a:t/>
            </a:r>
            <a:br>
              <a:rPr lang="en-US"/>
            </a:br>
            <a:endParaRPr lang="en-US" dirty="0"/>
          </a:p>
        </p:txBody>
      </p:sp>
      <p:sp>
        <p:nvSpPr>
          <p:cNvPr id="5" name="Subtitle 4"/>
          <p:cNvSpPr>
            <a:spLocks noGrp="1"/>
          </p:cNvSpPr>
          <p:nvPr>
            <p:ph type="subTitle" idx="1"/>
          </p:nvPr>
        </p:nvSpPr>
        <p:spPr/>
        <p:txBody>
          <a:bodyPr/>
          <a:lstStyle/>
          <a:p>
            <a:r>
              <a:rPr lang="en-US" i="1"/>
              <a:t>Diversifying Self-Referral </a:t>
            </a:r>
            <a:r>
              <a:rPr lang="en-US" i="1"/>
              <a:t>Relationship </a:t>
            </a:r>
            <a:endParaRPr lang="en-US" i="1" smtClean="0"/>
          </a:p>
          <a:p>
            <a:r>
              <a:rPr lang="en-US" i="1" smtClean="0"/>
              <a:t>to </a:t>
            </a:r>
            <a:r>
              <a:rPr lang="en-US" i="1"/>
              <a:t>the World of Objects</a:t>
            </a:r>
            <a:endParaRPr lang="en-US"/>
          </a:p>
          <a:p>
            <a:r>
              <a:rPr lang="en-US"/>
              <a:t> </a:t>
            </a:r>
          </a:p>
          <a:p>
            <a:endParaRPr lang="en-US" dirty="0"/>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3</a:t>
            </a:fld>
            <a:endParaRPr kumimoji="0"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t>Composition</a:t>
            </a:r>
          </a:p>
        </p:txBody>
      </p:sp>
      <p:sp>
        <p:nvSpPr>
          <p:cNvPr id="13315" name="Rectangle 3"/>
          <p:cNvSpPr>
            <a:spLocks noGrp="1" noChangeArrowheads="1"/>
          </p:cNvSpPr>
          <p:nvPr>
            <p:ph idx="1"/>
          </p:nvPr>
        </p:nvSpPr>
        <p:spPr>
          <a:xfrm>
            <a:off x="685800" y="1981200"/>
            <a:ext cx="7772400" cy="1981200"/>
          </a:xfrm>
        </p:spPr>
        <p:txBody>
          <a:bodyPr/>
          <a:lstStyle/>
          <a:p>
            <a:pPr lvl="1"/>
            <a:r>
              <a:rPr lang="en-US" dirty="0" smtClean="0">
                <a:solidFill>
                  <a:srgbClr val="FF0000"/>
                </a:solidFill>
              </a:rPr>
              <a:t>Code impacts?  </a:t>
            </a:r>
            <a:r>
              <a:rPr lang="en-US" i="1" dirty="0" smtClean="0"/>
              <a:t>Will likely be in the logic for how we construct a department and what happens when a company is deleted.</a:t>
            </a:r>
            <a:endParaRPr lang="en-US" i="1" dirty="0"/>
          </a:p>
        </p:txBody>
      </p:sp>
      <p:sp>
        <p:nvSpPr>
          <p:cNvPr id="13316" name="Rectangle 4"/>
          <p:cNvSpPr>
            <a:spLocks noChangeArrowheads="1"/>
          </p:cNvSpPr>
          <p:nvPr/>
        </p:nvSpPr>
        <p:spPr bwMode="auto">
          <a:xfrm>
            <a:off x="609600" y="4267200"/>
            <a:ext cx="2940050" cy="1263650"/>
          </a:xfrm>
          <a:prstGeom prst="rect">
            <a:avLst/>
          </a:prstGeom>
          <a:solidFill>
            <a:srgbClr val="FFFFCC"/>
          </a:solidFill>
          <a:ln w="0">
            <a:solidFill>
              <a:srgbClr val="990033"/>
            </a:solidFill>
            <a:miter lim="800000"/>
            <a:headEnd/>
            <a:tailEnd/>
          </a:ln>
        </p:spPr>
        <p:txBody>
          <a:bodyPr/>
          <a:lstStyle/>
          <a:p>
            <a:endParaRPr lang="en-US"/>
          </a:p>
        </p:txBody>
      </p:sp>
      <p:sp>
        <p:nvSpPr>
          <p:cNvPr id="13317" name="Rectangle 5"/>
          <p:cNvSpPr>
            <a:spLocks noChangeArrowheads="1"/>
          </p:cNvSpPr>
          <p:nvPr/>
        </p:nvSpPr>
        <p:spPr bwMode="auto">
          <a:xfrm>
            <a:off x="1465263" y="4352925"/>
            <a:ext cx="1196975" cy="334963"/>
          </a:xfrm>
          <a:prstGeom prst="rect">
            <a:avLst/>
          </a:prstGeom>
          <a:noFill/>
          <a:ln w="9525">
            <a:noFill/>
            <a:miter lim="800000"/>
            <a:headEnd/>
            <a:tailEnd/>
          </a:ln>
        </p:spPr>
        <p:txBody>
          <a:bodyPr wrap="none" lIns="0" tIns="0" rIns="0" bIns="0">
            <a:spAutoFit/>
          </a:bodyPr>
          <a:lstStyle/>
          <a:p>
            <a:pPr algn="l"/>
            <a:r>
              <a:rPr lang="en-US" sz="2200">
                <a:solidFill>
                  <a:srgbClr val="000000"/>
                </a:solidFill>
              </a:rPr>
              <a:t>Company</a:t>
            </a:r>
            <a:endParaRPr lang="en-US" sz="2400">
              <a:solidFill>
                <a:schemeClr val="tx1"/>
              </a:solidFill>
              <a:latin typeface="Times New Roman" pitchFamily="18" charset="0"/>
            </a:endParaRPr>
          </a:p>
        </p:txBody>
      </p:sp>
      <p:sp>
        <p:nvSpPr>
          <p:cNvPr id="13318" name="Rectangle 6"/>
          <p:cNvSpPr>
            <a:spLocks noChangeArrowheads="1"/>
          </p:cNvSpPr>
          <p:nvPr/>
        </p:nvSpPr>
        <p:spPr bwMode="auto">
          <a:xfrm>
            <a:off x="609600" y="4716463"/>
            <a:ext cx="2940050" cy="814387"/>
          </a:xfrm>
          <a:prstGeom prst="rect">
            <a:avLst/>
          </a:prstGeom>
          <a:noFill/>
          <a:ln w="0">
            <a:solidFill>
              <a:srgbClr val="990033"/>
            </a:solidFill>
            <a:miter lim="800000"/>
            <a:headEnd/>
            <a:tailEnd/>
          </a:ln>
        </p:spPr>
        <p:txBody>
          <a:bodyPr/>
          <a:lstStyle/>
          <a:p>
            <a:endParaRPr lang="en-US"/>
          </a:p>
        </p:txBody>
      </p:sp>
      <p:sp>
        <p:nvSpPr>
          <p:cNvPr id="13319" name="Rectangle 7"/>
          <p:cNvSpPr>
            <a:spLocks noChangeArrowheads="1"/>
          </p:cNvSpPr>
          <p:nvPr/>
        </p:nvSpPr>
        <p:spPr bwMode="auto">
          <a:xfrm>
            <a:off x="609600" y="5230813"/>
            <a:ext cx="2940050" cy="300037"/>
          </a:xfrm>
          <a:prstGeom prst="rect">
            <a:avLst/>
          </a:prstGeom>
          <a:noFill/>
          <a:ln w="0">
            <a:solidFill>
              <a:srgbClr val="990033"/>
            </a:solidFill>
            <a:miter lim="800000"/>
            <a:headEnd/>
            <a:tailEnd/>
          </a:ln>
        </p:spPr>
        <p:txBody>
          <a:bodyPr/>
          <a:lstStyle/>
          <a:p>
            <a:endParaRPr lang="en-US"/>
          </a:p>
        </p:txBody>
      </p:sp>
      <p:sp>
        <p:nvSpPr>
          <p:cNvPr id="13320" name="Rectangle 8"/>
          <p:cNvSpPr>
            <a:spLocks noChangeArrowheads="1"/>
          </p:cNvSpPr>
          <p:nvPr/>
        </p:nvSpPr>
        <p:spPr bwMode="auto">
          <a:xfrm>
            <a:off x="5194300" y="4267200"/>
            <a:ext cx="3181350" cy="1263650"/>
          </a:xfrm>
          <a:prstGeom prst="rect">
            <a:avLst/>
          </a:prstGeom>
          <a:solidFill>
            <a:srgbClr val="FFFFCC"/>
          </a:solidFill>
          <a:ln w="0">
            <a:solidFill>
              <a:srgbClr val="990033"/>
            </a:solidFill>
            <a:miter lim="800000"/>
            <a:headEnd/>
            <a:tailEnd/>
          </a:ln>
        </p:spPr>
        <p:txBody>
          <a:bodyPr/>
          <a:lstStyle/>
          <a:p>
            <a:endParaRPr lang="en-US"/>
          </a:p>
        </p:txBody>
      </p:sp>
      <p:sp>
        <p:nvSpPr>
          <p:cNvPr id="13321" name="Rectangle 9"/>
          <p:cNvSpPr>
            <a:spLocks noChangeArrowheads="1"/>
          </p:cNvSpPr>
          <p:nvPr/>
        </p:nvSpPr>
        <p:spPr bwMode="auto">
          <a:xfrm>
            <a:off x="6172200" y="4343400"/>
            <a:ext cx="1462088" cy="334963"/>
          </a:xfrm>
          <a:prstGeom prst="rect">
            <a:avLst/>
          </a:prstGeom>
          <a:noFill/>
          <a:ln w="9525">
            <a:noFill/>
            <a:miter lim="800000"/>
            <a:headEnd/>
            <a:tailEnd/>
          </a:ln>
        </p:spPr>
        <p:txBody>
          <a:bodyPr wrap="none" lIns="0" tIns="0" rIns="0" bIns="0">
            <a:spAutoFit/>
          </a:bodyPr>
          <a:lstStyle/>
          <a:p>
            <a:pPr algn="l"/>
            <a:r>
              <a:rPr lang="en-US" sz="2200">
                <a:solidFill>
                  <a:srgbClr val="000000"/>
                </a:solidFill>
              </a:rPr>
              <a:t>Department</a:t>
            </a:r>
            <a:endParaRPr lang="en-US" sz="2400">
              <a:solidFill>
                <a:schemeClr val="tx1"/>
              </a:solidFill>
              <a:latin typeface="Times New Roman" pitchFamily="18" charset="0"/>
            </a:endParaRPr>
          </a:p>
        </p:txBody>
      </p:sp>
      <p:sp>
        <p:nvSpPr>
          <p:cNvPr id="13322" name="Rectangle 10"/>
          <p:cNvSpPr>
            <a:spLocks noChangeArrowheads="1"/>
          </p:cNvSpPr>
          <p:nvPr/>
        </p:nvSpPr>
        <p:spPr bwMode="auto">
          <a:xfrm>
            <a:off x="5194300" y="4716463"/>
            <a:ext cx="3181350" cy="814387"/>
          </a:xfrm>
          <a:prstGeom prst="rect">
            <a:avLst/>
          </a:prstGeom>
          <a:noFill/>
          <a:ln w="0">
            <a:solidFill>
              <a:srgbClr val="990033"/>
            </a:solidFill>
            <a:miter lim="800000"/>
            <a:headEnd/>
            <a:tailEnd/>
          </a:ln>
        </p:spPr>
        <p:txBody>
          <a:bodyPr/>
          <a:lstStyle/>
          <a:p>
            <a:endParaRPr lang="en-US"/>
          </a:p>
        </p:txBody>
      </p:sp>
      <p:sp>
        <p:nvSpPr>
          <p:cNvPr id="13323" name="Rectangle 11"/>
          <p:cNvSpPr>
            <a:spLocks noChangeArrowheads="1"/>
          </p:cNvSpPr>
          <p:nvPr/>
        </p:nvSpPr>
        <p:spPr bwMode="auto">
          <a:xfrm>
            <a:off x="5194300" y="5230813"/>
            <a:ext cx="3181350" cy="300037"/>
          </a:xfrm>
          <a:prstGeom prst="rect">
            <a:avLst/>
          </a:prstGeom>
          <a:noFill/>
          <a:ln w="0">
            <a:solidFill>
              <a:srgbClr val="990033"/>
            </a:solidFill>
            <a:miter lim="800000"/>
            <a:headEnd/>
            <a:tailEnd/>
          </a:ln>
        </p:spPr>
        <p:txBody>
          <a:bodyPr/>
          <a:lstStyle/>
          <a:p>
            <a:endParaRPr lang="en-US"/>
          </a:p>
        </p:txBody>
      </p:sp>
      <p:sp>
        <p:nvSpPr>
          <p:cNvPr id="13324" name="Line 12"/>
          <p:cNvSpPr>
            <a:spLocks noChangeShapeType="1"/>
          </p:cNvSpPr>
          <p:nvPr/>
        </p:nvSpPr>
        <p:spPr bwMode="auto">
          <a:xfrm flipH="1">
            <a:off x="3581400" y="4800600"/>
            <a:ext cx="1600200" cy="0"/>
          </a:xfrm>
          <a:prstGeom prst="line">
            <a:avLst/>
          </a:prstGeom>
          <a:noFill/>
          <a:ln w="0">
            <a:solidFill>
              <a:srgbClr val="990033"/>
            </a:solidFill>
            <a:round/>
            <a:headEnd/>
            <a:tailEnd/>
          </a:ln>
        </p:spPr>
        <p:txBody>
          <a:bodyPr/>
          <a:lstStyle/>
          <a:p>
            <a:endParaRPr lang="en-US"/>
          </a:p>
        </p:txBody>
      </p:sp>
      <p:sp>
        <p:nvSpPr>
          <p:cNvPr id="13325" name="Rectangle 13"/>
          <p:cNvSpPr>
            <a:spLocks noChangeArrowheads="1"/>
          </p:cNvSpPr>
          <p:nvPr/>
        </p:nvSpPr>
        <p:spPr bwMode="auto">
          <a:xfrm>
            <a:off x="4648200" y="5029200"/>
            <a:ext cx="419100" cy="334963"/>
          </a:xfrm>
          <a:prstGeom prst="rect">
            <a:avLst/>
          </a:prstGeom>
          <a:noFill/>
          <a:ln w="9525">
            <a:noFill/>
            <a:miter lim="800000"/>
            <a:headEnd/>
            <a:tailEnd/>
          </a:ln>
        </p:spPr>
        <p:txBody>
          <a:bodyPr wrap="none" lIns="0" tIns="0" rIns="0" bIns="0">
            <a:spAutoFit/>
          </a:bodyPr>
          <a:lstStyle/>
          <a:p>
            <a:pPr algn="l"/>
            <a:r>
              <a:rPr lang="en-US" sz="2200">
                <a:solidFill>
                  <a:srgbClr val="000000"/>
                </a:solidFill>
              </a:rPr>
              <a:t>0..*</a:t>
            </a:r>
            <a:endParaRPr lang="en-US" sz="2400">
              <a:solidFill>
                <a:schemeClr val="tx1"/>
              </a:solidFill>
              <a:latin typeface="Times New Roman" pitchFamily="18" charset="0"/>
            </a:endParaRPr>
          </a:p>
        </p:txBody>
      </p:sp>
      <p:sp>
        <p:nvSpPr>
          <p:cNvPr id="13326" name="Rectangle 14"/>
          <p:cNvSpPr>
            <a:spLocks noChangeArrowheads="1"/>
          </p:cNvSpPr>
          <p:nvPr/>
        </p:nvSpPr>
        <p:spPr bwMode="auto">
          <a:xfrm>
            <a:off x="3581400" y="5008563"/>
            <a:ext cx="155575" cy="334962"/>
          </a:xfrm>
          <a:prstGeom prst="rect">
            <a:avLst/>
          </a:prstGeom>
          <a:noFill/>
          <a:ln w="9525">
            <a:noFill/>
            <a:miter lim="800000"/>
            <a:headEnd/>
            <a:tailEnd/>
          </a:ln>
        </p:spPr>
        <p:txBody>
          <a:bodyPr wrap="none" lIns="0" tIns="0" rIns="0" bIns="0">
            <a:spAutoFit/>
          </a:bodyPr>
          <a:lstStyle/>
          <a:p>
            <a:pPr algn="l"/>
            <a:r>
              <a:rPr lang="en-US" sz="2200">
                <a:solidFill>
                  <a:srgbClr val="000000"/>
                </a:solidFill>
              </a:rPr>
              <a:t>1</a:t>
            </a:r>
            <a:endParaRPr lang="en-US" sz="2400">
              <a:solidFill>
                <a:schemeClr val="tx1"/>
              </a:solidFill>
              <a:latin typeface="Times New Roman" pitchFamily="18" charset="0"/>
            </a:endParaRPr>
          </a:p>
        </p:txBody>
      </p:sp>
      <p:sp>
        <p:nvSpPr>
          <p:cNvPr id="13327" name="AutoShape 15"/>
          <p:cNvSpPr>
            <a:spLocks noChangeArrowheads="1"/>
          </p:cNvSpPr>
          <p:nvPr/>
        </p:nvSpPr>
        <p:spPr bwMode="auto">
          <a:xfrm>
            <a:off x="3581400" y="4648200"/>
            <a:ext cx="457200" cy="304800"/>
          </a:xfrm>
          <a:prstGeom prst="diamond">
            <a:avLst/>
          </a:prstGeom>
          <a:solidFill>
            <a:schemeClr val="accent1"/>
          </a:solidFill>
          <a:ln w="9525">
            <a:solidFill>
              <a:schemeClr val="tx1"/>
            </a:solidFill>
            <a:miter lim="800000"/>
            <a:headEnd/>
            <a:tailEnd/>
          </a:ln>
          <a:effectLst/>
        </p:spPr>
        <p:txBody>
          <a:bodyPr wrap="none" anchor="ctr"/>
          <a:lstStyle/>
          <a:p>
            <a:endParaRPr lang="en-US"/>
          </a:p>
        </p:txBody>
      </p:sp>
      <p:sp>
        <p:nvSpPr>
          <p:cNvPr id="16" name="Slide Number Placeholder 15"/>
          <p:cNvSpPr>
            <a:spLocks noGrp="1"/>
          </p:cNvSpPr>
          <p:nvPr>
            <p:ph type="sldNum" sz="quarter" idx="12"/>
          </p:nvPr>
        </p:nvSpPr>
        <p:spPr/>
        <p:txBody>
          <a:bodyPr/>
          <a:lstStyle/>
          <a:p>
            <a:fld id="{042AED99-7FB4-404E-8A97-64753DCE42EC}" type="slidenum">
              <a:rPr kumimoji="0" lang="en-US" smtClean="0"/>
              <a:pPr/>
              <a:t>30</a:t>
            </a:fld>
            <a:endParaRPr kumimoji="0" lang="en-US"/>
          </a:p>
        </p:txBody>
      </p:sp>
    </p:spTree>
    <p:extLst>
      <p:ext uri="{BB962C8B-B14F-4D97-AF65-F5344CB8AC3E}">
        <p14:creationId xmlns:p14="http://schemas.microsoft.com/office/powerpoint/2010/main" val="280334231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t>Reflexive Association</a:t>
            </a:r>
          </a:p>
        </p:txBody>
      </p:sp>
      <p:sp>
        <p:nvSpPr>
          <p:cNvPr id="15363" name="Rectangle 3"/>
          <p:cNvSpPr>
            <a:spLocks noGrp="1" noChangeArrowheads="1"/>
          </p:cNvSpPr>
          <p:nvPr>
            <p:ph idx="1"/>
          </p:nvPr>
        </p:nvSpPr>
        <p:spPr>
          <a:xfrm>
            <a:off x="685800" y="1981200"/>
            <a:ext cx="7772400" cy="1219200"/>
          </a:xfrm>
        </p:spPr>
        <p:txBody>
          <a:bodyPr/>
          <a:lstStyle/>
          <a:p>
            <a:r>
              <a:rPr lang="en-US"/>
              <a:t> Relationship between two or more objects of the same class. </a:t>
            </a:r>
          </a:p>
        </p:txBody>
      </p:sp>
      <p:sp>
        <p:nvSpPr>
          <p:cNvPr id="15364" name="Rectangle 4"/>
          <p:cNvSpPr>
            <a:spLocks noChangeArrowheads="1"/>
          </p:cNvSpPr>
          <p:nvPr/>
        </p:nvSpPr>
        <p:spPr bwMode="auto">
          <a:xfrm>
            <a:off x="4926012" y="4303712"/>
            <a:ext cx="3614738" cy="1411288"/>
          </a:xfrm>
          <a:prstGeom prst="rect">
            <a:avLst/>
          </a:prstGeom>
          <a:solidFill>
            <a:srgbClr val="FFFFCC"/>
          </a:solidFill>
          <a:ln w="0">
            <a:solidFill>
              <a:srgbClr val="990033"/>
            </a:solidFill>
            <a:miter lim="800000"/>
            <a:headEnd/>
            <a:tailEnd/>
          </a:ln>
        </p:spPr>
        <p:txBody>
          <a:bodyPr/>
          <a:lstStyle/>
          <a:p>
            <a:endParaRPr lang="en-US"/>
          </a:p>
        </p:txBody>
      </p:sp>
      <p:sp>
        <p:nvSpPr>
          <p:cNvPr id="15365" name="Rectangle 5"/>
          <p:cNvSpPr>
            <a:spLocks noChangeArrowheads="1"/>
          </p:cNvSpPr>
          <p:nvPr/>
        </p:nvSpPr>
        <p:spPr bwMode="auto">
          <a:xfrm>
            <a:off x="6237287" y="4398962"/>
            <a:ext cx="939800" cy="350838"/>
          </a:xfrm>
          <a:prstGeom prst="rect">
            <a:avLst/>
          </a:prstGeom>
          <a:noFill/>
          <a:ln w="9525">
            <a:noFill/>
            <a:miter lim="800000"/>
            <a:headEnd/>
            <a:tailEnd/>
          </a:ln>
        </p:spPr>
        <p:txBody>
          <a:bodyPr wrap="none" lIns="0" tIns="0" rIns="0" bIns="0">
            <a:spAutoFit/>
          </a:bodyPr>
          <a:lstStyle/>
          <a:p>
            <a:pPr algn="l"/>
            <a:r>
              <a:rPr lang="en-US" sz="2300">
                <a:solidFill>
                  <a:srgbClr val="000000"/>
                </a:solidFill>
              </a:rPr>
              <a:t>Course</a:t>
            </a:r>
            <a:endParaRPr lang="en-US" sz="2400">
              <a:solidFill>
                <a:schemeClr val="tx1"/>
              </a:solidFill>
              <a:latin typeface="Times New Roman" pitchFamily="18" charset="0"/>
            </a:endParaRPr>
          </a:p>
        </p:txBody>
      </p:sp>
      <p:sp>
        <p:nvSpPr>
          <p:cNvPr id="15366" name="Rectangle 6"/>
          <p:cNvSpPr>
            <a:spLocks noChangeArrowheads="1"/>
          </p:cNvSpPr>
          <p:nvPr/>
        </p:nvSpPr>
        <p:spPr bwMode="auto">
          <a:xfrm>
            <a:off x="4926012" y="4805362"/>
            <a:ext cx="3614738" cy="909638"/>
          </a:xfrm>
          <a:prstGeom prst="rect">
            <a:avLst/>
          </a:prstGeom>
          <a:noFill/>
          <a:ln w="0">
            <a:solidFill>
              <a:srgbClr val="990033"/>
            </a:solidFill>
            <a:miter lim="800000"/>
            <a:headEnd/>
            <a:tailEnd/>
          </a:ln>
        </p:spPr>
        <p:txBody>
          <a:bodyPr/>
          <a:lstStyle/>
          <a:p>
            <a:endParaRPr lang="en-US"/>
          </a:p>
        </p:txBody>
      </p:sp>
      <p:sp>
        <p:nvSpPr>
          <p:cNvPr id="15367" name="Rectangle 7"/>
          <p:cNvSpPr>
            <a:spLocks noChangeArrowheads="1"/>
          </p:cNvSpPr>
          <p:nvPr/>
        </p:nvSpPr>
        <p:spPr bwMode="auto">
          <a:xfrm>
            <a:off x="4926012" y="5356225"/>
            <a:ext cx="3614738" cy="358775"/>
          </a:xfrm>
          <a:prstGeom prst="rect">
            <a:avLst/>
          </a:prstGeom>
          <a:noFill/>
          <a:ln w="0">
            <a:solidFill>
              <a:srgbClr val="990033"/>
            </a:solidFill>
            <a:miter lim="800000"/>
            <a:headEnd/>
            <a:tailEnd/>
          </a:ln>
        </p:spPr>
        <p:txBody>
          <a:bodyPr/>
          <a:lstStyle/>
          <a:p>
            <a:endParaRPr lang="en-US"/>
          </a:p>
        </p:txBody>
      </p:sp>
      <p:sp>
        <p:nvSpPr>
          <p:cNvPr id="15368" name="Freeform 8"/>
          <p:cNvSpPr>
            <a:spLocks/>
          </p:cNvSpPr>
          <p:nvPr/>
        </p:nvSpPr>
        <p:spPr bwMode="auto">
          <a:xfrm>
            <a:off x="4851400" y="3752850"/>
            <a:ext cx="1857375" cy="550862"/>
          </a:xfrm>
          <a:custGeom>
            <a:avLst/>
            <a:gdLst/>
            <a:ahLst/>
            <a:cxnLst>
              <a:cxn ang="0">
                <a:pos x="0" y="0"/>
              </a:cxn>
              <a:cxn ang="0">
                <a:pos x="75" y="0"/>
              </a:cxn>
              <a:cxn ang="0">
                <a:pos x="75" y="23"/>
              </a:cxn>
            </a:cxnLst>
            <a:rect l="0" t="0" r="r" b="b"/>
            <a:pathLst>
              <a:path w="75" h="23">
                <a:moveTo>
                  <a:pt x="0" y="0"/>
                </a:moveTo>
                <a:lnTo>
                  <a:pt x="75" y="0"/>
                </a:lnTo>
                <a:lnTo>
                  <a:pt x="75" y="23"/>
                </a:lnTo>
              </a:path>
            </a:pathLst>
          </a:custGeom>
          <a:noFill/>
          <a:ln w="0">
            <a:solidFill>
              <a:srgbClr val="990033"/>
            </a:solidFill>
            <a:prstDash val="solid"/>
            <a:round/>
            <a:headEnd/>
            <a:tailEnd/>
          </a:ln>
        </p:spPr>
        <p:txBody>
          <a:bodyPr/>
          <a:lstStyle/>
          <a:p>
            <a:endParaRPr lang="en-US"/>
          </a:p>
        </p:txBody>
      </p:sp>
      <p:sp>
        <p:nvSpPr>
          <p:cNvPr id="15370" name="Line 10"/>
          <p:cNvSpPr>
            <a:spLocks noChangeShapeType="1"/>
          </p:cNvSpPr>
          <p:nvPr/>
        </p:nvSpPr>
        <p:spPr bwMode="auto">
          <a:xfrm flipV="1">
            <a:off x="6708775" y="4016375"/>
            <a:ext cx="123825" cy="287337"/>
          </a:xfrm>
          <a:prstGeom prst="line">
            <a:avLst/>
          </a:prstGeom>
          <a:noFill/>
          <a:ln w="0">
            <a:solidFill>
              <a:srgbClr val="990033"/>
            </a:solidFill>
            <a:round/>
            <a:headEnd/>
            <a:tailEnd/>
          </a:ln>
        </p:spPr>
        <p:txBody>
          <a:bodyPr/>
          <a:lstStyle/>
          <a:p>
            <a:endParaRPr lang="en-US"/>
          </a:p>
        </p:txBody>
      </p:sp>
      <p:sp>
        <p:nvSpPr>
          <p:cNvPr id="15371" name="Line 11"/>
          <p:cNvSpPr>
            <a:spLocks noChangeShapeType="1"/>
          </p:cNvSpPr>
          <p:nvPr/>
        </p:nvSpPr>
        <p:spPr bwMode="auto">
          <a:xfrm flipH="1" flipV="1">
            <a:off x="6608762" y="4016375"/>
            <a:ext cx="100013" cy="287337"/>
          </a:xfrm>
          <a:prstGeom prst="line">
            <a:avLst/>
          </a:prstGeom>
          <a:noFill/>
          <a:ln w="0">
            <a:solidFill>
              <a:srgbClr val="990033"/>
            </a:solidFill>
            <a:round/>
            <a:headEnd/>
            <a:tailEnd/>
          </a:ln>
        </p:spPr>
        <p:txBody>
          <a:bodyPr/>
          <a:lstStyle/>
          <a:p>
            <a:endParaRPr lang="en-US"/>
          </a:p>
        </p:txBody>
      </p:sp>
      <p:sp>
        <p:nvSpPr>
          <p:cNvPr id="15372" name="Freeform 12"/>
          <p:cNvSpPr>
            <a:spLocks/>
          </p:cNvSpPr>
          <p:nvPr/>
        </p:nvSpPr>
        <p:spPr bwMode="auto">
          <a:xfrm>
            <a:off x="4332287" y="3752850"/>
            <a:ext cx="593725" cy="1244600"/>
          </a:xfrm>
          <a:custGeom>
            <a:avLst/>
            <a:gdLst/>
            <a:ahLst/>
            <a:cxnLst>
              <a:cxn ang="0">
                <a:pos x="21" y="0"/>
              </a:cxn>
              <a:cxn ang="0">
                <a:pos x="0" y="0"/>
              </a:cxn>
              <a:cxn ang="0">
                <a:pos x="0" y="52"/>
              </a:cxn>
              <a:cxn ang="0">
                <a:pos x="24" y="52"/>
              </a:cxn>
            </a:cxnLst>
            <a:rect l="0" t="0" r="r" b="b"/>
            <a:pathLst>
              <a:path w="24" h="52">
                <a:moveTo>
                  <a:pt x="21" y="0"/>
                </a:moveTo>
                <a:lnTo>
                  <a:pt x="0" y="0"/>
                </a:lnTo>
                <a:lnTo>
                  <a:pt x="0" y="52"/>
                </a:lnTo>
                <a:lnTo>
                  <a:pt x="24" y="52"/>
                </a:lnTo>
              </a:path>
            </a:pathLst>
          </a:custGeom>
          <a:noFill/>
          <a:ln w="0">
            <a:solidFill>
              <a:srgbClr val="990033"/>
            </a:solidFill>
            <a:prstDash val="solid"/>
            <a:round/>
            <a:headEnd/>
            <a:tailEnd/>
          </a:ln>
        </p:spPr>
        <p:txBody>
          <a:bodyPr/>
          <a:lstStyle/>
          <a:p>
            <a:endParaRPr lang="en-US"/>
          </a:p>
        </p:txBody>
      </p:sp>
      <p:sp>
        <p:nvSpPr>
          <p:cNvPr id="15373" name="Rectangle 13"/>
          <p:cNvSpPr>
            <a:spLocks noChangeArrowheads="1"/>
          </p:cNvSpPr>
          <p:nvPr/>
        </p:nvSpPr>
        <p:spPr bwMode="auto">
          <a:xfrm>
            <a:off x="6983412" y="3846512"/>
            <a:ext cx="438150" cy="350838"/>
          </a:xfrm>
          <a:prstGeom prst="rect">
            <a:avLst/>
          </a:prstGeom>
          <a:noFill/>
          <a:ln w="9525">
            <a:noFill/>
            <a:miter lim="800000"/>
            <a:headEnd/>
            <a:tailEnd/>
          </a:ln>
        </p:spPr>
        <p:txBody>
          <a:bodyPr wrap="none" lIns="0" tIns="0" rIns="0" bIns="0">
            <a:spAutoFit/>
          </a:bodyPr>
          <a:lstStyle/>
          <a:p>
            <a:pPr algn="l"/>
            <a:r>
              <a:rPr lang="en-US" sz="2300">
                <a:solidFill>
                  <a:srgbClr val="000000"/>
                </a:solidFill>
              </a:rPr>
              <a:t>0..*</a:t>
            </a:r>
            <a:endParaRPr lang="en-US" sz="2400">
              <a:solidFill>
                <a:schemeClr val="tx1"/>
              </a:solidFill>
              <a:latin typeface="Times New Roman" pitchFamily="18" charset="0"/>
            </a:endParaRPr>
          </a:p>
        </p:txBody>
      </p:sp>
      <p:sp>
        <p:nvSpPr>
          <p:cNvPr id="15374" name="Rectangle 14"/>
          <p:cNvSpPr>
            <a:spLocks noChangeArrowheads="1"/>
          </p:cNvSpPr>
          <p:nvPr/>
        </p:nvSpPr>
        <p:spPr bwMode="auto">
          <a:xfrm>
            <a:off x="4579937" y="3441700"/>
            <a:ext cx="1838325" cy="350837"/>
          </a:xfrm>
          <a:prstGeom prst="rect">
            <a:avLst/>
          </a:prstGeom>
          <a:noFill/>
          <a:ln w="9525">
            <a:noFill/>
            <a:miter lim="800000"/>
            <a:headEnd/>
            <a:tailEnd/>
          </a:ln>
        </p:spPr>
        <p:txBody>
          <a:bodyPr wrap="none" lIns="0" tIns="0" rIns="0" bIns="0">
            <a:spAutoFit/>
          </a:bodyPr>
          <a:lstStyle/>
          <a:p>
            <a:pPr algn="l"/>
            <a:r>
              <a:rPr lang="en-US" sz="2300">
                <a:solidFill>
                  <a:srgbClr val="000000"/>
                </a:solidFill>
              </a:rPr>
              <a:t>+prerequisites</a:t>
            </a:r>
            <a:endParaRPr lang="en-US" sz="2400">
              <a:solidFill>
                <a:schemeClr val="tx1"/>
              </a:solidFill>
              <a:latin typeface="Times New Roman" pitchFamily="18" charset="0"/>
            </a:endParaRPr>
          </a:p>
        </p:txBody>
      </p:sp>
      <p:sp>
        <p:nvSpPr>
          <p:cNvPr id="15375" name="Text Box 15"/>
          <p:cNvSpPr txBox="1">
            <a:spLocks noChangeArrowheads="1"/>
          </p:cNvSpPr>
          <p:nvPr/>
        </p:nvSpPr>
        <p:spPr bwMode="auto">
          <a:xfrm>
            <a:off x="1524000" y="2994025"/>
            <a:ext cx="2171700" cy="457200"/>
          </a:xfrm>
          <a:prstGeom prst="rect">
            <a:avLst/>
          </a:prstGeom>
          <a:noFill/>
          <a:ln w="9525">
            <a:noFill/>
            <a:miter lim="800000"/>
            <a:headEnd/>
            <a:tailEnd/>
          </a:ln>
          <a:effectLst/>
        </p:spPr>
        <p:txBody>
          <a:bodyPr wrap="none">
            <a:spAutoFit/>
          </a:bodyPr>
          <a:lstStyle/>
          <a:p>
            <a:pPr algn="l"/>
            <a:r>
              <a:rPr lang="en-US" sz="2400">
                <a:solidFill>
                  <a:schemeClr val="tx1"/>
                </a:solidFill>
                <a:latin typeface="Times New Roman" pitchFamily="18" charset="0"/>
              </a:rPr>
              <a:t>Association role</a:t>
            </a:r>
          </a:p>
        </p:txBody>
      </p:sp>
      <p:sp>
        <p:nvSpPr>
          <p:cNvPr id="15376" name="Line 16"/>
          <p:cNvSpPr>
            <a:spLocks noChangeShapeType="1"/>
          </p:cNvSpPr>
          <p:nvPr/>
        </p:nvSpPr>
        <p:spPr bwMode="auto">
          <a:xfrm>
            <a:off x="3657600" y="3298825"/>
            <a:ext cx="762000" cy="3048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6" name="Text Box 15"/>
          <p:cNvSpPr txBox="1">
            <a:spLocks noChangeArrowheads="1"/>
          </p:cNvSpPr>
          <p:nvPr/>
        </p:nvSpPr>
        <p:spPr bwMode="auto">
          <a:xfrm>
            <a:off x="609600" y="5629870"/>
            <a:ext cx="5410200" cy="400110"/>
          </a:xfrm>
          <a:prstGeom prst="rect">
            <a:avLst/>
          </a:prstGeom>
          <a:noFill/>
          <a:ln w="9525">
            <a:noFill/>
            <a:miter lim="800000"/>
            <a:headEnd/>
            <a:tailEnd/>
          </a:ln>
          <a:effectLst/>
        </p:spPr>
        <p:txBody>
          <a:bodyPr wrap="square">
            <a:spAutoFit/>
          </a:bodyPr>
          <a:lstStyle/>
          <a:p>
            <a:r>
              <a:rPr lang="en-US" sz="2000" b="1" i="1" dirty="0" smtClean="0">
                <a:solidFill>
                  <a:srgbClr val="FF0000"/>
                </a:solidFill>
                <a:latin typeface="Consolas"/>
              </a:rPr>
              <a:t>What will the code be?</a:t>
            </a:r>
            <a:endParaRPr lang="en-US" sz="2000" i="1" dirty="0" smtClean="0">
              <a:solidFill>
                <a:srgbClr val="FF0000"/>
              </a:solidFill>
              <a:latin typeface="Consolas"/>
            </a:endParaRPr>
          </a:p>
        </p:txBody>
      </p:sp>
      <p:sp>
        <p:nvSpPr>
          <p:cNvPr id="17" name="Slide Number Placeholder 16"/>
          <p:cNvSpPr>
            <a:spLocks noGrp="1"/>
          </p:cNvSpPr>
          <p:nvPr>
            <p:ph type="sldNum" sz="quarter" idx="12"/>
          </p:nvPr>
        </p:nvSpPr>
        <p:spPr/>
        <p:txBody>
          <a:bodyPr/>
          <a:lstStyle/>
          <a:p>
            <a:fld id="{042AED99-7FB4-404E-8A97-64753DCE42EC}" type="slidenum">
              <a:rPr kumimoji="0" lang="en-US" smtClean="0"/>
              <a:pPr/>
              <a:t>31</a:t>
            </a:fld>
            <a:endParaRPr kumimoji="0"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t>Reflexive Association</a:t>
            </a:r>
          </a:p>
        </p:txBody>
      </p:sp>
      <p:sp>
        <p:nvSpPr>
          <p:cNvPr id="15363" name="Rectangle 3"/>
          <p:cNvSpPr>
            <a:spLocks noGrp="1" noChangeArrowheads="1"/>
          </p:cNvSpPr>
          <p:nvPr>
            <p:ph idx="1"/>
          </p:nvPr>
        </p:nvSpPr>
        <p:spPr>
          <a:xfrm>
            <a:off x="685800" y="1981200"/>
            <a:ext cx="7772400" cy="1219200"/>
          </a:xfrm>
        </p:spPr>
        <p:txBody>
          <a:bodyPr/>
          <a:lstStyle/>
          <a:p>
            <a:r>
              <a:rPr lang="en-US"/>
              <a:t> Relationship between two or more objects of the same class. </a:t>
            </a:r>
          </a:p>
        </p:txBody>
      </p:sp>
      <p:sp>
        <p:nvSpPr>
          <p:cNvPr id="15364" name="Rectangle 4"/>
          <p:cNvSpPr>
            <a:spLocks noChangeArrowheads="1"/>
          </p:cNvSpPr>
          <p:nvPr/>
        </p:nvSpPr>
        <p:spPr bwMode="auto">
          <a:xfrm>
            <a:off x="4926012" y="4303712"/>
            <a:ext cx="3614738" cy="1411288"/>
          </a:xfrm>
          <a:prstGeom prst="rect">
            <a:avLst/>
          </a:prstGeom>
          <a:solidFill>
            <a:srgbClr val="FFFFCC"/>
          </a:solidFill>
          <a:ln w="0">
            <a:solidFill>
              <a:srgbClr val="990033"/>
            </a:solidFill>
            <a:miter lim="800000"/>
            <a:headEnd/>
            <a:tailEnd/>
          </a:ln>
        </p:spPr>
        <p:txBody>
          <a:bodyPr/>
          <a:lstStyle/>
          <a:p>
            <a:endParaRPr lang="en-US"/>
          </a:p>
        </p:txBody>
      </p:sp>
      <p:sp>
        <p:nvSpPr>
          <p:cNvPr id="15365" name="Rectangle 5"/>
          <p:cNvSpPr>
            <a:spLocks noChangeArrowheads="1"/>
          </p:cNvSpPr>
          <p:nvPr/>
        </p:nvSpPr>
        <p:spPr bwMode="auto">
          <a:xfrm>
            <a:off x="6237287" y="4398962"/>
            <a:ext cx="939800" cy="350838"/>
          </a:xfrm>
          <a:prstGeom prst="rect">
            <a:avLst/>
          </a:prstGeom>
          <a:noFill/>
          <a:ln w="9525">
            <a:noFill/>
            <a:miter lim="800000"/>
            <a:headEnd/>
            <a:tailEnd/>
          </a:ln>
        </p:spPr>
        <p:txBody>
          <a:bodyPr wrap="none" lIns="0" tIns="0" rIns="0" bIns="0">
            <a:spAutoFit/>
          </a:bodyPr>
          <a:lstStyle/>
          <a:p>
            <a:pPr algn="l"/>
            <a:r>
              <a:rPr lang="en-US" sz="2300">
                <a:solidFill>
                  <a:srgbClr val="000000"/>
                </a:solidFill>
              </a:rPr>
              <a:t>Course</a:t>
            </a:r>
            <a:endParaRPr lang="en-US" sz="2400">
              <a:solidFill>
                <a:schemeClr val="tx1"/>
              </a:solidFill>
              <a:latin typeface="Times New Roman" pitchFamily="18" charset="0"/>
            </a:endParaRPr>
          </a:p>
        </p:txBody>
      </p:sp>
      <p:sp>
        <p:nvSpPr>
          <p:cNvPr id="15366" name="Rectangle 6"/>
          <p:cNvSpPr>
            <a:spLocks noChangeArrowheads="1"/>
          </p:cNvSpPr>
          <p:nvPr/>
        </p:nvSpPr>
        <p:spPr bwMode="auto">
          <a:xfrm>
            <a:off x="4926012" y="4805362"/>
            <a:ext cx="3614738" cy="909638"/>
          </a:xfrm>
          <a:prstGeom prst="rect">
            <a:avLst/>
          </a:prstGeom>
          <a:noFill/>
          <a:ln w="0">
            <a:solidFill>
              <a:srgbClr val="990033"/>
            </a:solidFill>
            <a:miter lim="800000"/>
            <a:headEnd/>
            <a:tailEnd/>
          </a:ln>
        </p:spPr>
        <p:txBody>
          <a:bodyPr/>
          <a:lstStyle/>
          <a:p>
            <a:endParaRPr lang="en-US"/>
          </a:p>
        </p:txBody>
      </p:sp>
      <p:sp>
        <p:nvSpPr>
          <p:cNvPr id="15367" name="Rectangle 7"/>
          <p:cNvSpPr>
            <a:spLocks noChangeArrowheads="1"/>
          </p:cNvSpPr>
          <p:nvPr/>
        </p:nvSpPr>
        <p:spPr bwMode="auto">
          <a:xfrm>
            <a:off x="4926012" y="5356225"/>
            <a:ext cx="3614738" cy="358775"/>
          </a:xfrm>
          <a:prstGeom prst="rect">
            <a:avLst/>
          </a:prstGeom>
          <a:noFill/>
          <a:ln w="0">
            <a:solidFill>
              <a:srgbClr val="990033"/>
            </a:solidFill>
            <a:miter lim="800000"/>
            <a:headEnd/>
            <a:tailEnd/>
          </a:ln>
        </p:spPr>
        <p:txBody>
          <a:bodyPr/>
          <a:lstStyle/>
          <a:p>
            <a:endParaRPr lang="en-US"/>
          </a:p>
        </p:txBody>
      </p:sp>
      <p:sp>
        <p:nvSpPr>
          <p:cNvPr id="15368" name="Freeform 8"/>
          <p:cNvSpPr>
            <a:spLocks/>
          </p:cNvSpPr>
          <p:nvPr/>
        </p:nvSpPr>
        <p:spPr bwMode="auto">
          <a:xfrm>
            <a:off x="4851400" y="3752850"/>
            <a:ext cx="1857375" cy="550862"/>
          </a:xfrm>
          <a:custGeom>
            <a:avLst/>
            <a:gdLst/>
            <a:ahLst/>
            <a:cxnLst>
              <a:cxn ang="0">
                <a:pos x="0" y="0"/>
              </a:cxn>
              <a:cxn ang="0">
                <a:pos x="75" y="0"/>
              </a:cxn>
              <a:cxn ang="0">
                <a:pos x="75" y="23"/>
              </a:cxn>
            </a:cxnLst>
            <a:rect l="0" t="0" r="r" b="b"/>
            <a:pathLst>
              <a:path w="75" h="23">
                <a:moveTo>
                  <a:pt x="0" y="0"/>
                </a:moveTo>
                <a:lnTo>
                  <a:pt x="75" y="0"/>
                </a:lnTo>
                <a:lnTo>
                  <a:pt x="75" y="23"/>
                </a:lnTo>
              </a:path>
            </a:pathLst>
          </a:custGeom>
          <a:noFill/>
          <a:ln w="0">
            <a:solidFill>
              <a:srgbClr val="990033"/>
            </a:solidFill>
            <a:prstDash val="solid"/>
            <a:round/>
            <a:headEnd/>
            <a:tailEnd/>
          </a:ln>
        </p:spPr>
        <p:txBody>
          <a:bodyPr/>
          <a:lstStyle/>
          <a:p>
            <a:endParaRPr lang="en-US"/>
          </a:p>
        </p:txBody>
      </p:sp>
      <p:sp>
        <p:nvSpPr>
          <p:cNvPr id="15370" name="Line 10"/>
          <p:cNvSpPr>
            <a:spLocks noChangeShapeType="1"/>
          </p:cNvSpPr>
          <p:nvPr/>
        </p:nvSpPr>
        <p:spPr bwMode="auto">
          <a:xfrm flipV="1">
            <a:off x="6708775" y="4016375"/>
            <a:ext cx="123825" cy="287337"/>
          </a:xfrm>
          <a:prstGeom prst="line">
            <a:avLst/>
          </a:prstGeom>
          <a:noFill/>
          <a:ln w="0">
            <a:solidFill>
              <a:srgbClr val="990033"/>
            </a:solidFill>
            <a:round/>
            <a:headEnd/>
            <a:tailEnd/>
          </a:ln>
        </p:spPr>
        <p:txBody>
          <a:bodyPr/>
          <a:lstStyle/>
          <a:p>
            <a:endParaRPr lang="en-US"/>
          </a:p>
        </p:txBody>
      </p:sp>
      <p:sp>
        <p:nvSpPr>
          <p:cNvPr id="15371" name="Line 11"/>
          <p:cNvSpPr>
            <a:spLocks noChangeShapeType="1"/>
          </p:cNvSpPr>
          <p:nvPr/>
        </p:nvSpPr>
        <p:spPr bwMode="auto">
          <a:xfrm flipH="1" flipV="1">
            <a:off x="6608762" y="4016375"/>
            <a:ext cx="100013" cy="287337"/>
          </a:xfrm>
          <a:prstGeom prst="line">
            <a:avLst/>
          </a:prstGeom>
          <a:noFill/>
          <a:ln w="0">
            <a:solidFill>
              <a:srgbClr val="990033"/>
            </a:solidFill>
            <a:round/>
            <a:headEnd/>
            <a:tailEnd/>
          </a:ln>
        </p:spPr>
        <p:txBody>
          <a:bodyPr/>
          <a:lstStyle/>
          <a:p>
            <a:endParaRPr lang="en-US"/>
          </a:p>
        </p:txBody>
      </p:sp>
      <p:sp>
        <p:nvSpPr>
          <p:cNvPr id="15372" name="Freeform 12"/>
          <p:cNvSpPr>
            <a:spLocks/>
          </p:cNvSpPr>
          <p:nvPr/>
        </p:nvSpPr>
        <p:spPr bwMode="auto">
          <a:xfrm>
            <a:off x="4332287" y="3752850"/>
            <a:ext cx="593725" cy="1244600"/>
          </a:xfrm>
          <a:custGeom>
            <a:avLst/>
            <a:gdLst/>
            <a:ahLst/>
            <a:cxnLst>
              <a:cxn ang="0">
                <a:pos x="21" y="0"/>
              </a:cxn>
              <a:cxn ang="0">
                <a:pos x="0" y="0"/>
              </a:cxn>
              <a:cxn ang="0">
                <a:pos x="0" y="52"/>
              </a:cxn>
              <a:cxn ang="0">
                <a:pos x="24" y="52"/>
              </a:cxn>
            </a:cxnLst>
            <a:rect l="0" t="0" r="r" b="b"/>
            <a:pathLst>
              <a:path w="24" h="52">
                <a:moveTo>
                  <a:pt x="21" y="0"/>
                </a:moveTo>
                <a:lnTo>
                  <a:pt x="0" y="0"/>
                </a:lnTo>
                <a:lnTo>
                  <a:pt x="0" y="52"/>
                </a:lnTo>
                <a:lnTo>
                  <a:pt x="24" y="52"/>
                </a:lnTo>
              </a:path>
            </a:pathLst>
          </a:custGeom>
          <a:noFill/>
          <a:ln w="0">
            <a:solidFill>
              <a:srgbClr val="990033"/>
            </a:solidFill>
            <a:prstDash val="solid"/>
            <a:round/>
            <a:headEnd/>
            <a:tailEnd/>
          </a:ln>
        </p:spPr>
        <p:txBody>
          <a:bodyPr/>
          <a:lstStyle/>
          <a:p>
            <a:endParaRPr lang="en-US"/>
          </a:p>
        </p:txBody>
      </p:sp>
      <p:sp>
        <p:nvSpPr>
          <p:cNvPr id="15373" name="Rectangle 13"/>
          <p:cNvSpPr>
            <a:spLocks noChangeArrowheads="1"/>
          </p:cNvSpPr>
          <p:nvPr/>
        </p:nvSpPr>
        <p:spPr bwMode="auto">
          <a:xfrm>
            <a:off x="6983412" y="3846512"/>
            <a:ext cx="438150" cy="350838"/>
          </a:xfrm>
          <a:prstGeom prst="rect">
            <a:avLst/>
          </a:prstGeom>
          <a:noFill/>
          <a:ln w="9525">
            <a:noFill/>
            <a:miter lim="800000"/>
            <a:headEnd/>
            <a:tailEnd/>
          </a:ln>
        </p:spPr>
        <p:txBody>
          <a:bodyPr wrap="none" lIns="0" tIns="0" rIns="0" bIns="0">
            <a:spAutoFit/>
          </a:bodyPr>
          <a:lstStyle/>
          <a:p>
            <a:pPr algn="l"/>
            <a:r>
              <a:rPr lang="en-US" sz="2300">
                <a:solidFill>
                  <a:srgbClr val="000000"/>
                </a:solidFill>
              </a:rPr>
              <a:t>0..*</a:t>
            </a:r>
            <a:endParaRPr lang="en-US" sz="2400">
              <a:solidFill>
                <a:schemeClr val="tx1"/>
              </a:solidFill>
              <a:latin typeface="Times New Roman" pitchFamily="18" charset="0"/>
            </a:endParaRPr>
          </a:p>
        </p:txBody>
      </p:sp>
      <p:sp>
        <p:nvSpPr>
          <p:cNvPr id="15374" name="Rectangle 14"/>
          <p:cNvSpPr>
            <a:spLocks noChangeArrowheads="1"/>
          </p:cNvSpPr>
          <p:nvPr/>
        </p:nvSpPr>
        <p:spPr bwMode="auto">
          <a:xfrm>
            <a:off x="4579937" y="3441700"/>
            <a:ext cx="1838325" cy="350837"/>
          </a:xfrm>
          <a:prstGeom prst="rect">
            <a:avLst/>
          </a:prstGeom>
          <a:noFill/>
          <a:ln w="9525">
            <a:noFill/>
            <a:miter lim="800000"/>
            <a:headEnd/>
            <a:tailEnd/>
          </a:ln>
        </p:spPr>
        <p:txBody>
          <a:bodyPr wrap="none" lIns="0" tIns="0" rIns="0" bIns="0">
            <a:spAutoFit/>
          </a:bodyPr>
          <a:lstStyle/>
          <a:p>
            <a:pPr algn="l"/>
            <a:r>
              <a:rPr lang="en-US" sz="2300">
                <a:solidFill>
                  <a:srgbClr val="000000"/>
                </a:solidFill>
              </a:rPr>
              <a:t>+prerequisites</a:t>
            </a:r>
            <a:endParaRPr lang="en-US" sz="2400">
              <a:solidFill>
                <a:schemeClr val="tx1"/>
              </a:solidFill>
              <a:latin typeface="Times New Roman" pitchFamily="18" charset="0"/>
            </a:endParaRPr>
          </a:p>
        </p:txBody>
      </p:sp>
      <p:sp>
        <p:nvSpPr>
          <p:cNvPr id="15375" name="Text Box 15"/>
          <p:cNvSpPr txBox="1">
            <a:spLocks noChangeArrowheads="1"/>
          </p:cNvSpPr>
          <p:nvPr/>
        </p:nvSpPr>
        <p:spPr bwMode="auto">
          <a:xfrm>
            <a:off x="1524000" y="2994025"/>
            <a:ext cx="2171700" cy="457200"/>
          </a:xfrm>
          <a:prstGeom prst="rect">
            <a:avLst/>
          </a:prstGeom>
          <a:noFill/>
          <a:ln w="9525">
            <a:noFill/>
            <a:miter lim="800000"/>
            <a:headEnd/>
            <a:tailEnd/>
          </a:ln>
          <a:effectLst/>
        </p:spPr>
        <p:txBody>
          <a:bodyPr wrap="none">
            <a:spAutoFit/>
          </a:bodyPr>
          <a:lstStyle/>
          <a:p>
            <a:pPr algn="l"/>
            <a:r>
              <a:rPr lang="en-US" sz="2400">
                <a:solidFill>
                  <a:schemeClr val="tx1"/>
                </a:solidFill>
                <a:latin typeface="Times New Roman" pitchFamily="18" charset="0"/>
              </a:rPr>
              <a:t>Association role</a:t>
            </a:r>
          </a:p>
        </p:txBody>
      </p:sp>
      <p:sp>
        <p:nvSpPr>
          <p:cNvPr id="15376" name="Line 16"/>
          <p:cNvSpPr>
            <a:spLocks noChangeShapeType="1"/>
          </p:cNvSpPr>
          <p:nvPr/>
        </p:nvSpPr>
        <p:spPr bwMode="auto">
          <a:xfrm>
            <a:off x="3657600" y="3298825"/>
            <a:ext cx="762000" cy="3048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6" name="Text Box 15"/>
          <p:cNvSpPr txBox="1">
            <a:spLocks noChangeArrowheads="1"/>
          </p:cNvSpPr>
          <p:nvPr/>
        </p:nvSpPr>
        <p:spPr bwMode="auto">
          <a:xfrm>
            <a:off x="609600" y="5629870"/>
            <a:ext cx="5410200" cy="923330"/>
          </a:xfrm>
          <a:prstGeom prst="rect">
            <a:avLst/>
          </a:prstGeom>
          <a:noFill/>
          <a:ln w="9525">
            <a:noFill/>
            <a:miter lim="800000"/>
            <a:headEnd/>
            <a:tailEnd/>
          </a:ln>
          <a:effectLst/>
        </p:spPr>
        <p:txBody>
          <a:bodyPr wrap="square">
            <a:spAutoFit/>
          </a:bodyPr>
          <a:lstStyle/>
          <a:p>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class</a:t>
            </a:r>
            <a:r>
              <a:rPr lang="en-US" dirty="0" smtClean="0">
                <a:solidFill>
                  <a:srgbClr val="000000"/>
                </a:solidFill>
                <a:latin typeface="Consolas"/>
              </a:rPr>
              <a:t> Course {</a:t>
            </a:r>
          </a:p>
          <a:p>
            <a:r>
              <a:rPr lang="en-US" b="1" dirty="0" smtClean="0">
                <a:solidFill>
                  <a:srgbClr val="7F0055"/>
                </a:solidFill>
                <a:latin typeface="Consolas"/>
              </a:rPr>
              <a:t>    private</a:t>
            </a:r>
            <a:r>
              <a:rPr lang="en-US" b="1" dirty="0" smtClean="0">
                <a:solidFill>
                  <a:srgbClr val="000000"/>
                </a:solidFill>
                <a:latin typeface="Consolas"/>
              </a:rPr>
              <a:t> </a:t>
            </a:r>
            <a:r>
              <a:rPr lang="en-US" dirty="0" smtClean="0">
                <a:solidFill>
                  <a:srgbClr val="000000"/>
                </a:solidFill>
                <a:latin typeface="Consolas"/>
              </a:rPr>
              <a:t>List&lt;Course&gt; </a:t>
            </a:r>
            <a:r>
              <a:rPr lang="en-US" dirty="0" smtClean="0">
                <a:solidFill>
                  <a:srgbClr val="0000C0"/>
                </a:solidFill>
                <a:latin typeface="Consolas"/>
              </a:rPr>
              <a:t>prerequisites</a:t>
            </a:r>
            <a:r>
              <a:rPr lang="en-US" dirty="0" smtClean="0">
                <a:solidFill>
                  <a:srgbClr val="000000"/>
                </a:solidFill>
                <a:latin typeface="Consolas"/>
              </a:rPr>
              <a:t>;</a:t>
            </a:r>
          </a:p>
          <a:p>
            <a:r>
              <a:rPr lang="en-US" dirty="0" smtClean="0">
                <a:solidFill>
                  <a:srgbClr val="000000"/>
                </a:solidFill>
                <a:latin typeface="Consolas"/>
              </a:rPr>
              <a:t>}</a:t>
            </a:r>
          </a:p>
        </p:txBody>
      </p:sp>
      <p:sp>
        <p:nvSpPr>
          <p:cNvPr id="17" name="Slide Number Placeholder 16"/>
          <p:cNvSpPr>
            <a:spLocks noGrp="1"/>
          </p:cNvSpPr>
          <p:nvPr>
            <p:ph type="sldNum" sz="quarter" idx="12"/>
          </p:nvPr>
        </p:nvSpPr>
        <p:spPr/>
        <p:txBody>
          <a:bodyPr/>
          <a:lstStyle/>
          <a:p>
            <a:fld id="{042AED99-7FB4-404E-8A97-64753DCE42EC}" type="slidenum">
              <a:rPr kumimoji="0" lang="en-US" smtClean="0"/>
              <a:pPr/>
              <a:t>32</a:t>
            </a:fld>
            <a:endParaRPr kumimoji="0" lang="en-US"/>
          </a:p>
        </p:txBody>
      </p:sp>
    </p:spTree>
    <p:extLst>
      <p:ext uri="{BB962C8B-B14F-4D97-AF65-F5344CB8AC3E}">
        <p14:creationId xmlns:p14="http://schemas.microsoft.com/office/powerpoint/2010/main" val="5685615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dirty="0"/>
              <a:t>Association </a:t>
            </a:r>
            <a:r>
              <a:rPr lang="en-US" dirty="0" smtClean="0"/>
              <a:t>Classes</a:t>
            </a:r>
            <a:endParaRPr lang="en-US" dirty="0"/>
          </a:p>
        </p:txBody>
      </p:sp>
      <p:sp>
        <p:nvSpPr>
          <p:cNvPr id="19459" name="Rectangle 3"/>
          <p:cNvSpPr>
            <a:spLocks noGrp="1" noChangeArrowheads="1"/>
          </p:cNvSpPr>
          <p:nvPr>
            <p:ph idx="1"/>
          </p:nvPr>
        </p:nvSpPr>
        <p:spPr>
          <a:xfrm>
            <a:off x="685800" y="1981200"/>
            <a:ext cx="7772400" cy="1447800"/>
          </a:xfrm>
        </p:spPr>
        <p:txBody>
          <a:bodyPr/>
          <a:lstStyle/>
          <a:p>
            <a:pPr>
              <a:lnSpc>
                <a:spcPct val="90000"/>
              </a:lnSpc>
            </a:pPr>
            <a:r>
              <a:rPr lang="en-US" dirty="0"/>
              <a:t> Association Classes are useful to contain attributes of the link between objects</a:t>
            </a:r>
            <a:r>
              <a:rPr lang="en-US" dirty="0" smtClean="0"/>
              <a:t>.</a:t>
            </a:r>
          </a:p>
          <a:p>
            <a:pPr lvl="1">
              <a:lnSpc>
                <a:spcPct val="90000"/>
              </a:lnSpc>
            </a:pPr>
            <a:r>
              <a:rPr lang="en-US" dirty="0" smtClean="0"/>
              <a:t>These are often modeled this way during analysis</a:t>
            </a:r>
            <a:endParaRPr lang="en-US" dirty="0"/>
          </a:p>
        </p:txBody>
      </p:sp>
      <p:sp>
        <p:nvSpPr>
          <p:cNvPr id="19472" name="Rectangle 16"/>
          <p:cNvSpPr>
            <a:spLocks noChangeArrowheads="1"/>
          </p:cNvSpPr>
          <p:nvPr/>
        </p:nvSpPr>
        <p:spPr bwMode="auto">
          <a:xfrm>
            <a:off x="749300" y="3684588"/>
            <a:ext cx="2940050" cy="1263650"/>
          </a:xfrm>
          <a:prstGeom prst="rect">
            <a:avLst/>
          </a:prstGeom>
          <a:solidFill>
            <a:srgbClr val="FFFFCC"/>
          </a:solidFill>
          <a:ln w="0">
            <a:solidFill>
              <a:srgbClr val="990033"/>
            </a:solidFill>
            <a:miter lim="800000"/>
            <a:headEnd/>
            <a:tailEnd/>
          </a:ln>
        </p:spPr>
        <p:txBody>
          <a:bodyPr/>
          <a:lstStyle/>
          <a:p>
            <a:endParaRPr lang="en-US"/>
          </a:p>
        </p:txBody>
      </p:sp>
      <p:sp>
        <p:nvSpPr>
          <p:cNvPr id="19473" name="Rectangle 17"/>
          <p:cNvSpPr>
            <a:spLocks noChangeArrowheads="1"/>
          </p:cNvSpPr>
          <p:nvPr/>
        </p:nvSpPr>
        <p:spPr bwMode="auto">
          <a:xfrm>
            <a:off x="1604963" y="3770313"/>
            <a:ext cx="963612" cy="334962"/>
          </a:xfrm>
          <a:prstGeom prst="rect">
            <a:avLst/>
          </a:prstGeom>
          <a:noFill/>
          <a:ln w="9525">
            <a:noFill/>
            <a:miter lim="800000"/>
            <a:headEnd/>
            <a:tailEnd/>
          </a:ln>
        </p:spPr>
        <p:txBody>
          <a:bodyPr wrap="none" lIns="0" tIns="0" rIns="0" bIns="0">
            <a:spAutoFit/>
          </a:bodyPr>
          <a:lstStyle/>
          <a:p>
            <a:pPr algn="l"/>
            <a:r>
              <a:rPr lang="en-US" sz="2200">
                <a:solidFill>
                  <a:srgbClr val="000000"/>
                </a:solidFill>
              </a:rPr>
              <a:t>Student</a:t>
            </a:r>
            <a:endParaRPr lang="en-US" sz="2400">
              <a:solidFill>
                <a:schemeClr val="tx1"/>
              </a:solidFill>
              <a:latin typeface="Times New Roman" pitchFamily="18" charset="0"/>
            </a:endParaRPr>
          </a:p>
        </p:txBody>
      </p:sp>
      <p:sp>
        <p:nvSpPr>
          <p:cNvPr id="19474" name="Rectangle 18"/>
          <p:cNvSpPr>
            <a:spLocks noChangeArrowheads="1"/>
          </p:cNvSpPr>
          <p:nvPr/>
        </p:nvSpPr>
        <p:spPr bwMode="auto">
          <a:xfrm>
            <a:off x="749300" y="4133850"/>
            <a:ext cx="2940050" cy="814388"/>
          </a:xfrm>
          <a:prstGeom prst="rect">
            <a:avLst/>
          </a:prstGeom>
          <a:noFill/>
          <a:ln w="0">
            <a:solidFill>
              <a:srgbClr val="990033"/>
            </a:solidFill>
            <a:miter lim="800000"/>
            <a:headEnd/>
            <a:tailEnd/>
          </a:ln>
        </p:spPr>
        <p:txBody>
          <a:bodyPr/>
          <a:lstStyle/>
          <a:p>
            <a:endParaRPr lang="en-US"/>
          </a:p>
        </p:txBody>
      </p:sp>
      <p:sp>
        <p:nvSpPr>
          <p:cNvPr id="19475" name="Rectangle 19"/>
          <p:cNvSpPr>
            <a:spLocks noChangeArrowheads="1"/>
          </p:cNvSpPr>
          <p:nvPr/>
        </p:nvSpPr>
        <p:spPr bwMode="auto">
          <a:xfrm>
            <a:off x="749300" y="4648200"/>
            <a:ext cx="2940050" cy="300038"/>
          </a:xfrm>
          <a:prstGeom prst="rect">
            <a:avLst/>
          </a:prstGeom>
          <a:noFill/>
          <a:ln w="0">
            <a:solidFill>
              <a:srgbClr val="990033"/>
            </a:solidFill>
            <a:miter lim="800000"/>
            <a:headEnd/>
            <a:tailEnd/>
          </a:ln>
        </p:spPr>
        <p:txBody>
          <a:bodyPr/>
          <a:lstStyle/>
          <a:p>
            <a:endParaRPr lang="en-US"/>
          </a:p>
        </p:txBody>
      </p:sp>
      <p:sp>
        <p:nvSpPr>
          <p:cNvPr id="19476" name="Rectangle 20"/>
          <p:cNvSpPr>
            <a:spLocks noChangeArrowheads="1"/>
          </p:cNvSpPr>
          <p:nvPr/>
        </p:nvSpPr>
        <p:spPr bwMode="auto">
          <a:xfrm>
            <a:off x="5334000" y="3684588"/>
            <a:ext cx="3181350" cy="1263650"/>
          </a:xfrm>
          <a:prstGeom prst="rect">
            <a:avLst/>
          </a:prstGeom>
          <a:solidFill>
            <a:srgbClr val="FFFFCC"/>
          </a:solidFill>
          <a:ln w="0">
            <a:solidFill>
              <a:srgbClr val="990033"/>
            </a:solidFill>
            <a:miter lim="800000"/>
            <a:headEnd/>
            <a:tailEnd/>
          </a:ln>
        </p:spPr>
        <p:txBody>
          <a:bodyPr/>
          <a:lstStyle/>
          <a:p>
            <a:endParaRPr lang="en-US"/>
          </a:p>
        </p:txBody>
      </p:sp>
      <p:sp>
        <p:nvSpPr>
          <p:cNvPr id="19477" name="Rectangle 21"/>
          <p:cNvSpPr>
            <a:spLocks noChangeArrowheads="1"/>
          </p:cNvSpPr>
          <p:nvPr/>
        </p:nvSpPr>
        <p:spPr bwMode="auto">
          <a:xfrm>
            <a:off x="6584950" y="3770313"/>
            <a:ext cx="931863" cy="334962"/>
          </a:xfrm>
          <a:prstGeom prst="rect">
            <a:avLst/>
          </a:prstGeom>
          <a:noFill/>
          <a:ln w="9525">
            <a:noFill/>
            <a:miter lim="800000"/>
            <a:headEnd/>
            <a:tailEnd/>
          </a:ln>
        </p:spPr>
        <p:txBody>
          <a:bodyPr wrap="none" lIns="0" tIns="0" rIns="0" bIns="0">
            <a:spAutoFit/>
          </a:bodyPr>
          <a:lstStyle/>
          <a:p>
            <a:pPr algn="l"/>
            <a:r>
              <a:rPr lang="en-US" sz="2200">
                <a:solidFill>
                  <a:srgbClr val="000000"/>
                </a:solidFill>
              </a:rPr>
              <a:t>Section</a:t>
            </a:r>
            <a:endParaRPr lang="en-US" sz="2400">
              <a:solidFill>
                <a:schemeClr val="tx1"/>
              </a:solidFill>
              <a:latin typeface="Times New Roman" pitchFamily="18" charset="0"/>
            </a:endParaRPr>
          </a:p>
        </p:txBody>
      </p:sp>
      <p:sp>
        <p:nvSpPr>
          <p:cNvPr id="19478" name="Rectangle 22"/>
          <p:cNvSpPr>
            <a:spLocks noChangeArrowheads="1"/>
          </p:cNvSpPr>
          <p:nvPr/>
        </p:nvSpPr>
        <p:spPr bwMode="auto">
          <a:xfrm>
            <a:off x="5334000" y="4133850"/>
            <a:ext cx="3181350" cy="814388"/>
          </a:xfrm>
          <a:prstGeom prst="rect">
            <a:avLst/>
          </a:prstGeom>
          <a:noFill/>
          <a:ln w="0">
            <a:solidFill>
              <a:srgbClr val="990033"/>
            </a:solidFill>
            <a:miter lim="800000"/>
            <a:headEnd/>
            <a:tailEnd/>
          </a:ln>
        </p:spPr>
        <p:txBody>
          <a:bodyPr/>
          <a:lstStyle/>
          <a:p>
            <a:endParaRPr lang="en-US"/>
          </a:p>
        </p:txBody>
      </p:sp>
      <p:sp>
        <p:nvSpPr>
          <p:cNvPr id="19479" name="Rectangle 23"/>
          <p:cNvSpPr>
            <a:spLocks noChangeArrowheads="1"/>
          </p:cNvSpPr>
          <p:nvPr/>
        </p:nvSpPr>
        <p:spPr bwMode="auto">
          <a:xfrm>
            <a:off x="5334000" y="4648200"/>
            <a:ext cx="3181350" cy="300038"/>
          </a:xfrm>
          <a:prstGeom prst="rect">
            <a:avLst/>
          </a:prstGeom>
          <a:noFill/>
          <a:ln w="0">
            <a:solidFill>
              <a:srgbClr val="990033"/>
            </a:solidFill>
            <a:miter lim="800000"/>
            <a:headEnd/>
            <a:tailEnd/>
          </a:ln>
        </p:spPr>
        <p:txBody>
          <a:bodyPr/>
          <a:lstStyle/>
          <a:p>
            <a:endParaRPr lang="en-US"/>
          </a:p>
        </p:txBody>
      </p:sp>
      <p:sp>
        <p:nvSpPr>
          <p:cNvPr id="19480" name="Line 24"/>
          <p:cNvSpPr>
            <a:spLocks noChangeShapeType="1"/>
          </p:cNvSpPr>
          <p:nvPr/>
        </p:nvSpPr>
        <p:spPr bwMode="auto">
          <a:xfrm flipH="1">
            <a:off x="3644900" y="4273550"/>
            <a:ext cx="1676400" cy="0"/>
          </a:xfrm>
          <a:prstGeom prst="line">
            <a:avLst/>
          </a:prstGeom>
          <a:noFill/>
          <a:ln w="0">
            <a:solidFill>
              <a:srgbClr val="990033"/>
            </a:solidFill>
            <a:round/>
            <a:headEnd/>
            <a:tailEnd/>
          </a:ln>
        </p:spPr>
        <p:txBody>
          <a:bodyPr/>
          <a:lstStyle/>
          <a:p>
            <a:endParaRPr lang="en-US"/>
          </a:p>
        </p:txBody>
      </p:sp>
      <p:sp>
        <p:nvSpPr>
          <p:cNvPr id="19481" name="Rectangle 25"/>
          <p:cNvSpPr>
            <a:spLocks noChangeArrowheads="1"/>
          </p:cNvSpPr>
          <p:nvPr/>
        </p:nvSpPr>
        <p:spPr bwMode="auto">
          <a:xfrm>
            <a:off x="5168900" y="4438650"/>
            <a:ext cx="107950" cy="334963"/>
          </a:xfrm>
          <a:prstGeom prst="rect">
            <a:avLst/>
          </a:prstGeom>
          <a:noFill/>
          <a:ln w="9525">
            <a:noFill/>
            <a:miter lim="800000"/>
            <a:headEnd/>
            <a:tailEnd/>
          </a:ln>
        </p:spPr>
        <p:txBody>
          <a:bodyPr wrap="none" lIns="0" tIns="0" rIns="0" bIns="0">
            <a:spAutoFit/>
          </a:bodyPr>
          <a:lstStyle/>
          <a:p>
            <a:pPr algn="l"/>
            <a:r>
              <a:rPr lang="en-US" sz="2200">
                <a:solidFill>
                  <a:srgbClr val="000000"/>
                </a:solidFill>
              </a:rPr>
              <a:t>*</a:t>
            </a:r>
            <a:endParaRPr lang="en-US" sz="2400">
              <a:solidFill>
                <a:schemeClr val="tx1"/>
              </a:solidFill>
              <a:latin typeface="Times New Roman" pitchFamily="18" charset="0"/>
            </a:endParaRPr>
          </a:p>
        </p:txBody>
      </p:sp>
      <p:sp>
        <p:nvSpPr>
          <p:cNvPr id="19482" name="Rectangle 26"/>
          <p:cNvSpPr>
            <a:spLocks noChangeArrowheads="1"/>
          </p:cNvSpPr>
          <p:nvPr/>
        </p:nvSpPr>
        <p:spPr bwMode="auto">
          <a:xfrm>
            <a:off x="3721100" y="4425950"/>
            <a:ext cx="107950" cy="334963"/>
          </a:xfrm>
          <a:prstGeom prst="rect">
            <a:avLst/>
          </a:prstGeom>
          <a:noFill/>
          <a:ln w="9525">
            <a:noFill/>
            <a:miter lim="800000"/>
            <a:headEnd/>
            <a:tailEnd/>
          </a:ln>
        </p:spPr>
        <p:txBody>
          <a:bodyPr wrap="none" lIns="0" tIns="0" rIns="0" bIns="0">
            <a:spAutoFit/>
          </a:bodyPr>
          <a:lstStyle/>
          <a:p>
            <a:pPr algn="l"/>
            <a:r>
              <a:rPr lang="en-US" sz="2200">
                <a:solidFill>
                  <a:srgbClr val="000000"/>
                </a:solidFill>
              </a:rPr>
              <a:t>*</a:t>
            </a:r>
            <a:endParaRPr lang="en-US" sz="2400">
              <a:solidFill>
                <a:schemeClr val="tx1"/>
              </a:solidFill>
              <a:latin typeface="Times New Roman" pitchFamily="18" charset="0"/>
            </a:endParaRPr>
          </a:p>
        </p:txBody>
      </p:sp>
      <p:sp>
        <p:nvSpPr>
          <p:cNvPr id="19484" name="Rectangle 28"/>
          <p:cNvSpPr>
            <a:spLocks noChangeArrowheads="1"/>
          </p:cNvSpPr>
          <p:nvPr/>
        </p:nvSpPr>
        <p:spPr bwMode="auto">
          <a:xfrm>
            <a:off x="4025900" y="3905250"/>
            <a:ext cx="1000125" cy="365125"/>
          </a:xfrm>
          <a:prstGeom prst="rect">
            <a:avLst/>
          </a:prstGeom>
          <a:noFill/>
          <a:ln w="9525">
            <a:noFill/>
            <a:miter lim="800000"/>
            <a:headEnd/>
            <a:tailEnd/>
          </a:ln>
        </p:spPr>
        <p:txBody>
          <a:bodyPr wrap="none" lIns="0" tIns="0" rIns="0" bIns="0">
            <a:spAutoFit/>
          </a:bodyPr>
          <a:lstStyle/>
          <a:p>
            <a:pPr algn="l"/>
            <a:r>
              <a:rPr lang="en-US" sz="2400">
                <a:solidFill>
                  <a:schemeClr val="tx1"/>
                </a:solidFill>
              </a:rPr>
              <a:t>attends</a:t>
            </a:r>
          </a:p>
        </p:txBody>
      </p:sp>
      <p:grpSp>
        <p:nvGrpSpPr>
          <p:cNvPr id="21" name="Group 20"/>
          <p:cNvGrpSpPr/>
          <p:nvPr/>
        </p:nvGrpSpPr>
        <p:grpSpPr>
          <a:xfrm>
            <a:off x="3429000" y="5357812"/>
            <a:ext cx="2133600" cy="890588"/>
            <a:chOff x="3429000" y="5181600"/>
            <a:chExt cx="2133600" cy="890588"/>
          </a:xfrm>
        </p:grpSpPr>
        <p:sp>
          <p:nvSpPr>
            <p:cNvPr id="19485" name="Rectangle 29"/>
            <p:cNvSpPr>
              <a:spLocks noChangeArrowheads="1"/>
            </p:cNvSpPr>
            <p:nvPr/>
          </p:nvSpPr>
          <p:spPr bwMode="auto">
            <a:xfrm>
              <a:off x="3429000" y="5181600"/>
              <a:ext cx="2133600" cy="890588"/>
            </a:xfrm>
            <a:prstGeom prst="rect">
              <a:avLst/>
            </a:prstGeom>
            <a:solidFill>
              <a:srgbClr val="FFFFCC"/>
            </a:solidFill>
            <a:ln w="0">
              <a:solidFill>
                <a:srgbClr val="990033"/>
              </a:solidFill>
              <a:miter lim="800000"/>
              <a:headEnd/>
              <a:tailEnd/>
            </a:ln>
          </p:spPr>
          <p:txBody>
            <a:bodyPr/>
            <a:lstStyle/>
            <a:p>
              <a:pPr eaLnBrk="1" hangingPunct="1"/>
              <a:r>
                <a:rPr lang="en-US" sz="1800">
                  <a:solidFill>
                    <a:srgbClr val="000000"/>
                  </a:solidFill>
                </a:rPr>
                <a:t>GradeReceived</a:t>
              </a:r>
            </a:p>
          </p:txBody>
        </p:sp>
        <p:sp>
          <p:nvSpPr>
            <p:cNvPr id="19487" name="Rectangle 31"/>
            <p:cNvSpPr>
              <a:spLocks noChangeArrowheads="1"/>
            </p:cNvSpPr>
            <p:nvPr/>
          </p:nvSpPr>
          <p:spPr bwMode="auto">
            <a:xfrm>
              <a:off x="3429000" y="5614988"/>
              <a:ext cx="2133600" cy="312737"/>
            </a:xfrm>
            <a:prstGeom prst="rect">
              <a:avLst/>
            </a:prstGeom>
            <a:solidFill>
              <a:srgbClr val="FFFFCC"/>
            </a:solidFill>
            <a:ln w="0">
              <a:solidFill>
                <a:srgbClr val="990033"/>
              </a:solidFill>
              <a:miter lim="800000"/>
              <a:headEnd/>
              <a:tailEnd/>
            </a:ln>
          </p:spPr>
          <p:txBody>
            <a:bodyPr/>
            <a:lstStyle/>
            <a:p>
              <a:endParaRPr lang="en-US"/>
            </a:p>
          </p:txBody>
        </p:sp>
        <p:sp>
          <p:nvSpPr>
            <p:cNvPr id="19486" name="Rectangle 30"/>
            <p:cNvSpPr>
              <a:spLocks noChangeArrowheads="1"/>
            </p:cNvSpPr>
            <p:nvPr/>
          </p:nvSpPr>
          <p:spPr bwMode="auto">
            <a:xfrm>
              <a:off x="3994150" y="5614988"/>
              <a:ext cx="1308100" cy="274637"/>
            </a:xfrm>
            <a:prstGeom prst="rect">
              <a:avLst/>
            </a:prstGeom>
            <a:noFill/>
            <a:ln w="9525">
              <a:noFill/>
              <a:miter lim="800000"/>
              <a:headEnd/>
              <a:tailEnd/>
            </a:ln>
          </p:spPr>
          <p:txBody>
            <a:bodyPr wrap="none" lIns="0" tIns="0" rIns="0" bIns="0">
              <a:spAutoFit/>
            </a:bodyPr>
            <a:lstStyle/>
            <a:p>
              <a:pPr algn="l"/>
              <a:r>
                <a:rPr lang="en-US" sz="1800" dirty="0">
                  <a:solidFill>
                    <a:srgbClr val="000000"/>
                  </a:solidFill>
                </a:rPr>
                <a:t>grade: String</a:t>
              </a:r>
              <a:endParaRPr lang="en-US" sz="1800" dirty="0">
                <a:solidFill>
                  <a:schemeClr val="tx1"/>
                </a:solidFill>
                <a:latin typeface="Times New Roman" pitchFamily="18" charset="0"/>
              </a:endParaRPr>
            </a:p>
          </p:txBody>
        </p:sp>
      </p:grpSp>
      <p:sp>
        <p:nvSpPr>
          <p:cNvPr id="19490" name="Line 34"/>
          <p:cNvSpPr>
            <a:spLocks noChangeShapeType="1"/>
          </p:cNvSpPr>
          <p:nvPr/>
        </p:nvSpPr>
        <p:spPr bwMode="auto">
          <a:xfrm flipH="1" flipV="1">
            <a:off x="4495800" y="4267200"/>
            <a:ext cx="0" cy="1066800"/>
          </a:xfrm>
          <a:prstGeom prst="line">
            <a:avLst/>
          </a:prstGeom>
          <a:noFill/>
          <a:ln w="19050">
            <a:solidFill>
              <a:schemeClr val="tx1"/>
            </a:solidFill>
            <a:prstDash val="dash"/>
            <a:round/>
            <a:headEnd/>
            <a:tailEnd/>
          </a:ln>
          <a:effectLst/>
        </p:spPr>
        <p:txBody>
          <a:bodyPr wrap="none"/>
          <a:lstStyle/>
          <a:p>
            <a:endParaRPr lang="en-US"/>
          </a:p>
        </p:txBody>
      </p:sp>
      <p:sp>
        <p:nvSpPr>
          <p:cNvPr id="22" name="Slide Number Placeholder 21"/>
          <p:cNvSpPr>
            <a:spLocks noGrp="1"/>
          </p:cNvSpPr>
          <p:nvPr>
            <p:ph type="sldNum" sz="quarter" idx="12"/>
          </p:nvPr>
        </p:nvSpPr>
        <p:spPr/>
        <p:txBody>
          <a:bodyPr/>
          <a:lstStyle/>
          <a:p>
            <a:fld id="{042AED99-7FB4-404E-8A97-64753DCE42EC}" type="slidenum">
              <a:rPr kumimoji="0" lang="en-US" smtClean="0"/>
              <a:pPr/>
              <a:t>33</a:t>
            </a:fld>
            <a:endParaRPr kumimoji="0"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dirty="0"/>
              <a:t>Association Class - reworked</a:t>
            </a:r>
          </a:p>
        </p:txBody>
      </p:sp>
      <p:sp>
        <p:nvSpPr>
          <p:cNvPr id="22532" name="Rectangle 4"/>
          <p:cNvSpPr>
            <a:spLocks noChangeArrowheads="1"/>
          </p:cNvSpPr>
          <p:nvPr/>
        </p:nvSpPr>
        <p:spPr bwMode="auto">
          <a:xfrm>
            <a:off x="825500" y="1828800"/>
            <a:ext cx="2940050" cy="1263650"/>
          </a:xfrm>
          <a:prstGeom prst="rect">
            <a:avLst/>
          </a:prstGeom>
          <a:solidFill>
            <a:srgbClr val="FFFFCC"/>
          </a:solidFill>
          <a:ln w="0">
            <a:solidFill>
              <a:srgbClr val="990033"/>
            </a:solidFill>
            <a:miter lim="800000"/>
            <a:headEnd/>
            <a:tailEnd/>
          </a:ln>
        </p:spPr>
        <p:txBody>
          <a:bodyPr/>
          <a:lstStyle/>
          <a:p>
            <a:endParaRPr lang="en-US"/>
          </a:p>
        </p:txBody>
      </p:sp>
      <p:sp>
        <p:nvSpPr>
          <p:cNvPr id="22533" name="Rectangle 5"/>
          <p:cNvSpPr>
            <a:spLocks noChangeArrowheads="1"/>
          </p:cNvSpPr>
          <p:nvPr/>
        </p:nvSpPr>
        <p:spPr bwMode="auto">
          <a:xfrm>
            <a:off x="1681163" y="1914525"/>
            <a:ext cx="963612" cy="334963"/>
          </a:xfrm>
          <a:prstGeom prst="rect">
            <a:avLst/>
          </a:prstGeom>
          <a:noFill/>
          <a:ln w="9525">
            <a:noFill/>
            <a:miter lim="800000"/>
            <a:headEnd/>
            <a:tailEnd/>
          </a:ln>
        </p:spPr>
        <p:txBody>
          <a:bodyPr wrap="none" lIns="0" tIns="0" rIns="0" bIns="0">
            <a:spAutoFit/>
          </a:bodyPr>
          <a:lstStyle/>
          <a:p>
            <a:pPr algn="l"/>
            <a:r>
              <a:rPr lang="en-US" sz="2200">
                <a:solidFill>
                  <a:srgbClr val="000000"/>
                </a:solidFill>
              </a:rPr>
              <a:t>Student</a:t>
            </a:r>
            <a:endParaRPr lang="en-US" sz="2400">
              <a:solidFill>
                <a:schemeClr val="tx1"/>
              </a:solidFill>
              <a:latin typeface="Times New Roman" pitchFamily="18" charset="0"/>
            </a:endParaRPr>
          </a:p>
        </p:txBody>
      </p:sp>
      <p:sp>
        <p:nvSpPr>
          <p:cNvPr id="22534" name="Rectangle 6"/>
          <p:cNvSpPr>
            <a:spLocks noChangeArrowheads="1"/>
          </p:cNvSpPr>
          <p:nvPr/>
        </p:nvSpPr>
        <p:spPr bwMode="auto">
          <a:xfrm>
            <a:off x="825500" y="2278063"/>
            <a:ext cx="2940050" cy="814387"/>
          </a:xfrm>
          <a:prstGeom prst="rect">
            <a:avLst/>
          </a:prstGeom>
          <a:noFill/>
          <a:ln w="0">
            <a:solidFill>
              <a:srgbClr val="990033"/>
            </a:solidFill>
            <a:miter lim="800000"/>
            <a:headEnd/>
            <a:tailEnd/>
          </a:ln>
        </p:spPr>
        <p:txBody>
          <a:bodyPr/>
          <a:lstStyle/>
          <a:p>
            <a:endParaRPr lang="en-US"/>
          </a:p>
        </p:txBody>
      </p:sp>
      <p:sp>
        <p:nvSpPr>
          <p:cNvPr id="22535" name="Rectangle 7"/>
          <p:cNvSpPr>
            <a:spLocks noChangeArrowheads="1"/>
          </p:cNvSpPr>
          <p:nvPr/>
        </p:nvSpPr>
        <p:spPr bwMode="auto">
          <a:xfrm>
            <a:off x="825500" y="2792413"/>
            <a:ext cx="2940050" cy="300037"/>
          </a:xfrm>
          <a:prstGeom prst="rect">
            <a:avLst/>
          </a:prstGeom>
          <a:noFill/>
          <a:ln w="0">
            <a:solidFill>
              <a:srgbClr val="990033"/>
            </a:solidFill>
            <a:miter lim="800000"/>
            <a:headEnd/>
            <a:tailEnd/>
          </a:ln>
        </p:spPr>
        <p:txBody>
          <a:bodyPr/>
          <a:lstStyle/>
          <a:p>
            <a:endParaRPr lang="en-US"/>
          </a:p>
        </p:txBody>
      </p:sp>
      <p:sp>
        <p:nvSpPr>
          <p:cNvPr id="22536" name="Rectangle 8"/>
          <p:cNvSpPr>
            <a:spLocks noChangeArrowheads="1"/>
          </p:cNvSpPr>
          <p:nvPr/>
        </p:nvSpPr>
        <p:spPr bwMode="auto">
          <a:xfrm>
            <a:off x="5410200" y="1828800"/>
            <a:ext cx="3181350" cy="1263650"/>
          </a:xfrm>
          <a:prstGeom prst="rect">
            <a:avLst/>
          </a:prstGeom>
          <a:solidFill>
            <a:srgbClr val="FFFFCC"/>
          </a:solidFill>
          <a:ln w="0">
            <a:solidFill>
              <a:srgbClr val="990033"/>
            </a:solidFill>
            <a:miter lim="800000"/>
            <a:headEnd/>
            <a:tailEnd/>
          </a:ln>
        </p:spPr>
        <p:txBody>
          <a:bodyPr/>
          <a:lstStyle/>
          <a:p>
            <a:endParaRPr lang="en-US"/>
          </a:p>
        </p:txBody>
      </p:sp>
      <p:sp>
        <p:nvSpPr>
          <p:cNvPr id="22537" name="Rectangle 9"/>
          <p:cNvSpPr>
            <a:spLocks noChangeArrowheads="1"/>
          </p:cNvSpPr>
          <p:nvPr/>
        </p:nvSpPr>
        <p:spPr bwMode="auto">
          <a:xfrm>
            <a:off x="6661150" y="1914525"/>
            <a:ext cx="931863" cy="334963"/>
          </a:xfrm>
          <a:prstGeom prst="rect">
            <a:avLst/>
          </a:prstGeom>
          <a:noFill/>
          <a:ln w="9525">
            <a:noFill/>
            <a:miter lim="800000"/>
            <a:headEnd/>
            <a:tailEnd/>
          </a:ln>
        </p:spPr>
        <p:txBody>
          <a:bodyPr wrap="none" lIns="0" tIns="0" rIns="0" bIns="0">
            <a:spAutoFit/>
          </a:bodyPr>
          <a:lstStyle/>
          <a:p>
            <a:pPr algn="l"/>
            <a:r>
              <a:rPr lang="en-US" sz="2200">
                <a:solidFill>
                  <a:srgbClr val="000000"/>
                </a:solidFill>
              </a:rPr>
              <a:t>Section</a:t>
            </a:r>
            <a:endParaRPr lang="en-US" sz="2400">
              <a:solidFill>
                <a:schemeClr val="tx1"/>
              </a:solidFill>
              <a:latin typeface="Times New Roman" pitchFamily="18" charset="0"/>
            </a:endParaRPr>
          </a:p>
        </p:txBody>
      </p:sp>
      <p:sp>
        <p:nvSpPr>
          <p:cNvPr id="22538" name="Rectangle 10"/>
          <p:cNvSpPr>
            <a:spLocks noChangeArrowheads="1"/>
          </p:cNvSpPr>
          <p:nvPr/>
        </p:nvSpPr>
        <p:spPr bwMode="auto">
          <a:xfrm>
            <a:off x="5410200" y="2278063"/>
            <a:ext cx="3181350" cy="814387"/>
          </a:xfrm>
          <a:prstGeom prst="rect">
            <a:avLst/>
          </a:prstGeom>
          <a:noFill/>
          <a:ln w="0">
            <a:solidFill>
              <a:srgbClr val="990033"/>
            </a:solidFill>
            <a:miter lim="800000"/>
            <a:headEnd/>
            <a:tailEnd/>
          </a:ln>
        </p:spPr>
        <p:txBody>
          <a:bodyPr/>
          <a:lstStyle/>
          <a:p>
            <a:endParaRPr lang="en-US"/>
          </a:p>
        </p:txBody>
      </p:sp>
      <p:sp>
        <p:nvSpPr>
          <p:cNvPr id="22539" name="Rectangle 11"/>
          <p:cNvSpPr>
            <a:spLocks noChangeArrowheads="1"/>
          </p:cNvSpPr>
          <p:nvPr/>
        </p:nvSpPr>
        <p:spPr bwMode="auto">
          <a:xfrm>
            <a:off x="5410200" y="2792413"/>
            <a:ext cx="3181350" cy="300037"/>
          </a:xfrm>
          <a:prstGeom prst="rect">
            <a:avLst/>
          </a:prstGeom>
          <a:noFill/>
          <a:ln w="0">
            <a:solidFill>
              <a:srgbClr val="990033"/>
            </a:solidFill>
            <a:miter lim="800000"/>
            <a:headEnd/>
            <a:tailEnd/>
          </a:ln>
        </p:spPr>
        <p:txBody>
          <a:bodyPr/>
          <a:lstStyle/>
          <a:p>
            <a:endParaRPr lang="en-US"/>
          </a:p>
        </p:txBody>
      </p:sp>
      <p:sp>
        <p:nvSpPr>
          <p:cNvPr id="22540" name="Line 12"/>
          <p:cNvSpPr>
            <a:spLocks noChangeShapeType="1"/>
          </p:cNvSpPr>
          <p:nvPr/>
        </p:nvSpPr>
        <p:spPr bwMode="auto">
          <a:xfrm flipH="1">
            <a:off x="3721100" y="2417763"/>
            <a:ext cx="1676400" cy="0"/>
          </a:xfrm>
          <a:prstGeom prst="line">
            <a:avLst/>
          </a:prstGeom>
          <a:noFill/>
          <a:ln w="0">
            <a:solidFill>
              <a:srgbClr val="990033"/>
            </a:solidFill>
            <a:round/>
            <a:headEnd/>
            <a:tailEnd/>
          </a:ln>
        </p:spPr>
        <p:txBody>
          <a:bodyPr/>
          <a:lstStyle/>
          <a:p>
            <a:endParaRPr lang="en-US"/>
          </a:p>
        </p:txBody>
      </p:sp>
      <p:sp>
        <p:nvSpPr>
          <p:cNvPr id="22541" name="Rectangle 13"/>
          <p:cNvSpPr>
            <a:spLocks noChangeArrowheads="1"/>
          </p:cNvSpPr>
          <p:nvPr/>
        </p:nvSpPr>
        <p:spPr bwMode="auto">
          <a:xfrm>
            <a:off x="5245100" y="2582863"/>
            <a:ext cx="107950" cy="334962"/>
          </a:xfrm>
          <a:prstGeom prst="rect">
            <a:avLst/>
          </a:prstGeom>
          <a:noFill/>
          <a:ln w="9525">
            <a:noFill/>
            <a:miter lim="800000"/>
            <a:headEnd/>
            <a:tailEnd/>
          </a:ln>
        </p:spPr>
        <p:txBody>
          <a:bodyPr wrap="none" lIns="0" tIns="0" rIns="0" bIns="0">
            <a:spAutoFit/>
          </a:bodyPr>
          <a:lstStyle/>
          <a:p>
            <a:pPr algn="l"/>
            <a:r>
              <a:rPr lang="en-US" sz="2200">
                <a:solidFill>
                  <a:srgbClr val="000000"/>
                </a:solidFill>
              </a:rPr>
              <a:t>*</a:t>
            </a:r>
            <a:endParaRPr lang="en-US" sz="2400">
              <a:solidFill>
                <a:schemeClr val="tx1"/>
              </a:solidFill>
              <a:latin typeface="Times New Roman" pitchFamily="18" charset="0"/>
            </a:endParaRPr>
          </a:p>
        </p:txBody>
      </p:sp>
      <p:sp>
        <p:nvSpPr>
          <p:cNvPr id="22542" name="Rectangle 14"/>
          <p:cNvSpPr>
            <a:spLocks noChangeArrowheads="1"/>
          </p:cNvSpPr>
          <p:nvPr/>
        </p:nvSpPr>
        <p:spPr bwMode="auto">
          <a:xfrm>
            <a:off x="3797300" y="2570163"/>
            <a:ext cx="107950" cy="334962"/>
          </a:xfrm>
          <a:prstGeom prst="rect">
            <a:avLst/>
          </a:prstGeom>
          <a:noFill/>
          <a:ln w="9525">
            <a:noFill/>
            <a:miter lim="800000"/>
            <a:headEnd/>
            <a:tailEnd/>
          </a:ln>
        </p:spPr>
        <p:txBody>
          <a:bodyPr wrap="none" lIns="0" tIns="0" rIns="0" bIns="0">
            <a:spAutoFit/>
          </a:bodyPr>
          <a:lstStyle/>
          <a:p>
            <a:pPr algn="l"/>
            <a:r>
              <a:rPr lang="en-US" sz="2200">
                <a:solidFill>
                  <a:srgbClr val="000000"/>
                </a:solidFill>
              </a:rPr>
              <a:t>*</a:t>
            </a:r>
            <a:endParaRPr lang="en-US" sz="2400">
              <a:solidFill>
                <a:schemeClr val="tx1"/>
              </a:solidFill>
              <a:latin typeface="Times New Roman" pitchFamily="18" charset="0"/>
            </a:endParaRPr>
          </a:p>
        </p:txBody>
      </p:sp>
      <p:sp>
        <p:nvSpPr>
          <p:cNvPr id="22543" name="Rectangle 15"/>
          <p:cNvSpPr>
            <a:spLocks noChangeArrowheads="1"/>
          </p:cNvSpPr>
          <p:nvPr/>
        </p:nvSpPr>
        <p:spPr bwMode="auto">
          <a:xfrm>
            <a:off x="4102100" y="2049463"/>
            <a:ext cx="1000125" cy="365125"/>
          </a:xfrm>
          <a:prstGeom prst="rect">
            <a:avLst/>
          </a:prstGeom>
          <a:noFill/>
          <a:ln w="9525">
            <a:noFill/>
            <a:miter lim="800000"/>
            <a:headEnd/>
            <a:tailEnd/>
          </a:ln>
        </p:spPr>
        <p:txBody>
          <a:bodyPr wrap="none" lIns="0" tIns="0" rIns="0" bIns="0">
            <a:spAutoFit/>
          </a:bodyPr>
          <a:lstStyle/>
          <a:p>
            <a:pPr algn="l"/>
            <a:r>
              <a:rPr lang="en-US" sz="2400">
                <a:solidFill>
                  <a:schemeClr val="tx1"/>
                </a:solidFill>
              </a:rPr>
              <a:t>attends</a:t>
            </a:r>
          </a:p>
        </p:txBody>
      </p:sp>
      <p:sp>
        <p:nvSpPr>
          <p:cNvPr id="22544" name="Rectangle 16"/>
          <p:cNvSpPr>
            <a:spLocks noChangeArrowheads="1"/>
          </p:cNvSpPr>
          <p:nvPr/>
        </p:nvSpPr>
        <p:spPr bwMode="auto">
          <a:xfrm>
            <a:off x="3505200" y="3325813"/>
            <a:ext cx="2133600" cy="890587"/>
          </a:xfrm>
          <a:prstGeom prst="rect">
            <a:avLst/>
          </a:prstGeom>
          <a:solidFill>
            <a:srgbClr val="FFFFCC"/>
          </a:solidFill>
          <a:ln w="0">
            <a:solidFill>
              <a:srgbClr val="990033"/>
            </a:solidFill>
            <a:miter lim="800000"/>
            <a:headEnd/>
            <a:tailEnd/>
          </a:ln>
        </p:spPr>
        <p:txBody>
          <a:bodyPr/>
          <a:lstStyle/>
          <a:p>
            <a:pPr eaLnBrk="1" hangingPunct="1"/>
            <a:r>
              <a:rPr lang="en-US" sz="1800">
                <a:solidFill>
                  <a:srgbClr val="000000"/>
                </a:solidFill>
              </a:rPr>
              <a:t>GradeReceived</a:t>
            </a:r>
          </a:p>
        </p:txBody>
      </p:sp>
      <p:sp>
        <p:nvSpPr>
          <p:cNvPr id="22545" name="Rectangle 17"/>
          <p:cNvSpPr>
            <a:spLocks noChangeArrowheads="1"/>
          </p:cNvSpPr>
          <p:nvPr/>
        </p:nvSpPr>
        <p:spPr bwMode="auto">
          <a:xfrm>
            <a:off x="3505200" y="3759200"/>
            <a:ext cx="2133600" cy="312738"/>
          </a:xfrm>
          <a:prstGeom prst="rect">
            <a:avLst/>
          </a:prstGeom>
          <a:solidFill>
            <a:srgbClr val="FFFFCC"/>
          </a:solidFill>
          <a:ln w="0">
            <a:solidFill>
              <a:srgbClr val="990033"/>
            </a:solidFill>
            <a:miter lim="800000"/>
            <a:headEnd/>
            <a:tailEnd/>
          </a:ln>
        </p:spPr>
        <p:txBody>
          <a:bodyPr/>
          <a:lstStyle/>
          <a:p>
            <a:endParaRPr lang="en-US"/>
          </a:p>
        </p:txBody>
      </p:sp>
      <p:sp>
        <p:nvSpPr>
          <p:cNvPr id="22546" name="Rectangle 18"/>
          <p:cNvSpPr>
            <a:spLocks noChangeArrowheads="1"/>
          </p:cNvSpPr>
          <p:nvPr/>
        </p:nvSpPr>
        <p:spPr bwMode="auto">
          <a:xfrm>
            <a:off x="4070350" y="3759200"/>
            <a:ext cx="1308100" cy="274638"/>
          </a:xfrm>
          <a:prstGeom prst="rect">
            <a:avLst/>
          </a:prstGeom>
          <a:noFill/>
          <a:ln w="9525">
            <a:noFill/>
            <a:miter lim="800000"/>
            <a:headEnd/>
            <a:tailEnd/>
          </a:ln>
        </p:spPr>
        <p:txBody>
          <a:bodyPr wrap="none" lIns="0" tIns="0" rIns="0" bIns="0">
            <a:spAutoFit/>
          </a:bodyPr>
          <a:lstStyle/>
          <a:p>
            <a:pPr algn="l"/>
            <a:r>
              <a:rPr lang="en-US" sz="1800">
                <a:solidFill>
                  <a:srgbClr val="000000"/>
                </a:solidFill>
              </a:rPr>
              <a:t>grade: String</a:t>
            </a:r>
            <a:endParaRPr lang="en-US" sz="1800">
              <a:solidFill>
                <a:schemeClr val="tx1"/>
              </a:solidFill>
              <a:latin typeface="Times New Roman" pitchFamily="18" charset="0"/>
            </a:endParaRPr>
          </a:p>
        </p:txBody>
      </p:sp>
      <p:sp>
        <p:nvSpPr>
          <p:cNvPr id="22547" name="Line 19"/>
          <p:cNvSpPr>
            <a:spLocks noChangeShapeType="1"/>
          </p:cNvSpPr>
          <p:nvPr/>
        </p:nvSpPr>
        <p:spPr bwMode="auto">
          <a:xfrm flipH="1" flipV="1">
            <a:off x="4572000" y="2438399"/>
            <a:ext cx="0" cy="887413"/>
          </a:xfrm>
          <a:prstGeom prst="line">
            <a:avLst/>
          </a:prstGeom>
          <a:noFill/>
          <a:ln w="19050">
            <a:solidFill>
              <a:schemeClr val="tx1"/>
            </a:solidFill>
            <a:prstDash val="dash"/>
            <a:round/>
            <a:headEnd/>
            <a:tailEnd/>
          </a:ln>
          <a:effectLst/>
        </p:spPr>
        <p:txBody>
          <a:bodyPr wrap="none"/>
          <a:lstStyle/>
          <a:p>
            <a:endParaRPr lang="en-US"/>
          </a:p>
        </p:txBody>
      </p:sp>
      <p:sp>
        <p:nvSpPr>
          <p:cNvPr id="22552" name="Rectangle 24"/>
          <p:cNvSpPr>
            <a:spLocks noChangeArrowheads="1"/>
          </p:cNvSpPr>
          <p:nvPr/>
        </p:nvSpPr>
        <p:spPr bwMode="auto">
          <a:xfrm>
            <a:off x="6629400" y="4953000"/>
            <a:ext cx="2133600" cy="1268413"/>
          </a:xfrm>
          <a:prstGeom prst="rect">
            <a:avLst/>
          </a:prstGeom>
          <a:solidFill>
            <a:srgbClr val="FFFFCC"/>
          </a:solidFill>
          <a:ln w="0">
            <a:solidFill>
              <a:srgbClr val="990033"/>
            </a:solidFill>
            <a:miter lim="800000"/>
            <a:headEnd/>
            <a:tailEnd/>
          </a:ln>
        </p:spPr>
        <p:txBody>
          <a:bodyPr/>
          <a:lstStyle/>
          <a:p>
            <a:endParaRPr lang="en-US"/>
          </a:p>
        </p:txBody>
      </p:sp>
      <p:sp>
        <p:nvSpPr>
          <p:cNvPr id="22553" name="Rectangle 25"/>
          <p:cNvSpPr>
            <a:spLocks noChangeArrowheads="1"/>
          </p:cNvSpPr>
          <p:nvPr/>
        </p:nvSpPr>
        <p:spPr bwMode="auto">
          <a:xfrm>
            <a:off x="7315200" y="5002213"/>
            <a:ext cx="931863" cy="334962"/>
          </a:xfrm>
          <a:prstGeom prst="rect">
            <a:avLst/>
          </a:prstGeom>
          <a:noFill/>
          <a:ln w="9525">
            <a:noFill/>
            <a:miter lim="800000"/>
            <a:headEnd/>
            <a:tailEnd/>
          </a:ln>
        </p:spPr>
        <p:txBody>
          <a:bodyPr wrap="none" lIns="0" tIns="0" rIns="0" bIns="0">
            <a:spAutoFit/>
          </a:bodyPr>
          <a:lstStyle/>
          <a:p>
            <a:pPr algn="l"/>
            <a:r>
              <a:rPr lang="en-US" sz="2200">
                <a:solidFill>
                  <a:srgbClr val="000000"/>
                </a:solidFill>
              </a:rPr>
              <a:t>Section</a:t>
            </a:r>
            <a:endParaRPr lang="en-US" sz="2400">
              <a:solidFill>
                <a:schemeClr val="tx1"/>
              </a:solidFill>
              <a:latin typeface="Times New Roman" pitchFamily="18" charset="0"/>
            </a:endParaRPr>
          </a:p>
        </p:txBody>
      </p:sp>
      <p:sp>
        <p:nvSpPr>
          <p:cNvPr id="22554" name="Rectangle 26"/>
          <p:cNvSpPr>
            <a:spLocks noChangeArrowheads="1"/>
          </p:cNvSpPr>
          <p:nvPr/>
        </p:nvSpPr>
        <p:spPr bwMode="auto">
          <a:xfrm>
            <a:off x="6629400" y="5402263"/>
            <a:ext cx="2133600" cy="814387"/>
          </a:xfrm>
          <a:prstGeom prst="rect">
            <a:avLst/>
          </a:prstGeom>
          <a:noFill/>
          <a:ln w="0">
            <a:solidFill>
              <a:srgbClr val="990033"/>
            </a:solidFill>
            <a:miter lim="800000"/>
            <a:headEnd/>
            <a:tailEnd/>
          </a:ln>
        </p:spPr>
        <p:txBody>
          <a:bodyPr/>
          <a:lstStyle/>
          <a:p>
            <a:endParaRPr lang="en-US"/>
          </a:p>
        </p:txBody>
      </p:sp>
      <p:sp>
        <p:nvSpPr>
          <p:cNvPr id="22555" name="Rectangle 27"/>
          <p:cNvSpPr>
            <a:spLocks noChangeArrowheads="1"/>
          </p:cNvSpPr>
          <p:nvPr/>
        </p:nvSpPr>
        <p:spPr bwMode="auto">
          <a:xfrm>
            <a:off x="6629400" y="5916613"/>
            <a:ext cx="2133600" cy="304800"/>
          </a:xfrm>
          <a:prstGeom prst="rect">
            <a:avLst/>
          </a:prstGeom>
          <a:noFill/>
          <a:ln w="0">
            <a:solidFill>
              <a:srgbClr val="990033"/>
            </a:solidFill>
            <a:miter lim="800000"/>
            <a:headEnd/>
            <a:tailEnd/>
          </a:ln>
        </p:spPr>
        <p:txBody>
          <a:bodyPr/>
          <a:lstStyle/>
          <a:p>
            <a:endParaRPr lang="en-US"/>
          </a:p>
        </p:txBody>
      </p:sp>
      <p:sp>
        <p:nvSpPr>
          <p:cNvPr id="22556" name="Line 28"/>
          <p:cNvSpPr>
            <a:spLocks noChangeShapeType="1"/>
          </p:cNvSpPr>
          <p:nvPr/>
        </p:nvSpPr>
        <p:spPr bwMode="auto">
          <a:xfrm flipH="1">
            <a:off x="5562600" y="5638800"/>
            <a:ext cx="1066800" cy="0"/>
          </a:xfrm>
          <a:prstGeom prst="line">
            <a:avLst/>
          </a:prstGeom>
          <a:noFill/>
          <a:ln w="0">
            <a:solidFill>
              <a:srgbClr val="990033"/>
            </a:solidFill>
            <a:round/>
            <a:headEnd/>
            <a:tailEnd/>
          </a:ln>
        </p:spPr>
        <p:txBody>
          <a:bodyPr/>
          <a:lstStyle/>
          <a:p>
            <a:endParaRPr lang="en-US"/>
          </a:p>
        </p:txBody>
      </p:sp>
      <p:sp>
        <p:nvSpPr>
          <p:cNvPr id="22557" name="Rectangle 29"/>
          <p:cNvSpPr>
            <a:spLocks noChangeArrowheads="1"/>
          </p:cNvSpPr>
          <p:nvPr/>
        </p:nvSpPr>
        <p:spPr bwMode="auto">
          <a:xfrm>
            <a:off x="5638800" y="5715000"/>
            <a:ext cx="107950" cy="334963"/>
          </a:xfrm>
          <a:prstGeom prst="rect">
            <a:avLst/>
          </a:prstGeom>
          <a:noFill/>
          <a:ln w="9525">
            <a:noFill/>
            <a:miter lim="800000"/>
            <a:headEnd/>
            <a:tailEnd/>
          </a:ln>
        </p:spPr>
        <p:txBody>
          <a:bodyPr wrap="none" lIns="0" tIns="0" rIns="0" bIns="0">
            <a:spAutoFit/>
          </a:bodyPr>
          <a:lstStyle/>
          <a:p>
            <a:pPr algn="l"/>
            <a:r>
              <a:rPr lang="en-US" sz="2200">
                <a:solidFill>
                  <a:srgbClr val="000000"/>
                </a:solidFill>
              </a:rPr>
              <a:t>*</a:t>
            </a:r>
            <a:endParaRPr lang="en-US" sz="2400">
              <a:solidFill>
                <a:schemeClr val="tx1"/>
              </a:solidFill>
              <a:latin typeface="Times New Roman" pitchFamily="18" charset="0"/>
            </a:endParaRPr>
          </a:p>
        </p:txBody>
      </p:sp>
      <p:sp>
        <p:nvSpPr>
          <p:cNvPr id="22558" name="Rectangle 30"/>
          <p:cNvSpPr>
            <a:spLocks noChangeArrowheads="1"/>
          </p:cNvSpPr>
          <p:nvPr/>
        </p:nvSpPr>
        <p:spPr bwMode="auto">
          <a:xfrm>
            <a:off x="3200400" y="5715000"/>
            <a:ext cx="107950" cy="334963"/>
          </a:xfrm>
          <a:prstGeom prst="rect">
            <a:avLst/>
          </a:prstGeom>
          <a:noFill/>
          <a:ln w="9525">
            <a:noFill/>
            <a:miter lim="800000"/>
            <a:headEnd/>
            <a:tailEnd/>
          </a:ln>
        </p:spPr>
        <p:txBody>
          <a:bodyPr wrap="none" lIns="0" tIns="0" rIns="0" bIns="0">
            <a:spAutoFit/>
          </a:bodyPr>
          <a:lstStyle/>
          <a:p>
            <a:pPr algn="l"/>
            <a:r>
              <a:rPr lang="en-US" sz="2200">
                <a:solidFill>
                  <a:srgbClr val="000000"/>
                </a:solidFill>
              </a:rPr>
              <a:t>*</a:t>
            </a:r>
            <a:endParaRPr lang="en-US" sz="2400">
              <a:solidFill>
                <a:schemeClr val="tx1"/>
              </a:solidFill>
              <a:latin typeface="Times New Roman" pitchFamily="18" charset="0"/>
            </a:endParaRPr>
          </a:p>
        </p:txBody>
      </p:sp>
      <p:sp>
        <p:nvSpPr>
          <p:cNvPr id="22559" name="Rectangle 31"/>
          <p:cNvSpPr>
            <a:spLocks noChangeArrowheads="1"/>
          </p:cNvSpPr>
          <p:nvPr/>
        </p:nvSpPr>
        <p:spPr bwMode="auto">
          <a:xfrm>
            <a:off x="2667000" y="5257800"/>
            <a:ext cx="431800" cy="274638"/>
          </a:xfrm>
          <a:prstGeom prst="rect">
            <a:avLst/>
          </a:prstGeom>
          <a:noFill/>
          <a:ln w="9525">
            <a:noFill/>
            <a:miter lim="800000"/>
            <a:headEnd/>
            <a:tailEnd/>
          </a:ln>
        </p:spPr>
        <p:txBody>
          <a:bodyPr wrap="none" lIns="0" tIns="0" rIns="0" bIns="0">
            <a:spAutoFit/>
          </a:bodyPr>
          <a:lstStyle/>
          <a:p>
            <a:pPr algn="l"/>
            <a:r>
              <a:rPr lang="en-US" sz="1800">
                <a:solidFill>
                  <a:schemeClr val="tx1"/>
                </a:solidFill>
              </a:rPr>
              <a:t>gets</a:t>
            </a:r>
          </a:p>
        </p:txBody>
      </p:sp>
      <p:sp>
        <p:nvSpPr>
          <p:cNvPr id="22560" name="Rectangle 32"/>
          <p:cNvSpPr>
            <a:spLocks noChangeArrowheads="1"/>
          </p:cNvSpPr>
          <p:nvPr/>
        </p:nvSpPr>
        <p:spPr bwMode="auto">
          <a:xfrm>
            <a:off x="3429000" y="5181600"/>
            <a:ext cx="2133600" cy="890588"/>
          </a:xfrm>
          <a:prstGeom prst="rect">
            <a:avLst/>
          </a:prstGeom>
          <a:solidFill>
            <a:srgbClr val="FFFFCC"/>
          </a:solidFill>
          <a:ln w="0">
            <a:solidFill>
              <a:srgbClr val="990033"/>
            </a:solidFill>
            <a:miter lim="800000"/>
            <a:headEnd/>
            <a:tailEnd/>
          </a:ln>
        </p:spPr>
        <p:txBody>
          <a:bodyPr/>
          <a:lstStyle/>
          <a:p>
            <a:pPr eaLnBrk="1" hangingPunct="1"/>
            <a:r>
              <a:rPr lang="en-US" sz="1800">
                <a:solidFill>
                  <a:srgbClr val="000000"/>
                </a:solidFill>
              </a:rPr>
              <a:t>GradeReceived</a:t>
            </a:r>
          </a:p>
        </p:txBody>
      </p:sp>
      <p:sp>
        <p:nvSpPr>
          <p:cNvPr id="22561" name="Rectangle 33"/>
          <p:cNvSpPr>
            <a:spLocks noChangeArrowheads="1"/>
          </p:cNvSpPr>
          <p:nvPr/>
        </p:nvSpPr>
        <p:spPr bwMode="auto">
          <a:xfrm>
            <a:off x="3429000" y="5614988"/>
            <a:ext cx="2133600" cy="312737"/>
          </a:xfrm>
          <a:prstGeom prst="rect">
            <a:avLst/>
          </a:prstGeom>
          <a:solidFill>
            <a:srgbClr val="FFFFCC"/>
          </a:solidFill>
          <a:ln w="0">
            <a:solidFill>
              <a:srgbClr val="990033"/>
            </a:solidFill>
            <a:miter lim="800000"/>
            <a:headEnd/>
            <a:tailEnd/>
          </a:ln>
        </p:spPr>
        <p:txBody>
          <a:bodyPr/>
          <a:lstStyle/>
          <a:p>
            <a:endParaRPr lang="en-US"/>
          </a:p>
        </p:txBody>
      </p:sp>
      <p:sp>
        <p:nvSpPr>
          <p:cNvPr id="22562" name="Rectangle 34"/>
          <p:cNvSpPr>
            <a:spLocks noChangeArrowheads="1"/>
          </p:cNvSpPr>
          <p:nvPr/>
        </p:nvSpPr>
        <p:spPr bwMode="auto">
          <a:xfrm>
            <a:off x="3886200" y="5638800"/>
            <a:ext cx="1308100" cy="274638"/>
          </a:xfrm>
          <a:prstGeom prst="rect">
            <a:avLst/>
          </a:prstGeom>
          <a:noFill/>
          <a:ln w="9525">
            <a:noFill/>
            <a:miter lim="800000"/>
            <a:headEnd/>
            <a:tailEnd/>
          </a:ln>
        </p:spPr>
        <p:txBody>
          <a:bodyPr wrap="none" lIns="0" tIns="0" rIns="0" bIns="0">
            <a:spAutoFit/>
          </a:bodyPr>
          <a:lstStyle/>
          <a:p>
            <a:pPr algn="l"/>
            <a:r>
              <a:rPr lang="en-US" sz="1800">
                <a:solidFill>
                  <a:srgbClr val="000000"/>
                </a:solidFill>
              </a:rPr>
              <a:t>grade: String</a:t>
            </a:r>
            <a:endParaRPr lang="en-US" sz="1800">
              <a:solidFill>
                <a:schemeClr val="tx1"/>
              </a:solidFill>
              <a:latin typeface="Times New Roman" pitchFamily="18" charset="0"/>
            </a:endParaRPr>
          </a:p>
        </p:txBody>
      </p:sp>
      <p:sp>
        <p:nvSpPr>
          <p:cNvPr id="22568" name="Rectangle 40"/>
          <p:cNvSpPr>
            <a:spLocks noChangeArrowheads="1"/>
          </p:cNvSpPr>
          <p:nvPr/>
        </p:nvSpPr>
        <p:spPr bwMode="auto">
          <a:xfrm>
            <a:off x="381000" y="4979988"/>
            <a:ext cx="2133600" cy="1268412"/>
          </a:xfrm>
          <a:prstGeom prst="rect">
            <a:avLst/>
          </a:prstGeom>
          <a:solidFill>
            <a:srgbClr val="FFFFCC"/>
          </a:solidFill>
          <a:ln w="0">
            <a:solidFill>
              <a:srgbClr val="990033"/>
            </a:solidFill>
            <a:miter lim="800000"/>
            <a:headEnd/>
            <a:tailEnd/>
          </a:ln>
        </p:spPr>
        <p:txBody>
          <a:bodyPr/>
          <a:lstStyle/>
          <a:p>
            <a:endParaRPr lang="en-US"/>
          </a:p>
        </p:txBody>
      </p:sp>
      <p:sp>
        <p:nvSpPr>
          <p:cNvPr id="22569" name="Rectangle 41"/>
          <p:cNvSpPr>
            <a:spLocks noChangeArrowheads="1"/>
          </p:cNvSpPr>
          <p:nvPr/>
        </p:nvSpPr>
        <p:spPr bwMode="auto">
          <a:xfrm>
            <a:off x="1066800" y="5029200"/>
            <a:ext cx="963613" cy="334963"/>
          </a:xfrm>
          <a:prstGeom prst="rect">
            <a:avLst/>
          </a:prstGeom>
          <a:noFill/>
          <a:ln w="9525">
            <a:noFill/>
            <a:miter lim="800000"/>
            <a:headEnd/>
            <a:tailEnd/>
          </a:ln>
        </p:spPr>
        <p:txBody>
          <a:bodyPr wrap="none" lIns="0" tIns="0" rIns="0" bIns="0">
            <a:spAutoFit/>
          </a:bodyPr>
          <a:lstStyle/>
          <a:p>
            <a:pPr algn="l"/>
            <a:r>
              <a:rPr lang="en-US" sz="2200">
                <a:solidFill>
                  <a:srgbClr val="000000"/>
                </a:solidFill>
              </a:rPr>
              <a:t>Student</a:t>
            </a:r>
            <a:endParaRPr lang="en-US" sz="2400">
              <a:solidFill>
                <a:schemeClr val="tx1"/>
              </a:solidFill>
              <a:latin typeface="Times New Roman" pitchFamily="18" charset="0"/>
            </a:endParaRPr>
          </a:p>
        </p:txBody>
      </p:sp>
      <p:sp>
        <p:nvSpPr>
          <p:cNvPr id="22570" name="Rectangle 42"/>
          <p:cNvSpPr>
            <a:spLocks noChangeArrowheads="1"/>
          </p:cNvSpPr>
          <p:nvPr/>
        </p:nvSpPr>
        <p:spPr bwMode="auto">
          <a:xfrm>
            <a:off x="381000" y="5429250"/>
            <a:ext cx="2133600" cy="814388"/>
          </a:xfrm>
          <a:prstGeom prst="rect">
            <a:avLst/>
          </a:prstGeom>
          <a:noFill/>
          <a:ln w="0">
            <a:solidFill>
              <a:srgbClr val="990033"/>
            </a:solidFill>
            <a:miter lim="800000"/>
            <a:headEnd/>
            <a:tailEnd/>
          </a:ln>
        </p:spPr>
        <p:txBody>
          <a:bodyPr/>
          <a:lstStyle/>
          <a:p>
            <a:endParaRPr lang="en-US"/>
          </a:p>
        </p:txBody>
      </p:sp>
      <p:sp>
        <p:nvSpPr>
          <p:cNvPr id="22571" name="Rectangle 43"/>
          <p:cNvSpPr>
            <a:spLocks noChangeArrowheads="1"/>
          </p:cNvSpPr>
          <p:nvPr/>
        </p:nvSpPr>
        <p:spPr bwMode="auto">
          <a:xfrm>
            <a:off x="381000" y="5943600"/>
            <a:ext cx="2133600" cy="304800"/>
          </a:xfrm>
          <a:prstGeom prst="rect">
            <a:avLst/>
          </a:prstGeom>
          <a:noFill/>
          <a:ln w="0">
            <a:solidFill>
              <a:srgbClr val="990033"/>
            </a:solidFill>
            <a:miter lim="800000"/>
            <a:headEnd/>
            <a:tailEnd/>
          </a:ln>
        </p:spPr>
        <p:txBody>
          <a:bodyPr/>
          <a:lstStyle/>
          <a:p>
            <a:endParaRPr lang="en-US"/>
          </a:p>
        </p:txBody>
      </p:sp>
      <p:sp>
        <p:nvSpPr>
          <p:cNvPr id="22572" name="Line 44"/>
          <p:cNvSpPr>
            <a:spLocks noChangeShapeType="1"/>
          </p:cNvSpPr>
          <p:nvPr/>
        </p:nvSpPr>
        <p:spPr bwMode="auto">
          <a:xfrm flipH="1">
            <a:off x="2514600" y="5638800"/>
            <a:ext cx="914400" cy="0"/>
          </a:xfrm>
          <a:prstGeom prst="line">
            <a:avLst/>
          </a:prstGeom>
          <a:noFill/>
          <a:ln w="0">
            <a:solidFill>
              <a:srgbClr val="990033"/>
            </a:solidFill>
            <a:round/>
            <a:headEnd/>
            <a:tailEnd/>
          </a:ln>
        </p:spPr>
        <p:txBody>
          <a:bodyPr/>
          <a:lstStyle/>
          <a:p>
            <a:endParaRPr lang="en-US"/>
          </a:p>
        </p:txBody>
      </p:sp>
      <p:sp>
        <p:nvSpPr>
          <p:cNvPr id="22573" name="Rectangle 45"/>
          <p:cNvSpPr>
            <a:spLocks noChangeArrowheads="1"/>
          </p:cNvSpPr>
          <p:nvPr/>
        </p:nvSpPr>
        <p:spPr bwMode="auto">
          <a:xfrm>
            <a:off x="5791200" y="5257800"/>
            <a:ext cx="647700" cy="274638"/>
          </a:xfrm>
          <a:prstGeom prst="rect">
            <a:avLst/>
          </a:prstGeom>
          <a:noFill/>
          <a:ln w="9525">
            <a:noFill/>
            <a:miter lim="800000"/>
            <a:headEnd/>
            <a:tailEnd/>
          </a:ln>
        </p:spPr>
        <p:txBody>
          <a:bodyPr wrap="none" lIns="0" tIns="0" rIns="0" bIns="0">
            <a:spAutoFit/>
          </a:bodyPr>
          <a:lstStyle/>
          <a:p>
            <a:pPr algn="l"/>
            <a:r>
              <a:rPr lang="en-US" sz="1800">
                <a:solidFill>
                  <a:schemeClr val="tx1"/>
                </a:solidFill>
              </a:rPr>
              <a:t>issues</a:t>
            </a:r>
          </a:p>
        </p:txBody>
      </p:sp>
      <p:sp>
        <p:nvSpPr>
          <p:cNvPr id="22574" name="AutoShape 46"/>
          <p:cNvSpPr>
            <a:spLocks noChangeArrowheads="1"/>
          </p:cNvSpPr>
          <p:nvPr/>
        </p:nvSpPr>
        <p:spPr bwMode="auto">
          <a:xfrm rot="13512614">
            <a:off x="3048000" y="5257800"/>
            <a:ext cx="228600" cy="228600"/>
          </a:xfrm>
          <a:prstGeom prst="rtTriangle">
            <a:avLst/>
          </a:prstGeom>
          <a:solidFill>
            <a:schemeClr val="accent1"/>
          </a:solidFill>
          <a:ln w="9525">
            <a:solidFill>
              <a:schemeClr val="tx1"/>
            </a:solidFill>
            <a:miter lim="800000"/>
            <a:headEnd/>
            <a:tailEnd/>
          </a:ln>
          <a:effectLst/>
        </p:spPr>
        <p:txBody>
          <a:bodyPr wrap="none" anchor="ctr"/>
          <a:lstStyle/>
          <a:p>
            <a:endParaRPr lang="en-US"/>
          </a:p>
        </p:txBody>
      </p:sp>
      <p:sp>
        <p:nvSpPr>
          <p:cNvPr id="22575" name="AutoShape 47"/>
          <p:cNvSpPr>
            <a:spLocks noChangeArrowheads="1"/>
          </p:cNvSpPr>
          <p:nvPr/>
        </p:nvSpPr>
        <p:spPr bwMode="auto">
          <a:xfrm rot="2665964">
            <a:off x="5638800" y="5334000"/>
            <a:ext cx="228600" cy="228600"/>
          </a:xfrm>
          <a:prstGeom prst="rtTriangle">
            <a:avLst/>
          </a:prstGeom>
          <a:solidFill>
            <a:schemeClr val="accent1"/>
          </a:solidFill>
          <a:ln w="9525">
            <a:solidFill>
              <a:schemeClr val="tx1"/>
            </a:solidFill>
            <a:miter lim="800000"/>
            <a:headEnd/>
            <a:tailEnd/>
          </a:ln>
          <a:effectLst/>
        </p:spPr>
        <p:txBody>
          <a:bodyPr wrap="none" anchor="ctr"/>
          <a:lstStyle/>
          <a:p>
            <a:endParaRPr lang="en-US"/>
          </a:p>
        </p:txBody>
      </p:sp>
      <p:sp>
        <p:nvSpPr>
          <p:cNvPr id="22577" name="Line 49"/>
          <p:cNvSpPr>
            <a:spLocks noChangeShapeType="1"/>
          </p:cNvSpPr>
          <p:nvPr/>
        </p:nvSpPr>
        <p:spPr bwMode="auto">
          <a:xfrm>
            <a:off x="1447800" y="6248400"/>
            <a:ext cx="0" cy="304800"/>
          </a:xfrm>
          <a:prstGeom prst="line">
            <a:avLst/>
          </a:prstGeom>
          <a:noFill/>
          <a:ln w="9525">
            <a:solidFill>
              <a:schemeClr val="tx1"/>
            </a:solidFill>
            <a:round/>
            <a:headEnd/>
            <a:tailEnd/>
          </a:ln>
          <a:effectLst/>
        </p:spPr>
        <p:txBody>
          <a:bodyPr wrap="none"/>
          <a:lstStyle/>
          <a:p>
            <a:endParaRPr lang="en-US"/>
          </a:p>
        </p:txBody>
      </p:sp>
      <p:sp>
        <p:nvSpPr>
          <p:cNvPr id="22578" name="Line 50"/>
          <p:cNvSpPr>
            <a:spLocks noChangeShapeType="1"/>
          </p:cNvSpPr>
          <p:nvPr/>
        </p:nvSpPr>
        <p:spPr bwMode="auto">
          <a:xfrm>
            <a:off x="1447800" y="6553200"/>
            <a:ext cx="6172200" cy="0"/>
          </a:xfrm>
          <a:prstGeom prst="line">
            <a:avLst/>
          </a:prstGeom>
          <a:noFill/>
          <a:ln w="9525">
            <a:solidFill>
              <a:schemeClr val="tx1"/>
            </a:solidFill>
            <a:round/>
            <a:headEnd/>
            <a:tailEnd/>
          </a:ln>
          <a:effectLst/>
        </p:spPr>
        <p:txBody>
          <a:bodyPr wrap="none"/>
          <a:lstStyle/>
          <a:p>
            <a:endParaRPr lang="en-US"/>
          </a:p>
        </p:txBody>
      </p:sp>
      <p:sp>
        <p:nvSpPr>
          <p:cNvPr id="22581" name="Line 53"/>
          <p:cNvSpPr>
            <a:spLocks noChangeShapeType="1"/>
          </p:cNvSpPr>
          <p:nvPr/>
        </p:nvSpPr>
        <p:spPr bwMode="auto">
          <a:xfrm flipV="1">
            <a:off x="7620000" y="6248400"/>
            <a:ext cx="0" cy="304800"/>
          </a:xfrm>
          <a:prstGeom prst="line">
            <a:avLst/>
          </a:prstGeom>
          <a:noFill/>
          <a:ln w="9525">
            <a:solidFill>
              <a:schemeClr val="tx1"/>
            </a:solidFill>
            <a:round/>
            <a:headEnd/>
            <a:tailEnd/>
          </a:ln>
          <a:effectLst/>
        </p:spPr>
        <p:txBody>
          <a:bodyPr wrap="none"/>
          <a:lstStyle/>
          <a:p>
            <a:endParaRPr lang="en-US"/>
          </a:p>
        </p:txBody>
      </p:sp>
      <p:sp>
        <p:nvSpPr>
          <p:cNvPr id="22582" name="Rectangle 54"/>
          <p:cNvSpPr>
            <a:spLocks noChangeArrowheads="1"/>
          </p:cNvSpPr>
          <p:nvPr/>
        </p:nvSpPr>
        <p:spPr bwMode="auto">
          <a:xfrm>
            <a:off x="3886200" y="6248400"/>
            <a:ext cx="749300" cy="274638"/>
          </a:xfrm>
          <a:prstGeom prst="rect">
            <a:avLst/>
          </a:prstGeom>
          <a:noFill/>
          <a:ln w="9525">
            <a:noFill/>
            <a:miter lim="800000"/>
            <a:headEnd/>
            <a:tailEnd/>
          </a:ln>
        </p:spPr>
        <p:txBody>
          <a:bodyPr wrap="none" lIns="0" tIns="0" rIns="0" bIns="0">
            <a:spAutoFit/>
          </a:bodyPr>
          <a:lstStyle/>
          <a:p>
            <a:pPr algn="l"/>
            <a:r>
              <a:rPr lang="en-US" sz="1800">
                <a:solidFill>
                  <a:schemeClr val="tx1"/>
                </a:solidFill>
              </a:rPr>
              <a:t>attends</a:t>
            </a:r>
          </a:p>
        </p:txBody>
      </p:sp>
      <p:sp>
        <p:nvSpPr>
          <p:cNvPr id="22583" name="AutoShape 55"/>
          <p:cNvSpPr>
            <a:spLocks noChangeArrowheads="1"/>
          </p:cNvSpPr>
          <p:nvPr/>
        </p:nvSpPr>
        <p:spPr bwMode="auto">
          <a:xfrm rot="13512614">
            <a:off x="4572000" y="6248400"/>
            <a:ext cx="228600" cy="228600"/>
          </a:xfrm>
          <a:prstGeom prst="rtTriangle">
            <a:avLst/>
          </a:prstGeom>
          <a:solidFill>
            <a:schemeClr val="accent1"/>
          </a:solidFill>
          <a:ln w="9525">
            <a:solidFill>
              <a:schemeClr val="tx1"/>
            </a:solidFill>
            <a:miter lim="800000"/>
            <a:headEnd/>
            <a:tailEnd/>
          </a:ln>
          <a:effectLst/>
        </p:spPr>
        <p:txBody>
          <a:bodyPr wrap="none" anchor="ctr"/>
          <a:lstStyle/>
          <a:p>
            <a:endParaRPr lang="en-US"/>
          </a:p>
        </p:txBody>
      </p:sp>
      <p:sp>
        <p:nvSpPr>
          <p:cNvPr id="22584" name="Text Box 56"/>
          <p:cNvSpPr txBox="1">
            <a:spLocks noChangeArrowheads="1"/>
          </p:cNvSpPr>
          <p:nvPr/>
        </p:nvSpPr>
        <p:spPr bwMode="auto">
          <a:xfrm>
            <a:off x="2498725" y="5675313"/>
            <a:ext cx="311150" cy="366712"/>
          </a:xfrm>
          <a:prstGeom prst="rect">
            <a:avLst/>
          </a:prstGeom>
          <a:noFill/>
          <a:ln w="9525">
            <a:noFill/>
            <a:miter lim="800000"/>
            <a:headEnd/>
            <a:tailEnd/>
          </a:ln>
          <a:effectLst/>
        </p:spPr>
        <p:txBody>
          <a:bodyPr wrap="none">
            <a:spAutoFit/>
          </a:bodyPr>
          <a:lstStyle/>
          <a:p>
            <a:pPr algn="l" eaLnBrk="1" hangingPunct="1"/>
            <a:r>
              <a:rPr lang="en-US" sz="1800">
                <a:solidFill>
                  <a:srgbClr val="000000"/>
                </a:solidFill>
              </a:rPr>
              <a:t>1</a:t>
            </a:r>
          </a:p>
        </p:txBody>
      </p:sp>
      <p:sp>
        <p:nvSpPr>
          <p:cNvPr id="22585" name="Text Box 57"/>
          <p:cNvSpPr txBox="1">
            <a:spLocks noChangeArrowheads="1"/>
          </p:cNvSpPr>
          <p:nvPr/>
        </p:nvSpPr>
        <p:spPr bwMode="auto">
          <a:xfrm>
            <a:off x="6248400" y="5715000"/>
            <a:ext cx="311150" cy="366713"/>
          </a:xfrm>
          <a:prstGeom prst="rect">
            <a:avLst/>
          </a:prstGeom>
          <a:noFill/>
          <a:ln w="9525">
            <a:noFill/>
            <a:miter lim="800000"/>
            <a:headEnd/>
            <a:tailEnd/>
          </a:ln>
          <a:effectLst/>
        </p:spPr>
        <p:txBody>
          <a:bodyPr wrap="none">
            <a:spAutoFit/>
          </a:bodyPr>
          <a:lstStyle/>
          <a:p>
            <a:pPr algn="l" eaLnBrk="1" hangingPunct="1"/>
            <a:r>
              <a:rPr lang="en-US" sz="1800">
                <a:solidFill>
                  <a:srgbClr val="000000"/>
                </a:solidFill>
              </a:rPr>
              <a:t>1</a:t>
            </a:r>
          </a:p>
        </p:txBody>
      </p:sp>
      <p:sp>
        <p:nvSpPr>
          <p:cNvPr id="45" name="Rectangle 3"/>
          <p:cNvSpPr>
            <a:spLocks noGrp="1" noChangeArrowheads="1"/>
          </p:cNvSpPr>
          <p:nvPr>
            <p:ph idx="1"/>
          </p:nvPr>
        </p:nvSpPr>
        <p:spPr>
          <a:xfrm>
            <a:off x="838200" y="4419600"/>
            <a:ext cx="7543800" cy="533400"/>
          </a:xfrm>
        </p:spPr>
        <p:txBody>
          <a:bodyPr>
            <a:normAutofit fontScale="77500" lnSpcReduction="20000"/>
          </a:bodyPr>
          <a:lstStyle/>
          <a:p>
            <a:pPr>
              <a:lnSpc>
                <a:spcPct val="90000"/>
              </a:lnSpc>
            </a:pPr>
            <a:r>
              <a:rPr lang="en-US" dirty="0" smtClean="0"/>
              <a:t>During design, association classes are often re-worked to reflect the code instead of the concepts</a:t>
            </a:r>
          </a:p>
        </p:txBody>
      </p:sp>
      <p:sp>
        <p:nvSpPr>
          <p:cNvPr id="46" name="Slide Number Placeholder 45"/>
          <p:cNvSpPr>
            <a:spLocks noGrp="1"/>
          </p:cNvSpPr>
          <p:nvPr>
            <p:ph type="sldNum" sz="quarter" idx="12"/>
          </p:nvPr>
        </p:nvSpPr>
        <p:spPr/>
        <p:txBody>
          <a:bodyPr/>
          <a:lstStyle/>
          <a:p>
            <a:fld id="{042AED99-7FB4-404E-8A97-64753DCE42EC}" type="slidenum">
              <a:rPr kumimoji="0" lang="en-US" smtClean="0"/>
              <a:pPr/>
              <a:t>34</a:t>
            </a:fld>
            <a:endParaRPr kumimoji="0"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xfrm>
            <a:off x="736600" y="1860550"/>
            <a:ext cx="7772400" cy="4114800"/>
          </a:xfrm>
          <a:noFill/>
        </p:spPr>
        <p:txBody>
          <a:bodyPr lIns="90488" tIns="44450" rIns="90488" bIns="44450">
            <a:normAutofit/>
          </a:bodyPr>
          <a:lstStyle/>
          <a:p>
            <a:pPr marL="0" indent="0" eaLnBrk="1" hangingPunct="1">
              <a:lnSpc>
                <a:spcPct val="90000"/>
              </a:lnSpc>
              <a:buFontTx/>
              <a:buNone/>
            </a:pPr>
            <a:r>
              <a:rPr lang="en-US" dirty="0" smtClean="0"/>
              <a:t>There are several special forms of association, such as reflexive associations, aggregation, composition, and association classes.</a:t>
            </a:r>
          </a:p>
          <a:p>
            <a:pPr marL="0" indent="0" eaLnBrk="1" hangingPunct="1">
              <a:lnSpc>
                <a:spcPct val="90000"/>
              </a:lnSpc>
              <a:buFontTx/>
              <a:buNone/>
            </a:pPr>
            <a:r>
              <a:rPr lang="en-US" dirty="0" smtClean="0"/>
              <a:t>Although most of these have their own symbols, you could still model these relationships without them.</a:t>
            </a:r>
          </a:p>
          <a:p>
            <a:pPr marL="0" indent="0" eaLnBrk="1" hangingPunct="1">
              <a:lnSpc>
                <a:spcPct val="90000"/>
              </a:lnSpc>
              <a:buFontTx/>
              <a:buNone/>
            </a:pPr>
            <a:r>
              <a:rPr lang="en-US" dirty="0" smtClean="0"/>
              <a:t>The use of the symbols is to (easily) communicate additional information about the relationship.</a:t>
            </a:r>
          </a:p>
          <a:p>
            <a:pPr marL="0" indent="0" eaLnBrk="1" hangingPunct="1">
              <a:lnSpc>
                <a:spcPct val="90000"/>
              </a:lnSpc>
              <a:buFontTx/>
              <a:buNone/>
            </a:pPr>
            <a:r>
              <a:rPr lang="en-US" dirty="0" smtClean="0"/>
              <a:t>Nevertheless, even these additional symbols are still based </a:t>
            </a:r>
            <a:r>
              <a:rPr lang="en-US" smtClean="0"/>
              <a:t>on the simple concept of an </a:t>
            </a:r>
            <a:r>
              <a:rPr lang="en-US" i="1" smtClean="0"/>
              <a:t>arrow</a:t>
            </a:r>
            <a:r>
              <a:rPr lang="en-US" smtClean="0"/>
              <a:t>. This is an example of diversity </a:t>
            </a:r>
            <a:r>
              <a:rPr lang="en-US" dirty="0" smtClean="0"/>
              <a:t>on the basis of unity.</a:t>
            </a:r>
          </a:p>
        </p:txBody>
      </p:sp>
      <p:sp>
        <p:nvSpPr>
          <p:cNvPr id="591875" name="Rectangle 3"/>
          <p:cNvSpPr>
            <a:spLocks noGrp="1" noChangeArrowheads="1"/>
          </p:cNvSpPr>
          <p:nvPr>
            <p:ph type="title"/>
          </p:nvPr>
        </p:nvSpPr>
        <p:spPr>
          <a:xfrm>
            <a:off x="609600" y="228600"/>
            <a:ext cx="7759700" cy="1130300"/>
          </a:xfrm>
          <a:solidFill>
            <a:srgbClr val="FFE7B7"/>
          </a:solidFill>
          <a:ln w="12700" cap="flat">
            <a:solidFill>
              <a:schemeClr val="tx1"/>
            </a:solidFill>
          </a:ln>
          <a:effectLst>
            <a:outerShdw dist="107763" dir="2700000" algn="ctr" rotWithShape="0">
              <a:schemeClr val="accent1"/>
            </a:outerShdw>
          </a:effectLst>
        </p:spPr>
        <p:txBody>
          <a:bodyPr lIns="90488" tIns="44450" rIns="90488" bIns="44450" anchor="ctr"/>
          <a:lstStyle/>
          <a:p>
            <a:pPr algn="ctr" eaLnBrk="1" hangingPunct="1">
              <a:defRPr/>
            </a:pPr>
            <a:r>
              <a:rPr lang="en-US" dirty="0" smtClean="0">
                <a:solidFill>
                  <a:srgbClr val="000099"/>
                </a:solidFill>
              </a:rPr>
              <a:t>Main Point 3</a:t>
            </a:r>
            <a:endParaRPr lang="en-US" dirty="0" smtClean="0"/>
          </a:p>
        </p:txBody>
      </p:sp>
      <p:sp>
        <p:nvSpPr>
          <p:cNvPr id="31748" name="Slide Number Placeholder 3"/>
          <p:cNvSpPr>
            <a:spLocks noGrp="1"/>
          </p:cNvSpPr>
          <p:nvPr>
            <p:ph type="sldNum" sz="quarter" idx="12"/>
          </p:nvPr>
        </p:nvSpPr>
        <p:spPr>
          <a:noFill/>
        </p:spPr>
        <p:txBody>
          <a:bodyPr/>
          <a:lstStyle/>
          <a:p>
            <a:fld id="{1E63B7F9-CA17-47A1-A83F-2960D4A23F2C}" type="slidenum">
              <a:rPr lang="en-US">
                <a:latin typeface="Arial" charset="0"/>
              </a:rPr>
              <a:pPr/>
              <a:t>35</a:t>
            </a:fld>
            <a:endParaRPr lang="en-US">
              <a:latin typeface="Arial" charset="0"/>
            </a:endParaRP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smtClean="0"/>
              <a:t>Mid-Term Prep Exercise (3-2)</a:t>
            </a:r>
            <a:endParaRPr lang="en-US" dirty="0"/>
          </a:p>
        </p:txBody>
      </p:sp>
      <p:sp>
        <p:nvSpPr>
          <p:cNvPr id="3" name="Content Placeholder 2"/>
          <p:cNvSpPr>
            <a:spLocks noGrp="1"/>
          </p:cNvSpPr>
          <p:nvPr>
            <p:ph idx="1"/>
          </p:nvPr>
        </p:nvSpPr>
        <p:spPr>
          <a:xfrm>
            <a:off x="457200" y="1447800"/>
            <a:ext cx="8229600" cy="4876800"/>
          </a:xfrm>
        </p:spPr>
        <p:txBody>
          <a:bodyPr>
            <a:normAutofit fontScale="77500" lnSpcReduction="20000"/>
          </a:bodyPr>
          <a:lstStyle/>
          <a:p>
            <a:r>
              <a:rPr lang="en-US" dirty="0" smtClean="0"/>
              <a:t>Objective: understand reflexive associations</a:t>
            </a:r>
          </a:p>
          <a:p>
            <a:r>
              <a:rPr lang="en-US" dirty="0" smtClean="0"/>
              <a:t>Task: Draw a UML class diagram for each of the following problem statements.</a:t>
            </a:r>
          </a:p>
          <a:p>
            <a:pPr>
              <a:buNone/>
            </a:pPr>
            <a:r>
              <a:rPr lang="en-US" dirty="0" smtClean="0"/>
              <a:t>1. Doubly-Linked List:</a:t>
            </a:r>
          </a:p>
          <a:p>
            <a:pPr lvl="2">
              <a:buNone/>
            </a:pPr>
            <a:r>
              <a:rPr lang="en-US" dirty="0" smtClean="0"/>
              <a:t>A </a:t>
            </a:r>
            <a:r>
              <a:rPr lang="en-US" dirty="0" err="1" smtClean="0"/>
              <a:t>LinkedList</a:t>
            </a:r>
            <a:r>
              <a:rPr lang="en-US" dirty="0" smtClean="0"/>
              <a:t> consists of zero or more </a:t>
            </a:r>
            <a:r>
              <a:rPr lang="en-US" dirty="0" err="1" smtClean="0"/>
              <a:t>ListItems</a:t>
            </a:r>
            <a:r>
              <a:rPr lang="en-US" dirty="0" smtClean="0"/>
              <a:t>. However, the </a:t>
            </a:r>
            <a:r>
              <a:rPr lang="en-US" dirty="0" err="1" smtClean="0"/>
              <a:t>LinkedList</a:t>
            </a:r>
            <a:endParaRPr lang="en-US" dirty="0" smtClean="0"/>
          </a:p>
          <a:p>
            <a:pPr lvl="2">
              <a:buNone/>
            </a:pPr>
            <a:r>
              <a:rPr lang="en-US" dirty="0" smtClean="0"/>
              <a:t>class only knows about the first </a:t>
            </a:r>
            <a:r>
              <a:rPr lang="en-US" dirty="0" err="1" smtClean="0"/>
              <a:t>ListItem</a:t>
            </a:r>
            <a:r>
              <a:rPr lang="en-US" dirty="0" smtClean="0"/>
              <a:t>. Each </a:t>
            </a:r>
            <a:r>
              <a:rPr lang="en-US" dirty="0" err="1" smtClean="0"/>
              <a:t>ListItem</a:t>
            </a:r>
            <a:r>
              <a:rPr lang="en-US" dirty="0" smtClean="0"/>
              <a:t> knows its previous</a:t>
            </a:r>
          </a:p>
          <a:p>
            <a:pPr lvl="2">
              <a:buNone/>
            </a:pPr>
            <a:r>
              <a:rPr lang="en-US" dirty="0" smtClean="0"/>
              <a:t>and its next </a:t>
            </a:r>
            <a:r>
              <a:rPr lang="en-US" dirty="0" err="1" smtClean="0"/>
              <a:t>ListItem</a:t>
            </a:r>
            <a:r>
              <a:rPr lang="en-US" dirty="0" smtClean="0"/>
              <a:t>, if any.</a:t>
            </a:r>
          </a:p>
          <a:p>
            <a:pPr lvl="2">
              <a:buNone/>
            </a:pPr>
            <a:endParaRPr lang="en-US" dirty="0" smtClean="0"/>
          </a:p>
          <a:p>
            <a:pPr>
              <a:buNone/>
            </a:pPr>
            <a:r>
              <a:rPr lang="en-US" dirty="0" smtClean="0"/>
              <a:t>2. Position Hierarchy:</a:t>
            </a:r>
          </a:p>
          <a:p>
            <a:pPr lvl="1">
              <a:buNone/>
            </a:pPr>
            <a:r>
              <a:rPr lang="en-US" dirty="0" smtClean="0"/>
              <a:t>A position may or may not be a managerial position. If it is a managerial</a:t>
            </a:r>
          </a:p>
          <a:p>
            <a:pPr lvl="1">
              <a:buNone/>
            </a:pPr>
            <a:r>
              <a:rPr lang="en-US" dirty="0" smtClean="0"/>
              <a:t>position, then other positions report to this one.</a:t>
            </a:r>
          </a:p>
          <a:p>
            <a:pPr lvl="1">
              <a:buNone/>
            </a:pPr>
            <a:endParaRPr lang="en-US" dirty="0" smtClean="0"/>
          </a:p>
          <a:p>
            <a:pPr>
              <a:buNone/>
            </a:pPr>
            <a:r>
              <a:rPr lang="en-US" dirty="0" smtClean="0"/>
              <a:t>3. Course Prerequisites:</a:t>
            </a:r>
          </a:p>
          <a:p>
            <a:pPr lvl="1">
              <a:buNone/>
            </a:pPr>
            <a:r>
              <a:rPr lang="en-US" dirty="0" smtClean="0"/>
              <a:t> A university course may or may not require the student to have taken other courses first before taking this one. Any course can be a </a:t>
            </a:r>
            <a:r>
              <a:rPr lang="en-US" smtClean="0"/>
              <a:t>prerequisite course for </a:t>
            </a:r>
            <a:r>
              <a:rPr lang="en-US" dirty="0" smtClean="0"/>
              <a:t>any other course, except for itself.</a:t>
            </a:r>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36</a:t>
            </a:fld>
            <a:endParaRPr kumimoji="0"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xfrm>
            <a:off x="736600" y="1860550"/>
            <a:ext cx="7772400" cy="4114800"/>
          </a:xfrm>
          <a:noFill/>
        </p:spPr>
        <p:txBody>
          <a:bodyPr lIns="90488" tIns="44450" rIns="90488" bIns="44450">
            <a:normAutofit lnSpcReduction="10000"/>
          </a:bodyPr>
          <a:lstStyle/>
          <a:p>
            <a:pPr marL="0" indent="0" eaLnBrk="1" hangingPunct="1">
              <a:lnSpc>
                <a:spcPct val="90000"/>
              </a:lnSpc>
              <a:buFontTx/>
              <a:buNone/>
            </a:pPr>
            <a:r>
              <a:rPr lang="en-US" dirty="0" smtClean="0"/>
              <a:t>Today we looked at modeling associations:</a:t>
            </a:r>
          </a:p>
          <a:p>
            <a:r>
              <a:rPr lang="en-US" dirty="0" smtClean="0"/>
              <a:t>We can use an association matrix to analyze what the relations are between concepts</a:t>
            </a:r>
          </a:p>
          <a:p>
            <a:r>
              <a:rPr lang="en-US" dirty="0" smtClean="0"/>
              <a:t>Associations are modeled with a line, a name describing the association, numbers on each side to indicate multiplicity, and optionally an arrow for directionality</a:t>
            </a:r>
          </a:p>
          <a:p>
            <a:r>
              <a:rPr lang="en-US" dirty="0" smtClean="0"/>
              <a:t>Reflexive associations, aggregation, composition, and association classes are further model refinements of associations.</a:t>
            </a:r>
          </a:p>
          <a:p>
            <a:endParaRPr lang="en-US" dirty="0" smtClean="0"/>
          </a:p>
          <a:p>
            <a:endParaRPr lang="en-US" dirty="0" smtClean="0"/>
          </a:p>
        </p:txBody>
      </p:sp>
      <p:sp>
        <p:nvSpPr>
          <p:cNvPr id="591875" name="Rectangle 3"/>
          <p:cNvSpPr>
            <a:spLocks noGrp="1" noChangeArrowheads="1"/>
          </p:cNvSpPr>
          <p:nvPr>
            <p:ph type="title"/>
          </p:nvPr>
        </p:nvSpPr>
        <p:spPr>
          <a:xfrm>
            <a:off x="609600" y="228600"/>
            <a:ext cx="7759700" cy="1130300"/>
          </a:xfrm>
          <a:solidFill>
            <a:srgbClr val="FFE7B7"/>
          </a:solidFill>
          <a:ln w="12700" cap="flat">
            <a:solidFill>
              <a:schemeClr val="tx1"/>
            </a:solidFill>
          </a:ln>
          <a:effectLst>
            <a:outerShdw dist="107763" dir="2700000" algn="ctr" rotWithShape="0">
              <a:schemeClr val="accent1"/>
            </a:outerShdw>
          </a:effectLst>
        </p:spPr>
        <p:txBody>
          <a:bodyPr lIns="90488" tIns="44450" rIns="90488" bIns="44450" anchor="ctr"/>
          <a:lstStyle/>
          <a:p>
            <a:pPr algn="ctr" eaLnBrk="1" hangingPunct="1">
              <a:defRPr/>
            </a:pPr>
            <a:r>
              <a:rPr lang="en-US" dirty="0" smtClean="0">
                <a:solidFill>
                  <a:srgbClr val="000099"/>
                </a:solidFill>
              </a:rPr>
              <a:t>Summary</a:t>
            </a:r>
            <a:endParaRPr lang="en-US" dirty="0" smtClean="0"/>
          </a:p>
        </p:txBody>
      </p:sp>
      <p:sp>
        <p:nvSpPr>
          <p:cNvPr id="46084" name="Slide Number Placeholder 3"/>
          <p:cNvSpPr>
            <a:spLocks noGrp="1"/>
          </p:cNvSpPr>
          <p:nvPr>
            <p:ph type="sldNum" sz="quarter" idx="12"/>
          </p:nvPr>
        </p:nvSpPr>
        <p:spPr>
          <a:noFill/>
        </p:spPr>
        <p:txBody>
          <a:bodyPr/>
          <a:lstStyle/>
          <a:p>
            <a:fld id="{A24AD04C-DC1F-43D1-9567-0D0646DEA9C2}" type="slidenum">
              <a:rPr lang="en-US">
                <a:latin typeface="Arial" charset="0"/>
              </a:rPr>
              <a:pPr/>
              <a:t>37</a:t>
            </a:fld>
            <a:endParaRPr lang="en-US" dirty="0">
              <a:latin typeface="Arial" charset="0"/>
            </a:endParaRP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2"/>
          <p:cNvSpPr>
            <a:spLocks noGrp="1" noChangeArrowheads="1"/>
          </p:cNvSpPr>
          <p:nvPr>
            <p:ph type="body" idx="1"/>
          </p:nvPr>
        </p:nvSpPr>
        <p:spPr>
          <a:xfrm>
            <a:off x="736600" y="1860550"/>
            <a:ext cx="7772400" cy="4114800"/>
          </a:xfrm>
        </p:spPr>
        <p:txBody>
          <a:bodyPr lIns="90488" tIns="44450" rIns="90488" bIns="44450">
            <a:normAutofit/>
          </a:bodyPr>
          <a:lstStyle/>
          <a:p>
            <a:pPr marL="342900" indent="-342900">
              <a:buFont typeface="+mj-lt"/>
              <a:buAutoNum type="arabicPeriod"/>
            </a:pPr>
            <a:r>
              <a:rPr lang="en-US" sz="1800" dirty="0" smtClean="0"/>
              <a:t>Class diagrams are defined in terms </a:t>
            </a:r>
            <a:r>
              <a:rPr lang="en-US" sz="1800" smtClean="0"/>
              <a:t>of classes and </a:t>
            </a:r>
            <a:r>
              <a:rPr lang="en-US" sz="1800" dirty="0" smtClean="0"/>
              <a:t>their relationships (</a:t>
            </a:r>
            <a:r>
              <a:rPr lang="en-US" sz="1800" smtClean="0"/>
              <a:t>associations)</a:t>
            </a:r>
            <a:br>
              <a:rPr lang="en-US" sz="1800" smtClean="0"/>
            </a:br>
            <a:endParaRPr lang="en-US" sz="1800" dirty="0" smtClean="0"/>
          </a:p>
          <a:p>
            <a:pPr marL="342900" indent="-342900">
              <a:buFont typeface="+mj-lt"/>
              <a:buAutoNum type="arabicPeriod"/>
            </a:pPr>
            <a:r>
              <a:rPr lang="en-US" sz="1800" dirty="0" smtClean="0"/>
              <a:t>Although there are various special association forms (composition</a:t>
            </a:r>
            <a:r>
              <a:rPr lang="en-US" sz="1800" smtClean="0"/>
              <a:t>, aggregation, etc.), all are variations of the fundamental concept of an association from one object to </a:t>
            </a:r>
            <a:r>
              <a:rPr lang="en-US" sz="1800" smtClean="0"/>
              <a:t>another.</a:t>
            </a:r>
            <a:endParaRPr lang="en-US" sz="1800" dirty="0" smtClean="0"/>
          </a:p>
          <a:p>
            <a:pPr eaLnBrk="1" hangingPunct="1">
              <a:buFont typeface="+mj-lt"/>
              <a:buAutoNum type="arabicPeriod"/>
              <a:defRPr/>
            </a:pPr>
            <a:endParaRPr lang="en-US" sz="1800" dirty="0" smtClean="0"/>
          </a:p>
          <a:p>
            <a:pPr>
              <a:buFont typeface="+mj-lt"/>
              <a:buAutoNum type="arabicPeriod"/>
              <a:defRPr/>
            </a:pPr>
            <a:r>
              <a:rPr lang="en-US" sz="1800" b="1" u="sng" dirty="0" smtClean="0"/>
              <a:t>Transcendental </a:t>
            </a:r>
            <a:r>
              <a:rPr lang="en-US" sz="1800" b="1" u="sng" err="1" smtClean="0"/>
              <a:t>consciouness</a:t>
            </a:r>
            <a:r>
              <a:rPr lang="en-US" sz="1800" smtClean="0"/>
              <a:t> is related to itself through its own self-referral dynamics. </a:t>
            </a:r>
            <a:endParaRPr lang="en-US" sz="1800" dirty="0" smtClean="0"/>
          </a:p>
          <a:p>
            <a:pPr eaLnBrk="1" hangingPunct="1">
              <a:buFont typeface="+mj-lt"/>
              <a:buAutoNum type="arabicPeriod"/>
              <a:defRPr/>
            </a:pPr>
            <a:endParaRPr lang="en-US" sz="1800" dirty="0" smtClean="0"/>
          </a:p>
          <a:p>
            <a:pPr>
              <a:buFont typeface="+mj-lt"/>
              <a:buAutoNum type="arabicPeriod"/>
              <a:defRPr/>
            </a:pPr>
            <a:r>
              <a:rPr lang="en-US" sz="1800" b="1" u="sng" dirty="0" smtClean="0"/>
              <a:t>Wholeness moving within itself</a:t>
            </a:r>
            <a:r>
              <a:rPr lang="en-US" sz="1800" dirty="0" smtClean="0"/>
              <a:t>: In </a:t>
            </a:r>
            <a:r>
              <a:rPr lang="en-US" sz="1800" smtClean="0"/>
              <a:t>Unity </a:t>
            </a:r>
            <a:r>
              <a:rPr lang="en-US" sz="1800" smtClean="0"/>
              <a:t>Consciousness, </a:t>
            </a:r>
            <a:r>
              <a:rPr lang="en-US" sz="1800" smtClean="0"/>
              <a:t>one recognizes that the relationship of the Self to the Self is not only fundamental, but is in reality the only relationship there is.</a:t>
            </a:r>
            <a:endParaRPr lang="en-US" sz="1800" dirty="0" smtClean="0"/>
          </a:p>
          <a:p>
            <a:pPr marL="0" indent="0" eaLnBrk="1" hangingPunct="1">
              <a:lnSpc>
                <a:spcPct val="90000"/>
              </a:lnSpc>
              <a:buFontTx/>
              <a:buNone/>
              <a:defRPr/>
            </a:pPr>
            <a:endParaRPr lang="en-US" sz="1800" dirty="0" smtClean="0">
              <a:solidFill>
                <a:srgbClr val="000099"/>
              </a:solidFill>
            </a:endParaRPr>
          </a:p>
        </p:txBody>
      </p:sp>
      <p:sp>
        <p:nvSpPr>
          <p:cNvPr id="591875" name="Rectangle 3"/>
          <p:cNvSpPr>
            <a:spLocks noGrp="1" noChangeArrowheads="1"/>
          </p:cNvSpPr>
          <p:nvPr>
            <p:ph type="title"/>
          </p:nvPr>
        </p:nvSpPr>
        <p:spPr>
          <a:xfrm>
            <a:off x="609600" y="228600"/>
            <a:ext cx="7759700" cy="1130300"/>
          </a:xfrm>
          <a:solidFill>
            <a:srgbClr val="FFE7B7"/>
          </a:solidFill>
          <a:ln w="12700" cap="flat">
            <a:solidFill>
              <a:schemeClr val="tx1"/>
            </a:solidFill>
          </a:ln>
          <a:effectLst>
            <a:outerShdw dist="107763" dir="2700000" algn="ctr" rotWithShape="0">
              <a:schemeClr val="accent1"/>
            </a:outerShdw>
          </a:effectLst>
        </p:spPr>
        <p:txBody>
          <a:bodyPr lIns="90488" tIns="44450" rIns="90488" bIns="44450">
            <a:normAutofit fontScale="90000"/>
          </a:bodyPr>
          <a:lstStyle/>
          <a:p>
            <a:pPr algn="ctr" eaLnBrk="1" hangingPunct="1">
              <a:defRPr/>
            </a:pPr>
            <a:r>
              <a:rPr lang="en-US" sz="3600" dirty="0" smtClean="0">
                <a:solidFill>
                  <a:srgbClr val="000099"/>
                </a:solidFill>
              </a:rPr>
              <a:t>Connecting the Parts of Knowledge With the Wholeness of Knowledge</a:t>
            </a:r>
            <a:endParaRPr lang="en-US" sz="3600" dirty="0" smtClean="0"/>
          </a:p>
        </p:txBody>
      </p:sp>
      <p:cxnSp>
        <p:nvCxnSpPr>
          <p:cNvPr id="48132" name="Straight Connector 4"/>
          <p:cNvCxnSpPr>
            <a:cxnSpLocks noChangeShapeType="1"/>
          </p:cNvCxnSpPr>
          <p:nvPr/>
        </p:nvCxnSpPr>
        <p:spPr bwMode="auto">
          <a:xfrm>
            <a:off x="990600" y="3657600"/>
            <a:ext cx="7086600" cy="0"/>
          </a:xfrm>
          <a:prstGeom prst="line">
            <a:avLst/>
          </a:prstGeom>
          <a:noFill/>
          <a:ln w="19050" algn="ctr">
            <a:solidFill>
              <a:schemeClr val="tx1"/>
            </a:solidFill>
            <a:round/>
            <a:headEnd/>
            <a:tailEnd/>
          </a:ln>
        </p:spPr>
      </p:cxnSp>
      <p:sp>
        <p:nvSpPr>
          <p:cNvPr id="48133" name="AutoShape 2"/>
          <p:cNvSpPr>
            <a:spLocks noChangeArrowheads="1"/>
          </p:cNvSpPr>
          <p:nvPr/>
        </p:nvSpPr>
        <p:spPr bwMode="auto">
          <a:xfrm rot="16200000">
            <a:off x="7253281" y="3227189"/>
            <a:ext cx="2907110" cy="544512"/>
          </a:xfrm>
          <a:prstGeom prst="curvedUpArrow">
            <a:avLst>
              <a:gd name="adj1" fmla="val 46867"/>
              <a:gd name="adj2" fmla="val 100765"/>
              <a:gd name="adj3" fmla="val 33333"/>
            </a:avLst>
          </a:prstGeom>
          <a:solidFill>
            <a:srgbClr val="FFFF00"/>
          </a:solidFill>
          <a:ln w="9525">
            <a:solidFill>
              <a:srgbClr val="000000"/>
            </a:solidFill>
            <a:miter lim="800000"/>
            <a:headEnd/>
            <a:tailEnd/>
          </a:ln>
        </p:spPr>
        <p:txBody>
          <a:bodyPr/>
          <a:lstStyle/>
          <a:p>
            <a:endParaRPr lang="en-US" dirty="0"/>
          </a:p>
        </p:txBody>
      </p:sp>
      <p:sp>
        <p:nvSpPr>
          <p:cNvPr id="48134" name="Slide Number Placeholder 7"/>
          <p:cNvSpPr>
            <a:spLocks noGrp="1"/>
          </p:cNvSpPr>
          <p:nvPr>
            <p:ph type="sldNum" sz="quarter" idx="12"/>
          </p:nvPr>
        </p:nvSpPr>
        <p:spPr>
          <a:noFill/>
        </p:spPr>
        <p:txBody>
          <a:bodyPr/>
          <a:lstStyle/>
          <a:p>
            <a:fld id="{C1791BB6-9F46-40A0-B2B7-32CF2E3E968E}" type="slidenum">
              <a:rPr lang="en-US">
                <a:latin typeface="Arial" charset="0"/>
              </a:rPr>
              <a:pPr/>
              <a:t>38</a:t>
            </a:fld>
            <a:endParaRPr lang="en-US" dirty="0">
              <a:latin typeface="Arial" charset="0"/>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body" idx="1"/>
          </p:nvPr>
        </p:nvSpPr>
        <p:spPr>
          <a:xfrm>
            <a:off x="736600" y="1860550"/>
            <a:ext cx="7772400" cy="4114800"/>
          </a:xfrm>
          <a:noFill/>
        </p:spPr>
        <p:txBody>
          <a:bodyPr lIns="90488" tIns="44450" rIns="90488" bIns="44450">
            <a:normAutofit fontScale="92500" lnSpcReduction="10000"/>
          </a:bodyPr>
          <a:lstStyle/>
          <a:p>
            <a:pPr marL="0" indent="0">
              <a:lnSpc>
                <a:spcPct val="90000"/>
              </a:lnSpc>
              <a:buNone/>
            </a:pPr>
            <a:r>
              <a:rPr lang="en-US" dirty="0"/>
              <a:t>In the real world, objects have relationships. These manifested relationships appear in many different ways. In this lecture, we explore the range of relationships that can be modeled in UML depending on how the objects’ relate to each other.</a:t>
            </a:r>
          </a:p>
          <a:p>
            <a:pPr marL="0" indent="0">
              <a:lnSpc>
                <a:spcPct val="90000"/>
              </a:lnSpc>
              <a:buNone/>
            </a:pPr>
            <a:r>
              <a:rPr lang="en-US" dirty="0" smtClean="0"/>
              <a:t>At the most fundamental level every object is made out of the same essence – and is therefore (in a way) related to everything. </a:t>
            </a:r>
            <a:r>
              <a:rPr lang="en-US" dirty="0"/>
              <a:t>A</a:t>
            </a:r>
            <a:r>
              <a:rPr lang="en-US" dirty="0" smtClean="0"/>
              <a:t>n intellectual analysis or model of all these relationships is generally not practical.  </a:t>
            </a:r>
          </a:p>
          <a:p>
            <a:pPr marL="0" indent="0">
              <a:lnSpc>
                <a:spcPct val="90000"/>
              </a:lnSpc>
              <a:buNone/>
            </a:pPr>
            <a:r>
              <a:rPr lang="en-US" dirty="0" smtClean="0"/>
              <a:t>A direct experience of the underlying reality of all of manifest creation and our relationship with all of nature is a result of our practice of Transcendental Meditation.</a:t>
            </a:r>
          </a:p>
          <a:p>
            <a:pPr marL="0" indent="0">
              <a:lnSpc>
                <a:spcPct val="90000"/>
              </a:lnSpc>
              <a:buNone/>
            </a:pPr>
            <a:endParaRPr lang="en-US" dirty="0" smtClean="0"/>
          </a:p>
          <a:p>
            <a:pPr marL="0" indent="0">
              <a:lnSpc>
                <a:spcPct val="90000"/>
              </a:lnSpc>
              <a:buNone/>
            </a:pPr>
            <a:endParaRPr lang="en-US" dirty="0" smtClean="0"/>
          </a:p>
        </p:txBody>
      </p:sp>
      <p:sp>
        <p:nvSpPr>
          <p:cNvPr id="591875" name="Rectangle 3"/>
          <p:cNvSpPr>
            <a:spLocks noGrp="1" noChangeArrowheads="1"/>
          </p:cNvSpPr>
          <p:nvPr>
            <p:ph type="title"/>
          </p:nvPr>
        </p:nvSpPr>
        <p:spPr>
          <a:xfrm>
            <a:off x="609600" y="228600"/>
            <a:ext cx="7759700" cy="1130300"/>
          </a:xfrm>
          <a:solidFill>
            <a:srgbClr val="FFE7B7"/>
          </a:solidFill>
          <a:ln w="12700" cap="flat">
            <a:solidFill>
              <a:schemeClr val="tx1"/>
            </a:solidFill>
          </a:ln>
          <a:effectLst>
            <a:outerShdw dist="107763" dir="2700000" algn="ctr" rotWithShape="0">
              <a:schemeClr val="accent1"/>
            </a:outerShdw>
          </a:effectLst>
        </p:spPr>
        <p:txBody>
          <a:bodyPr lIns="90488" tIns="44450" rIns="90488" bIns="44450" anchor="ctr"/>
          <a:lstStyle/>
          <a:p>
            <a:pPr algn="ctr" eaLnBrk="1" hangingPunct="1">
              <a:defRPr/>
            </a:pPr>
            <a:r>
              <a:rPr lang="en-US" dirty="0" smtClean="0">
                <a:solidFill>
                  <a:srgbClr val="000099"/>
                </a:solidFill>
              </a:rPr>
              <a:t>Wholeness Statement</a:t>
            </a:r>
            <a:endParaRPr lang="en-US" dirty="0" smtClean="0"/>
          </a:p>
        </p:txBody>
      </p:sp>
      <p:sp>
        <p:nvSpPr>
          <p:cNvPr id="7172" name="Slide Number Placeholder 5"/>
          <p:cNvSpPr>
            <a:spLocks noGrp="1"/>
          </p:cNvSpPr>
          <p:nvPr>
            <p:ph type="sldNum" sz="quarter" idx="12"/>
          </p:nvPr>
        </p:nvSpPr>
        <p:spPr>
          <a:noFill/>
        </p:spPr>
        <p:txBody>
          <a:bodyPr/>
          <a:lstStyle/>
          <a:p>
            <a:fld id="{9B0FB770-C5BF-4C9E-A5D0-9EA9FB7035C2}" type="slidenum">
              <a:rPr lang="en-US">
                <a:latin typeface="Arial" charset="0"/>
              </a:rPr>
              <a:pPr/>
              <a:t>4</a:t>
            </a:fld>
            <a:endParaRPr lang="en-US" dirty="0">
              <a:latin typeface="Arial" charset="0"/>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Association Analysis</a:t>
            </a:r>
            <a:endParaRPr lang="en-US" dirty="0"/>
          </a:p>
        </p:txBody>
      </p:sp>
      <p:sp>
        <p:nvSpPr>
          <p:cNvPr id="5" name="Text Placeholder 4"/>
          <p:cNvSpPr>
            <a:spLocks noGrp="1"/>
          </p:cNvSpPr>
          <p:nvPr>
            <p:ph type="body" idx="1"/>
          </p:nvPr>
        </p:nvSpPr>
        <p:spPr/>
        <p:txBody>
          <a:bodyPr/>
          <a:lstStyle/>
          <a:p>
            <a:r>
              <a:rPr lang="en-US" dirty="0" smtClean="0"/>
              <a:t>Finding the relationships between concepts</a:t>
            </a:r>
            <a:endParaRPr lang="en-US" dirty="0"/>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5</a:t>
            </a:fld>
            <a:endParaRPr kumimoji="0"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Associations</a:t>
            </a:r>
            <a:endParaRPr lang="en-US" dirty="0"/>
          </a:p>
        </p:txBody>
      </p:sp>
      <p:sp>
        <p:nvSpPr>
          <p:cNvPr id="3" name="Content Placeholder 2"/>
          <p:cNvSpPr>
            <a:spLocks noGrp="1"/>
          </p:cNvSpPr>
          <p:nvPr>
            <p:ph idx="1"/>
          </p:nvPr>
        </p:nvSpPr>
        <p:spPr/>
        <p:txBody>
          <a:bodyPr/>
          <a:lstStyle/>
          <a:p>
            <a:r>
              <a:rPr lang="en-US" dirty="0" smtClean="0"/>
              <a:t>Define how classes interrelate to each other.</a:t>
            </a:r>
          </a:p>
          <a:p>
            <a:r>
              <a:rPr lang="en-US" dirty="0" smtClean="0"/>
              <a:t>Look at the problem statement after defining the data dictionary and identify verbs (verb phrases)</a:t>
            </a:r>
          </a:p>
          <a:p>
            <a:pPr lvl="1"/>
            <a:r>
              <a:rPr lang="en-US" dirty="0" smtClean="0"/>
              <a:t>Chose structural relationship.</a:t>
            </a:r>
          </a:p>
          <a:p>
            <a:pPr lvl="1"/>
            <a:r>
              <a:rPr lang="en-US" dirty="0" smtClean="0"/>
              <a:t>Ignore actions and behaviors (transient).</a:t>
            </a:r>
          </a:p>
          <a:p>
            <a:r>
              <a:rPr lang="en-US" dirty="0" smtClean="0"/>
              <a:t>Methods</a:t>
            </a:r>
          </a:p>
          <a:p>
            <a:pPr lvl="1"/>
            <a:r>
              <a:rPr lang="en-US" dirty="0" smtClean="0"/>
              <a:t>Verb phrase analysis</a:t>
            </a:r>
          </a:p>
          <a:p>
            <a:pPr lvl="1"/>
            <a:r>
              <a:rPr lang="en-US" dirty="0" smtClean="0"/>
              <a:t>Create association matrix</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6</a:t>
            </a:fld>
            <a:endParaRPr kumimoji="0" lang="en-US" dirty="0"/>
          </a:p>
        </p:txBody>
      </p:sp>
    </p:spTree>
    <p:extLst>
      <p:ext uri="{BB962C8B-B14F-4D97-AF65-F5344CB8AC3E}">
        <p14:creationId xmlns:p14="http://schemas.microsoft.com/office/powerpoint/2010/main" val="1811249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left)">
                                      <p:cBhvr>
                                        <p:cTn id="16" dur="500"/>
                                        <p:tgtEl>
                                          <p:spTgt spid="3">
                                            <p:txEl>
                                              <p:pRg st="2" end="2"/>
                                            </p:txEl>
                                          </p:spTgt>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left)">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left)">
                                      <p:cBhvr>
                                        <p:cTn id="25" dur="500"/>
                                        <p:tgtEl>
                                          <p:spTgt spid="3">
                                            <p:txEl>
                                              <p:pRg st="4" end="4"/>
                                            </p:txEl>
                                          </p:spTgt>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wipe(left)">
                                      <p:cBhvr>
                                        <p:cTn id="29" dur="500"/>
                                        <p:tgtEl>
                                          <p:spTgt spid="3">
                                            <p:txEl>
                                              <p:pRg st="5" end="5"/>
                                            </p:txEl>
                                          </p:spTgt>
                                        </p:tgtEl>
                                      </p:cBhvr>
                                    </p:animEffect>
                                  </p:childTnLst>
                                </p:cTn>
                              </p:par>
                            </p:childTnLst>
                          </p:cTn>
                        </p:par>
                        <p:par>
                          <p:cTn id="30" fill="hold">
                            <p:stCondLst>
                              <p:cond delay="1000"/>
                            </p:stCondLst>
                            <p:childTnLst>
                              <p:par>
                                <p:cTn id="31" presetID="22" presetClass="entr" presetSubtype="8" fill="hold" nodeType="after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wipe(left)">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dirty="0" smtClean="0"/>
              <a:t>Associations between Classes</a:t>
            </a:r>
          </a:p>
        </p:txBody>
      </p:sp>
      <p:sp>
        <p:nvSpPr>
          <p:cNvPr id="33795" name="Rectangle 3"/>
          <p:cNvSpPr>
            <a:spLocks noGrp="1" noChangeArrowheads="1"/>
          </p:cNvSpPr>
          <p:nvPr>
            <p:ph type="body" idx="1"/>
          </p:nvPr>
        </p:nvSpPr>
        <p:spPr/>
        <p:txBody>
          <a:bodyPr/>
          <a:lstStyle/>
          <a:p>
            <a:pPr eaLnBrk="1" hangingPunct="1">
              <a:lnSpc>
                <a:spcPct val="90000"/>
              </a:lnSpc>
            </a:pPr>
            <a:r>
              <a:rPr lang="en-US" sz="4000" dirty="0" smtClean="0"/>
              <a:t>Associations</a:t>
            </a:r>
          </a:p>
          <a:p>
            <a:pPr eaLnBrk="1" hangingPunct="1">
              <a:lnSpc>
                <a:spcPct val="90000"/>
              </a:lnSpc>
            </a:pPr>
            <a:r>
              <a:rPr lang="en-US" sz="4000" dirty="0" smtClean="0"/>
              <a:t>Aggregation / Composition</a:t>
            </a:r>
          </a:p>
          <a:p>
            <a:pPr eaLnBrk="1" hangingPunct="1">
              <a:lnSpc>
                <a:spcPct val="90000"/>
              </a:lnSpc>
            </a:pPr>
            <a:r>
              <a:rPr lang="en-US" sz="4000" dirty="0" smtClean="0"/>
              <a:t>Inheritance</a:t>
            </a:r>
          </a:p>
          <a:p>
            <a:pPr eaLnBrk="1" hangingPunct="1">
              <a:lnSpc>
                <a:spcPct val="90000"/>
              </a:lnSpc>
            </a:pPr>
            <a:r>
              <a:rPr lang="en-US" sz="4000" dirty="0" smtClean="0"/>
              <a:t>Use verb phrases in requirements to help identify associations, ignoring those that represent transient actions or behaviors</a:t>
            </a:r>
          </a:p>
        </p:txBody>
      </p:sp>
      <p:sp>
        <p:nvSpPr>
          <p:cNvPr id="33796" name="Slide Number Placeholder 5"/>
          <p:cNvSpPr>
            <a:spLocks noGrp="1"/>
          </p:cNvSpPr>
          <p:nvPr>
            <p:ph type="sldNum" sz="quarter" idx="12"/>
          </p:nvPr>
        </p:nvSpPr>
        <p:spPr>
          <a:noFill/>
        </p:spPr>
        <p:txBody>
          <a:bodyPr/>
          <a:lstStyle/>
          <a:p>
            <a:fld id="{F234F280-E10C-44B6-9D8C-F186C8E10EB2}" type="slidenum">
              <a:rPr lang="en-US">
                <a:latin typeface="Arial" charset="0"/>
              </a:rPr>
              <a:pPr/>
              <a:t>7</a:t>
            </a:fld>
            <a:endParaRPr lang="en-US" dirty="0">
              <a:latin typeface="Arial"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Student Registration System</a:t>
            </a:r>
            <a:endParaRPr lang="en-US" dirty="0"/>
          </a:p>
        </p:txBody>
      </p:sp>
      <p:sp>
        <p:nvSpPr>
          <p:cNvPr id="3" name="Content Placeholder 2"/>
          <p:cNvSpPr>
            <a:spLocks noGrp="1"/>
          </p:cNvSpPr>
          <p:nvPr>
            <p:ph idx="1"/>
          </p:nvPr>
        </p:nvSpPr>
        <p:spPr/>
        <p:txBody>
          <a:bodyPr>
            <a:normAutofit fontScale="47500" lnSpcReduction="20000"/>
          </a:bodyPr>
          <a:lstStyle/>
          <a:p>
            <a:pPr marL="0" indent="0">
              <a:buNone/>
            </a:pPr>
            <a:r>
              <a:rPr lang="en-US" dirty="0"/>
              <a:t>We have been asked to develop an automated Student Registration System (SRS) for the university. </a:t>
            </a:r>
            <a:r>
              <a:rPr lang="en-US" dirty="0" smtClean="0"/>
              <a:t>This system </a:t>
            </a:r>
            <a:r>
              <a:rPr lang="en-US" dirty="0"/>
              <a:t>will enable students to register online for courses each semester, as well as track their </a:t>
            </a:r>
            <a:r>
              <a:rPr lang="en-US" dirty="0" smtClean="0"/>
              <a:t>progress toward </a:t>
            </a:r>
            <a:r>
              <a:rPr lang="en-US" dirty="0"/>
              <a:t>completion of their degree</a:t>
            </a:r>
            <a:r>
              <a:rPr lang="en-US" dirty="0" smtClean="0"/>
              <a:t>.</a:t>
            </a:r>
          </a:p>
          <a:p>
            <a:pPr marL="0" indent="0">
              <a:buNone/>
            </a:pPr>
            <a:endParaRPr lang="en-US" dirty="0" smtClean="0"/>
          </a:p>
          <a:p>
            <a:pPr marL="0" indent="0">
              <a:buNone/>
            </a:pPr>
            <a:r>
              <a:rPr lang="en-US" dirty="0" smtClean="0"/>
              <a:t>When </a:t>
            </a:r>
            <a:r>
              <a:rPr lang="en-US" dirty="0"/>
              <a:t>a student first enrolls at the university, he/she uses the SRS to set forth a plan of study as </a:t>
            </a:r>
            <a:r>
              <a:rPr lang="en-US" dirty="0" smtClean="0"/>
              <a:t>to which </a:t>
            </a:r>
            <a:r>
              <a:rPr lang="en-US" dirty="0"/>
              <a:t>courses he/she plans on taking to satisfy a particular degree program, and chooses a faculty </a:t>
            </a:r>
            <a:r>
              <a:rPr lang="en-US" dirty="0" smtClean="0"/>
              <a:t>advisor. The </a:t>
            </a:r>
            <a:r>
              <a:rPr lang="en-US" dirty="0"/>
              <a:t>SRS will verify whether or not the proposed plan of study satisfies the requirements of the degree </a:t>
            </a:r>
            <a:r>
              <a:rPr lang="en-US" dirty="0" smtClean="0"/>
              <a:t>that the </a:t>
            </a:r>
            <a:r>
              <a:rPr lang="en-US" dirty="0"/>
              <a:t>student is seeking</a:t>
            </a:r>
            <a:r>
              <a:rPr lang="en-US" dirty="0" smtClean="0"/>
              <a:t>.</a:t>
            </a:r>
          </a:p>
          <a:p>
            <a:pPr marL="0" indent="0">
              <a:buNone/>
            </a:pPr>
            <a:endParaRPr lang="en-US" dirty="0"/>
          </a:p>
          <a:p>
            <a:pPr marL="0" indent="0">
              <a:buNone/>
            </a:pPr>
            <a:r>
              <a:rPr lang="en-US" dirty="0" smtClean="0"/>
              <a:t>Once </a:t>
            </a:r>
            <a:r>
              <a:rPr lang="en-US" dirty="0"/>
              <a:t>a plan of study has been established, then, during the registration period preceding each </a:t>
            </a:r>
            <a:r>
              <a:rPr lang="en-US" dirty="0" smtClean="0"/>
              <a:t>semester, students </a:t>
            </a:r>
            <a:r>
              <a:rPr lang="en-US" dirty="0"/>
              <a:t>are able to view the schedule of classes online, and choose whichever classes they wish to </a:t>
            </a:r>
            <a:r>
              <a:rPr lang="en-US" dirty="0" smtClean="0"/>
              <a:t>attend, indicating </a:t>
            </a:r>
            <a:r>
              <a:rPr lang="en-US" dirty="0"/>
              <a:t>the preferred section (day of the week and time of day) if the class is offered by more than </a:t>
            </a:r>
            <a:r>
              <a:rPr lang="en-US" dirty="0" smtClean="0"/>
              <a:t>one professor</a:t>
            </a:r>
            <a:r>
              <a:rPr lang="en-US" dirty="0"/>
              <a:t>. The SRS will verify whether or not the student has satisfied the necessary prerequisites for </a:t>
            </a:r>
            <a:r>
              <a:rPr lang="en-US" dirty="0" smtClean="0"/>
              <a:t>each requested </a:t>
            </a:r>
            <a:r>
              <a:rPr lang="en-US" dirty="0"/>
              <a:t>course by referring to the student’s online transcript of courses completed and grades </a:t>
            </a:r>
            <a:r>
              <a:rPr lang="en-US" dirty="0" smtClean="0"/>
              <a:t>received (the </a:t>
            </a:r>
            <a:r>
              <a:rPr lang="en-US" dirty="0"/>
              <a:t>student may review his/her transcript online at any time</a:t>
            </a:r>
            <a:r>
              <a:rPr lang="en-US" dirty="0" smtClean="0"/>
              <a:t>).</a:t>
            </a:r>
          </a:p>
          <a:p>
            <a:pPr marL="0" indent="0">
              <a:buNone/>
            </a:pPr>
            <a:endParaRPr lang="en-US" dirty="0"/>
          </a:p>
          <a:p>
            <a:pPr marL="0" indent="0">
              <a:buNone/>
            </a:pPr>
            <a:r>
              <a:rPr lang="en-US" dirty="0"/>
              <a:t>Assuming that (a) the prerequisites for the requested course(s) are satisfied, (b) the course(s) </a:t>
            </a:r>
            <a:r>
              <a:rPr lang="en-US" dirty="0" smtClean="0"/>
              <a:t>meet(s) one </a:t>
            </a:r>
            <a:r>
              <a:rPr lang="en-US" dirty="0"/>
              <a:t>of the student’s plan of study requirements, and (c) there is room available in each of the class(</a:t>
            </a:r>
            <a:r>
              <a:rPr lang="en-US" dirty="0" err="1"/>
              <a:t>es</a:t>
            </a:r>
            <a:r>
              <a:rPr lang="en-US" dirty="0" smtClean="0"/>
              <a:t>), the </a:t>
            </a:r>
            <a:r>
              <a:rPr lang="en-US" dirty="0"/>
              <a:t>student is enrolled in the class(</a:t>
            </a:r>
            <a:r>
              <a:rPr lang="en-US" dirty="0" err="1"/>
              <a:t>es</a:t>
            </a:r>
            <a:r>
              <a:rPr lang="en-US" dirty="0" smtClean="0"/>
              <a:t>).</a:t>
            </a:r>
          </a:p>
          <a:p>
            <a:pPr marL="0" indent="0">
              <a:buNone/>
            </a:pPr>
            <a:endParaRPr lang="en-US" dirty="0"/>
          </a:p>
          <a:p>
            <a:pPr marL="0" indent="0">
              <a:buNone/>
            </a:pPr>
            <a:r>
              <a:rPr lang="en-US" dirty="0"/>
              <a:t>If (a) and (b) are satisfied, but (c) is not, the student is placed on a first-come, first-served wait list. </a:t>
            </a:r>
            <a:r>
              <a:rPr lang="en-US" dirty="0" smtClean="0"/>
              <a:t>If a </a:t>
            </a:r>
            <a:r>
              <a:rPr lang="en-US" dirty="0"/>
              <a:t>class/section that he/she was previously waitlisted for becomes available (either because some </a:t>
            </a:r>
            <a:r>
              <a:rPr lang="en-US" dirty="0" smtClean="0"/>
              <a:t>other student </a:t>
            </a:r>
            <a:r>
              <a:rPr lang="en-US" dirty="0"/>
              <a:t>has dropped the class or because the seating capacity for the class has been increased), the </a:t>
            </a:r>
            <a:r>
              <a:rPr lang="en-US" dirty="0" smtClean="0"/>
              <a:t>student is </a:t>
            </a:r>
            <a:r>
              <a:rPr lang="en-US" dirty="0"/>
              <a:t>automatically enrolled in the waitlisted class, and an email message to that effect is sent to the student. </a:t>
            </a:r>
            <a:r>
              <a:rPr lang="en-US" dirty="0" smtClean="0"/>
              <a:t>It is </a:t>
            </a:r>
            <a:r>
              <a:rPr lang="en-US" dirty="0"/>
              <a:t>the student’s responsibility to drop the class if it is no longer desired; otherwise, he/she will be billed for </a:t>
            </a:r>
            <a:r>
              <a:rPr lang="en-US" dirty="0" smtClean="0"/>
              <a:t>the course.</a:t>
            </a:r>
          </a:p>
          <a:p>
            <a:pPr marL="0" indent="0">
              <a:buNone/>
            </a:pPr>
            <a:endParaRPr lang="en-US" dirty="0"/>
          </a:p>
          <a:p>
            <a:pPr marL="0" indent="0">
              <a:buNone/>
            </a:pPr>
            <a:r>
              <a:rPr lang="en-US" dirty="0" smtClean="0"/>
              <a:t>Students </a:t>
            </a:r>
            <a:r>
              <a:rPr lang="en-US" dirty="0"/>
              <a:t>may drop a class up to the end of the first week of the semester in which the class </a:t>
            </a:r>
            <a:r>
              <a:rPr lang="en-US" dirty="0" smtClean="0"/>
              <a:t>is being </a:t>
            </a:r>
            <a:r>
              <a:rPr lang="en-US" dirty="0"/>
              <a:t>taught.</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8</a:t>
            </a:fld>
            <a:endParaRPr kumimoji="0" lang="en-US"/>
          </a:p>
        </p:txBody>
      </p:sp>
    </p:spTree>
    <p:extLst>
      <p:ext uri="{BB962C8B-B14F-4D97-AF65-F5344CB8AC3E}">
        <p14:creationId xmlns:p14="http://schemas.microsoft.com/office/powerpoint/2010/main" val="19058473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smtClean="0"/>
              <a:t>Association Matrix</a:t>
            </a:r>
          </a:p>
        </p:txBody>
      </p:sp>
      <p:graphicFrame>
        <p:nvGraphicFramePr>
          <p:cNvPr id="576600" name="Group 88"/>
          <p:cNvGraphicFramePr>
            <a:graphicFrameLocks noGrp="1"/>
          </p:cNvGraphicFramePr>
          <p:nvPr>
            <p:ph idx="1"/>
          </p:nvPr>
        </p:nvGraphicFramePr>
        <p:xfrm>
          <a:off x="457200" y="1600200"/>
          <a:ext cx="8229600" cy="4725607"/>
        </p:xfrm>
        <a:graphic>
          <a:graphicData uri="http://schemas.openxmlformats.org/drawingml/2006/table">
            <a:tbl>
              <a:tblPr/>
              <a:tblGrid>
                <a:gridCol w="1219200"/>
                <a:gridCol w="1131888"/>
                <a:gridCol w="1176337"/>
                <a:gridCol w="1174750"/>
                <a:gridCol w="1176338"/>
                <a:gridCol w="1055687"/>
                <a:gridCol w="1295400"/>
              </a:tblGrid>
              <a:tr h="647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pitchFamily="34" charset="0"/>
                        </a:rPr>
                        <a:t>Section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pitchFamily="34" charset="0"/>
                        </a:rPr>
                        <a:t>Course</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pitchFamily="34" charset="0"/>
                        </a:rPr>
                        <a:t>Plan of Study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pitchFamily="34" charset="0"/>
                        </a:rPr>
                        <a:t>Professor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pitchFamily="34" charset="0"/>
                        </a:rPr>
                        <a:t>Student</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pitchFamily="34" charset="0"/>
                        </a:rPr>
                        <a:t>Transcript</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4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pitchFamily="34" charset="0"/>
                        </a:rPr>
                        <a:t>Section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7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pitchFamily="34" charset="0"/>
                        </a:rPr>
                        <a:t>Course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61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pitchFamily="34" charset="0"/>
                        </a:rPr>
                        <a:t>Plan of Study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7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pitchFamily="34" charset="0"/>
                        </a:rPr>
                        <a:t>Professor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4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pitchFamily="34" charset="0"/>
                        </a:rPr>
                        <a:t>Student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7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pitchFamily="34" charset="0"/>
                        </a:rPr>
                        <a:t>Transcript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4885" name="Slide Number Placeholder 70"/>
          <p:cNvSpPr>
            <a:spLocks noGrp="1"/>
          </p:cNvSpPr>
          <p:nvPr>
            <p:ph type="sldNum" sz="quarter" idx="12"/>
          </p:nvPr>
        </p:nvSpPr>
        <p:spPr>
          <a:noFill/>
        </p:spPr>
        <p:txBody>
          <a:bodyPr/>
          <a:lstStyle/>
          <a:p>
            <a:fld id="{2E2E322E-2B1E-4E83-8C65-9ECD48514E28}" type="slidenum">
              <a:rPr lang="en-US">
                <a:latin typeface="Arial" charset="0"/>
              </a:rPr>
              <a:pPr/>
              <a:t>9</a:t>
            </a:fld>
            <a:endParaRPr lang="en-US">
              <a:latin typeface="Arial"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7254</TotalTime>
  <Words>2209</Words>
  <Application>Microsoft Office PowerPoint</Application>
  <PresentationFormat>On-screen Show (4:3)</PresentationFormat>
  <Paragraphs>394</Paragraphs>
  <Slides>38</Slides>
  <Notes>23</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Flow</vt:lpstr>
      <vt:lpstr>CS401 Modern Programming Practices (MPP) Professor  Paul Corazza</vt:lpstr>
      <vt:lpstr>PowerPoint Presentation</vt:lpstr>
      <vt:lpstr>Lecture 2: Associations, Modeling Relationships with UML </vt:lpstr>
      <vt:lpstr>Wholeness Statement</vt:lpstr>
      <vt:lpstr>Association Analysis</vt:lpstr>
      <vt:lpstr>Associations</vt:lpstr>
      <vt:lpstr>Associations between Classes</vt:lpstr>
      <vt:lpstr>The Student Registration System</vt:lpstr>
      <vt:lpstr>Association Matrix</vt:lpstr>
      <vt:lpstr>Associations– In class Exercise</vt:lpstr>
      <vt:lpstr>PowerPoint Presentation</vt:lpstr>
      <vt:lpstr>Problem Description – In class Exercise</vt:lpstr>
      <vt:lpstr>Student Registration System</vt:lpstr>
      <vt:lpstr>Main Point 1</vt:lpstr>
      <vt:lpstr>Modeling Associations</vt:lpstr>
      <vt:lpstr>Topics:</vt:lpstr>
      <vt:lpstr>Describing Relationships</vt:lpstr>
      <vt:lpstr>Association</vt:lpstr>
      <vt:lpstr>Association</vt:lpstr>
      <vt:lpstr>Association</vt:lpstr>
      <vt:lpstr>Association</vt:lpstr>
      <vt:lpstr>Association</vt:lpstr>
      <vt:lpstr>Multiplicity </vt:lpstr>
      <vt:lpstr>Association roles</vt:lpstr>
      <vt:lpstr>Main Point 2</vt:lpstr>
      <vt:lpstr>Mid-Term Prep Exercise (3-1)</vt:lpstr>
      <vt:lpstr>In Class Mid-Term Practice </vt:lpstr>
      <vt:lpstr>Aggregation</vt:lpstr>
      <vt:lpstr>Composition</vt:lpstr>
      <vt:lpstr>Composition</vt:lpstr>
      <vt:lpstr>Reflexive Association</vt:lpstr>
      <vt:lpstr>Reflexive Association</vt:lpstr>
      <vt:lpstr>Association Classes</vt:lpstr>
      <vt:lpstr>Association Class - reworked</vt:lpstr>
      <vt:lpstr>Main Point 3</vt:lpstr>
      <vt:lpstr>Mid-Term Prep Exercise (3-2)</vt:lpstr>
      <vt:lpstr>Summary</vt:lpstr>
      <vt:lpstr>Connecting the Parts of Knowledge With the Wholeness of Knowledge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Najeeb</dc:creator>
  <cp:lastModifiedBy>Paul Corazza</cp:lastModifiedBy>
  <cp:revision>486</cp:revision>
  <cp:lastPrinted>2013-11-07T16:22:58Z</cp:lastPrinted>
  <dcterms:created xsi:type="dcterms:W3CDTF">2010-06-08T15:14:26Z</dcterms:created>
  <dcterms:modified xsi:type="dcterms:W3CDTF">2015-06-18T02:10:18Z</dcterms:modified>
</cp:coreProperties>
</file>