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6" r:id="rId2"/>
    <p:sldId id="277" r:id="rId3"/>
    <p:sldId id="257" r:id="rId4"/>
    <p:sldId id="286" r:id="rId5"/>
    <p:sldId id="258" r:id="rId6"/>
    <p:sldId id="259" r:id="rId7"/>
    <p:sldId id="260" r:id="rId8"/>
    <p:sldId id="264" r:id="rId9"/>
    <p:sldId id="263" r:id="rId10"/>
    <p:sldId id="261" r:id="rId11"/>
    <p:sldId id="265" r:id="rId12"/>
    <p:sldId id="266" r:id="rId13"/>
    <p:sldId id="267" r:id="rId14"/>
    <p:sldId id="268" r:id="rId15"/>
    <p:sldId id="269" r:id="rId16"/>
    <p:sldId id="270" r:id="rId17"/>
    <p:sldId id="271" r:id="rId18"/>
    <p:sldId id="281" r:id="rId19"/>
    <p:sldId id="278" r:id="rId20"/>
    <p:sldId id="272" r:id="rId21"/>
    <p:sldId id="273" r:id="rId22"/>
    <p:sldId id="279" r:id="rId23"/>
    <p:sldId id="280" r:id="rId24"/>
    <p:sldId id="283" r:id="rId25"/>
    <p:sldId id="262" r:id="rId26"/>
    <p:sldId id="284" r:id="rId27"/>
    <p:sldId id="275" r:id="rId28"/>
    <p:sldId id="285"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88" autoAdjust="0"/>
  </p:normalViewPr>
  <p:slideViewPr>
    <p:cSldViewPr>
      <p:cViewPr varScale="1">
        <p:scale>
          <a:sx n="57" d="100"/>
          <a:sy n="57" d="100"/>
        </p:scale>
        <p:origin x="-8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6/17/2015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16</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27</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28</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06E4-627C-468B-B988-0A874C1AEF05}" type="slidenum">
              <a:rPr lang="en-US">
                <a:solidFill>
                  <a:prstClr val="black"/>
                </a:solidFill>
              </a:rPr>
              <a:pPr/>
              <a:t>5</a:t>
            </a:fld>
            <a:endParaRPr lang="en-US">
              <a:solidFill>
                <a:prstClr val="black"/>
              </a:solidFill>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 if</a:t>
            </a:r>
            <a:r>
              <a:rPr lang="en-US" baseline="0" dirty="0" smtClean="0"/>
              <a:t> this code would work initially (which is could be questioned), in the long run, because a bicycle is not a car, changes to the car class that are fine for a car would automatically be inherited by the bicycle as well!  </a:t>
            </a:r>
          </a:p>
          <a:p>
            <a:r>
              <a:rPr lang="en-US" baseline="0" dirty="0" smtClean="0"/>
              <a:t>Example: car class may be updated to have a choice between automatic and manual transmission.</a:t>
            </a:r>
          </a:p>
          <a:p>
            <a:r>
              <a:rPr lang="en-US" baseline="0" dirty="0" smtClean="0"/>
              <a:t>This change would not make any sense for the Bicycle, but when would you find out???  </a:t>
            </a:r>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even though this might work as</a:t>
            </a:r>
            <a:r>
              <a:rPr lang="en-US" baseline="0" dirty="0" smtClean="0"/>
              <a:t> a short term solution, in the long run, we may want to change Person to have a </a:t>
            </a:r>
            <a:r>
              <a:rPr lang="en-US" baseline="0" dirty="0" err="1" smtClean="0"/>
              <a:t>firstname</a:t>
            </a:r>
            <a:r>
              <a:rPr lang="en-US" baseline="0" dirty="0" smtClean="0"/>
              <a:t> and </a:t>
            </a:r>
            <a:r>
              <a:rPr lang="en-US" baseline="0" dirty="0" err="1" smtClean="0"/>
              <a:t>lastname</a:t>
            </a:r>
            <a:r>
              <a:rPr lang="en-US" baseline="0" dirty="0" smtClean="0"/>
              <a:t>, how would you deal with that?  The problem is that although we’ve re-used this property, this property really doesn’t actually have to mean the same thing to these different concepts.  Causing problems in the long run when the code gets updated for one, and no longer reflects how it is supposed to be for the others.</a:t>
            </a:r>
            <a:endParaRPr lang="en-US" dirty="0"/>
          </a:p>
        </p:txBody>
      </p:sp>
      <p:sp>
        <p:nvSpPr>
          <p:cNvPr id="4" name="Slide Number Placeholder 3"/>
          <p:cNvSpPr>
            <a:spLocks noGrp="1"/>
          </p:cNvSpPr>
          <p:nvPr>
            <p:ph type="sldNum" sz="quarter" idx="10"/>
          </p:nvPr>
        </p:nvSpPr>
        <p:spPr/>
        <p:txBody>
          <a:bodyPr/>
          <a:lstStyle/>
          <a:p>
            <a:fld id="{9C77387E-9C8E-4030-8C73-C5150C63DF7F}"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solidFill>
                  <a:prstClr val="black"/>
                </a:solidFill>
                <a:latin typeface="Arial" charset="0"/>
              </a:rPr>
              <a:pPr/>
              <a:t>10</a:t>
            </a:fld>
            <a:endParaRPr lang="en-US" dirty="0">
              <a:solidFill>
                <a:prstClr val="black"/>
              </a:solidFill>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30766-23F8-4E0E-ACB5-599E6704576E}" type="slidenum">
              <a:rPr lang="en-US"/>
              <a:pPr/>
              <a:t>12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23C44-4911-46B0-ABEE-B871B4CDC41A}" type="slidenum">
              <a:rPr lang="en-US"/>
              <a:pPr/>
              <a:t>13</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03560-0900-4841-80E8-E2BD10AF9240}" type="slidenum">
              <a:rPr lang="en-US"/>
              <a:pPr/>
              <a:t>14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69C92-CF7D-493D-9C86-DA0C490B52F3}" type="slidenum">
              <a:rPr lang="en-US"/>
              <a:pPr/>
              <a:t>15</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6/17/2015</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6/17/2015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6/17/2015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6/17/2015</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6/17/2015</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6/17/2015</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6/17/2015</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6/17/2015</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6/17/2015</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6/17/2015</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6/17/2015</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6/17/2015</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6/17/2015</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6/17/2015</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lvl="0" indent="0">
              <a:lnSpc>
                <a:spcPct val="90000"/>
              </a:lnSpc>
              <a:buNone/>
            </a:pPr>
            <a:r>
              <a:rPr lang="en-US" dirty="0" smtClean="0"/>
              <a:t>Inheritance is used to </a:t>
            </a:r>
            <a:r>
              <a:rPr lang="en-US" smtClean="0"/>
              <a:t>model </a:t>
            </a:r>
            <a:r>
              <a:rPr lang="en-US" smtClean="0"/>
              <a:t>IS-A </a:t>
            </a:r>
            <a:r>
              <a:rPr lang="en-US" dirty="0" smtClean="0"/>
              <a:t>relationships.</a:t>
            </a:r>
          </a:p>
          <a:p>
            <a:pPr marL="0" lvl="0" indent="0">
              <a:lnSpc>
                <a:spcPct val="90000"/>
              </a:lnSpc>
              <a:buNone/>
            </a:pPr>
            <a:endParaRPr lang="en-US" dirty="0" smtClean="0"/>
          </a:p>
          <a:p>
            <a:pPr marL="0" lvl="0" indent="0">
              <a:lnSpc>
                <a:spcPct val="90000"/>
              </a:lnSpc>
              <a:buNone/>
            </a:pPr>
            <a:r>
              <a:rPr lang="en-US" dirty="0"/>
              <a:t>A</a:t>
            </a:r>
            <a:r>
              <a:rPr lang="en-US" dirty="0" smtClean="0"/>
              <a:t>lthough Inheritance offers reuse (the subclass inherits all public and protected methods and attributes), reuse should never be your primary motivation. </a:t>
            </a:r>
          </a:p>
          <a:p>
            <a:pPr marL="0" lvl="0" indent="0">
              <a:lnSpc>
                <a:spcPct val="90000"/>
              </a:lnSpc>
              <a:buNone/>
            </a:pPr>
            <a:endParaRPr lang="en-US" dirty="0" smtClean="0"/>
          </a:p>
          <a:p>
            <a:pPr marL="0" lvl="0" indent="0">
              <a:lnSpc>
                <a:spcPct val="90000"/>
              </a:lnSpc>
              <a:buNone/>
            </a:pPr>
            <a:r>
              <a:rPr lang="en-US" dirty="0" smtClean="0"/>
              <a:t>The field of pure intelligence is inherited by everyone, and can easily be accessed through the practice of the TM technique.</a:t>
            </a:r>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a:t>
            </a:r>
            <a:r>
              <a:rPr lang="en-US" smtClean="0">
                <a:solidFill>
                  <a:srgbClr val="000099"/>
                </a:solidFill>
              </a:rPr>
              <a:t>Point 1</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352" y="1316736"/>
            <a:ext cx="8385048" cy="1362456"/>
          </a:xfrm>
        </p:spPr>
        <p:txBody>
          <a:bodyPr/>
          <a:lstStyle/>
          <a:p>
            <a:r>
              <a:rPr lang="en-US" dirty="0" smtClean="0"/>
              <a:t>Composition vs. Inheritance</a:t>
            </a:r>
            <a:endParaRPr lang="en-US" dirty="0"/>
          </a:p>
        </p:txBody>
      </p:sp>
      <p:sp>
        <p:nvSpPr>
          <p:cNvPr id="5" name="Text Placeholder 4"/>
          <p:cNvSpPr>
            <a:spLocks noGrp="1"/>
          </p:cNvSpPr>
          <p:nvPr>
            <p:ph type="body" idx="1"/>
          </p:nvPr>
        </p:nvSpPr>
        <p:spPr/>
        <p:txBody>
          <a:bodyPr/>
          <a:lstStyle/>
          <a:p>
            <a:r>
              <a:rPr lang="en-US" dirty="0" smtClean="0"/>
              <a:t>Problems with Inheritance</a:t>
            </a:r>
          </a:p>
          <a:p>
            <a:r>
              <a:rPr lang="en-US" dirty="0" smtClean="0"/>
              <a:t>When should I favor Composition over Inheritance?</a:t>
            </a:r>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Advantages of Inheritance</a:t>
            </a:r>
          </a:p>
        </p:txBody>
      </p:sp>
      <p:sp>
        <p:nvSpPr>
          <p:cNvPr id="16387" name="Rectangle 3"/>
          <p:cNvSpPr>
            <a:spLocks noGrp="1" noChangeArrowheads="1"/>
          </p:cNvSpPr>
          <p:nvPr>
            <p:ph idx="1"/>
          </p:nvPr>
        </p:nvSpPr>
        <p:spPr/>
        <p:txBody>
          <a:bodyPr/>
          <a:lstStyle/>
          <a:p>
            <a:r>
              <a:rPr lang="en-US" dirty="0"/>
              <a:t> Software re-use</a:t>
            </a:r>
          </a:p>
          <a:p>
            <a:pPr lvl="1"/>
            <a:r>
              <a:rPr lang="en-US" dirty="0"/>
              <a:t>Behavior inherited from another class does not need to be rewritten.</a:t>
            </a:r>
          </a:p>
          <a:p>
            <a:pPr lvl="1"/>
            <a:r>
              <a:rPr lang="en-US" dirty="0"/>
              <a:t>Increased reliability </a:t>
            </a:r>
            <a:r>
              <a:rPr lang="en-US" dirty="0" smtClean="0"/>
              <a:t>as the code will have been tested previously.</a:t>
            </a:r>
            <a:endParaRPr lang="en-US" dirty="0"/>
          </a:p>
          <a:p>
            <a:r>
              <a:rPr lang="en-US" dirty="0"/>
              <a:t> Rapid </a:t>
            </a:r>
            <a:r>
              <a:rPr lang="en-US" dirty="0" smtClean="0"/>
              <a:t>prototyping, or incremental development</a:t>
            </a:r>
            <a:endParaRPr lang="en-US" dirty="0"/>
          </a:p>
          <a:p>
            <a:r>
              <a:rPr lang="en-US" dirty="0"/>
              <a:t> Information hiding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387">
                                            <p:txEl>
                                              <p:pRg st="2" end="2"/>
                                            </p:txEl>
                                          </p:spTgt>
                                        </p:tgtEl>
                                        <p:attrNameLst>
                                          <p:attrName>style.visibility</p:attrName>
                                        </p:attrNameLst>
                                      </p:cBhvr>
                                      <p:to>
                                        <p:strVal val="visible"/>
                                      </p:to>
                                    </p:set>
                                    <p:animEffect transition="in" filter="wipe(left)">
                                      <p:cBhvr>
                                        <p:cTn id="16" dur="500"/>
                                        <p:tgtEl>
                                          <p:spTgt spid="163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wipe(left)">
                                      <p:cBhvr>
                                        <p:cTn id="21" dur="500"/>
                                        <p:tgtEl>
                                          <p:spTgt spid="1638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387">
                                            <p:txEl>
                                              <p:pRg st="4" end="4"/>
                                            </p:txEl>
                                          </p:spTgt>
                                        </p:tgtEl>
                                        <p:attrNameLst>
                                          <p:attrName>style.visibility</p:attrName>
                                        </p:attrNameLst>
                                      </p:cBhvr>
                                      <p:to>
                                        <p:strVal val="visible"/>
                                      </p:to>
                                    </p:set>
                                    <p:animEffect transition="in" filter="wipe(left)">
                                      <p:cBhvr>
                                        <p:cTn id="26"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 Problems with Inheritance</a:t>
            </a:r>
          </a:p>
        </p:txBody>
      </p:sp>
      <p:sp>
        <p:nvSpPr>
          <p:cNvPr id="17411" name="Rectangle 3"/>
          <p:cNvSpPr>
            <a:spLocks noGrp="1" noChangeArrowheads="1"/>
          </p:cNvSpPr>
          <p:nvPr>
            <p:ph idx="1"/>
          </p:nvPr>
        </p:nvSpPr>
        <p:spPr>
          <a:xfrm>
            <a:off x="685800" y="1981200"/>
            <a:ext cx="7772400" cy="3733800"/>
          </a:xfrm>
        </p:spPr>
        <p:txBody>
          <a:bodyPr/>
          <a:lstStyle/>
          <a:p>
            <a:r>
              <a:rPr lang="en-US" dirty="0"/>
              <a:t> Object classes are not self-contained.</a:t>
            </a:r>
          </a:p>
          <a:p>
            <a:pPr lvl="1"/>
            <a:r>
              <a:rPr lang="en-US" dirty="0"/>
              <a:t>Need to understand the super-class.</a:t>
            </a:r>
          </a:p>
          <a:p>
            <a:r>
              <a:rPr lang="en-US" dirty="0"/>
              <a:t> Errors (and assumptions) in the super-class ripple down to the sub-classes.</a:t>
            </a:r>
          </a:p>
          <a:p>
            <a:r>
              <a:rPr lang="en-US" dirty="0"/>
              <a:t> Inheritance offers weak encapsulation – super-classes can become fragile (easy to break).</a:t>
            </a:r>
          </a:p>
        </p:txBody>
      </p:sp>
      <p:sp>
        <p:nvSpPr>
          <p:cNvPr id="17412" name="Text Box 4"/>
          <p:cNvSpPr txBox="1">
            <a:spLocks noChangeArrowheads="1"/>
          </p:cNvSpPr>
          <p:nvPr/>
        </p:nvSpPr>
        <p:spPr bwMode="auto">
          <a:xfrm>
            <a:off x="762000" y="5334000"/>
            <a:ext cx="7864475" cy="579438"/>
          </a:xfrm>
          <a:prstGeom prst="rect">
            <a:avLst/>
          </a:prstGeom>
          <a:noFill/>
          <a:ln w="9525">
            <a:noFill/>
            <a:miter lim="800000"/>
            <a:headEnd/>
            <a:tailEnd/>
          </a:ln>
          <a:effectLst/>
        </p:spPr>
        <p:txBody>
          <a:bodyPr>
            <a:spAutoFit/>
          </a:bodyPr>
          <a:lstStyle/>
          <a:p>
            <a:pPr algn="l" eaLnBrk="1" hangingPunct="1"/>
            <a:r>
              <a:rPr lang="en-US" sz="3200" dirty="0">
                <a:solidFill>
                  <a:schemeClr val="tx1"/>
                </a:solidFill>
                <a:latin typeface="Tahoma" pitchFamily="34" charset="0"/>
              </a:rPr>
              <a:t>...</a:t>
            </a:r>
            <a:r>
              <a:rPr lang="en-US" sz="3200" dirty="0">
                <a:solidFill>
                  <a:schemeClr val="accent2"/>
                </a:solidFill>
                <a:latin typeface="Tahoma" pitchFamily="34" charset="0"/>
              </a:rPr>
              <a:t>Composition</a:t>
            </a:r>
            <a:r>
              <a:rPr lang="en-US" sz="3200" dirty="0">
                <a:solidFill>
                  <a:schemeClr val="tx1"/>
                </a:solidFill>
                <a:latin typeface="Tahoma" pitchFamily="34" charset="0"/>
              </a:rPr>
              <a:t> </a:t>
            </a:r>
            <a:r>
              <a:rPr lang="en-US" sz="3200" dirty="0">
                <a:solidFill>
                  <a:schemeClr val="accent2"/>
                </a:solidFill>
                <a:latin typeface="Tahoma" pitchFamily="34" charset="0"/>
              </a:rPr>
              <a:t>also offers code re-use.</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left)">
                                      <p:cBhvr>
                                        <p:cTn id="22" dur="500"/>
                                        <p:tgtEl>
                                          <p:spTgt spid="17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2">
                                            <p:txEl>
                                              <p:pRg st="0" end="0"/>
                                            </p:txEl>
                                          </p:spTgt>
                                        </p:tgtEl>
                                        <p:attrNameLst>
                                          <p:attrName>style.visibility</p:attrName>
                                        </p:attrNameLst>
                                      </p:cBhvr>
                                      <p:to>
                                        <p:strVal val="visible"/>
                                      </p:to>
                                    </p:set>
                                    <p:animEffect transition="in" filter="wipe(left)">
                                      <p:cBhvr>
                                        <p:cTn id="27" dur="500"/>
                                        <p:tgtEl>
                                          <p:spTgt spid="174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lstStyle/>
          <a:p>
            <a:r>
              <a:rPr lang="en-US" dirty="0"/>
              <a:t>Inheritance vs. Composition</a:t>
            </a:r>
          </a:p>
        </p:txBody>
      </p:sp>
      <p:sp>
        <p:nvSpPr>
          <p:cNvPr id="18435" name="Rectangle 3"/>
          <p:cNvSpPr>
            <a:spLocks noGrp="1" noChangeArrowheads="1"/>
          </p:cNvSpPr>
          <p:nvPr>
            <p:ph idx="1"/>
          </p:nvPr>
        </p:nvSpPr>
        <p:spPr>
          <a:xfrm>
            <a:off x="457200" y="1524000"/>
            <a:ext cx="8229600" cy="2895600"/>
          </a:xfrm>
        </p:spPr>
        <p:txBody>
          <a:bodyPr>
            <a:normAutofit fontScale="92500" lnSpcReduction="10000"/>
          </a:bodyPr>
          <a:lstStyle/>
          <a:p>
            <a:r>
              <a:rPr lang="en-US" sz="2800" dirty="0" smtClean="0"/>
              <a:t>It </a:t>
            </a:r>
            <a:r>
              <a:rPr lang="en-US" sz="2800" dirty="0"/>
              <a:t>is easier to change the </a:t>
            </a:r>
            <a:r>
              <a:rPr lang="en-US" sz="2800" i="1" dirty="0" smtClean="0"/>
              <a:t>whole</a:t>
            </a:r>
            <a:r>
              <a:rPr lang="en-US" sz="2800" dirty="0" smtClean="0"/>
              <a:t> </a:t>
            </a:r>
            <a:r>
              <a:rPr lang="en-US" sz="2800" dirty="0"/>
              <a:t>class of composition, than a super-class in inheritance.</a:t>
            </a:r>
          </a:p>
          <a:p>
            <a:r>
              <a:rPr lang="en-US" sz="2800" dirty="0" smtClean="0"/>
              <a:t>It </a:t>
            </a:r>
            <a:r>
              <a:rPr lang="en-US" sz="2800" dirty="0"/>
              <a:t>is easier to add new subclasses (inheritance) than it is to add new </a:t>
            </a:r>
            <a:r>
              <a:rPr lang="en-US" sz="2800" i="1" dirty="0" smtClean="0"/>
              <a:t>part</a:t>
            </a:r>
            <a:r>
              <a:rPr lang="en-US" sz="2800" dirty="0" smtClean="0"/>
              <a:t> </a:t>
            </a:r>
            <a:r>
              <a:rPr lang="en-US" sz="2800" dirty="0"/>
              <a:t>classes (composition), because inheritance comes with polymorphism.</a:t>
            </a:r>
          </a:p>
          <a:p>
            <a:r>
              <a:rPr lang="en-US" sz="2800" dirty="0"/>
              <a:t>Delegation has a (small) performance cost compared to inheritance.</a:t>
            </a:r>
          </a:p>
        </p:txBody>
      </p:sp>
      <p:pic>
        <p:nvPicPr>
          <p:cNvPr id="2050" name="Picture 2"/>
          <p:cNvPicPr>
            <a:picLocks noChangeAspect="1" noChangeArrowheads="1"/>
          </p:cNvPicPr>
          <p:nvPr/>
        </p:nvPicPr>
        <p:blipFill>
          <a:blip r:embed="rId3" cstate="print"/>
          <a:srcRect/>
          <a:stretch>
            <a:fillRect/>
          </a:stretch>
        </p:blipFill>
        <p:spPr bwMode="auto">
          <a:xfrm>
            <a:off x="1828800" y="4419600"/>
            <a:ext cx="1524000" cy="189411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7" name="Rectangle 4"/>
          <p:cNvSpPr>
            <a:spLocks noChangeArrowheads="1"/>
          </p:cNvSpPr>
          <p:nvPr/>
        </p:nvSpPr>
        <p:spPr bwMode="auto">
          <a:xfrm>
            <a:off x="3886200" y="5062908"/>
            <a:ext cx="990600" cy="303750"/>
          </a:xfrm>
          <a:prstGeom prst="rect">
            <a:avLst/>
          </a:prstGeom>
          <a:solidFill>
            <a:srgbClr val="FFFFCC"/>
          </a:solidFill>
          <a:ln w="0">
            <a:solidFill>
              <a:srgbClr val="990033"/>
            </a:solidFill>
            <a:miter lim="800000"/>
            <a:headEnd/>
            <a:tailEnd/>
          </a:ln>
        </p:spPr>
        <p:txBody>
          <a:bodyPr/>
          <a:lstStyle/>
          <a:p>
            <a:r>
              <a:rPr lang="en-US" dirty="0" smtClean="0"/>
              <a:t>Whole</a:t>
            </a:r>
            <a:endParaRPr lang="en-US" dirty="0"/>
          </a:p>
        </p:txBody>
      </p:sp>
      <p:sp>
        <p:nvSpPr>
          <p:cNvPr id="8" name="AutoShape 15"/>
          <p:cNvSpPr>
            <a:spLocks noChangeArrowheads="1"/>
          </p:cNvSpPr>
          <p:nvPr/>
        </p:nvSpPr>
        <p:spPr bwMode="auto">
          <a:xfrm>
            <a:off x="4854742" y="5138583"/>
            <a:ext cx="228600" cy="1524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9" name="Line 12"/>
          <p:cNvSpPr>
            <a:spLocks noChangeShapeType="1"/>
          </p:cNvSpPr>
          <p:nvPr/>
        </p:nvSpPr>
        <p:spPr bwMode="auto">
          <a:xfrm flipH="1">
            <a:off x="4969042" y="5218794"/>
            <a:ext cx="800100" cy="0"/>
          </a:xfrm>
          <a:prstGeom prst="line">
            <a:avLst/>
          </a:prstGeom>
          <a:noFill/>
          <a:ln w="0">
            <a:solidFill>
              <a:srgbClr val="990033"/>
            </a:solidFill>
            <a:round/>
            <a:headEnd/>
            <a:tailEnd/>
          </a:ln>
        </p:spPr>
        <p:txBody>
          <a:bodyPr/>
          <a:lstStyle/>
          <a:p>
            <a:endParaRPr lang="en-US"/>
          </a:p>
        </p:txBody>
      </p:sp>
      <p:sp>
        <p:nvSpPr>
          <p:cNvPr id="10" name="Rectangle 4"/>
          <p:cNvSpPr>
            <a:spLocks noChangeArrowheads="1"/>
          </p:cNvSpPr>
          <p:nvPr/>
        </p:nvSpPr>
        <p:spPr bwMode="auto">
          <a:xfrm>
            <a:off x="5831305" y="5051975"/>
            <a:ext cx="838200" cy="303750"/>
          </a:xfrm>
          <a:prstGeom prst="rect">
            <a:avLst/>
          </a:prstGeom>
          <a:solidFill>
            <a:srgbClr val="FFFFCC"/>
          </a:solidFill>
          <a:ln w="0">
            <a:solidFill>
              <a:srgbClr val="990033"/>
            </a:solidFill>
            <a:miter lim="800000"/>
            <a:headEnd/>
            <a:tailEnd/>
          </a:ln>
        </p:spPr>
        <p:txBody>
          <a:bodyPr/>
          <a:lstStyle/>
          <a:p>
            <a:r>
              <a:rPr lang="en-US" dirty="0" smtClean="0"/>
              <a:t>Part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lgn="ctr"/>
            <a:r>
              <a:rPr lang="en-US" dirty="0"/>
              <a:t>Inheritance vs. Composition</a:t>
            </a:r>
            <a:br>
              <a:rPr lang="en-US" dirty="0"/>
            </a:br>
            <a:r>
              <a:rPr lang="en-US" dirty="0"/>
              <a:t>conclusion</a:t>
            </a:r>
          </a:p>
        </p:txBody>
      </p:sp>
      <p:sp>
        <p:nvSpPr>
          <p:cNvPr id="20483" name="Rectangle 3"/>
          <p:cNvSpPr>
            <a:spLocks noGrp="1" noChangeArrowheads="1"/>
          </p:cNvSpPr>
          <p:nvPr>
            <p:ph idx="1"/>
          </p:nvPr>
        </p:nvSpPr>
        <p:spPr/>
        <p:txBody>
          <a:bodyPr/>
          <a:lstStyle/>
          <a:p>
            <a:pPr>
              <a:lnSpc>
                <a:spcPct val="90000"/>
              </a:lnSpc>
            </a:pPr>
            <a:r>
              <a:rPr lang="en-US" sz="2800" dirty="0" smtClean="0"/>
              <a:t>Make </a:t>
            </a:r>
            <a:r>
              <a:rPr lang="en-US" sz="2800" dirty="0"/>
              <a:t>sure inheritance models the </a:t>
            </a:r>
            <a:r>
              <a:rPr lang="en-US" sz="2800" dirty="0">
                <a:latin typeface="Tahoma"/>
              </a:rPr>
              <a:t>‘</a:t>
            </a:r>
            <a:r>
              <a:rPr lang="en-US" sz="2800" dirty="0"/>
              <a:t>is-a</a:t>
            </a:r>
            <a:r>
              <a:rPr lang="en-US" sz="2800" dirty="0">
                <a:latin typeface="Tahoma"/>
              </a:rPr>
              <a:t>’</a:t>
            </a:r>
            <a:r>
              <a:rPr lang="en-US" sz="2800" dirty="0"/>
              <a:t> relationship </a:t>
            </a:r>
            <a:endParaRPr lang="en-US" sz="2800" dirty="0" smtClean="0"/>
          </a:p>
          <a:p>
            <a:pPr>
              <a:lnSpc>
                <a:spcPct val="90000"/>
              </a:lnSpc>
            </a:pPr>
            <a:r>
              <a:rPr lang="en-US" sz="2800" dirty="0" smtClean="0"/>
              <a:t>Make sure </a:t>
            </a:r>
            <a:r>
              <a:rPr lang="en-US" sz="2800" dirty="0"/>
              <a:t>that this </a:t>
            </a:r>
            <a:r>
              <a:rPr lang="en-US" sz="2800" dirty="0">
                <a:latin typeface="Tahoma"/>
              </a:rPr>
              <a:t>‘</a:t>
            </a:r>
            <a:r>
              <a:rPr lang="en-US" sz="2800" dirty="0"/>
              <a:t>is-a</a:t>
            </a:r>
            <a:r>
              <a:rPr lang="en-US" sz="2800" dirty="0">
                <a:latin typeface="Tahoma"/>
              </a:rPr>
              <a:t>’</a:t>
            </a:r>
            <a:r>
              <a:rPr lang="en-US" sz="2800" dirty="0"/>
              <a:t> relationship </a:t>
            </a:r>
            <a:r>
              <a:rPr lang="en-US" sz="2800" dirty="0" smtClean="0"/>
              <a:t>is </a:t>
            </a:r>
            <a:r>
              <a:rPr lang="en-US" sz="2800" u="sng" dirty="0" smtClean="0">
                <a:solidFill>
                  <a:srgbClr val="0070C0"/>
                </a:solidFill>
              </a:rPr>
              <a:t>constant </a:t>
            </a:r>
            <a:r>
              <a:rPr lang="en-US" sz="2800" u="sng" dirty="0">
                <a:solidFill>
                  <a:srgbClr val="0070C0"/>
                </a:solidFill>
              </a:rPr>
              <a:t>throughout the lifetime of the application</a:t>
            </a:r>
            <a:r>
              <a:rPr lang="en-US" sz="2800" dirty="0"/>
              <a:t>.</a:t>
            </a:r>
            <a:r>
              <a:rPr lang="en-US" sz="2800" u="sng" dirty="0"/>
              <a:t> </a:t>
            </a:r>
          </a:p>
          <a:p>
            <a:pPr>
              <a:lnSpc>
                <a:spcPct val="90000"/>
              </a:lnSpc>
              <a:buFontTx/>
              <a:buNone/>
            </a:pPr>
            <a:endParaRPr lang="en-US" sz="2800" dirty="0"/>
          </a:p>
          <a:p>
            <a:pPr>
              <a:lnSpc>
                <a:spcPct val="90000"/>
              </a:lnSpc>
            </a:pPr>
            <a:r>
              <a:rPr lang="en-US" sz="2800" dirty="0"/>
              <a:t>Don't use inheritance just to get code reuse. </a:t>
            </a:r>
          </a:p>
          <a:p>
            <a:pPr lvl="1">
              <a:lnSpc>
                <a:spcPct val="90000"/>
              </a:lnSpc>
            </a:pPr>
            <a:r>
              <a:rPr lang="en-US" dirty="0"/>
              <a:t>If all you really want is to reuse code and there is no </a:t>
            </a:r>
            <a:r>
              <a:rPr lang="en-US" dirty="0">
                <a:latin typeface="Tahoma"/>
              </a:rPr>
              <a:t>‘</a:t>
            </a:r>
            <a:r>
              <a:rPr lang="en-US" dirty="0"/>
              <a:t>is-a</a:t>
            </a:r>
            <a:r>
              <a:rPr lang="en-US" dirty="0">
                <a:latin typeface="Tahoma"/>
              </a:rPr>
              <a:t>’</a:t>
            </a:r>
            <a:r>
              <a:rPr lang="en-US" dirty="0"/>
              <a:t> relationship in sight, use composition.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wipe(left)">
                                      <p:cBhvr>
                                        <p:cTn id="17" dur="500"/>
                                        <p:tgtEl>
                                          <p:spTgt spid="2048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wipe(left)">
                                      <p:cBhvr>
                                        <p:cTn id="21"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dirty="0" smtClean="0"/>
              <a:t>Inheritance should only be used when you have a </a:t>
            </a:r>
            <a:r>
              <a:rPr lang="en-US" smtClean="0"/>
              <a:t>clear </a:t>
            </a:r>
            <a:r>
              <a:rPr lang="en-US" smtClean="0"/>
              <a:t>IS-A relationship. Otherwise, </a:t>
            </a:r>
            <a:r>
              <a:rPr lang="en-US" dirty="0" smtClean="0"/>
              <a:t>it is better to use </a:t>
            </a:r>
            <a:r>
              <a:rPr lang="en-US" smtClean="0"/>
              <a:t>composition </a:t>
            </a:r>
            <a:r>
              <a:rPr lang="en-US" smtClean="0"/>
              <a:t>because </a:t>
            </a:r>
            <a:r>
              <a:rPr lang="en-US" dirty="0" smtClean="0"/>
              <a:t>it has better support for change.</a:t>
            </a:r>
          </a:p>
          <a:p>
            <a:pPr marL="0" indent="0" eaLnBrk="1" hangingPunct="1">
              <a:lnSpc>
                <a:spcPct val="90000"/>
              </a:lnSpc>
              <a:buFontTx/>
              <a:buNone/>
            </a:pPr>
            <a:r>
              <a:rPr lang="en-US" dirty="0" smtClean="0"/>
              <a:t>Even in </a:t>
            </a:r>
            <a:r>
              <a:rPr lang="en-US" smtClean="0"/>
              <a:t>clear </a:t>
            </a:r>
            <a:r>
              <a:rPr lang="en-US" smtClean="0"/>
              <a:t> IS-A relationships</a:t>
            </a:r>
            <a:r>
              <a:rPr lang="en-US" smtClean="0"/>
              <a:t>, inheritance </a:t>
            </a:r>
            <a:r>
              <a:rPr lang="en-US" dirty="0" smtClean="0"/>
              <a:t>may not be the best </a:t>
            </a:r>
            <a:r>
              <a:rPr lang="en-US" smtClean="0"/>
              <a:t>choice because of </a:t>
            </a:r>
            <a:r>
              <a:rPr lang="en-US" dirty="0" smtClean="0"/>
              <a:t>its inflexibility.</a:t>
            </a:r>
          </a:p>
          <a:p>
            <a:pPr marL="0" indent="0" eaLnBrk="1" hangingPunct="1">
              <a:lnSpc>
                <a:spcPct val="90000"/>
              </a:lnSpc>
              <a:buFontTx/>
              <a:buNone/>
            </a:pPr>
            <a:r>
              <a:rPr lang="en-US" dirty="0" smtClean="0"/>
              <a:t>Software relationships that reflect the real world are more natural and easier </a:t>
            </a:r>
            <a:r>
              <a:rPr lang="en-US" smtClean="0"/>
              <a:t>to understand. Likewise, life in accord with natural law tends to go forward without obstacles; life in violation of natural law tends to be “bumpy”. </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 </a:t>
            </a:r>
            <a:br>
              <a:rPr lang="en-US" dirty="0" smtClean="0"/>
            </a:br>
            <a:r>
              <a:rPr lang="en-US" dirty="0" smtClean="0"/>
              <a:t>Composition over Inheritance</a:t>
            </a:r>
            <a:endParaRPr lang="en-US" dirty="0"/>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p:txBody>
          <a:bodyPr>
            <a:normAutofit/>
          </a:bodyPr>
          <a:lstStyle/>
          <a:p>
            <a:pPr marL="0" indent="0">
              <a:buNone/>
            </a:pPr>
            <a:r>
              <a:rPr lang="en-US" dirty="0" smtClean="0">
                <a:solidFill>
                  <a:srgbClr val="FF0000"/>
                </a:solidFill>
              </a:rPr>
              <a:t>See any problems with this design?</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 </a:t>
            </a:r>
            <a:br>
              <a:rPr lang="en-US" dirty="0" smtClean="0"/>
            </a:br>
            <a:r>
              <a:rPr lang="en-US" dirty="0" smtClean="0"/>
              <a:t>Composition over Inheritance</a:t>
            </a:r>
            <a:endParaRPr lang="en-US" dirty="0"/>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p:txBody>
          <a:bodyPr>
            <a:normAutofit fontScale="77500" lnSpcReduction="20000"/>
          </a:bodyPr>
          <a:lstStyle/>
          <a:p>
            <a:r>
              <a:rPr lang="en-US" dirty="0" smtClean="0"/>
              <a:t>Problems:</a:t>
            </a:r>
          </a:p>
          <a:p>
            <a:pPr lvl="1"/>
            <a:r>
              <a:rPr lang="en-US" dirty="0" smtClean="0"/>
              <a:t>Inheritance is a static relationship and it must be decided at object construction time which type of person someone is</a:t>
            </a:r>
          </a:p>
          <a:p>
            <a:pPr lvl="1"/>
            <a:r>
              <a:rPr lang="en-US" dirty="0" smtClean="0"/>
              <a:t>Once constructed a person cannot change from being a Student to being Staff or Faculty</a:t>
            </a:r>
          </a:p>
          <a:p>
            <a:pPr lvl="2"/>
            <a:r>
              <a:rPr lang="en-US" dirty="0" smtClean="0"/>
              <a:t>In the </a:t>
            </a:r>
            <a:r>
              <a:rPr lang="en-US" b="1" u="sng" dirty="0" smtClean="0"/>
              <a:t>real world </a:t>
            </a:r>
            <a:r>
              <a:rPr lang="en-US" dirty="0" smtClean="0"/>
              <a:t>people change all the time</a:t>
            </a:r>
          </a:p>
          <a:p>
            <a:pPr lvl="1"/>
            <a:r>
              <a:rPr lang="en-US" dirty="0" smtClean="0"/>
              <a:t>Also a person cannot assume multiple roles of being a Staff member and a Student at the same time</a:t>
            </a:r>
          </a:p>
          <a:p>
            <a:pPr lvl="2"/>
            <a:r>
              <a:rPr lang="en-US" dirty="0" smtClean="0"/>
              <a:t>Again, not how </a:t>
            </a:r>
            <a:r>
              <a:rPr lang="en-US" b="1" u="sng" dirty="0" smtClean="0"/>
              <a:t>it really works</a:t>
            </a:r>
            <a:endParaRPr lang="en-US" b="1" u="sng" dirty="0"/>
          </a:p>
        </p:txBody>
      </p:sp>
      <p:pic>
        <p:nvPicPr>
          <p:cNvPr id="3" name="Picture 2" descr="C:\Users\mzijlstra\AppData\Local\Microsoft\Windows\Temporary Internet Files\Content.IE5\ZVNGC40F\MC900432557[1].png"/>
          <p:cNvPicPr>
            <a:picLocks noChangeAspect="1" noChangeArrowheads="1"/>
          </p:cNvPicPr>
          <p:nvPr/>
        </p:nvPicPr>
        <p:blipFill>
          <a:blip r:embed="rId3" cstate="print"/>
          <a:srcRect/>
          <a:stretch>
            <a:fillRect/>
          </a:stretch>
        </p:blipFill>
        <p:spPr bwMode="auto">
          <a:xfrm>
            <a:off x="8229600" y="3886200"/>
            <a:ext cx="838057" cy="838057"/>
          </a:xfrm>
          <a:prstGeom prst="rect">
            <a:avLst/>
          </a:prstGeom>
          <a:noFill/>
        </p:spPr>
      </p:pic>
      <p:pic>
        <p:nvPicPr>
          <p:cNvPr id="6" name="Picture 5" descr="C:\Users\mzijlstra\AppData\Local\Microsoft\Windows\Temporary Internet Files\Content.IE5\ZVNGC40F\MC900432557[1].png"/>
          <p:cNvPicPr>
            <a:picLocks noChangeAspect="1" noChangeArrowheads="1"/>
          </p:cNvPicPr>
          <p:nvPr/>
        </p:nvPicPr>
        <p:blipFill>
          <a:blip r:embed="rId3" cstate="print"/>
          <a:srcRect/>
          <a:stretch>
            <a:fillRect/>
          </a:stretch>
        </p:blipFill>
        <p:spPr bwMode="auto">
          <a:xfrm>
            <a:off x="8229600" y="5334000"/>
            <a:ext cx="838057" cy="838057"/>
          </a:xfrm>
          <a:prstGeom prst="rect">
            <a:avLst/>
          </a:prstGeom>
          <a:noFill/>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extLst>
      <p:ext uri="{BB962C8B-B14F-4D97-AF65-F5344CB8AC3E}">
        <p14:creationId xmlns:p14="http://schemas.microsoft.com/office/powerpoint/2010/main" val="3228981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In-class exercise: </a:t>
            </a:r>
            <a:br>
              <a:rPr lang="en-US" dirty="0" smtClean="0"/>
            </a:br>
            <a:r>
              <a:rPr lang="en-US" dirty="0" smtClean="0"/>
              <a:t>Composition over Inheritance</a:t>
            </a:r>
            <a:endParaRPr lang="en-US" dirty="0"/>
          </a:p>
        </p:txBody>
      </p:sp>
      <p:pic>
        <p:nvPicPr>
          <p:cNvPr id="3074" name="Picture 2"/>
          <p:cNvPicPr>
            <a:picLocks noGrp="1" noChangeAspect="1" noChangeArrowheads="1"/>
          </p:cNvPicPr>
          <p:nvPr>
            <p:ph sz="half" idx="1"/>
          </p:nvPr>
        </p:nvPicPr>
        <p:blipFill>
          <a:blip r:embed="rId2" cstate="print"/>
          <a:stretch>
            <a:fillRect/>
          </a:stretch>
        </p:blipFill>
        <p:spPr bwMode="auto">
          <a:xfrm>
            <a:off x="457200" y="2069268"/>
            <a:ext cx="4038600" cy="4137102"/>
          </a:xfrm>
          <a:prstGeom prst="rect">
            <a:avLst/>
          </a:prstGeom>
          <a:noFill/>
          <a:ln w="9525">
            <a:noFill/>
            <a:miter lim="800000"/>
            <a:headEnd/>
            <a:tailEnd/>
          </a:ln>
        </p:spPr>
      </p:pic>
      <p:sp>
        <p:nvSpPr>
          <p:cNvPr id="5" name="Content Placeholder 4"/>
          <p:cNvSpPr>
            <a:spLocks noGrp="1"/>
          </p:cNvSpPr>
          <p:nvPr>
            <p:ph sz="half" idx="2"/>
          </p:nvPr>
        </p:nvSpPr>
        <p:spPr/>
        <p:txBody>
          <a:bodyPr>
            <a:normAutofit/>
          </a:bodyPr>
          <a:lstStyle/>
          <a:p>
            <a:r>
              <a:rPr lang="en-US" dirty="0" smtClean="0"/>
              <a:t>In your small groups try to redesign this class hierarchy using composition.</a:t>
            </a:r>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extLst>
      <p:ext uri="{BB962C8B-B14F-4D97-AF65-F5344CB8AC3E}">
        <p14:creationId xmlns:p14="http://schemas.microsoft.com/office/powerpoint/2010/main" val="334057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31325"/>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Possibility</a:t>
            </a:r>
            <a:endParaRPr lang="en-US" dirty="0"/>
          </a:p>
        </p:txBody>
      </p:sp>
      <p:sp>
        <p:nvSpPr>
          <p:cNvPr id="4" name="Content Placeholder 3"/>
          <p:cNvSpPr>
            <a:spLocks noGrp="1"/>
          </p:cNvSpPr>
          <p:nvPr>
            <p:ph sz="half" idx="2"/>
          </p:nvPr>
        </p:nvSpPr>
        <p:spPr>
          <a:xfrm>
            <a:off x="4648200" y="1920084"/>
            <a:ext cx="4038600" cy="4937916"/>
          </a:xfrm>
        </p:spPr>
        <p:txBody>
          <a:bodyPr>
            <a:normAutofit fontScale="77500" lnSpcReduction="20000"/>
          </a:bodyPr>
          <a:lstStyle/>
          <a:p>
            <a:r>
              <a:rPr lang="en-US" dirty="0" smtClean="0"/>
              <a:t>Rename the </a:t>
            </a:r>
            <a:r>
              <a:rPr lang="en-US" b="1" dirty="0" smtClean="0">
                <a:solidFill>
                  <a:srgbClr val="0070C0"/>
                </a:solidFill>
                <a:latin typeface="Consolas" pitchFamily="49" charset="0"/>
                <a:cs typeface="Consolas" pitchFamily="49" charset="0"/>
              </a:rPr>
              <a:t>Person</a:t>
            </a:r>
            <a:r>
              <a:rPr lang="en-US" dirty="0" smtClean="0"/>
              <a:t> class to </a:t>
            </a:r>
            <a:r>
              <a:rPr lang="en-US" b="1" dirty="0" err="1" smtClean="0">
                <a:solidFill>
                  <a:srgbClr val="0070C0"/>
                </a:solidFill>
                <a:latin typeface="Consolas" pitchFamily="49" charset="0"/>
                <a:cs typeface="Consolas" pitchFamily="49" charset="0"/>
              </a:rPr>
              <a:t>PersonImpl</a:t>
            </a:r>
            <a:endParaRPr lang="en-US" b="1" dirty="0" smtClean="0">
              <a:solidFill>
                <a:srgbClr val="0070C0"/>
              </a:solidFill>
              <a:latin typeface="Consolas" pitchFamily="49" charset="0"/>
              <a:cs typeface="Consolas" pitchFamily="49" charset="0"/>
            </a:endParaRPr>
          </a:p>
          <a:p>
            <a:r>
              <a:rPr lang="en-US" dirty="0" smtClean="0"/>
              <a:t>Create a </a:t>
            </a:r>
            <a:r>
              <a:rPr lang="en-US" b="1" dirty="0" smtClean="0">
                <a:solidFill>
                  <a:srgbClr val="0070C0"/>
                </a:solidFill>
                <a:latin typeface="Consolas" pitchFamily="49" charset="0"/>
                <a:cs typeface="Consolas" pitchFamily="49" charset="0"/>
              </a:rPr>
              <a:t>Person</a:t>
            </a:r>
            <a:r>
              <a:rPr lang="en-US" dirty="0" smtClean="0"/>
              <a:t> Interface that declares all public methods of </a:t>
            </a:r>
            <a:r>
              <a:rPr lang="en-US" b="1" dirty="0" err="1" smtClean="0">
                <a:solidFill>
                  <a:srgbClr val="0070C0"/>
                </a:solidFill>
                <a:latin typeface="Consolas" pitchFamily="49" charset="0"/>
                <a:cs typeface="Consolas" pitchFamily="49" charset="0"/>
              </a:rPr>
              <a:t>PersonImpl</a:t>
            </a:r>
          </a:p>
          <a:p>
            <a:r>
              <a:rPr lang="en-US" dirty="0" smtClean="0"/>
              <a:t>Create composition between </a:t>
            </a:r>
            <a:r>
              <a:rPr lang="en-US" b="1" dirty="0" err="1" smtClean="0">
                <a:solidFill>
                  <a:srgbClr val="0070C0"/>
                </a:solidFill>
                <a:latin typeface="Consolas" pitchFamily="49" charset="0"/>
                <a:cs typeface="Consolas" pitchFamily="49" charset="0"/>
              </a:rPr>
              <a:t>PersonImpl</a:t>
            </a:r>
            <a:r>
              <a:rPr lang="en-US" dirty="0" smtClean="0"/>
              <a:t> and </a:t>
            </a:r>
            <a:r>
              <a:rPr lang="en-US" b="1" dirty="0" err="1" smtClean="0">
                <a:solidFill>
                  <a:srgbClr val="0070C0"/>
                </a:solidFill>
                <a:latin typeface="Consolas" pitchFamily="49" charset="0"/>
                <a:cs typeface="Consolas" pitchFamily="49" charset="0"/>
              </a:rPr>
              <a:t>Staff</a:t>
            </a:r>
          </a:p>
          <a:p>
            <a:r>
              <a:rPr lang="en-US" dirty="0" smtClean="0"/>
              <a:t>Implement the </a:t>
            </a:r>
            <a:r>
              <a:rPr lang="en-US" b="1" dirty="0" err="1" smtClean="0">
                <a:solidFill>
                  <a:srgbClr val="0070C0"/>
                </a:solidFill>
                <a:latin typeface="Consolas" pitchFamily="49" charset="0"/>
                <a:cs typeface="Consolas" pitchFamily="49" charset="0"/>
              </a:rPr>
              <a:t>Person</a:t>
            </a:r>
            <a:r>
              <a:rPr lang="en-US" dirty="0" smtClean="0"/>
              <a:t> interface in </a:t>
            </a:r>
            <a:r>
              <a:rPr lang="en-US" b="1" dirty="0" err="1" smtClean="0">
                <a:solidFill>
                  <a:srgbClr val="0070C0"/>
                </a:solidFill>
                <a:latin typeface="Consolas" pitchFamily="49" charset="0"/>
                <a:cs typeface="Consolas" pitchFamily="49" charset="0"/>
              </a:rPr>
              <a:t>PersonImpl</a:t>
            </a:r>
            <a:r>
              <a:rPr lang="en-US" dirty="0" smtClean="0"/>
              <a:t> and in </a:t>
            </a:r>
            <a:r>
              <a:rPr lang="en-US" b="1" dirty="0" err="1" smtClean="0">
                <a:solidFill>
                  <a:srgbClr val="0070C0"/>
                </a:solidFill>
                <a:latin typeface="Consolas" pitchFamily="49" charset="0"/>
                <a:cs typeface="Consolas" pitchFamily="49" charset="0"/>
              </a:rPr>
              <a:t>Staff</a:t>
            </a:r>
          </a:p>
          <a:p>
            <a:pPr lvl="1"/>
            <a:r>
              <a:rPr lang="en-US" dirty="0" smtClean="0"/>
              <a:t>In </a:t>
            </a:r>
            <a:r>
              <a:rPr lang="en-US" sz="2600" b="1" dirty="0" err="1" smtClean="0">
                <a:solidFill>
                  <a:srgbClr val="0070C0"/>
                </a:solidFill>
                <a:latin typeface="Consolas" pitchFamily="49" charset="0"/>
                <a:cs typeface="Consolas" pitchFamily="49" charset="0"/>
              </a:rPr>
              <a:t>PersonImpl</a:t>
            </a:r>
            <a:r>
              <a:rPr lang="en-US" dirty="0" smtClean="0"/>
              <a:t> the </a:t>
            </a:r>
            <a:r>
              <a:rPr lang="en-US" sz="2600" b="1" dirty="0" err="1" smtClean="0">
                <a:solidFill>
                  <a:srgbClr val="0070C0"/>
                </a:solidFill>
                <a:latin typeface="Consolas" pitchFamily="49" charset="0"/>
                <a:cs typeface="Consolas" pitchFamily="49" charset="0"/>
              </a:rPr>
              <a:t>Person</a:t>
            </a:r>
            <a:r>
              <a:rPr lang="en-US" dirty="0" smtClean="0"/>
              <a:t> methods will perform the actual business logic</a:t>
            </a:r>
          </a:p>
          <a:p>
            <a:pPr lvl="1"/>
            <a:r>
              <a:rPr lang="en-US" dirty="0" smtClean="0"/>
              <a:t>In </a:t>
            </a:r>
            <a:r>
              <a:rPr lang="en-US" sz="2600" b="1" dirty="0" err="1" smtClean="0">
                <a:solidFill>
                  <a:srgbClr val="0070C0"/>
                </a:solidFill>
                <a:latin typeface="Consolas" pitchFamily="49" charset="0"/>
                <a:cs typeface="Consolas" pitchFamily="49" charset="0"/>
              </a:rPr>
              <a:t>Staff</a:t>
            </a:r>
            <a:r>
              <a:rPr lang="en-US" dirty="0" smtClean="0"/>
              <a:t> the </a:t>
            </a:r>
            <a:r>
              <a:rPr lang="en-US" sz="2600" b="1" dirty="0" err="1" smtClean="0">
                <a:solidFill>
                  <a:srgbClr val="0070C0"/>
                </a:solidFill>
                <a:latin typeface="Consolas" pitchFamily="49" charset="0"/>
                <a:cs typeface="Consolas" pitchFamily="49" charset="0"/>
              </a:rPr>
              <a:t>Person</a:t>
            </a:r>
            <a:r>
              <a:rPr lang="en-US" dirty="0" smtClean="0"/>
              <a:t> methods are delegation methods, i.e. they delegate the work to the corresponding methods in the </a:t>
            </a:r>
            <a:r>
              <a:rPr lang="en-US" dirty="0" err="1" smtClean="0"/>
              <a:t>PersonImpl</a:t>
            </a:r>
            <a:r>
              <a:rPr lang="en-US" dirty="0" smtClean="0"/>
              <a:t> object</a:t>
            </a:r>
            <a:endParaRPr lang="en-US"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625303" y="1920875"/>
            <a:ext cx="3702393" cy="44338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Problem</a:t>
            </a:r>
            <a:endParaRPr lang="en-US" dirty="0"/>
          </a:p>
        </p:txBody>
      </p:sp>
      <p:sp>
        <p:nvSpPr>
          <p:cNvPr id="4" name="Content Placeholder 3"/>
          <p:cNvSpPr>
            <a:spLocks noGrp="1"/>
          </p:cNvSpPr>
          <p:nvPr>
            <p:ph sz="half" idx="2"/>
          </p:nvPr>
        </p:nvSpPr>
        <p:spPr>
          <a:xfrm>
            <a:off x="457200" y="1371600"/>
            <a:ext cx="8229600" cy="4434840"/>
          </a:xfrm>
        </p:spPr>
        <p:txBody>
          <a:bodyPr/>
          <a:lstStyle/>
          <a:p>
            <a:r>
              <a:rPr lang="en-US" dirty="0" smtClean="0"/>
              <a:t>If we do the same for our other classes the diagram will become cluttered (composition relationship must be implemented for each subclass)</a:t>
            </a:r>
            <a:endParaRPr lang="en-US" dirty="0"/>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1905000" y="2667000"/>
            <a:ext cx="5355292" cy="4114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Solution</a:t>
            </a:r>
            <a:endParaRPr lang="en-US" dirty="0"/>
          </a:p>
        </p:txBody>
      </p:sp>
      <p:sp>
        <p:nvSpPr>
          <p:cNvPr id="4" name="Content Placeholder 3"/>
          <p:cNvSpPr>
            <a:spLocks noGrp="1"/>
          </p:cNvSpPr>
          <p:nvPr>
            <p:ph sz="half" idx="2"/>
          </p:nvPr>
        </p:nvSpPr>
        <p:spPr>
          <a:xfrm>
            <a:off x="457200" y="1371600"/>
            <a:ext cx="8229600" cy="4434840"/>
          </a:xfrm>
        </p:spPr>
        <p:txBody>
          <a:bodyPr/>
          <a:lstStyle/>
          <a:p>
            <a:r>
              <a:rPr lang="en-US" dirty="0" smtClean="0"/>
              <a:t>We can fix this with a </a:t>
            </a:r>
            <a:r>
              <a:rPr lang="en-US" b="1" dirty="0" err="1" smtClean="0">
                <a:solidFill>
                  <a:srgbClr val="0070C0"/>
                </a:solidFill>
                <a:latin typeface="Consolas" pitchFamily="49" charset="0"/>
                <a:cs typeface="Consolas" pitchFamily="49" charset="0"/>
              </a:rPr>
              <a:t>PersonRole</a:t>
            </a:r>
            <a:r>
              <a:rPr lang="en-US" dirty="0" smtClean="0"/>
              <a:t> super class</a:t>
            </a:r>
            <a:endParaRPr lang="en-US" dirty="0"/>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1981200" y="1828800"/>
            <a:ext cx="5105400" cy="4857901"/>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2899762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Solution</a:t>
            </a:r>
            <a:endParaRPr lang="en-US" dirty="0"/>
          </a:p>
        </p:txBody>
      </p:sp>
      <p:sp>
        <p:nvSpPr>
          <p:cNvPr id="4" name="Content Placeholder 3"/>
          <p:cNvSpPr>
            <a:spLocks noGrp="1"/>
          </p:cNvSpPr>
          <p:nvPr>
            <p:ph sz="half" idx="2"/>
          </p:nvPr>
        </p:nvSpPr>
        <p:spPr>
          <a:xfrm>
            <a:off x="457200" y="1371600"/>
            <a:ext cx="8229600" cy="4434840"/>
          </a:xfrm>
        </p:spPr>
        <p:txBody>
          <a:bodyPr/>
          <a:lstStyle/>
          <a:p>
            <a:r>
              <a:rPr lang="en-US" dirty="0" smtClean="0"/>
              <a:t>Is there a reason for </a:t>
            </a:r>
            <a:r>
              <a:rPr lang="en-US" dirty="0" err="1" smtClean="0"/>
              <a:t>PersonRole</a:t>
            </a:r>
            <a:r>
              <a:rPr lang="en-US" dirty="0" smtClean="0"/>
              <a:t> to implement the Person interface??</a:t>
            </a:r>
            <a:endParaRPr lang="en-US" dirty="0"/>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3276600" y="2133600"/>
            <a:ext cx="4495800" cy="427785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1637412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Solution</a:t>
            </a:r>
            <a:endParaRPr lang="en-US" dirty="0"/>
          </a:p>
        </p:txBody>
      </p:sp>
      <p:sp>
        <p:nvSpPr>
          <p:cNvPr id="4" name="Content Placeholder 3"/>
          <p:cNvSpPr>
            <a:spLocks noGrp="1"/>
          </p:cNvSpPr>
          <p:nvPr>
            <p:ph sz="half" idx="2"/>
          </p:nvPr>
        </p:nvSpPr>
        <p:spPr>
          <a:xfrm>
            <a:off x="457200" y="1371600"/>
            <a:ext cx="8610600" cy="4434840"/>
          </a:xfrm>
        </p:spPr>
        <p:txBody>
          <a:bodyPr/>
          <a:lstStyle/>
          <a:p>
            <a:r>
              <a:rPr lang="en-US" dirty="0" smtClean="0"/>
              <a:t>Why not make Person a concrete class and get rid of </a:t>
            </a:r>
            <a:r>
              <a:rPr lang="en-US" dirty="0" err="1" smtClean="0"/>
              <a:t>PersonImpl</a:t>
            </a:r>
            <a:r>
              <a:rPr lang="en-US" dirty="0" smtClean="0"/>
              <a:t>? </a:t>
            </a:r>
          </a:p>
          <a:p>
            <a:pPr marL="0" indent="0">
              <a:buNone/>
            </a:pPr>
            <a:r>
              <a:rPr lang="en-US" i="1" dirty="0" smtClean="0">
                <a:solidFill>
                  <a:srgbClr val="FF0000"/>
                </a:solidFill>
              </a:rPr>
              <a:t>More on choosing</a:t>
            </a:r>
          </a:p>
          <a:p>
            <a:pPr marL="0" indent="0">
              <a:buNone/>
            </a:pPr>
            <a:r>
              <a:rPr lang="en-US" i="1" dirty="0" smtClean="0">
                <a:solidFill>
                  <a:srgbClr val="FF0000"/>
                </a:solidFill>
              </a:rPr>
              <a:t>Interfaces/Abstract</a:t>
            </a:r>
          </a:p>
          <a:p>
            <a:pPr marL="0" indent="0">
              <a:buNone/>
            </a:pPr>
            <a:r>
              <a:rPr lang="en-US" i="1" dirty="0" smtClean="0">
                <a:solidFill>
                  <a:srgbClr val="FF0000"/>
                </a:solidFill>
              </a:rPr>
              <a:t>Classes in </a:t>
            </a:r>
          </a:p>
          <a:p>
            <a:pPr marL="0" indent="0">
              <a:buNone/>
            </a:pPr>
            <a:r>
              <a:rPr lang="en-US" i="1" dirty="0" smtClean="0">
                <a:solidFill>
                  <a:srgbClr val="FF0000"/>
                </a:solidFill>
              </a:rPr>
              <a:t> Lesson 6</a:t>
            </a:r>
            <a:r>
              <a:rPr lang="en-US" dirty="0" smtClean="0"/>
              <a:t>.  </a:t>
            </a:r>
            <a:endParaRPr lang="en-US" dirty="0"/>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449461" y="2805966"/>
            <a:ext cx="4703939" cy="273507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4035970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Practice</a:t>
            </a:r>
            <a:endParaRPr lang="en-US" dirty="0"/>
          </a:p>
        </p:txBody>
      </p:sp>
      <p:sp>
        <p:nvSpPr>
          <p:cNvPr id="3" name="Content Placeholder 2"/>
          <p:cNvSpPr>
            <a:spLocks noGrp="1"/>
          </p:cNvSpPr>
          <p:nvPr>
            <p:ph idx="1"/>
          </p:nvPr>
        </p:nvSpPr>
        <p:spPr/>
        <p:txBody>
          <a:bodyPr/>
          <a:lstStyle/>
          <a:p>
            <a:r>
              <a:rPr lang="en-US" dirty="0" smtClean="0"/>
              <a:t>Objectives:</a:t>
            </a:r>
          </a:p>
          <a:p>
            <a:pPr lvl="1"/>
            <a:r>
              <a:rPr lang="en-US" dirty="0" smtClean="0"/>
              <a:t>Understand and discuss how to use Inheritance</a:t>
            </a:r>
          </a:p>
          <a:p>
            <a:r>
              <a:rPr lang="en-US" dirty="0" smtClean="0"/>
              <a:t>Tasks</a:t>
            </a:r>
          </a:p>
          <a:p>
            <a:pPr lvl="1"/>
            <a:r>
              <a:rPr lang="en-US" dirty="0" smtClean="0"/>
              <a:t>Draw a UML class diagram for the following problem statement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25</a:t>
            </a:fld>
            <a:endParaRPr lang="en-US" dirty="0">
              <a:solidFill>
                <a:srgbClr val="04617B">
                  <a:shade val="90000"/>
                </a:srgb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Practice</a:t>
            </a:r>
            <a:endParaRPr lang="en-US" dirty="0"/>
          </a:p>
        </p:txBody>
      </p:sp>
      <p:sp>
        <p:nvSpPr>
          <p:cNvPr id="3" name="Content Placeholder 2"/>
          <p:cNvSpPr>
            <a:spLocks noGrp="1"/>
          </p:cNvSpPr>
          <p:nvPr>
            <p:ph idx="1"/>
          </p:nvPr>
        </p:nvSpPr>
        <p:spPr/>
        <p:txBody>
          <a:bodyPr/>
          <a:lstStyle/>
          <a:p>
            <a:pPr marL="0" indent="0">
              <a:buNone/>
            </a:pPr>
            <a:r>
              <a:rPr lang="en-US" b="1" dirty="0" smtClean="0"/>
              <a:t>Problem Description:</a:t>
            </a:r>
            <a:r>
              <a:rPr lang="en-US" dirty="0" smtClean="0"/>
              <a:t> Our rent-a-wreck business rents cars, trucks, motorcycles, and mopeds.  Create a inheritance model that we might use for our rentals.</a:t>
            </a:r>
          </a:p>
          <a:p>
            <a:pPr marL="0" indent="0">
              <a:buNone/>
            </a:pPr>
            <a:r>
              <a:rPr lang="en-US" dirty="0" smtClean="0"/>
              <a:t>1)Show a few common attributes and methods for your super-class.</a:t>
            </a:r>
          </a:p>
          <a:p>
            <a:pPr marL="0" indent="0">
              <a:buNone/>
            </a:pPr>
            <a:r>
              <a:rPr lang="en-US" dirty="0" smtClean="0"/>
              <a:t>2)Show some unique attributes and at least one unique method for each sub-class.</a:t>
            </a:r>
          </a:p>
          <a:p>
            <a:pPr marL="0" indent="0">
              <a:buNone/>
            </a:pPr>
            <a:r>
              <a:rPr lang="en-US" dirty="0" smtClean="0"/>
              <a:t>3)Show one method that will be overridden in all sub-classes.</a:t>
            </a:r>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spTree>
    <p:extLst>
      <p:ext uri="{BB962C8B-B14F-4D97-AF65-F5344CB8AC3E}">
        <p14:creationId xmlns:p14="http://schemas.microsoft.com/office/powerpoint/2010/main" val="1274871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692650"/>
          </a:xfrm>
          <a:noFill/>
        </p:spPr>
        <p:txBody>
          <a:bodyPr lIns="90488" tIns="44450" rIns="90488" bIns="44450">
            <a:normAutofit lnSpcReduction="10000"/>
          </a:bodyPr>
          <a:lstStyle/>
          <a:p>
            <a:pPr marL="0" indent="0" eaLnBrk="1" hangingPunct="1">
              <a:lnSpc>
                <a:spcPct val="90000"/>
              </a:lnSpc>
              <a:buFontTx/>
              <a:buNone/>
            </a:pPr>
            <a:r>
              <a:rPr lang="en-US" dirty="0" smtClean="0"/>
              <a:t>Today we considered the pros and cons of using inheritance.  We saw that we must be cautious when using inheritance because </a:t>
            </a:r>
            <a:r>
              <a:rPr lang="en-US" dirty="0" smtClean="0">
                <a:solidFill>
                  <a:schemeClr val="accent1"/>
                </a:solidFill>
              </a:rPr>
              <a:t>it is a permanent </a:t>
            </a:r>
            <a:r>
              <a:rPr lang="en-US" dirty="0" smtClean="0"/>
              <a:t>relation for the lifetime of an object.</a:t>
            </a:r>
          </a:p>
          <a:p>
            <a:pPr marL="0" indent="0" eaLnBrk="1" hangingPunct="1">
              <a:lnSpc>
                <a:spcPct val="90000"/>
              </a:lnSpc>
              <a:buFontTx/>
              <a:buNone/>
            </a:pPr>
            <a:r>
              <a:rPr lang="en-US" dirty="0" smtClean="0"/>
              <a:t>Our goal is to build software that supports change and extensibility.</a:t>
            </a:r>
          </a:p>
          <a:p>
            <a:pPr marL="0" indent="0" eaLnBrk="1" hangingPunct="1">
              <a:lnSpc>
                <a:spcPct val="90000"/>
              </a:lnSpc>
              <a:buFontTx/>
              <a:buNone/>
            </a:pPr>
            <a:r>
              <a:rPr lang="en-US" dirty="0" smtClean="0"/>
              <a:t>In general we know that composition has better support for change so we favor using composition except in cases where we have a clear ‘is-a’ relationship.</a:t>
            </a:r>
          </a:p>
          <a:p>
            <a:pPr marL="0" indent="0">
              <a:lnSpc>
                <a:spcPct val="90000"/>
              </a:lnSpc>
              <a:buNone/>
            </a:pPr>
            <a:r>
              <a:rPr lang="en-US" dirty="0" smtClean="0"/>
              <a:t>We see the same in life, at the surface level there is constant change, Problems arise when change is needed but not easily supported.</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lstStyle/>
          <a:p>
            <a:pPr marL="342900" lvl="0" indent="-342900">
              <a:buFont typeface="+mj-lt"/>
              <a:buAutoNum type="arabicPeriod"/>
            </a:pPr>
            <a:r>
              <a:rPr lang="en-US" sz="1800" dirty="0" smtClean="0"/>
              <a:t>When requirements change, you should implement these changes by adding new code, not by changing old code that already works.</a:t>
            </a:r>
          </a:p>
          <a:p>
            <a:pPr marL="342900" lvl="0" indent="-342900">
              <a:buFont typeface="+mj-lt"/>
              <a:buAutoNum type="arabicPeriod"/>
            </a:pPr>
            <a:endParaRPr lang="en-US" sz="1800" dirty="0" smtClean="0"/>
          </a:p>
          <a:p>
            <a:pPr marL="342900" indent="-342900">
              <a:buFont typeface="+mj-lt"/>
              <a:buAutoNum type="arabicPeriod"/>
            </a:pPr>
            <a:r>
              <a:rPr lang="en-US" sz="1800" dirty="0" smtClean="0"/>
              <a:t>Inheritance and Composition are Object-Oriented principles </a:t>
            </a:r>
            <a:r>
              <a:rPr lang="en-US" sz="1800" smtClean="0"/>
              <a:t>that support reuse </a:t>
            </a:r>
            <a:r>
              <a:rPr lang="en-US" sz="1800" dirty="0" smtClean="0"/>
              <a:t>of implementation. </a:t>
            </a:r>
          </a:p>
          <a:p>
            <a:pPr eaLnBrk="1" hangingPunct="1">
              <a:buFont typeface="+mj-lt"/>
              <a:buAutoNum type="arabicPeriod"/>
              <a:defRPr/>
            </a:pPr>
            <a:endParaRPr lang="en-US" sz="1800" dirty="0" smtClean="0"/>
          </a:p>
          <a:p>
            <a:pPr marL="342900" lvl="0" indent="-342900">
              <a:buFont typeface="+mj-lt"/>
              <a:buAutoNum type="arabicPeriod"/>
            </a:pPr>
            <a:r>
              <a:rPr lang="en-US" sz="1800" b="1" u="sng" dirty="0" smtClean="0"/>
              <a:t>Transcendental Consciousness</a:t>
            </a:r>
            <a:r>
              <a:rPr lang="en-US" sz="1800" dirty="0" smtClean="0"/>
              <a:t> is </a:t>
            </a:r>
            <a:r>
              <a:rPr lang="en-US" sz="1800" smtClean="0"/>
              <a:t>the </a:t>
            </a:r>
            <a:r>
              <a:rPr lang="en-US" sz="1800" smtClean="0"/>
              <a:t>infinitely adaptable field </a:t>
            </a:r>
            <a:r>
              <a:rPr lang="en-US" sz="1800" dirty="0" smtClean="0"/>
              <a:t>of pure intelligence that can be ‘reused’ by every individual at all places, at all times.</a:t>
            </a:r>
          </a:p>
          <a:p>
            <a:pPr marL="342900" lvl="0" indent="-342900">
              <a:buFont typeface="+mj-lt"/>
              <a:buAutoNum type="arabicPeriod"/>
            </a:pPr>
            <a:endParaRPr lang="en-US" sz="1800" dirty="0" smtClean="0"/>
          </a:p>
          <a:p>
            <a:pPr marL="342900" lvl="0" indent="-342900">
              <a:buFont typeface="+mj-lt"/>
              <a:buAutoNum type="arabicPeriod"/>
            </a:pPr>
            <a:r>
              <a:rPr lang="en-US" sz="1800" b="1" u="sng" dirty="0" smtClean="0"/>
              <a:t>Wholeness moving within itself</a:t>
            </a:r>
            <a:r>
              <a:rPr lang="en-US" sz="1800" smtClean="0"/>
              <a:t>: </a:t>
            </a:r>
            <a:r>
              <a:rPr lang="en-US" sz="1800" smtClean="0"/>
              <a:t>In </a:t>
            </a:r>
            <a:r>
              <a:rPr lang="en-US" sz="1800" dirty="0" smtClean="0"/>
              <a:t>Unity Consciousness, the individual is united with everything else, and inherits the total potential of natural for fulfillment of all desires spontaneously.</a:t>
            </a:r>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35364336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smtClean="0"/>
              <a:t>Lecture 3: </a:t>
            </a:r>
            <a:br>
              <a:rPr lang="en-US" smtClean="0"/>
            </a:br>
            <a:r>
              <a:rPr lang="en-US" sz="4800" smtClean="0"/>
              <a:t>Inheritance </a:t>
            </a:r>
            <a:r>
              <a:rPr lang="en-US" sz="4800" smtClean="0"/>
              <a:t>and </a:t>
            </a:r>
            <a:r>
              <a:rPr lang="en-US" sz="4800" smtClean="0"/>
              <a:t>Composition</a:t>
            </a:r>
            <a:endParaRPr lang="en-US" sz="4800" dirty="0"/>
          </a:p>
        </p:txBody>
      </p:sp>
      <p:sp>
        <p:nvSpPr>
          <p:cNvPr id="5" name="Text Placeholder 4"/>
          <p:cNvSpPr>
            <a:spLocks noGrp="1"/>
          </p:cNvSpPr>
          <p:nvPr>
            <p:ph type="body" idx="1"/>
          </p:nvPr>
        </p:nvSpPr>
        <p:spPr/>
        <p:txBody>
          <a:bodyPr/>
          <a:lstStyle/>
          <a:p>
            <a:pPr algn="r"/>
            <a:r>
              <a:rPr lang="en-US" i="1" smtClean="0"/>
              <a:t>Reflecting the Whole in the Part</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3</a:t>
            </a:fld>
            <a:endParaRPr lang="en-US">
              <a:solidFill>
                <a:srgbClr val="DBF5F9">
                  <a:shade val="90000"/>
                </a:srgb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smtClean="0"/>
              <a:t>Wholeness of the Lesson</a:t>
            </a:r>
            <a:endParaRPr lang="en-US" dirty="0"/>
          </a:p>
        </p:txBody>
      </p:sp>
      <p:sp>
        <p:nvSpPr>
          <p:cNvPr id="3" name="Content Placeholder 2"/>
          <p:cNvSpPr>
            <a:spLocks noGrp="1"/>
          </p:cNvSpPr>
          <p:nvPr>
            <p:ph idx="1"/>
          </p:nvPr>
        </p:nvSpPr>
        <p:spPr>
          <a:xfrm>
            <a:off x="457200" y="1600200"/>
            <a:ext cx="8229600" cy="4389120"/>
          </a:xfrm>
        </p:spPr>
        <p:txBody>
          <a:bodyPr/>
          <a:lstStyle/>
          <a:p>
            <a:pPr marL="0" indent="0">
              <a:buNone/>
            </a:pPr>
            <a:r>
              <a:rPr lang="en-US"/>
              <a:t>Inheritance and Composition are types of relationships between classes that support reuse of code. Inheritance makes polymorphism possible, but can lock classes into a structure that is may not be flexible enough in the face of change. Composition is more flexible but does not support polymorphism. Composition and inheritance are techniques based on the principle of preserving sameness in diversity, silence in dynamism</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Inheritance</a:t>
            </a:r>
          </a:p>
        </p:txBody>
      </p:sp>
      <p:sp>
        <p:nvSpPr>
          <p:cNvPr id="14339" name="Rectangle 3"/>
          <p:cNvSpPr>
            <a:spLocks noGrp="1" noChangeArrowheads="1"/>
          </p:cNvSpPr>
          <p:nvPr>
            <p:ph idx="1"/>
          </p:nvPr>
        </p:nvSpPr>
        <p:spPr>
          <a:xfrm>
            <a:off x="685800" y="1981200"/>
            <a:ext cx="5181600" cy="2971800"/>
          </a:xfrm>
        </p:spPr>
        <p:txBody>
          <a:bodyPr/>
          <a:lstStyle/>
          <a:p>
            <a:r>
              <a:rPr lang="en-US" dirty="0"/>
              <a:t> Relationship between a general and a specific class</a:t>
            </a:r>
          </a:p>
          <a:p>
            <a:pPr lvl="1"/>
            <a:r>
              <a:rPr lang="en-US" dirty="0"/>
              <a:t>‘is-a’ relationship</a:t>
            </a:r>
          </a:p>
          <a:p>
            <a:pPr lvl="1"/>
            <a:r>
              <a:rPr lang="en-US" smtClean="0"/>
              <a:t>no </a:t>
            </a:r>
            <a:r>
              <a:rPr lang="en-US" dirty="0"/>
              <a:t>multiplicity</a:t>
            </a:r>
          </a:p>
        </p:txBody>
      </p:sp>
      <p:sp>
        <p:nvSpPr>
          <p:cNvPr id="5" name="Text Box 15"/>
          <p:cNvSpPr txBox="1">
            <a:spLocks noChangeArrowheads="1"/>
          </p:cNvSpPr>
          <p:nvPr/>
        </p:nvSpPr>
        <p:spPr bwMode="auto">
          <a:xfrm>
            <a:off x="304800" y="4114800"/>
            <a:ext cx="48768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Shape {</a:t>
            </a:r>
          </a:p>
          <a:p>
            <a:r>
              <a:rPr lang="en-US" b="1" dirty="0">
                <a:solidFill>
                  <a:prstClr val="black"/>
                </a:solidFill>
                <a:latin typeface="Consolas"/>
              </a:rPr>
              <a:t>    ...</a:t>
            </a:r>
            <a:endParaRPr lang="en-US" dirty="0">
              <a:solidFill>
                <a:prstClr val="black"/>
              </a:solidFill>
              <a:latin typeface="Consolas"/>
            </a:endParaRPr>
          </a:p>
          <a:p>
            <a:r>
              <a:rPr lang="en-US" dirty="0">
                <a:solidFill>
                  <a:srgbClr val="000000"/>
                </a:solidFill>
                <a:latin typeface="Consolas"/>
              </a:rPr>
              <a:t>}</a:t>
            </a:r>
          </a:p>
        </p:txBody>
      </p:sp>
      <p:sp>
        <p:nvSpPr>
          <p:cNvPr id="6" name="Text Box 16"/>
          <p:cNvSpPr txBox="1">
            <a:spLocks noChangeArrowheads="1"/>
          </p:cNvSpPr>
          <p:nvPr/>
        </p:nvSpPr>
        <p:spPr bwMode="auto">
          <a:xfrm>
            <a:off x="304800" y="5257800"/>
            <a:ext cx="51054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Rectangle extends Shape {</a:t>
            </a:r>
          </a:p>
          <a:p>
            <a:r>
              <a:rPr lang="en-US" b="1" dirty="0">
                <a:solidFill>
                  <a:prstClr val="black"/>
                </a:solidFill>
                <a:latin typeface="Consolas"/>
              </a:rPr>
              <a:t>    ...</a:t>
            </a:r>
            <a:endParaRPr lang="en-US" dirty="0">
              <a:solidFill>
                <a:prstClr val="black"/>
              </a:solidFill>
              <a:latin typeface="Consolas"/>
            </a:endParaRPr>
          </a:p>
          <a:p>
            <a:r>
              <a:rPr lang="en-US" dirty="0">
                <a:solidFill>
                  <a:srgbClr val="000000"/>
                </a:solidFill>
                <a:latin typeface="Consolas"/>
              </a:rPr>
              <a:t>}</a:t>
            </a:r>
          </a:p>
        </p:txBody>
      </p:sp>
      <p:sp>
        <p:nvSpPr>
          <p:cNvPr id="7" name="TextBox 6"/>
          <p:cNvSpPr txBox="1"/>
          <p:nvPr/>
        </p:nvSpPr>
        <p:spPr>
          <a:xfrm>
            <a:off x="6553200" y="600670"/>
            <a:ext cx="2555251" cy="923330"/>
          </a:xfrm>
          <a:prstGeom prst="rect">
            <a:avLst/>
          </a:prstGeom>
          <a:noFill/>
        </p:spPr>
        <p:txBody>
          <a:bodyPr wrap="none" rtlCol="0">
            <a:spAutoFit/>
          </a:bodyPr>
          <a:lstStyle/>
          <a:p>
            <a:r>
              <a:rPr lang="en-US" dirty="0">
                <a:solidFill>
                  <a:prstClr val="black"/>
                </a:solidFill>
              </a:rPr>
              <a:t>(more general, abstract)</a:t>
            </a:r>
          </a:p>
          <a:p>
            <a:r>
              <a:rPr lang="en-US" dirty="0">
                <a:solidFill>
                  <a:prstClr val="black"/>
                </a:solidFill>
              </a:rPr>
              <a:t>Super class</a:t>
            </a:r>
          </a:p>
          <a:p>
            <a:r>
              <a:rPr lang="en-US" dirty="0">
                <a:solidFill>
                  <a:prstClr val="black"/>
                </a:solidFill>
              </a:rPr>
              <a:t>Base Class</a:t>
            </a:r>
          </a:p>
        </p:txBody>
      </p:sp>
      <p:sp>
        <p:nvSpPr>
          <p:cNvPr id="8" name="TextBox 7"/>
          <p:cNvSpPr txBox="1"/>
          <p:nvPr/>
        </p:nvSpPr>
        <p:spPr>
          <a:xfrm>
            <a:off x="4419600" y="4038600"/>
            <a:ext cx="2639697" cy="646331"/>
          </a:xfrm>
          <a:prstGeom prst="rect">
            <a:avLst/>
          </a:prstGeom>
          <a:noFill/>
        </p:spPr>
        <p:txBody>
          <a:bodyPr wrap="none" rtlCol="0">
            <a:spAutoFit/>
          </a:bodyPr>
          <a:lstStyle/>
          <a:p>
            <a:r>
              <a:rPr lang="en-US" dirty="0">
                <a:solidFill>
                  <a:prstClr val="black"/>
                </a:solidFill>
              </a:rPr>
              <a:t>(more specific, concrete)</a:t>
            </a:r>
          </a:p>
          <a:p>
            <a:r>
              <a:rPr lang="en-US" smtClean="0">
                <a:solidFill>
                  <a:prstClr val="black"/>
                </a:solidFill>
              </a:rPr>
              <a:t>subclass </a:t>
            </a:r>
            <a:endParaRPr lang="en-US" dirty="0">
              <a:solidFill>
                <a:prstClr val="black"/>
              </a:solidFill>
            </a:endParaRPr>
          </a:p>
        </p:txBody>
      </p:sp>
      <p:cxnSp>
        <p:nvCxnSpPr>
          <p:cNvPr id="10" name="Straight Arrow Connector 9"/>
          <p:cNvCxnSpPr>
            <a:stCxn id="7" idx="2"/>
          </p:cNvCxnSpPr>
          <p:nvPr/>
        </p:nvCxnSpPr>
        <p:spPr>
          <a:xfrm rot="5400000">
            <a:off x="7534913" y="1532887"/>
            <a:ext cx="304800" cy="28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5739449" y="4684931"/>
            <a:ext cx="508952" cy="57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38400" y="5829299"/>
            <a:ext cx="4626716" cy="646331"/>
          </a:xfrm>
          <a:prstGeom prst="rect">
            <a:avLst/>
          </a:prstGeom>
          <a:noFill/>
        </p:spPr>
        <p:txBody>
          <a:bodyPr wrap="none" rtlCol="0">
            <a:spAutoFit/>
          </a:bodyPr>
          <a:lstStyle/>
          <a:p>
            <a:r>
              <a:rPr lang="en-US" dirty="0">
                <a:solidFill>
                  <a:prstClr val="black"/>
                </a:solidFill>
              </a:rPr>
              <a:t>Rectangle inherits all attributes </a:t>
            </a:r>
          </a:p>
          <a:p>
            <a:r>
              <a:rPr lang="en-US" dirty="0">
                <a:solidFill>
                  <a:prstClr val="black"/>
                </a:solidFill>
              </a:rPr>
              <a:t>and methods </a:t>
            </a:r>
            <a:r>
              <a:rPr lang="en-US">
                <a:solidFill>
                  <a:prstClr val="black"/>
                </a:solidFill>
              </a:rPr>
              <a:t>from </a:t>
            </a:r>
            <a:r>
              <a:rPr lang="en-US" smtClean="0">
                <a:solidFill>
                  <a:prstClr val="black"/>
                </a:solidFill>
              </a:rPr>
              <a:t>Shape that are not private</a:t>
            </a:r>
            <a:endParaRPr lang="en-US" dirty="0">
              <a:solidFill>
                <a:prstClr val="black"/>
              </a:solidFill>
            </a:endParaRPr>
          </a:p>
        </p:txBody>
      </p:sp>
      <p:cxnSp>
        <p:nvCxnSpPr>
          <p:cNvPr id="18" name="Straight Arrow Connector 17"/>
          <p:cNvCxnSpPr/>
          <p:nvPr/>
        </p:nvCxnSpPr>
        <p:spPr>
          <a:xfrm rot="16200000" flipV="1">
            <a:off x="2590800" y="57150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a:solidFill>
                <a:srgbClr val="04617B">
                  <a:shade val="90000"/>
                </a:srgbClr>
              </a:solidFill>
            </a:endParaRPr>
          </a:p>
        </p:txBody>
      </p:sp>
      <p:pic>
        <p:nvPicPr>
          <p:cNvPr id="1026" name="Picture 2"/>
          <p:cNvPicPr>
            <a:picLocks noChangeAspect="1" noChangeArrowheads="1"/>
          </p:cNvPicPr>
          <p:nvPr/>
        </p:nvPicPr>
        <p:blipFill>
          <a:blip r:embed="rId3" cstate="print"/>
          <a:srcRect/>
          <a:stretch>
            <a:fillRect/>
          </a:stretch>
        </p:blipFill>
        <p:spPr bwMode="auto">
          <a:xfrm>
            <a:off x="6705600" y="1600200"/>
            <a:ext cx="1985172"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Java Inheritance Review</a:t>
            </a:r>
            <a:endParaRPr lang="en-US" dirty="0"/>
          </a:p>
        </p:txBody>
      </p:sp>
      <p:sp>
        <p:nvSpPr>
          <p:cNvPr id="3" name="Content Placeholder 2"/>
          <p:cNvSpPr>
            <a:spLocks noGrp="1"/>
          </p:cNvSpPr>
          <p:nvPr>
            <p:ph idx="1"/>
          </p:nvPr>
        </p:nvSpPr>
        <p:spPr>
          <a:xfrm>
            <a:off x="457200" y="1447800"/>
            <a:ext cx="8458200" cy="4876800"/>
          </a:xfrm>
        </p:spPr>
        <p:txBody>
          <a:bodyPr>
            <a:normAutofit fontScale="77500" lnSpcReduction="20000"/>
          </a:bodyPr>
          <a:lstStyle/>
          <a:p>
            <a:r>
              <a:rPr lang="en-US" b="1" dirty="0" smtClean="0">
                <a:latin typeface="Consolas" pitchFamily="49" charset="0"/>
                <a:cs typeface="Consolas" pitchFamily="49" charset="0"/>
              </a:rPr>
              <a:t>super</a:t>
            </a:r>
            <a:r>
              <a:rPr lang="en-US" dirty="0" smtClean="0">
                <a:latin typeface="Consolas" pitchFamily="49" charset="0"/>
                <a:cs typeface="Consolas" pitchFamily="49" charset="0"/>
              </a:rPr>
              <a:t> </a:t>
            </a:r>
            <a:r>
              <a:rPr lang="en-US" dirty="0" smtClean="0"/>
              <a:t>object reference</a:t>
            </a:r>
          </a:p>
          <a:p>
            <a:pPr lvl="1"/>
            <a:r>
              <a:rPr lang="en-US" dirty="0" smtClean="0"/>
              <a:t>To uncover parent methods, e.g. </a:t>
            </a:r>
            <a:r>
              <a:rPr lang="en-US" dirty="0" err="1" smtClean="0"/>
              <a:t>super.toString</a:t>
            </a:r>
            <a:r>
              <a:rPr lang="en-US" dirty="0" smtClean="0"/>
              <a:t>()</a:t>
            </a:r>
          </a:p>
          <a:p>
            <a:pPr lvl="1"/>
            <a:endParaRPr lang="en-US" dirty="0" smtClean="0"/>
          </a:p>
          <a:p>
            <a:r>
              <a:rPr lang="en-US" b="1" dirty="0" smtClean="0">
                <a:latin typeface="Consolas" pitchFamily="49" charset="0"/>
                <a:cs typeface="Consolas" pitchFamily="49" charset="0"/>
              </a:rPr>
              <a:t>super()</a:t>
            </a:r>
            <a:r>
              <a:rPr lang="en-US" dirty="0" smtClean="0">
                <a:latin typeface="Consolas" pitchFamily="49" charset="0"/>
                <a:cs typeface="Consolas" pitchFamily="49" charset="0"/>
              </a:rPr>
              <a:t> </a:t>
            </a:r>
            <a:r>
              <a:rPr lang="en-US" dirty="0" smtClean="0"/>
              <a:t>constructor</a:t>
            </a:r>
          </a:p>
          <a:p>
            <a:pPr lvl="1"/>
            <a:r>
              <a:rPr lang="en-US" dirty="0" smtClean="0"/>
              <a:t>To call parent constructor</a:t>
            </a:r>
          </a:p>
          <a:p>
            <a:pPr lvl="1"/>
            <a:r>
              <a:rPr lang="en-US" dirty="0" smtClean="0"/>
              <a:t>Has to be first line in constructor</a:t>
            </a:r>
          </a:p>
          <a:p>
            <a:pPr lvl="1"/>
            <a:r>
              <a:rPr lang="en-US" dirty="0" smtClean="0">
                <a:latin typeface="Consolas" pitchFamily="49" charset="0"/>
                <a:cs typeface="Consolas" pitchFamily="49" charset="0"/>
              </a:rPr>
              <a:t>Super()</a:t>
            </a:r>
            <a:r>
              <a:rPr lang="en-US" dirty="0" smtClean="0"/>
              <a:t> will be inserted by the compiler into any constructor that doesn’t explicitly use </a:t>
            </a:r>
            <a:r>
              <a:rPr lang="en-US" dirty="0" smtClean="0">
                <a:latin typeface="Consolas" pitchFamily="49" charset="0"/>
                <a:cs typeface="Consolas" pitchFamily="49" charset="0"/>
              </a:rPr>
              <a:t>this()</a:t>
            </a:r>
            <a:r>
              <a:rPr lang="en-US" dirty="0" smtClean="0"/>
              <a:t> or </a:t>
            </a:r>
            <a:r>
              <a:rPr lang="en-US" dirty="0" smtClean="0">
                <a:latin typeface="Consolas" pitchFamily="49" charset="0"/>
                <a:cs typeface="Consolas" pitchFamily="49" charset="0"/>
              </a:rPr>
              <a:t>super()</a:t>
            </a:r>
          </a:p>
          <a:p>
            <a:pPr lvl="1"/>
            <a:endParaRPr lang="en-US" dirty="0" smtClean="0">
              <a:latin typeface="Consolas" pitchFamily="49" charset="0"/>
              <a:cs typeface="Consolas" pitchFamily="49" charset="0"/>
            </a:endParaRPr>
          </a:p>
          <a:p>
            <a:r>
              <a:rPr lang="en-US" b="1" dirty="0" smtClean="0">
                <a:latin typeface="Consolas" pitchFamily="49" charset="0"/>
                <a:cs typeface="Consolas" pitchFamily="49" charset="0"/>
              </a:rPr>
              <a:t>final</a:t>
            </a:r>
            <a:r>
              <a:rPr lang="en-US" dirty="0" smtClean="0"/>
              <a:t> keyword on a class </a:t>
            </a:r>
          </a:p>
          <a:p>
            <a:pPr lvl="1"/>
            <a:r>
              <a:rPr lang="en-US" smtClean="0"/>
              <a:t>prevents inheritance</a:t>
            </a:r>
            <a:br>
              <a:rPr lang="en-US" smtClean="0"/>
            </a:br>
            <a:endParaRPr lang="en-US" dirty="0" smtClean="0"/>
          </a:p>
          <a:p>
            <a:r>
              <a:rPr lang="en-US" b="1" smtClean="0">
                <a:latin typeface="Consolas" pitchFamily="49" charset="0"/>
                <a:cs typeface="Consolas" pitchFamily="49" charset="0"/>
              </a:rPr>
              <a:t>protected</a:t>
            </a:r>
            <a:endParaRPr lang="en-US" dirty="0" smtClean="0"/>
          </a:p>
          <a:p>
            <a:pPr lvl="1"/>
            <a:r>
              <a:rPr lang="en-US" dirty="0" smtClean="0"/>
              <a:t>Allows access by subtypes </a:t>
            </a:r>
            <a:r>
              <a:rPr lang="en-US" b="1" u="sng" smtClean="0"/>
              <a:t>and</a:t>
            </a:r>
            <a:r>
              <a:rPr lang="en-US" smtClean="0"/>
              <a:t> objects in the same package</a:t>
            </a:r>
            <a:br>
              <a:rPr lang="en-US" smtClean="0"/>
            </a:br>
            <a:endParaRPr lang="en-US" dirty="0" smtClean="0"/>
          </a:p>
          <a:p>
            <a:r>
              <a:rPr lang="en-US" b="1" dirty="0" smtClean="0">
                <a:latin typeface="Consolas" pitchFamily="49" charset="0"/>
                <a:cs typeface="Consolas" pitchFamily="49" charset="0"/>
              </a:rPr>
              <a:t>Object</a:t>
            </a:r>
            <a:r>
              <a:rPr lang="en-US" dirty="0" smtClean="0">
                <a:latin typeface="Consolas" pitchFamily="49" charset="0"/>
                <a:cs typeface="Consolas" pitchFamily="49" charset="0"/>
              </a:rPr>
              <a:t> </a:t>
            </a:r>
            <a:r>
              <a:rPr lang="en-US" dirty="0" smtClean="0"/>
              <a:t>The ‘cosmic’ super class</a:t>
            </a:r>
          </a:p>
          <a:p>
            <a:pPr lvl="1"/>
            <a:r>
              <a:rPr lang="en-US" dirty="0" smtClean="0"/>
              <a:t>Provides methods such as </a:t>
            </a:r>
            <a:r>
              <a:rPr lang="en-US" dirty="0" smtClean="0">
                <a:latin typeface="Consolas" pitchFamily="49" charset="0"/>
                <a:cs typeface="Consolas" pitchFamily="49" charset="0"/>
              </a:rPr>
              <a:t>equals()</a:t>
            </a:r>
            <a:r>
              <a:rPr lang="en-US" dirty="0" smtClean="0"/>
              <a:t>, and </a:t>
            </a:r>
            <a:r>
              <a:rPr lang="en-US" dirty="0" err="1" smtClean="0">
                <a:latin typeface="Consolas" pitchFamily="49" charset="0"/>
                <a:cs typeface="Consolas" pitchFamily="49" charset="0"/>
              </a:rPr>
              <a:t>toString</a:t>
            </a:r>
            <a:r>
              <a:rPr lang="en-US" dirty="0" smtClean="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a:solidFill>
                <a:srgbClr val="04617B">
                  <a:shade val="90000"/>
                </a:srgb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Overriding a method</a:t>
            </a:r>
            <a:endParaRPr lang="en-US" dirty="0"/>
          </a:p>
        </p:txBody>
      </p:sp>
      <p:sp>
        <p:nvSpPr>
          <p:cNvPr id="3" name="Content Placeholder 2"/>
          <p:cNvSpPr>
            <a:spLocks noGrp="1"/>
          </p:cNvSpPr>
          <p:nvPr>
            <p:ph idx="1"/>
          </p:nvPr>
        </p:nvSpPr>
        <p:spPr>
          <a:xfrm>
            <a:off x="457200" y="1371600"/>
            <a:ext cx="8229600" cy="4389120"/>
          </a:xfrm>
        </p:spPr>
        <p:txBody>
          <a:bodyPr/>
          <a:lstStyle/>
          <a:p>
            <a:r>
              <a:rPr lang="en-US" dirty="0" smtClean="0"/>
              <a:t>The subclass can change inherited behavior of the super class by overriding methods </a:t>
            </a:r>
          </a:p>
          <a:p>
            <a:r>
              <a:rPr lang="en-US" dirty="0" smtClean="0"/>
              <a:t>To override an inherited method, you must declare the method in the subclass in the exact same manner as the super-class method</a:t>
            </a:r>
          </a:p>
          <a:p>
            <a:r>
              <a:rPr lang="en-US" dirty="0" smtClean="0"/>
              <a:t>Best practice to also add the </a:t>
            </a:r>
            <a:r>
              <a:rPr lang="en-US" dirty="0" smtClean="0">
                <a:solidFill>
                  <a:schemeClr val="bg1">
                    <a:lumMod val="50000"/>
                  </a:schemeClr>
                </a:solidFill>
                <a:latin typeface="Consolas" pitchFamily="49" charset="0"/>
                <a:cs typeface="Consolas" pitchFamily="49" charset="0"/>
              </a:rPr>
              <a:t>@Override </a:t>
            </a:r>
            <a:r>
              <a:rPr lang="en-US" dirty="0" smtClean="0"/>
              <a:t>annotation</a:t>
            </a:r>
            <a:endParaRPr lang="en-US" dirty="0"/>
          </a:p>
        </p:txBody>
      </p:sp>
      <p:sp>
        <p:nvSpPr>
          <p:cNvPr id="4" name="Text Box 15"/>
          <p:cNvSpPr txBox="1">
            <a:spLocks noChangeArrowheads="1"/>
          </p:cNvSpPr>
          <p:nvPr/>
        </p:nvSpPr>
        <p:spPr bwMode="auto">
          <a:xfrm>
            <a:off x="533400" y="4191000"/>
            <a:ext cx="8153400" cy="1754326"/>
          </a:xfrm>
          <a:prstGeom prst="rect">
            <a:avLst/>
          </a:prstGeom>
          <a:noFill/>
          <a:ln w="9525">
            <a:noFill/>
            <a:miter lim="800000"/>
            <a:headEnd/>
            <a:tailEnd/>
          </a:ln>
          <a:effectLst/>
        </p:spPr>
        <p:txBody>
          <a:bodyPr wrap="square">
            <a:spAutoFit/>
          </a:bodyPr>
          <a:lstStyle/>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dirty="0">
                <a:solidFill>
                  <a:srgbClr val="000000"/>
                </a:solidFill>
                <a:latin typeface="Consolas"/>
              </a:rPr>
              <a:t>String </a:t>
            </a:r>
            <a:r>
              <a:rPr lang="en-US" dirty="0" err="1">
                <a:solidFill>
                  <a:srgbClr val="000000"/>
                </a:solidFill>
                <a:latin typeface="Consolas"/>
              </a:rPr>
              <a:t>toString</a:t>
            </a:r>
            <a:r>
              <a:rPr lang="en-US" dirty="0">
                <a:solidFill>
                  <a:srgbClr val="000000"/>
                </a:solidFill>
                <a:latin typeface="Consolas"/>
              </a:rPr>
              <a:t>() {</a:t>
            </a:r>
          </a:p>
          <a:p>
            <a:r>
              <a:rPr lang="en-US" b="1" dirty="0">
                <a:solidFill>
                  <a:srgbClr val="7F0055"/>
                </a:solidFill>
                <a:latin typeface="Consolas"/>
              </a:rPr>
              <a:t>    return</a:t>
            </a:r>
            <a:r>
              <a:rPr lang="en-US" b="1" dirty="0">
                <a:solidFill>
                  <a:srgbClr val="000000"/>
                </a:solidFill>
                <a:latin typeface="Consolas"/>
              </a:rPr>
              <a:t> </a:t>
            </a:r>
            <a:r>
              <a:rPr lang="en-US" dirty="0">
                <a:solidFill>
                  <a:srgbClr val="2A00FF"/>
                </a:solidFill>
                <a:latin typeface="Consolas"/>
              </a:rPr>
              <a:t>"Employee [salary="</a:t>
            </a:r>
            <a:r>
              <a:rPr lang="en-US" dirty="0">
                <a:solidFill>
                  <a:srgbClr val="000000"/>
                </a:solidFill>
                <a:latin typeface="Consolas"/>
              </a:rPr>
              <a:t> + </a:t>
            </a:r>
            <a:r>
              <a:rPr lang="en-US" dirty="0">
                <a:solidFill>
                  <a:srgbClr val="0000C0"/>
                </a:solidFill>
                <a:latin typeface="Consolas"/>
              </a:rPr>
              <a:t>salary</a:t>
            </a:r>
            <a:r>
              <a:rPr lang="en-US" dirty="0">
                <a:solidFill>
                  <a:srgbClr val="000000"/>
                </a:solidFill>
                <a:latin typeface="Consolas"/>
              </a:rPr>
              <a:t> + </a:t>
            </a:r>
            <a:r>
              <a:rPr lang="en-US" dirty="0">
                <a:solidFill>
                  <a:srgbClr val="2A00FF"/>
                </a:solidFill>
                <a:latin typeface="Consolas"/>
              </a:rPr>
              <a:t>", </a:t>
            </a:r>
            <a:r>
              <a:rPr lang="en-US" dirty="0" err="1">
                <a:solidFill>
                  <a:srgbClr val="2A00FF"/>
                </a:solidFill>
                <a:latin typeface="Consolas"/>
              </a:rPr>
              <a:t>getFirstname</a:t>
            </a:r>
            <a:r>
              <a:rPr lang="en-US" dirty="0">
                <a:solidFill>
                  <a:srgbClr val="2A00FF"/>
                </a:solidFill>
                <a:latin typeface="Consolas"/>
              </a:rPr>
              <a:t>()="</a:t>
            </a:r>
          </a:p>
          <a:p>
            <a:r>
              <a:rPr lang="en-US" dirty="0">
                <a:solidFill>
                  <a:srgbClr val="000000"/>
                </a:solidFill>
                <a:latin typeface="Consolas"/>
              </a:rPr>
              <a:t>    + </a:t>
            </a:r>
            <a:r>
              <a:rPr lang="en-US" dirty="0" err="1">
                <a:solidFill>
                  <a:srgbClr val="000000"/>
                </a:solidFill>
                <a:latin typeface="Consolas"/>
              </a:rPr>
              <a:t>getFirstname</a:t>
            </a:r>
            <a:r>
              <a:rPr lang="en-US" dirty="0">
                <a:solidFill>
                  <a:srgbClr val="000000"/>
                </a:solidFill>
                <a:latin typeface="Consolas"/>
              </a:rPr>
              <a:t>() + </a:t>
            </a:r>
            <a:r>
              <a:rPr lang="en-US" dirty="0">
                <a:solidFill>
                  <a:srgbClr val="2A00FF"/>
                </a:solidFill>
                <a:latin typeface="Consolas"/>
              </a:rPr>
              <a:t>", </a:t>
            </a:r>
            <a:r>
              <a:rPr lang="en-US" dirty="0" err="1">
                <a:solidFill>
                  <a:srgbClr val="2A00FF"/>
                </a:solidFill>
                <a:latin typeface="Consolas"/>
              </a:rPr>
              <a:t>getLastname</a:t>
            </a:r>
            <a:r>
              <a:rPr lang="en-US" dirty="0">
                <a:solidFill>
                  <a:srgbClr val="2A00FF"/>
                </a:solidFill>
                <a:latin typeface="Consolas"/>
              </a:rPr>
              <a:t>()="</a:t>
            </a:r>
            <a:r>
              <a:rPr lang="en-US" dirty="0">
                <a:solidFill>
                  <a:srgbClr val="000000"/>
                </a:solidFill>
                <a:latin typeface="Consolas"/>
              </a:rPr>
              <a:t> + </a:t>
            </a:r>
            <a:r>
              <a:rPr lang="en-US" dirty="0" err="1">
                <a:solidFill>
                  <a:srgbClr val="000000"/>
                </a:solidFill>
                <a:latin typeface="Consolas"/>
              </a:rPr>
              <a:t>getLastname</a:t>
            </a:r>
            <a:r>
              <a:rPr lang="en-US" dirty="0">
                <a:solidFill>
                  <a:srgbClr val="000000"/>
                </a:solidFill>
                <a:latin typeface="Consolas"/>
              </a:rPr>
              <a:t>()</a:t>
            </a:r>
          </a:p>
          <a:p>
            <a:r>
              <a:rPr lang="en-US" dirty="0">
                <a:solidFill>
                  <a:srgbClr val="000000"/>
                </a:solidFill>
                <a:latin typeface="Consolas"/>
              </a:rPr>
              <a:t>    + </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a:solidFill>
                <a:srgbClr val="04617B">
                  <a:shade val="90000"/>
                </a:srgb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Code Reuse</a:t>
            </a:r>
            <a:endParaRPr lang="en-US" dirty="0"/>
          </a:p>
        </p:txBody>
      </p:sp>
      <p:sp>
        <p:nvSpPr>
          <p:cNvPr id="3" name="Content Placeholder 2"/>
          <p:cNvSpPr>
            <a:spLocks noGrp="1"/>
          </p:cNvSpPr>
          <p:nvPr>
            <p:ph idx="1"/>
          </p:nvPr>
        </p:nvSpPr>
        <p:spPr>
          <a:xfrm>
            <a:off x="457200" y="1600200"/>
            <a:ext cx="8229600" cy="4389120"/>
          </a:xfrm>
        </p:spPr>
        <p:txBody>
          <a:bodyPr/>
          <a:lstStyle/>
          <a:p>
            <a:r>
              <a:rPr lang="en-US" dirty="0" smtClean="0"/>
              <a:t>We’ve written the code for move() in our car class, and we want to re-use this code for our bicycle class. </a:t>
            </a:r>
          </a:p>
          <a:p>
            <a:r>
              <a:rPr lang="en-US" dirty="0" smtClean="0"/>
              <a:t>Why would the following diagram not be the best design decision?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3886200" y="3124200"/>
            <a:ext cx="1676400" cy="33125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Code Reuse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The following classes all have a name property</a:t>
            </a:r>
          </a:p>
          <a:p>
            <a:endParaRPr lang="en-US" dirty="0" smtClean="0"/>
          </a:p>
          <a:p>
            <a:endParaRPr lang="en-US" dirty="0" smtClean="0"/>
          </a:p>
          <a:p>
            <a:endParaRPr lang="en-US" dirty="0" smtClean="0"/>
          </a:p>
          <a:p>
            <a:r>
              <a:rPr lang="en-US" dirty="0" smtClean="0"/>
              <a:t>Why may inheritance not be the best design decision?</a:t>
            </a:r>
          </a:p>
          <a:p>
            <a:endParaRPr lang="en-US" dirty="0" smtClean="0"/>
          </a:p>
          <a:p>
            <a:endParaRPr lang="en-US" dirty="0" smtClean="0"/>
          </a:p>
          <a:p>
            <a:endParaRPr lang="en-US" dirty="0" smtClean="0"/>
          </a:p>
          <a:p>
            <a:endParaRPr lang="en-US" dirty="0" smtClean="0"/>
          </a:p>
          <a:p>
            <a:r>
              <a:rPr lang="en-US" dirty="0" smtClean="0"/>
              <a:t>With design always think about the long term</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pic>
        <p:nvPicPr>
          <p:cNvPr id="1027" name="Picture 3"/>
          <p:cNvPicPr>
            <a:picLocks noChangeAspect="1" noChangeArrowheads="1"/>
          </p:cNvPicPr>
          <p:nvPr/>
        </p:nvPicPr>
        <p:blipFill>
          <a:blip r:embed="rId3" cstate="print"/>
          <a:srcRect/>
          <a:stretch>
            <a:fillRect/>
          </a:stretch>
        </p:blipFill>
        <p:spPr bwMode="auto">
          <a:xfrm>
            <a:off x="2438400" y="2209800"/>
            <a:ext cx="3962400" cy="118542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286001" y="3810000"/>
            <a:ext cx="4114800" cy="2268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1556</Words>
  <Application>Microsoft Office PowerPoint</Application>
  <PresentationFormat>On-screen Show (4:3)</PresentationFormat>
  <Paragraphs>201</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CS401 Modern Programming Practices (MPP) Professor Paul Corazza</vt:lpstr>
      <vt:lpstr>PowerPoint Presentation</vt:lpstr>
      <vt:lpstr>Lecture 3:  Inheritance and Composition</vt:lpstr>
      <vt:lpstr>Wholeness of the Lesson</vt:lpstr>
      <vt:lpstr>Inheritance</vt:lpstr>
      <vt:lpstr>Java Inheritance Review</vt:lpstr>
      <vt:lpstr>Overriding a method</vt:lpstr>
      <vt:lpstr>Code Reuse</vt:lpstr>
      <vt:lpstr>Code Reuse</vt:lpstr>
      <vt:lpstr>Main Point 1</vt:lpstr>
      <vt:lpstr>Composition vs. Inheritance</vt:lpstr>
      <vt:lpstr>Advantages of Inheritance</vt:lpstr>
      <vt:lpstr> Problems with Inheritance</vt:lpstr>
      <vt:lpstr>Inheritance vs. Composition</vt:lpstr>
      <vt:lpstr>Inheritance vs. Composition conclusion</vt:lpstr>
      <vt:lpstr>Main Point 2</vt:lpstr>
      <vt:lpstr>Example  Composition over Inheritance</vt:lpstr>
      <vt:lpstr>Example  Composition over Inheritance</vt:lpstr>
      <vt:lpstr>In-class exercise:  Composition over Inheritance</vt:lpstr>
      <vt:lpstr>One Possibility</vt:lpstr>
      <vt:lpstr>Problem</vt:lpstr>
      <vt:lpstr>Solution</vt:lpstr>
      <vt:lpstr>Solution</vt:lpstr>
      <vt:lpstr>Solution</vt:lpstr>
      <vt:lpstr>Mid-term Practice</vt:lpstr>
      <vt:lpstr>Mid-term Practice</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Paul Corazza</cp:lastModifiedBy>
  <cp:revision>45</cp:revision>
  <cp:lastPrinted>2015-03-18T00:32:57Z</cp:lastPrinted>
  <dcterms:created xsi:type="dcterms:W3CDTF">2011-11-16T01:11:25Z</dcterms:created>
  <dcterms:modified xsi:type="dcterms:W3CDTF">2015-06-18T02:44:04Z</dcterms:modified>
</cp:coreProperties>
</file>