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60" r:id="rId2"/>
    <p:sldId id="387" r:id="rId3"/>
    <p:sldId id="365" r:id="rId4"/>
    <p:sldId id="402" r:id="rId5"/>
    <p:sldId id="398" r:id="rId6"/>
    <p:sldId id="403" r:id="rId7"/>
    <p:sldId id="423" r:id="rId8"/>
    <p:sldId id="425" r:id="rId9"/>
    <p:sldId id="427" r:id="rId10"/>
    <p:sldId id="404" r:id="rId11"/>
    <p:sldId id="424" r:id="rId12"/>
    <p:sldId id="410" r:id="rId13"/>
    <p:sldId id="428" r:id="rId14"/>
    <p:sldId id="405" r:id="rId15"/>
    <p:sldId id="409" r:id="rId16"/>
    <p:sldId id="390" r:id="rId17"/>
    <p:sldId id="429" r:id="rId18"/>
    <p:sldId id="396" r:id="rId19"/>
    <p:sldId id="399" r:id="rId20"/>
    <p:sldId id="406" r:id="rId21"/>
    <p:sldId id="389" r:id="rId22"/>
    <p:sldId id="407" r:id="rId23"/>
    <p:sldId id="408" r:id="rId24"/>
    <p:sldId id="397" r:id="rId25"/>
    <p:sldId id="400" r:id="rId26"/>
    <p:sldId id="391" r:id="rId27"/>
    <p:sldId id="392" r:id="rId28"/>
    <p:sldId id="393"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394" r:id="rId42"/>
    <p:sldId id="395" r:id="rId43"/>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7" autoAdjust="0"/>
    <p:restoredTop sz="87556" autoAdjust="0"/>
  </p:normalViewPr>
  <p:slideViewPr>
    <p:cSldViewPr>
      <p:cViewPr varScale="1">
        <p:scale>
          <a:sx n="62" d="100"/>
          <a:sy n="62" d="100"/>
        </p:scale>
        <p:origin x="-5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13A70AFF-AE3F-4AAC-AF68-919CF5088386}" type="datetimeFigureOut">
              <a:rPr lang="en-US" smtClean="0"/>
              <a:pPr/>
              <a:t>6/17/2015</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F078A934-4A9F-429C-9C87-18DB206E4E6F}" type="slidenum">
              <a:rPr lang="en-US" smtClean="0"/>
              <a:pPr/>
              <a:t>‹#›</a:t>
            </a:fld>
            <a:endParaRPr lang="en-US"/>
          </a:p>
        </p:txBody>
      </p:sp>
    </p:spTree>
    <p:extLst>
      <p:ext uri="{BB962C8B-B14F-4D97-AF65-F5344CB8AC3E}">
        <p14:creationId xmlns:p14="http://schemas.microsoft.com/office/powerpoint/2010/main" val="48407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40</a:t>
            </a:fld>
            <a:endParaRPr lang="en-US">
              <a:latin typeface="Arial" charset="0"/>
            </a:endParaRPr>
          </a:p>
        </p:txBody>
      </p:sp>
      <p:sp>
        <p:nvSpPr>
          <p:cNvPr id="53251" name="Rectangle 2"/>
          <p:cNvSpPr>
            <a:spLocks noGrp="1" noChangeArrowheads="1"/>
          </p:cNvSpPr>
          <p:nvPr>
            <p:ph type="body" idx="1"/>
          </p:nvPr>
        </p:nvSpPr>
        <p:spPr>
          <a:xfrm>
            <a:off x="915989" y="4422470"/>
            <a:ext cx="5026025" cy="4192855"/>
          </a:xfrm>
          <a:noFill/>
          <a:ln/>
        </p:spPr>
        <p:txBody>
          <a:bodyPr lIns="90460" tIns="44436" rIns="90460" bIns="44436"/>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41</a:t>
            </a:fld>
            <a:endParaRPr lang="en-US">
              <a:latin typeface="Arial" charset="0"/>
            </a:endParaRPr>
          </a:p>
        </p:txBody>
      </p:sp>
      <p:sp>
        <p:nvSpPr>
          <p:cNvPr id="53251"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42</a:t>
            </a:fld>
            <a:endParaRPr lang="en-US">
              <a:latin typeface="Arial" charset="0"/>
            </a:endParaRPr>
          </a:p>
        </p:txBody>
      </p:sp>
      <p:sp>
        <p:nvSpPr>
          <p:cNvPr id="55299"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5300"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6D5446-CE6E-45F5-831F-848A5F2CAFE9}" type="slidenum">
              <a:rPr lang="en-US">
                <a:latin typeface="Arial" charset="0"/>
              </a:rPr>
              <a:pPr/>
              <a:t>4</a:t>
            </a:fld>
            <a:endParaRPr lang="en-US">
              <a:latin typeface="Arial" charset="0"/>
            </a:endParaRPr>
          </a:p>
        </p:txBody>
      </p:sp>
      <p:sp>
        <p:nvSpPr>
          <p:cNvPr id="50179"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0180"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18</a:t>
            </a:fld>
            <a:endParaRPr lang="en-US">
              <a:latin typeface="Arial" charset="0"/>
            </a:endParaRPr>
          </a:p>
        </p:txBody>
      </p:sp>
      <p:sp>
        <p:nvSpPr>
          <p:cNvPr id="53251"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24</a:t>
            </a:fld>
            <a:endParaRPr lang="en-US">
              <a:latin typeface="Arial" charset="0"/>
            </a:endParaRPr>
          </a:p>
        </p:txBody>
      </p:sp>
      <p:sp>
        <p:nvSpPr>
          <p:cNvPr id="53251"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F23EA2-0175-4D15-B1E7-A82DB9325DD1}" type="slidenum">
              <a:rPr lang="en-US"/>
              <a:pPr/>
              <a:t>26</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28</a:t>
            </a:fld>
            <a:endParaRPr lang="en-US">
              <a:latin typeface="Arial" charset="0"/>
            </a:endParaRPr>
          </a:p>
        </p:txBody>
      </p:sp>
      <p:sp>
        <p:nvSpPr>
          <p:cNvPr id="53251"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Private methods have early binding because</a:t>
            </a:r>
            <a:r>
              <a:rPr lang="en-US" baseline="0" dirty="0" smtClean="0"/>
              <a:t> they are implicitly final, they can never be overwritten, no polymorphism!</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37</a:t>
            </a:fld>
            <a:endParaRPr lang="en-US">
              <a:latin typeface="Arial" charset="0"/>
            </a:endParaRPr>
          </a:p>
        </p:txBody>
      </p:sp>
      <p:sp>
        <p:nvSpPr>
          <p:cNvPr id="53251" name="Rectangle 2"/>
          <p:cNvSpPr>
            <a:spLocks noGrp="1" noChangeArrowheads="1"/>
          </p:cNvSpPr>
          <p:nvPr>
            <p:ph type="body" idx="1"/>
          </p:nvPr>
        </p:nvSpPr>
        <p:spPr>
          <a:xfrm>
            <a:off x="915989" y="4422470"/>
            <a:ext cx="5026025" cy="4192855"/>
          </a:xfrm>
          <a:noFill/>
          <a:ln/>
        </p:spPr>
        <p:txBody>
          <a:bodyPr lIns="90460" tIns="44436" rIns="90460" bIns="44436"/>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554F00-6339-4BD5-BF7F-9E4DD9C716C8}" type="datetime1">
              <a:rPr lang="en-US" smtClean="0"/>
              <a:pPr/>
              <a:t>6/17/2015</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pPr/>
              <a:t>6/17/2015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pPr/>
              <a:t>6/17/2015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pPr/>
              <a:t>6/17/2015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pPr/>
              <a:t>6/17/2015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pPr/>
              <a:t>6/17/2015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pPr/>
              <a:t>6/17/2015</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35352B-5747-440F-9D78-AD6524A78D7D}" type="datetime1">
              <a:rPr lang="en-US" smtClean="0"/>
              <a:pPr/>
              <a:t>6/17/2015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pPr/>
              <a:t>6/17/2015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pPr/>
              <a:t>6/17/2015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pPr/>
              <a:t>6/17/2015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pPr/>
              <a:t>6/17/2015</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r>
              <a:rPr lang="en-US" sz="3600" b="1" dirty="0" smtClean="0">
                <a:solidFill>
                  <a:schemeClr val="tx1"/>
                </a:solidFill>
                <a:effectLst/>
                <a:latin typeface="Arial" pitchFamily="34" charset="0"/>
                <a:cs typeface="Arial" pitchFamily="34" charset="0"/>
              </a:rPr>
              <a:t>)</a:t>
            </a:r>
            <a:br>
              <a:rPr lang="en-US" sz="3600" b="1" dirty="0" smtClean="0">
                <a:solidFill>
                  <a:schemeClr val="tx1"/>
                </a:solidFill>
                <a:effectLst/>
                <a:latin typeface="Arial" pitchFamily="34" charset="0"/>
                <a:cs typeface="Arial" pitchFamily="34" charset="0"/>
              </a:rPr>
            </a:br>
            <a:r>
              <a:rPr lang="en-US" sz="3600" smtClean="0">
                <a:solidFill>
                  <a:schemeClr val="tx1"/>
                </a:solidFill>
                <a:effectLst/>
                <a:latin typeface="Arial" pitchFamily="34" charset="0"/>
                <a:cs typeface="Arial" pitchFamily="34" charset="0"/>
              </a:rPr>
              <a:t>Professor  Paul Corazza</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Sequence Diagram</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6" name="Content Placeholder 2"/>
          <p:cNvSpPr txBox="1">
            <a:spLocks/>
          </p:cNvSpPr>
          <p:nvPr/>
        </p:nvSpPr>
        <p:spPr>
          <a:xfrm>
            <a:off x="457200" y="1219200"/>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Shows interaction</a:t>
            </a:r>
            <a:r>
              <a:rPr kumimoji="0" lang="en-US" sz="2600" b="0" i="0" u="none" strike="noStrike" kern="1200" cap="none" spc="0" normalizeH="0" noProof="0" dirty="0" smtClean="0">
                <a:ln>
                  <a:noFill/>
                </a:ln>
                <a:solidFill>
                  <a:schemeClr val="tx1"/>
                </a:solidFill>
                <a:effectLst/>
                <a:uLnTx/>
                <a:uFillTx/>
                <a:latin typeface="+mn-lt"/>
                <a:ea typeface="+mn-ea"/>
                <a:cs typeface="+mn-cs"/>
              </a:rPr>
              <a:t> between objects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lvl="1" indent="-246888">
              <a:spcBef>
                <a:spcPct val="20000"/>
              </a:spcBef>
              <a:buClr>
                <a:schemeClr val="accent1"/>
              </a:buClr>
              <a:buSzPct val="85000"/>
              <a:buFont typeface="Wingdings 2"/>
              <a:buChar char=""/>
              <a:defRPr/>
            </a:pPr>
            <a:r>
              <a:rPr lang="en-US" sz="2400" dirty="0" smtClean="0"/>
              <a:t>Horizontal arrows indicate calls (sending messages)</a:t>
            </a:r>
          </a:p>
          <a:p>
            <a:pPr marL="640080" lvl="1" indent="-246888">
              <a:spcBef>
                <a:spcPct val="20000"/>
              </a:spcBef>
              <a:buClr>
                <a:schemeClr val="accent1"/>
              </a:buClr>
              <a:buSzPct val="85000"/>
              <a:buFont typeface="Wingdings 2"/>
              <a:buChar char=""/>
              <a:defRPr/>
            </a:pPr>
            <a:r>
              <a:rPr lang="en-US" sz="2400" dirty="0" smtClean="0"/>
              <a:t>Every arrow has a number, name, optional multiplicity</a:t>
            </a:r>
          </a:p>
          <a:p>
            <a:pPr marL="640080" lvl="1" indent="-246888">
              <a:spcBef>
                <a:spcPct val="20000"/>
              </a:spcBef>
              <a:buClr>
                <a:schemeClr val="accent1"/>
              </a:buClr>
              <a:buSzPct val="85000"/>
              <a:buFont typeface="Wingdings 2"/>
              <a:buChar char=""/>
              <a:defRPr/>
            </a:pPr>
            <a:r>
              <a:rPr lang="en-US" sz="2400" dirty="0" smtClean="0"/>
              <a:t>Vertical bars indicate method call duration</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Vertical line shows lifetime of object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en-US" sz="2400" dirty="0" smtClean="0"/>
              <a:t>Is a dynamic view of a (single) Use Case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In your small groups create a sequence diagram for the use case of printing the name and salary for all the employees in the company.</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Get Salary Sequence Diagram</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219200" y="1752600"/>
            <a:ext cx="5995470" cy="4389437"/>
          </a:xfrm>
          <a:prstGeom prst="rect">
            <a:avLst/>
          </a:prstGeom>
          <a:noFill/>
          <a:ln w="9525">
            <a:noFill/>
            <a:miter lim="800000"/>
            <a:headEnd/>
            <a:tailEnd/>
          </a:ln>
          <a:effectLst/>
        </p:spPr>
      </p:pic>
    </p:spTree>
    <p:extLst>
      <p:ext uri="{BB962C8B-B14F-4D97-AF65-F5344CB8AC3E}">
        <p14:creationId xmlns:p14="http://schemas.microsoft.com/office/powerpoint/2010/main" val="649645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sz="3200" dirty="0" smtClean="0"/>
              <a:t>A sequence diagram could show:</a:t>
            </a:r>
          </a:p>
          <a:p>
            <a:pPr lvl="1"/>
            <a:r>
              <a:rPr lang="en-US" sz="2800" dirty="0" smtClean="0"/>
              <a:t>An object calling a method on itself</a:t>
            </a:r>
          </a:p>
          <a:p>
            <a:pPr lvl="1"/>
            <a:r>
              <a:rPr lang="en-US" sz="2800" dirty="0" smtClean="0"/>
              <a:t>The creation of a new object</a:t>
            </a:r>
          </a:p>
          <a:p>
            <a:pPr lvl="1"/>
            <a:r>
              <a:rPr lang="en-US" sz="2800" dirty="0"/>
              <a:t>P</a:t>
            </a:r>
            <a:r>
              <a:rPr lang="en-US" sz="2800" dirty="0" smtClean="0"/>
              <a:t>arameters / returns</a:t>
            </a:r>
          </a:p>
          <a:p>
            <a:pPr lvl="1"/>
            <a:r>
              <a:rPr lang="en-US" sz="2800" dirty="0" smtClean="0"/>
              <a:t>if / else and loops</a:t>
            </a:r>
            <a:endParaRPr lang="en-US"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Adding Method Calls in Code</a:t>
            </a:r>
            <a:endParaRPr lang="en-US" dirty="0"/>
          </a:p>
        </p:txBody>
      </p:sp>
      <p:sp>
        <p:nvSpPr>
          <p:cNvPr id="6" name="Content Placeholder 5"/>
          <p:cNvSpPr>
            <a:spLocks noGrp="1"/>
          </p:cNvSpPr>
          <p:nvPr>
            <p:ph idx="1"/>
          </p:nvPr>
        </p:nvSpPr>
        <p:spPr>
          <a:xfrm>
            <a:off x="457200" y="1935480"/>
            <a:ext cx="8534400" cy="4236720"/>
          </a:xfrm>
        </p:spPr>
        <p:txBody>
          <a:bodyPr>
            <a:normAutofit/>
          </a:bodyPr>
          <a:lstStyle/>
          <a:p>
            <a:r>
              <a:rPr lang="en-US" dirty="0" smtClean="0"/>
              <a:t>Now add the code showing the methods we will use to print out the salaries in our four classes.</a:t>
            </a:r>
          </a:p>
          <a:p>
            <a:r>
              <a:rPr lang="en-US" dirty="0" smtClean="0"/>
              <a:t>Here is the simple main class.</a:t>
            </a:r>
          </a:p>
          <a:p>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7" name="Content Placeholder 2"/>
          <p:cNvSpPr txBox="1">
            <a:spLocks/>
          </p:cNvSpPr>
          <p:nvPr/>
        </p:nvSpPr>
        <p:spPr>
          <a:xfrm>
            <a:off x="1219200" y="3657600"/>
            <a:ext cx="4724400" cy="16764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Application {</a:t>
            </a: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static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smtClean="0">
                <a:solidFill>
                  <a:srgbClr val="000000"/>
                </a:solidFill>
                <a:latin typeface="Consolas"/>
              </a:rPr>
              <a:t>main(String[] </a:t>
            </a:r>
            <a:r>
              <a:rPr lang="en-US" sz="1400" dirty="0" err="1" smtClean="0">
                <a:solidFill>
                  <a:srgbClr val="000000"/>
                </a:solidFill>
                <a:latin typeface="Consolas"/>
              </a:rPr>
              <a:t>args</a:t>
            </a:r>
            <a:r>
              <a:rPr lang="en-US" sz="1400" dirty="0" smtClean="0">
                <a:solidFill>
                  <a:srgbClr val="000000"/>
                </a:solidFill>
                <a:latin typeface="Consolas"/>
              </a:rPr>
              <a:t>) {</a:t>
            </a:r>
          </a:p>
          <a:p>
            <a:r>
              <a:rPr lang="en-US" sz="1400" dirty="0" smtClean="0">
                <a:solidFill>
                  <a:srgbClr val="000000"/>
                </a:solidFill>
                <a:latin typeface="Consolas"/>
              </a:rPr>
              <a:t>    ...</a:t>
            </a:r>
            <a:endParaRPr lang="en-US" sz="1400" dirty="0" smtClean="0">
              <a:latin typeface="Consolas"/>
            </a:endParaRPr>
          </a:p>
          <a:p>
            <a:r>
              <a:rPr lang="en-US" sz="1400" b="1" dirty="0" smtClean="0">
                <a:solidFill>
                  <a:srgbClr val="7F0055"/>
                </a:solidFill>
                <a:latin typeface="Consolas"/>
              </a:rPr>
              <a:t>    double</a:t>
            </a:r>
            <a:r>
              <a:rPr lang="en-US" sz="1400" b="1" dirty="0" smtClean="0">
                <a:solidFill>
                  <a:srgbClr val="000000"/>
                </a:solidFill>
                <a:latin typeface="Consolas"/>
              </a:rPr>
              <a:t> </a:t>
            </a:r>
            <a:r>
              <a:rPr lang="en-US" sz="1400" dirty="0" err="1" smtClean="0">
                <a:solidFill>
                  <a:srgbClr val="000000"/>
                </a:solidFill>
                <a:latin typeface="Consolas"/>
              </a:rPr>
              <a:t>totalSalary</a:t>
            </a:r>
            <a:r>
              <a:rPr lang="en-US" sz="1400" dirty="0" smtClean="0">
                <a:solidFill>
                  <a:srgbClr val="000000"/>
                </a:solidFill>
                <a:latin typeface="Consolas"/>
              </a:rPr>
              <a:t> = </a:t>
            </a:r>
            <a:r>
              <a:rPr lang="en-US" sz="1400" dirty="0" err="1" smtClean="0">
                <a:solidFill>
                  <a:srgbClr val="000000"/>
                </a:solidFill>
                <a:latin typeface="Consolas"/>
              </a:rPr>
              <a:t>company.getSalary</a:t>
            </a:r>
            <a:r>
              <a:rPr lang="en-US" sz="1400" dirty="0" smtClean="0">
                <a:solidFill>
                  <a:srgbClr val="000000"/>
                </a:solidFill>
                <a:latin typeface="Consolas"/>
              </a:rPr>
              <a:t>(); </a:t>
            </a:r>
          </a:p>
          <a:p>
            <a:r>
              <a:rPr lang="en-US" sz="1400" dirty="0" smtClean="0">
                <a:solidFill>
                  <a:srgbClr val="000000"/>
                </a:solidFill>
                <a:latin typeface="Consolas"/>
              </a:rPr>
              <a:t>  }</a:t>
            </a:r>
          </a:p>
          <a:p>
            <a:r>
              <a:rPr lang="en-US" sz="1400" dirty="0" smtClean="0">
                <a:solidFill>
                  <a:srgbClr val="000000"/>
                </a:solidFill>
                <a:latin typeface="Consolas"/>
              </a:rPr>
              <a:t>}</a:t>
            </a:r>
          </a:p>
        </p:txBody>
      </p:sp>
    </p:spTree>
    <p:extLst>
      <p:ext uri="{BB962C8B-B14F-4D97-AF65-F5344CB8AC3E}">
        <p14:creationId xmlns:p14="http://schemas.microsoft.com/office/powerpoint/2010/main" val="2785878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Methods Calls in Code</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6" name="Content Placeholder 2"/>
          <p:cNvSpPr txBox="1">
            <a:spLocks/>
          </p:cNvSpPr>
          <p:nvPr/>
        </p:nvSpPr>
        <p:spPr>
          <a:xfrm>
            <a:off x="318911" y="1905000"/>
            <a:ext cx="4724400" cy="26670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Company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List&lt;Department&gt; </a:t>
            </a:r>
            <a:r>
              <a:rPr lang="en-US" sz="1400" dirty="0" smtClean="0">
                <a:solidFill>
                  <a:srgbClr val="0000C0"/>
                </a:solidFill>
                <a:latin typeface="Consolas"/>
              </a:rPr>
              <a:t>departments</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double</a:t>
            </a:r>
            <a:r>
              <a:rPr lang="en-US" sz="1400" b="1" dirty="0" smtClean="0">
                <a:solidFill>
                  <a:srgbClr val="000000"/>
                </a:solidFill>
                <a:latin typeface="Consolas"/>
              </a:rPr>
              <a:t> </a:t>
            </a:r>
            <a:r>
              <a:rPr lang="en-US" sz="1400" dirty="0" smtClean="0">
                <a:solidFill>
                  <a:srgbClr val="000000"/>
                </a:solidFill>
                <a:latin typeface="Consolas"/>
              </a:rPr>
              <a:t>result = 0.0;</a:t>
            </a:r>
          </a:p>
          <a:p>
            <a:r>
              <a:rPr lang="en-US" sz="1400" b="1" dirty="0" smtClean="0">
                <a:solidFill>
                  <a:srgbClr val="7F0055"/>
                </a:solidFill>
                <a:latin typeface="Consolas"/>
              </a:rPr>
              <a:t>    for</a:t>
            </a:r>
            <a:r>
              <a:rPr lang="en-US" sz="1400" b="1" dirty="0" smtClean="0">
                <a:solidFill>
                  <a:srgbClr val="000000"/>
                </a:solidFill>
                <a:latin typeface="Consolas"/>
              </a:rPr>
              <a:t> </a:t>
            </a:r>
            <a:r>
              <a:rPr lang="en-US" sz="1400" dirty="0" smtClean="0">
                <a:solidFill>
                  <a:srgbClr val="000000"/>
                </a:solidFill>
                <a:latin typeface="Consolas"/>
              </a:rPr>
              <a:t>(Department </a:t>
            </a:r>
            <a:r>
              <a:rPr lang="en-US" sz="1400" dirty="0" err="1" smtClean="0">
                <a:solidFill>
                  <a:srgbClr val="000000"/>
                </a:solidFill>
                <a:latin typeface="Consolas"/>
              </a:rPr>
              <a:t>dep</a:t>
            </a:r>
            <a:r>
              <a:rPr lang="en-US" sz="1400" dirty="0" smtClean="0">
                <a:solidFill>
                  <a:srgbClr val="000000"/>
                </a:solidFill>
                <a:latin typeface="Consolas"/>
              </a:rPr>
              <a:t> : </a:t>
            </a:r>
            <a:r>
              <a:rPr lang="en-US" sz="1400" dirty="0" smtClean="0">
                <a:solidFill>
                  <a:srgbClr val="0000C0"/>
                </a:solidFill>
                <a:latin typeface="Consolas"/>
              </a:rPr>
              <a:t>departments</a:t>
            </a:r>
            <a:r>
              <a:rPr lang="en-US" sz="1400" dirty="0" smtClean="0">
                <a:solidFill>
                  <a:srgbClr val="000000"/>
                </a:solidFill>
                <a:latin typeface="Consolas"/>
              </a:rPr>
              <a:t>) {</a:t>
            </a:r>
          </a:p>
          <a:p>
            <a:r>
              <a:rPr lang="en-US" sz="1400" dirty="0" smtClean="0">
                <a:solidFill>
                  <a:srgbClr val="000000"/>
                </a:solidFill>
                <a:latin typeface="Consolas"/>
              </a:rPr>
              <a:t>      result += </a:t>
            </a:r>
            <a:r>
              <a:rPr lang="en-US" sz="1400" dirty="0" err="1" smtClean="0">
                <a:solidFill>
                  <a:srgbClr val="000000"/>
                </a:solidFill>
                <a:latin typeface="Consolas"/>
              </a:rPr>
              <a:t>dep.getSalary</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smtClean="0">
                <a:solidFill>
                  <a:srgbClr val="000000"/>
                </a:solidFill>
                <a:latin typeface="Consolas"/>
              </a:rPr>
              <a:t>result;</a:t>
            </a:r>
          </a:p>
          <a:p>
            <a:r>
              <a:rPr lang="en-US" sz="1400" dirty="0" smtClean="0">
                <a:solidFill>
                  <a:srgbClr val="000000"/>
                </a:solidFill>
                <a:latin typeface="Consolas"/>
              </a:rPr>
              <a:t>  }</a:t>
            </a:r>
          </a:p>
          <a:p>
            <a:r>
              <a:rPr lang="en-US" sz="1400" dirty="0" smtClean="0">
                <a:solidFill>
                  <a:srgbClr val="000000"/>
                </a:solidFill>
                <a:latin typeface="Consolas"/>
              </a:rPr>
              <a:t>}</a:t>
            </a:r>
          </a:p>
        </p:txBody>
      </p:sp>
      <p:pic>
        <p:nvPicPr>
          <p:cNvPr id="11" name="Picture 2"/>
          <p:cNvPicPr>
            <a:picLocks noGrp="1" noChangeAspect="1" noChangeArrowheads="1"/>
          </p:cNvPicPr>
          <p:nvPr>
            <p:ph idx="1"/>
          </p:nvPr>
        </p:nvPicPr>
        <p:blipFill>
          <a:blip r:embed="rId2" cstate="print"/>
          <a:srcRect/>
          <a:stretch>
            <a:fillRect/>
          </a:stretch>
        </p:blipFill>
        <p:spPr bwMode="auto">
          <a:xfrm>
            <a:off x="4419600" y="3124200"/>
            <a:ext cx="4434262" cy="3246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5" name="Content Placeholder 2"/>
          <p:cNvSpPr txBox="1">
            <a:spLocks/>
          </p:cNvSpPr>
          <p:nvPr/>
        </p:nvSpPr>
        <p:spPr>
          <a:xfrm>
            <a:off x="381000" y="990600"/>
            <a:ext cx="4724400" cy="2743200"/>
          </a:xfrm>
          <a:prstGeom prst="rect">
            <a:avLst/>
          </a:prstGeom>
          <a:ln>
            <a:noFill/>
          </a:ln>
        </p:spPr>
        <p:txBody>
          <a:bodyPr vert="horz">
            <a:normAutofit lnSpcReduction="10000"/>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Department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location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List&lt;Position&gt; </a:t>
            </a:r>
            <a:r>
              <a:rPr lang="en-US" sz="1400" dirty="0" smtClean="0">
                <a:solidFill>
                  <a:srgbClr val="0000C0"/>
                </a:solidFill>
                <a:latin typeface="Consolas"/>
              </a:rPr>
              <a:t>positions</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double</a:t>
            </a:r>
            <a:r>
              <a:rPr lang="en-US" sz="1400" b="1" dirty="0" smtClean="0">
                <a:solidFill>
                  <a:srgbClr val="000000"/>
                </a:solidFill>
                <a:latin typeface="Consolas"/>
              </a:rPr>
              <a:t> </a:t>
            </a:r>
            <a:r>
              <a:rPr lang="en-US" sz="1400" dirty="0" smtClean="0">
                <a:solidFill>
                  <a:srgbClr val="000000"/>
                </a:solidFill>
                <a:latin typeface="Consolas"/>
              </a:rPr>
              <a:t>result = 0.0;</a:t>
            </a:r>
          </a:p>
          <a:p>
            <a:r>
              <a:rPr lang="en-US" sz="1400" b="1" dirty="0" smtClean="0">
                <a:solidFill>
                  <a:srgbClr val="7F0055"/>
                </a:solidFill>
                <a:latin typeface="Consolas"/>
              </a:rPr>
              <a:t>    for</a:t>
            </a:r>
            <a:r>
              <a:rPr lang="en-US" sz="1400" b="1" dirty="0" smtClean="0">
                <a:solidFill>
                  <a:srgbClr val="000000"/>
                </a:solidFill>
                <a:latin typeface="Consolas"/>
              </a:rPr>
              <a:t> </a:t>
            </a:r>
            <a:r>
              <a:rPr lang="en-US" sz="1400" dirty="0" smtClean="0">
                <a:solidFill>
                  <a:srgbClr val="000000"/>
                </a:solidFill>
                <a:latin typeface="Consolas"/>
              </a:rPr>
              <a:t>(Position p : </a:t>
            </a:r>
            <a:r>
              <a:rPr lang="en-US" sz="1400" dirty="0" smtClean="0">
                <a:solidFill>
                  <a:srgbClr val="0000C0"/>
                </a:solidFill>
                <a:latin typeface="Consolas"/>
              </a:rPr>
              <a:t>positions</a:t>
            </a:r>
            <a:r>
              <a:rPr lang="en-US" sz="1400" dirty="0" smtClean="0">
                <a:solidFill>
                  <a:srgbClr val="000000"/>
                </a:solidFill>
                <a:latin typeface="Consolas"/>
              </a:rPr>
              <a:t>) {</a:t>
            </a:r>
          </a:p>
          <a:p>
            <a:r>
              <a:rPr lang="en-US" sz="1400" dirty="0" smtClean="0">
                <a:solidFill>
                  <a:srgbClr val="000000"/>
                </a:solidFill>
                <a:latin typeface="Consolas"/>
              </a:rPr>
              <a:t>      result += </a:t>
            </a:r>
            <a:r>
              <a:rPr lang="en-US" sz="1400" dirty="0" err="1" smtClean="0">
                <a:solidFill>
                  <a:srgbClr val="000000"/>
                </a:solidFill>
                <a:latin typeface="Consolas"/>
              </a:rPr>
              <a:t>p.getSalary</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smtClean="0">
                <a:solidFill>
                  <a:srgbClr val="000000"/>
                </a:solidFill>
                <a:latin typeface="Consolas"/>
              </a:rPr>
              <a:t>result;</a:t>
            </a:r>
            <a:r>
              <a:rPr lang="en-US" sz="1400" b="1" dirty="0" smtClean="0">
                <a:solidFill>
                  <a:srgbClr val="000000"/>
                </a:solidFill>
                <a:latin typeface="Consolas"/>
              </a:rPr>
              <a:t> </a:t>
            </a:r>
          </a:p>
          <a:p>
            <a:r>
              <a:rPr lang="en-US" sz="1400" dirty="0" smtClean="0">
                <a:solidFill>
                  <a:srgbClr val="000000"/>
                </a:solidFill>
                <a:latin typeface="Consolas"/>
              </a:rPr>
              <a:t>  }</a:t>
            </a:r>
          </a:p>
          <a:p>
            <a:r>
              <a:rPr lang="en-US" sz="1400" dirty="0" smtClean="0">
                <a:solidFill>
                  <a:srgbClr val="000000"/>
                </a:solidFill>
                <a:latin typeface="Consolas"/>
              </a:rPr>
              <a:t>}</a:t>
            </a:r>
          </a:p>
        </p:txBody>
      </p:sp>
      <p:sp>
        <p:nvSpPr>
          <p:cNvPr id="6" name="Content Placeholder 2"/>
          <p:cNvSpPr txBox="1">
            <a:spLocks/>
          </p:cNvSpPr>
          <p:nvPr/>
        </p:nvSpPr>
        <p:spPr>
          <a:xfrm>
            <a:off x="381000" y="38100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Position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title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description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Employee </a:t>
            </a:r>
            <a:r>
              <a:rPr lang="en-US" sz="1400" dirty="0" err="1" smtClean="0">
                <a:solidFill>
                  <a:srgbClr val="0000C0"/>
                </a:solidFill>
                <a:latin typeface="Consolas"/>
              </a:rPr>
              <a:t>emp</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err="1" smtClean="0">
                <a:solidFill>
                  <a:srgbClr val="0000C0"/>
                </a:solidFill>
                <a:latin typeface="Consolas"/>
              </a:rPr>
              <a:t>emp</a:t>
            </a:r>
            <a:r>
              <a:rPr lang="en-US" sz="1400" dirty="0" err="1" smtClean="0">
                <a:solidFill>
                  <a:srgbClr val="000000"/>
                </a:solidFill>
                <a:latin typeface="Consolas"/>
              </a:rPr>
              <a:t>.getSalary</a:t>
            </a:r>
            <a:r>
              <a:rPr lang="en-US" sz="1400" dirty="0" smtClean="0">
                <a:solidFill>
                  <a:srgbClr val="000000"/>
                </a:solidFill>
                <a:latin typeface="Consolas"/>
              </a:rPr>
              <a:t>();</a:t>
            </a:r>
          </a:p>
          <a:p>
            <a:r>
              <a:rPr lang="en-US" sz="1400" dirty="0" smtClean="0">
                <a:solidFill>
                  <a:srgbClr val="000000"/>
                </a:solidFill>
                <a:latin typeface="Consolas"/>
              </a:rPr>
              <a:t>  }</a:t>
            </a:r>
            <a:endParaRPr lang="en-US" sz="1400" dirty="0" smtClean="0">
              <a:latin typeface="Consolas"/>
            </a:endParaRPr>
          </a:p>
          <a:p>
            <a:r>
              <a:rPr lang="en-US" sz="1400" dirty="0" smtClean="0">
                <a:solidFill>
                  <a:srgbClr val="000000"/>
                </a:solidFill>
                <a:latin typeface="Consolas"/>
              </a:rPr>
              <a:t>}</a:t>
            </a:r>
          </a:p>
        </p:txBody>
      </p:sp>
      <p:sp>
        <p:nvSpPr>
          <p:cNvPr id="7" name="Content Placeholder 2"/>
          <p:cNvSpPr txBox="1">
            <a:spLocks/>
          </p:cNvSpPr>
          <p:nvPr/>
        </p:nvSpPr>
        <p:spPr>
          <a:xfrm>
            <a:off x="4267200" y="42672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Employee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C0"/>
                </a:solidFill>
                <a:latin typeface="Consolas"/>
              </a:rPr>
              <a:t>firstname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C0"/>
                </a:solidFill>
                <a:latin typeface="Consolas"/>
              </a:rPr>
              <a:t>salary</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smtClean="0">
                <a:solidFill>
                  <a:srgbClr val="0000C0"/>
                </a:solidFill>
                <a:latin typeface="Consolas"/>
              </a:rPr>
              <a:t>salary</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dirty="0" smtClean="0">
                <a:solidFill>
                  <a:srgbClr val="000000"/>
                </a:solidFill>
                <a:latin typeface="Consolas"/>
              </a:rPr>
              <a:t>}</a:t>
            </a:r>
          </a:p>
        </p:txBody>
      </p:sp>
      <p:pic>
        <p:nvPicPr>
          <p:cNvPr id="8" name="Picture 2"/>
          <p:cNvPicPr>
            <a:picLocks noGrp="1" noChangeAspect="1" noChangeArrowheads="1"/>
          </p:cNvPicPr>
          <p:nvPr>
            <p:ph idx="1"/>
          </p:nvPr>
        </p:nvPicPr>
        <p:blipFill>
          <a:blip r:embed="rId2" cstate="print"/>
          <a:srcRect/>
          <a:stretch>
            <a:fillRect/>
          </a:stretch>
        </p:blipFill>
        <p:spPr bwMode="auto">
          <a:xfrm>
            <a:off x="4343400" y="868363"/>
            <a:ext cx="4434262" cy="3246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Return Arrows</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828800" y="2514600"/>
            <a:ext cx="4924118" cy="3605936"/>
          </a:xfrm>
          <a:prstGeom prst="rect">
            <a:avLst/>
          </a:prstGeom>
          <a:noFill/>
          <a:ln w="9525">
            <a:noFill/>
            <a:miter lim="800000"/>
            <a:headEnd/>
            <a:tailEnd/>
          </a:ln>
        </p:spPr>
      </p:pic>
      <p:sp>
        <p:nvSpPr>
          <p:cNvPr id="5" name="Content Placeholder 2"/>
          <p:cNvSpPr txBox="1">
            <a:spLocks/>
          </p:cNvSpPr>
          <p:nvPr/>
        </p:nvSpPr>
        <p:spPr>
          <a:xfrm>
            <a:off x="457200" y="1295400"/>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Optionally you can</a:t>
            </a:r>
            <a:r>
              <a:rPr kumimoji="0" lang="en-US" sz="2600" b="0" i="0" u="none" strike="noStrike" kern="1200" cap="none" spc="0" normalizeH="0" noProof="0" dirty="0" smtClean="0">
                <a:ln>
                  <a:noFill/>
                </a:ln>
                <a:solidFill>
                  <a:schemeClr val="tx1"/>
                </a:solidFill>
                <a:effectLst/>
                <a:uLnTx/>
                <a:uFillTx/>
                <a:latin typeface="+mn-lt"/>
                <a:ea typeface="+mn-ea"/>
                <a:cs typeface="+mn-cs"/>
              </a:rPr>
              <a:t> also add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arrows for returns</a:t>
            </a:r>
          </a:p>
          <a:p>
            <a:pPr marL="274320" indent="-274320">
              <a:spcBef>
                <a:spcPct val="20000"/>
              </a:spcBef>
              <a:buClr>
                <a:schemeClr val="accent3"/>
              </a:buClr>
              <a:buSzPct val="95000"/>
              <a:buFont typeface="Wingdings 2"/>
              <a:buChar char=""/>
              <a:defRPr/>
            </a:pPr>
            <a:r>
              <a:rPr lang="en-US" sz="2400" dirty="0" smtClean="0"/>
              <a:t>Not all tools support this feature</a:t>
            </a:r>
            <a:endParaRPr kumimoji="0" lang="en-US" sz="2400" b="0" i="0" u="none" strike="noStrike" kern="1200" cap="none" spc="0" normalizeH="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dirty="0" smtClean="0"/>
              <a:t>Midterm Practice - Reverse Engineering – Class and Sequence diagrams from code.</a:t>
            </a:r>
            <a:endParaRPr lang="en-US" sz="3600" dirty="0"/>
          </a:p>
        </p:txBody>
      </p:sp>
      <p:sp>
        <p:nvSpPr>
          <p:cNvPr id="6" name="Content Placeholder 5"/>
          <p:cNvSpPr>
            <a:spLocks noGrp="1"/>
          </p:cNvSpPr>
          <p:nvPr>
            <p:ph idx="1"/>
          </p:nvPr>
        </p:nvSpPr>
        <p:spPr>
          <a:xfrm>
            <a:off x="457200" y="1935480"/>
            <a:ext cx="8534400" cy="4236720"/>
          </a:xfrm>
        </p:spPr>
        <p:txBody>
          <a:bodyPr>
            <a:normAutofit/>
          </a:bodyPr>
          <a:lstStyle/>
          <a:p>
            <a:r>
              <a:rPr lang="en-US" dirty="0" smtClean="0"/>
              <a:t>A Sequence Diagram can be very useful for understanding the flow for existing code.</a:t>
            </a:r>
          </a:p>
          <a:p>
            <a:r>
              <a:rPr lang="en-US" dirty="0" smtClean="0"/>
              <a:t>In your group try to build a class diagram from </a:t>
            </a:r>
            <a:r>
              <a:rPr lang="en-US" dirty="0"/>
              <a:t>the source code in </a:t>
            </a:r>
            <a:r>
              <a:rPr lang="en-US" dirty="0" err="1"/>
              <a:t>sakai</a:t>
            </a:r>
            <a:r>
              <a:rPr lang="en-US" dirty="0"/>
              <a:t>/Resources/CMTS/CM Source </a:t>
            </a:r>
            <a:r>
              <a:rPr lang="en-US" dirty="0" smtClean="0"/>
              <a:t>Code</a:t>
            </a:r>
          </a:p>
          <a:p>
            <a:r>
              <a:rPr lang="en-US" dirty="0" smtClean="0"/>
              <a:t>There is a class diagram with the code.  Can you spot the bug in the existing class diagram?</a:t>
            </a:r>
          </a:p>
          <a:p>
            <a:r>
              <a:rPr lang="en-US" dirty="0" smtClean="0"/>
              <a:t> Now consider the use case of a cable modem registering on a CMTS.  Try to build a sequence diagram for this use case.  Assume </a:t>
            </a:r>
            <a:r>
              <a:rPr lang="en-US" smtClean="0"/>
              <a:t>the success case.</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extLst>
      <p:ext uri="{BB962C8B-B14F-4D97-AF65-F5344CB8AC3E}">
        <p14:creationId xmlns:p14="http://schemas.microsoft.com/office/powerpoint/2010/main" val="1961935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lnSpc>
                <a:spcPct val="90000"/>
              </a:lnSpc>
              <a:buNone/>
            </a:pPr>
            <a:r>
              <a:rPr lang="en-US" dirty="0" smtClean="0"/>
              <a:t>Sequence Diagrams document the sequence of calls different objects (should) make to accomplish a specific task.</a:t>
            </a:r>
          </a:p>
          <a:p>
            <a:pPr marL="0" indent="0">
              <a:lnSpc>
                <a:spcPct val="90000"/>
              </a:lnSpc>
              <a:buNone/>
            </a:pPr>
            <a:r>
              <a:rPr lang="en-US" smtClean="0"/>
              <a:t>Likewise, </a:t>
            </a:r>
            <a:r>
              <a:rPr lang="en-US"/>
              <a:t>h</a:t>
            </a:r>
            <a:r>
              <a:rPr lang="en-US" smtClean="0"/>
              <a:t>armony </a:t>
            </a:r>
            <a:r>
              <a:rPr lang="en-US" dirty="0" smtClean="0"/>
              <a:t>exists </a:t>
            </a:r>
            <a:r>
              <a:rPr lang="en-US" smtClean="0"/>
              <a:t>in diversity: Even </a:t>
            </a:r>
            <a:r>
              <a:rPr lang="en-US" dirty="0" smtClean="0"/>
              <a:t>though each object is specialized to only perform tasks related to itself, objects harmoniously collaborate to create functionality far beyond </a:t>
            </a:r>
            <a:r>
              <a:rPr lang="en-US" smtClean="0"/>
              <a:t>each object’s individual scope.</a:t>
            </a:r>
            <a:endParaRPr lang="en-US" dirty="0" smtClean="0"/>
          </a:p>
          <a:p>
            <a:pPr marL="0" indent="0">
              <a:lnSpc>
                <a:spcPct val="90000"/>
              </a:lnSpc>
              <a:buNone/>
            </a:pPr>
            <a:endParaRPr lang="en-US" dirty="0" smtClean="0"/>
          </a:p>
          <a:p>
            <a:pPr marL="0" indent="0">
              <a:lnSpc>
                <a:spcPct val="90000"/>
              </a:lnSpc>
              <a:buNone/>
            </a:pPr>
            <a:endParaRPr lang="en-US" dirty="0" smtClean="0"/>
          </a:p>
          <a:p>
            <a:pPr marL="0" indent="0">
              <a:lnSpc>
                <a:spcPct val="90000"/>
              </a:lnSpc>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1</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18</a:t>
            </a:fld>
            <a:endParaRPr lang="en-US">
              <a:latin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Diagrams</a:t>
            </a:r>
            <a:endParaRPr lang="en-US" dirty="0"/>
          </a:p>
        </p:txBody>
      </p:sp>
      <p:sp>
        <p:nvSpPr>
          <p:cNvPr id="3" name="Text Placeholder 2"/>
          <p:cNvSpPr>
            <a:spLocks noGrp="1"/>
          </p:cNvSpPr>
          <p:nvPr>
            <p:ph type="body" idx="1"/>
          </p:nvPr>
        </p:nvSpPr>
        <p:spPr/>
        <p:txBody>
          <a:bodyPr/>
          <a:lstStyle/>
          <a:p>
            <a:r>
              <a:rPr lang="en-US" dirty="0"/>
              <a:t>I</a:t>
            </a:r>
            <a:r>
              <a:rPr lang="en-US" dirty="0" smtClean="0"/>
              <a:t>mplementation emerges from Abstraction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14538"/>
          </a:xfrm>
          <a:prstGeom prst="rect">
            <a:avLst/>
          </a:prstGeom>
          <a:noFill/>
          <a:ln w="9525">
            <a:noFill/>
            <a:miter lim="800000"/>
            <a:headEnd/>
            <a:tailEnd/>
          </a:ln>
          <a:effectLst/>
        </p:spPr>
        <p:txBody>
          <a:bodyPr>
            <a:spAutoFit/>
          </a:bodyPr>
          <a:lstStyle/>
          <a:p>
            <a:r>
              <a:rPr lang="en-US" sz="1800" dirty="0">
                <a:solidFill>
                  <a:srgbClr val="000000"/>
                </a:solidFill>
              </a:rPr>
              <a:t>© </a:t>
            </a:r>
            <a:r>
              <a:rPr lang="en-US" sz="1800" dirty="0" smtClean="0">
                <a:solidFill>
                  <a:srgbClr val="000000"/>
                </a:solidFill>
              </a:rPr>
              <a:t>2015 </a:t>
            </a:r>
            <a:r>
              <a:rPr lang="en-US" sz="1800" dirty="0">
                <a:solidFill>
                  <a:srgbClr val="000000"/>
                </a:solidFill>
              </a:rPr>
              <a:t>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problem domain</a:t>
            </a:r>
            <a:endParaRPr lang="en-US" dirty="0"/>
          </a:p>
        </p:txBody>
      </p:sp>
      <p:sp>
        <p:nvSpPr>
          <p:cNvPr id="3" name="Content Placeholder 2"/>
          <p:cNvSpPr>
            <a:spLocks noGrp="1"/>
          </p:cNvSpPr>
          <p:nvPr>
            <p:ph idx="1"/>
          </p:nvPr>
        </p:nvSpPr>
        <p:spPr/>
        <p:txBody>
          <a:bodyPr/>
          <a:lstStyle/>
          <a:p>
            <a:r>
              <a:rPr lang="en-US" dirty="0" smtClean="0"/>
              <a:t>A faculty member advises zero or more students, faculty members have a name and a position, students have a </a:t>
            </a:r>
            <a:r>
              <a:rPr lang="en-US" dirty="0" err="1" smtClean="0"/>
              <a:t>studentId</a:t>
            </a:r>
            <a:r>
              <a:rPr lang="en-US" dirty="0" smtClean="0"/>
              <a:t> and a name.</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6" name="Isosceles Triangle 5"/>
          <p:cNvSpPr/>
          <p:nvPr/>
        </p:nvSpPr>
        <p:spPr>
          <a:xfrm rot="16200000" flipH="1">
            <a:off x="3352800" y="40386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8" name="Group 4"/>
          <p:cNvGrpSpPr>
            <a:grpSpLocks noChangeAspect="1"/>
          </p:cNvGrpSpPr>
          <p:nvPr/>
        </p:nvGrpSpPr>
        <p:grpSpPr bwMode="auto">
          <a:xfrm>
            <a:off x="1804988" y="3657600"/>
            <a:ext cx="4138612" cy="1295400"/>
            <a:chOff x="1137" y="2304"/>
            <a:chExt cx="2607" cy="816"/>
          </a:xfrm>
        </p:grpSpPr>
        <p:sp>
          <p:nvSpPr>
            <p:cNvPr id="1027" name="AutoShape 3"/>
            <p:cNvSpPr>
              <a:spLocks noChangeAspect="1" noChangeArrowheads="1" noTextEdit="1"/>
            </p:cNvSpPr>
            <p:nvPr/>
          </p:nvSpPr>
          <p:spPr bwMode="auto">
            <a:xfrm>
              <a:off x="1137" y="2304"/>
              <a:ext cx="2607" cy="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Rectangle 5"/>
            <p:cNvSpPr>
              <a:spLocks noChangeArrowheads="1"/>
            </p:cNvSpPr>
            <p:nvPr/>
          </p:nvSpPr>
          <p:spPr bwMode="auto">
            <a:xfrm>
              <a:off x="1288" y="2455"/>
              <a:ext cx="673" cy="506"/>
            </a:xfrm>
            <a:prstGeom prst="rect">
              <a:avLst/>
            </a:prstGeom>
            <a:solidFill>
              <a:srgbClr val="FFFFB9"/>
            </a:solidFill>
            <a:ln w="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Rectangle 6"/>
            <p:cNvSpPr>
              <a:spLocks noChangeArrowheads="1"/>
            </p:cNvSpPr>
            <p:nvPr/>
          </p:nvSpPr>
          <p:spPr bwMode="auto">
            <a:xfrm>
              <a:off x="1462" y="2485"/>
              <a:ext cx="408"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rPr>
                <a:t>Student</a:t>
              </a:r>
              <a:endParaRPr kumimoji="0" lang="en-US" sz="1800" b="0" i="0" u="none" strike="noStrike" cap="none" normalizeH="0" baseline="0" smtClean="0">
                <a:ln>
                  <a:noFill/>
                </a:ln>
                <a:solidFill>
                  <a:schemeClr val="tx1"/>
                </a:solidFill>
                <a:effectLst/>
                <a:latin typeface="Arial" pitchFamily="34" charset="0"/>
              </a:endParaRPr>
            </a:p>
          </p:txBody>
        </p:sp>
        <p:sp>
          <p:nvSpPr>
            <p:cNvPr id="1031" name="Rectangle 7"/>
            <p:cNvSpPr>
              <a:spLocks noChangeArrowheads="1"/>
            </p:cNvSpPr>
            <p:nvPr/>
          </p:nvSpPr>
          <p:spPr bwMode="auto">
            <a:xfrm>
              <a:off x="1326" y="2652"/>
              <a:ext cx="491"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rPr>
                <a:t>+studentId</a:t>
              </a: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1326" y="2750"/>
              <a:ext cx="325"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rPr>
                <a:t>+name</a:t>
              </a:r>
              <a:endParaRPr kumimoji="0" lang="en-US" sz="1800" b="0" i="0" u="none" strike="noStrike" cap="none" normalizeH="0" baseline="0" smtClean="0">
                <a:ln>
                  <a:noFill/>
                </a:ln>
                <a:solidFill>
                  <a:schemeClr val="tx1"/>
                </a:solidFill>
                <a:effectLst/>
                <a:latin typeface="Arial" pitchFamily="34" charset="0"/>
              </a:endParaRPr>
            </a:p>
          </p:txBody>
        </p:sp>
        <p:sp>
          <p:nvSpPr>
            <p:cNvPr id="1033" name="Line 9"/>
            <p:cNvSpPr>
              <a:spLocks noChangeShapeType="1"/>
            </p:cNvSpPr>
            <p:nvPr/>
          </p:nvSpPr>
          <p:spPr bwMode="auto">
            <a:xfrm>
              <a:off x="1288" y="2621"/>
              <a:ext cx="680" cy="1"/>
            </a:xfrm>
            <a:prstGeom prst="line">
              <a:avLst/>
            </a:prstGeom>
            <a:noFill/>
            <a:ln w="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Line 10"/>
            <p:cNvSpPr>
              <a:spLocks noChangeShapeType="1"/>
            </p:cNvSpPr>
            <p:nvPr/>
          </p:nvSpPr>
          <p:spPr bwMode="auto">
            <a:xfrm>
              <a:off x="1288" y="2886"/>
              <a:ext cx="680" cy="1"/>
            </a:xfrm>
            <a:prstGeom prst="line">
              <a:avLst/>
            </a:prstGeom>
            <a:noFill/>
            <a:ln w="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Rectangle 11"/>
            <p:cNvSpPr>
              <a:spLocks noChangeArrowheads="1"/>
            </p:cNvSpPr>
            <p:nvPr/>
          </p:nvSpPr>
          <p:spPr bwMode="auto">
            <a:xfrm>
              <a:off x="2951" y="2455"/>
              <a:ext cx="634" cy="506"/>
            </a:xfrm>
            <a:prstGeom prst="rect">
              <a:avLst/>
            </a:prstGeom>
            <a:solidFill>
              <a:srgbClr val="FFFFB9"/>
            </a:solidFill>
            <a:ln w="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 name="Rectangle 12"/>
            <p:cNvSpPr>
              <a:spLocks noChangeArrowheads="1"/>
            </p:cNvSpPr>
            <p:nvPr/>
          </p:nvSpPr>
          <p:spPr bwMode="auto">
            <a:xfrm>
              <a:off x="3117" y="2485"/>
              <a:ext cx="378"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rPr>
                <a:t>Faculty</a:t>
              </a:r>
              <a:endParaRPr kumimoji="0" lang="en-US" sz="1800" b="0" i="0" u="none" strike="noStrike" cap="none" normalizeH="0" baseline="0" smtClean="0">
                <a:ln>
                  <a:noFill/>
                </a:ln>
                <a:solidFill>
                  <a:schemeClr val="tx1"/>
                </a:solidFill>
                <a:effectLst/>
                <a:latin typeface="Arial" pitchFamily="34" charset="0"/>
              </a:endParaRPr>
            </a:p>
          </p:txBody>
        </p:sp>
        <p:sp>
          <p:nvSpPr>
            <p:cNvPr id="1037" name="Rectangle 13"/>
            <p:cNvSpPr>
              <a:spLocks noChangeArrowheads="1"/>
            </p:cNvSpPr>
            <p:nvPr/>
          </p:nvSpPr>
          <p:spPr bwMode="auto">
            <a:xfrm>
              <a:off x="2988" y="2652"/>
              <a:ext cx="325"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rPr>
                <a:t>+name</a:t>
              </a: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2988" y="2750"/>
              <a:ext cx="416"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rPr>
                <a:t>+position</a:t>
              </a:r>
              <a:endParaRPr kumimoji="0" lang="en-US" sz="1800" b="0" i="0" u="none" strike="noStrike" cap="none" normalizeH="0" baseline="0" smtClean="0">
                <a:ln>
                  <a:noFill/>
                </a:ln>
                <a:solidFill>
                  <a:schemeClr val="tx1"/>
                </a:solidFill>
                <a:effectLst/>
                <a:latin typeface="Arial" pitchFamily="34" charset="0"/>
              </a:endParaRPr>
            </a:p>
          </p:txBody>
        </p:sp>
        <p:sp>
          <p:nvSpPr>
            <p:cNvPr id="1039" name="Line 15"/>
            <p:cNvSpPr>
              <a:spLocks noChangeShapeType="1"/>
            </p:cNvSpPr>
            <p:nvPr/>
          </p:nvSpPr>
          <p:spPr bwMode="auto">
            <a:xfrm>
              <a:off x="2951" y="2621"/>
              <a:ext cx="642" cy="1"/>
            </a:xfrm>
            <a:prstGeom prst="line">
              <a:avLst/>
            </a:prstGeom>
            <a:noFill/>
            <a:ln w="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Line 16"/>
            <p:cNvSpPr>
              <a:spLocks noChangeShapeType="1"/>
            </p:cNvSpPr>
            <p:nvPr/>
          </p:nvSpPr>
          <p:spPr bwMode="auto">
            <a:xfrm>
              <a:off x="2951" y="2886"/>
              <a:ext cx="642" cy="1"/>
            </a:xfrm>
            <a:prstGeom prst="line">
              <a:avLst/>
            </a:prstGeom>
            <a:noFill/>
            <a:ln w="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Line 17"/>
            <p:cNvSpPr>
              <a:spLocks noChangeShapeType="1"/>
            </p:cNvSpPr>
            <p:nvPr/>
          </p:nvSpPr>
          <p:spPr bwMode="auto">
            <a:xfrm>
              <a:off x="1968" y="2712"/>
              <a:ext cx="983" cy="1"/>
            </a:xfrm>
            <a:prstGeom prst="line">
              <a:avLst/>
            </a:prstGeom>
            <a:noFill/>
            <a:ln w="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p:cNvSpPr>
            <p:nvPr/>
          </p:nvSpPr>
          <p:spPr bwMode="auto">
            <a:xfrm>
              <a:off x="1968" y="2682"/>
              <a:ext cx="76" cy="60"/>
            </a:xfrm>
            <a:custGeom>
              <a:avLst/>
              <a:gdLst/>
              <a:ahLst/>
              <a:cxnLst>
                <a:cxn ang="0">
                  <a:pos x="76" y="0"/>
                </a:cxn>
                <a:cxn ang="0">
                  <a:pos x="0" y="30"/>
                </a:cxn>
                <a:cxn ang="0">
                  <a:pos x="76" y="60"/>
                </a:cxn>
              </a:cxnLst>
              <a:rect l="0" t="0" r="r" b="b"/>
              <a:pathLst>
                <a:path w="76" h="60">
                  <a:moveTo>
                    <a:pt x="76" y="0"/>
                  </a:moveTo>
                  <a:lnTo>
                    <a:pt x="0" y="30"/>
                  </a:lnTo>
                  <a:lnTo>
                    <a:pt x="76" y="60"/>
                  </a:lnTo>
                </a:path>
              </a:pathLst>
            </a:custGeom>
            <a:noFill/>
            <a:ln w="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Rectangle 19"/>
            <p:cNvSpPr>
              <a:spLocks noChangeArrowheads="1"/>
            </p:cNvSpPr>
            <p:nvPr/>
          </p:nvSpPr>
          <p:spPr bwMode="auto">
            <a:xfrm>
              <a:off x="2323" y="2553"/>
              <a:ext cx="461" cy="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rPr>
                <a:t>advises</a:t>
              </a:r>
              <a:endParaRPr kumimoji="0" lang="en-US" sz="1800" b="0" i="0" u="none" strike="noStrike" cap="none" normalizeH="0" baseline="0" dirty="0" smtClean="0">
                <a:ln>
                  <a:noFill/>
                </a:ln>
                <a:solidFill>
                  <a:schemeClr val="tx1"/>
                </a:solidFill>
                <a:effectLst/>
                <a:latin typeface="Arial" pitchFamily="34" charset="0"/>
              </a:endParaRPr>
            </a:p>
          </p:txBody>
        </p:sp>
        <p:sp>
          <p:nvSpPr>
            <p:cNvPr id="1044" name="Rectangle 20"/>
            <p:cNvSpPr>
              <a:spLocks noChangeArrowheads="1"/>
            </p:cNvSpPr>
            <p:nvPr/>
          </p:nvSpPr>
          <p:spPr bwMode="auto">
            <a:xfrm>
              <a:off x="2769" y="2757"/>
              <a:ext cx="91"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45" name="Rectangle 21"/>
            <p:cNvSpPr>
              <a:spLocks noChangeArrowheads="1"/>
            </p:cNvSpPr>
            <p:nvPr/>
          </p:nvSpPr>
          <p:spPr bwMode="auto">
            <a:xfrm>
              <a:off x="2051" y="2757"/>
              <a:ext cx="196"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a:t>
            </a:r>
            <a:endParaRPr lang="en-US" dirty="0"/>
          </a:p>
        </p:txBody>
      </p:sp>
      <p:sp>
        <p:nvSpPr>
          <p:cNvPr id="12" name="Content Placeholder 2"/>
          <p:cNvSpPr txBox="1">
            <a:spLocks/>
          </p:cNvSpPr>
          <p:nvPr/>
        </p:nvSpPr>
        <p:spPr>
          <a:xfrm>
            <a:off x="457200" y="1935480"/>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Underlining</a:t>
            </a:r>
            <a:r>
              <a:rPr kumimoji="0" lang="en-US" sz="2600" b="0" i="0" u="none" strike="noStrike" kern="1200" cap="none" spc="0" normalizeH="0" noProof="0" dirty="0" smtClean="0">
                <a:ln>
                  <a:noFill/>
                </a:ln>
                <a:solidFill>
                  <a:schemeClr val="tx1"/>
                </a:solidFill>
                <a:effectLst/>
                <a:uLnTx/>
                <a:uFillTx/>
                <a:latin typeface="+mn-lt"/>
                <a:ea typeface="+mn-ea"/>
                <a:cs typeface="+mn-cs"/>
              </a:rPr>
              <a:t> indicates it’s an object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Usually</a:t>
            </a:r>
            <a:r>
              <a:rPr kumimoji="0" lang="en-US" sz="2400" b="0" i="0" u="none" strike="noStrike" kern="1200" cap="none" spc="0" normalizeH="0" noProof="0" dirty="0" smtClean="0">
                <a:ln>
                  <a:noFill/>
                </a:ln>
                <a:solidFill>
                  <a:schemeClr val="tx1"/>
                </a:solidFill>
                <a:effectLst/>
                <a:uLnTx/>
                <a:uFillTx/>
                <a:latin typeface="+mn-lt"/>
                <a:ea typeface="+mn-ea"/>
                <a:cs typeface="+mn-cs"/>
              </a:rPr>
              <a:t> shows colon separated name and type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en-US" sz="2400" noProof="0" dirty="0" smtClean="0"/>
              <a:t>Associations don’t have multiplicities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en-US" sz="2400" dirty="0" smtClean="0"/>
              <a:t>Associations are always </a:t>
            </a:r>
            <a:r>
              <a:rPr lang="en-US" sz="2400" dirty="0" err="1" smtClean="0"/>
              <a:t>uni</a:t>
            </a:r>
            <a:r>
              <a:rPr lang="en-US" sz="2400" dirty="0" smtClean="0"/>
              <a:t>-directional</a:t>
            </a:r>
            <a:endParaRPr lang="en-US" sz="2400" noProof="0" dirty="0" smtClean="0"/>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21</a:t>
            </a:fld>
            <a:endParaRPr kumimoji="0" lang="en-US"/>
          </a:p>
        </p:txBody>
      </p:sp>
      <p:grpSp>
        <p:nvGrpSpPr>
          <p:cNvPr id="27" name="Group 26"/>
          <p:cNvGrpSpPr/>
          <p:nvPr/>
        </p:nvGrpSpPr>
        <p:grpSpPr>
          <a:xfrm>
            <a:off x="2362200" y="3733800"/>
            <a:ext cx="4816475" cy="2895600"/>
            <a:chOff x="2133600" y="3352800"/>
            <a:chExt cx="4816475" cy="2895600"/>
          </a:xfrm>
        </p:grpSpPr>
        <p:sp>
          <p:nvSpPr>
            <p:cNvPr id="5" name="Isosceles Triangle 4"/>
            <p:cNvSpPr/>
            <p:nvPr/>
          </p:nvSpPr>
          <p:spPr>
            <a:xfrm rot="16200000" flipH="1">
              <a:off x="3886200" y="3886201"/>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6200000" flipH="1">
              <a:off x="3886200" y="44958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6200000" flipH="1">
              <a:off x="3886200" y="50292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AutoShape 3"/>
            <p:cNvSpPr>
              <a:spLocks noChangeAspect="1" noChangeArrowheads="1" noTextEdit="1"/>
            </p:cNvSpPr>
            <p:nvPr/>
          </p:nvSpPr>
          <p:spPr bwMode="auto">
            <a:xfrm>
              <a:off x="2133600" y="3352800"/>
              <a:ext cx="4816475"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Rectangle 5"/>
            <p:cNvSpPr>
              <a:spLocks noChangeArrowheads="1"/>
            </p:cNvSpPr>
            <p:nvPr/>
          </p:nvSpPr>
          <p:spPr bwMode="auto">
            <a:xfrm>
              <a:off x="2413000" y="3632200"/>
              <a:ext cx="115887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Rectangle 6"/>
            <p:cNvSpPr>
              <a:spLocks noChangeArrowheads="1"/>
            </p:cNvSpPr>
            <p:nvPr/>
          </p:nvSpPr>
          <p:spPr bwMode="auto">
            <a:xfrm>
              <a:off x="2482850" y="3687763"/>
              <a:ext cx="1228725"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dirty="0" smtClean="0">
                  <a:ln>
                    <a:noFill/>
                  </a:ln>
                  <a:solidFill>
                    <a:srgbClr val="000000"/>
                  </a:solidFill>
                  <a:effectLst/>
                  <a:latin typeface="Tahoma" pitchFamily="34" charset="0"/>
                  <a:cs typeface="Arial" pitchFamily="34" charset="0"/>
                </a:rPr>
                <a:t>Frank : Student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2413000" y="4527550"/>
              <a:ext cx="1116013"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Rectangle 8"/>
            <p:cNvSpPr>
              <a:spLocks noChangeArrowheads="1"/>
            </p:cNvSpPr>
            <p:nvPr/>
          </p:nvSpPr>
          <p:spPr bwMode="auto">
            <a:xfrm>
              <a:off x="2482850" y="4583113"/>
              <a:ext cx="1173163"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smtClean="0">
                  <a:ln>
                    <a:noFill/>
                  </a:ln>
                  <a:solidFill>
                    <a:srgbClr val="000000"/>
                  </a:solidFill>
                  <a:effectLst/>
                  <a:latin typeface="Tahoma" pitchFamily="34" charset="0"/>
                  <a:cs typeface="Arial" pitchFamily="34" charset="0"/>
                </a:rPr>
                <a:t>Mary :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5427663" y="4527550"/>
              <a:ext cx="122872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Rectangle 10"/>
            <p:cNvSpPr>
              <a:spLocks noChangeArrowheads="1"/>
            </p:cNvSpPr>
            <p:nvPr/>
          </p:nvSpPr>
          <p:spPr bwMode="auto">
            <a:xfrm>
              <a:off x="5497513" y="4583113"/>
              <a:ext cx="1312863"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dirty="0" smtClean="0">
                  <a:ln>
                    <a:noFill/>
                  </a:ln>
                  <a:solidFill>
                    <a:srgbClr val="000000"/>
                  </a:solidFill>
                  <a:effectLst/>
                  <a:latin typeface="Tahoma" pitchFamily="34" charset="0"/>
                  <a:cs typeface="Arial" pitchFamily="34" charset="0"/>
                </a:rPr>
                <a:t>Michael : Faculty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5" name="Line 11"/>
            <p:cNvSpPr>
              <a:spLocks noChangeShapeType="1"/>
            </p:cNvSpPr>
            <p:nvPr/>
          </p:nvSpPr>
          <p:spPr bwMode="auto">
            <a:xfrm>
              <a:off x="3586163" y="4065588"/>
              <a:ext cx="1841500" cy="546100"/>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1036" name="Rectangle 12"/>
            <p:cNvSpPr>
              <a:spLocks noChangeArrowheads="1"/>
            </p:cNvSpPr>
            <p:nvPr/>
          </p:nvSpPr>
          <p:spPr bwMode="auto">
            <a:xfrm>
              <a:off x="4198938" y="4038600"/>
              <a:ext cx="50975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cs typeface="Arial" pitchFamily="34" charset="0"/>
                </a:rPr>
                <a:t>Advises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7" name="Line 13"/>
            <p:cNvSpPr>
              <a:spLocks noChangeShapeType="1"/>
            </p:cNvSpPr>
            <p:nvPr/>
          </p:nvSpPr>
          <p:spPr bwMode="auto">
            <a:xfrm>
              <a:off x="3543300" y="4794250"/>
              <a:ext cx="1884363" cy="1588"/>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1038" name="Rectangle 14"/>
            <p:cNvSpPr>
              <a:spLocks noChangeArrowheads="1"/>
            </p:cNvSpPr>
            <p:nvPr/>
          </p:nvSpPr>
          <p:spPr bwMode="auto">
            <a:xfrm>
              <a:off x="4213225" y="4513263"/>
              <a:ext cx="50975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cs typeface="Arial" pitchFamily="34" charset="0"/>
                </a:rPr>
                <a:t>Advises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9" name="Rectangle 15"/>
            <p:cNvSpPr>
              <a:spLocks noChangeArrowheads="1"/>
            </p:cNvSpPr>
            <p:nvPr/>
          </p:nvSpPr>
          <p:spPr bwMode="auto">
            <a:xfrm>
              <a:off x="2413000" y="5422900"/>
              <a:ext cx="1103313"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 name="Rectangle 16"/>
            <p:cNvSpPr>
              <a:spLocks noChangeArrowheads="1"/>
            </p:cNvSpPr>
            <p:nvPr/>
          </p:nvSpPr>
          <p:spPr bwMode="auto">
            <a:xfrm>
              <a:off x="2482850" y="5478463"/>
              <a:ext cx="1158875"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smtClean="0">
                  <a:ln>
                    <a:noFill/>
                  </a:ln>
                  <a:solidFill>
                    <a:srgbClr val="000000"/>
                  </a:solidFill>
                  <a:effectLst/>
                  <a:latin typeface="Tahoma" pitchFamily="34" charset="0"/>
                  <a:cs typeface="Arial" pitchFamily="34" charset="0"/>
                </a:rPr>
                <a:t>John :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Line 17"/>
            <p:cNvSpPr>
              <a:spLocks noChangeShapeType="1"/>
            </p:cNvSpPr>
            <p:nvPr/>
          </p:nvSpPr>
          <p:spPr bwMode="auto">
            <a:xfrm flipV="1">
              <a:off x="3529013" y="4975225"/>
              <a:ext cx="1898650" cy="546100"/>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8"/>
            <p:cNvSpPr>
              <a:spLocks noChangeArrowheads="1"/>
            </p:cNvSpPr>
            <p:nvPr/>
          </p:nvSpPr>
          <p:spPr bwMode="auto">
            <a:xfrm>
              <a:off x="4213225" y="4960938"/>
              <a:ext cx="50975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cs typeface="Arial" pitchFamily="34" charset="0"/>
                </a:rPr>
                <a:t>Advises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difference?</a:t>
            </a:r>
            <a:endParaRPr lang="en-US" dirty="0"/>
          </a:p>
        </p:txBody>
      </p:sp>
      <p:sp>
        <p:nvSpPr>
          <p:cNvPr id="3" name="Content Placeholder 2"/>
          <p:cNvSpPr>
            <a:spLocks noGrp="1"/>
          </p:cNvSpPr>
          <p:nvPr>
            <p:ph idx="1"/>
          </p:nvPr>
        </p:nvSpPr>
        <p:spPr/>
        <p:txBody>
          <a:bodyPr/>
          <a:lstStyle/>
          <a:p>
            <a:r>
              <a:rPr lang="en-US" dirty="0" smtClean="0"/>
              <a:t>Do these class diagrams describe the same situation?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grpSp>
        <p:nvGrpSpPr>
          <p:cNvPr id="49" name="Group 48"/>
          <p:cNvGrpSpPr/>
          <p:nvPr/>
        </p:nvGrpSpPr>
        <p:grpSpPr>
          <a:xfrm>
            <a:off x="1905000" y="4495800"/>
            <a:ext cx="5111750" cy="1600200"/>
            <a:chOff x="1905000" y="4495800"/>
            <a:chExt cx="5111750" cy="1600200"/>
          </a:xfrm>
        </p:grpSpPr>
        <p:sp>
          <p:nvSpPr>
            <p:cNvPr id="4121" name="Rectangle 25"/>
            <p:cNvSpPr>
              <a:spLocks noChangeArrowheads="1"/>
            </p:cNvSpPr>
            <p:nvPr/>
          </p:nvSpPr>
          <p:spPr bwMode="auto">
            <a:xfrm>
              <a:off x="2541588" y="4851400"/>
              <a:ext cx="741363" cy="222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00000"/>
                  </a:solidFill>
                  <a:effectLst/>
                  <a:latin typeface="Tahoma" pitchFamily="34" charset="0"/>
                  <a:cs typeface="Arial" pitchFamily="34" charset="0"/>
                </a:rPr>
                <a:t>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22" name="Rectangle 26"/>
            <p:cNvSpPr>
              <a:spLocks noChangeArrowheads="1"/>
            </p:cNvSpPr>
            <p:nvPr/>
          </p:nvSpPr>
          <p:spPr bwMode="auto">
            <a:xfrm>
              <a:off x="2274888" y="5176838"/>
              <a:ext cx="889000" cy="222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ahoma" pitchFamily="34" charset="0"/>
                  <a:cs typeface="Arial" pitchFamily="34" charset="0"/>
                </a:rPr>
                <a:t>+studentId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23" name="Rectangle 27"/>
            <p:cNvSpPr>
              <a:spLocks noChangeArrowheads="1"/>
            </p:cNvSpPr>
            <p:nvPr/>
          </p:nvSpPr>
          <p:spPr bwMode="auto">
            <a:xfrm>
              <a:off x="2274888" y="5370513"/>
              <a:ext cx="592138" cy="222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ahoma" pitchFamily="34" charset="0"/>
                  <a:cs typeface="Arial" pitchFamily="34" charset="0"/>
                </a:rPr>
                <a:t>+name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27" name="Rectangle 31"/>
            <p:cNvSpPr>
              <a:spLocks noChangeArrowheads="1"/>
            </p:cNvSpPr>
            <p:nvPr/>
          </p:nvSpPr>
          <p:spPr bwMode="auto">
            <a:xfrm>
              <a:off x="5786438" y="4851400"/>
              <a:ext cx="681038" cy="222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000000"/>
                  </a:solidFill>
                  <a:effectLst/>
                  <a:latin typeface="Tahoma" pitchFamily="34" charset="0"/>
                  <a:cs typeface="Arial" pitchFamily="34" charset="0"/>
                </a:rPr>
                <a:t>Faculty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28" name="Rectangle 32"/>
            <p:cNvSpPr>
              <a:spLocks noChangeArrowheads="1"/>
            </p:cNvSpPr>
            <p:nvPr/>
          </p:nvSpPr>
          <p:spPr bwMode="auto">
            <a:xfrm>
              <a:off x="5535613" y="5176838"/>
              <a:ext cx="592138" cy="222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ahoma" pitchFamily="34" charset="0"/>
                  <a:cs typeface="Arial" pitchFamily="34" charset="0"/>
                </a:rPr>
                <a:t>+name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29" name="Rectangle 33"/>
            <p:cNvSpPr>
              <a:spLocks noChangeArrowheads="1"/>
            </p:cNvSpPr>
            <p:nvPr/>
          </p:nvSpPr>
          <p:spPr bwMode="auto">
            <a:xfrm>
              <a:off x="5535613" y="5370513"/>
              <a:ext cx="755650" cy="222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ahoma" pitchFamily="34" charset="0"/>
                  <a:cs typeface="Arial" pitchFamily="34" charset="0"/>
                </a:rPr>
                <a:t>+position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8" name="AutoShape 22"/>
            <p:cNvSpPr>
              <a:spLocks noChangeAspect="1" noChangeArrowheads="1" noTextEdit="1"/>
            </p:cNvSpPr>
            <p:nvPr/>
          </p:nvSpPr>
          <p:spPr bwMode="auto">
            <a:xfrm>
              <a:off x="1905000" y="4495800"/>
              <a:ext cx="511175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0" name="Rectangle 24"/>
            <p:cNvSpPr>
              <a:spLocks noChangeArrowheads="1"/>
            </p:cNvSpPr>
            <p:nvPr/>
          </p:nvSpPr>
          <p:spPr bwMode="auto">
            <a:xfrm>
              <a:off x="2201863" y="4792663"/>
              <a:ext cx="1317625" cy="992188"/>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4" name="Line 28"/>
            <p:cNvSpPr>
              <a:spLocks noChangeShapeType="1"/>
            </p:cNvSpPr>
            <p:nvPr/>
          </p:nvSpPr>
          <p:spPr bwMode="auto">
            <a:xfrm>
              <a:off x="2201863" y="5118100"/>
              <a:ext cx="1333500" cy="1588"/>
            </a:xfrm>
            <a:prstGeom prst="line">
              <a:avLst/>
            </a:prstGeom>
            <a:noFill/>
            <a:ln w="1428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5" name="Line 29"/>
            <p:cNvSpPr>
              <a:spLocks noChangeShapeType="1"/>
            </p:cNvSpPr>
            <p:nvPr/>
          </p:nvSpPr>
          <p:spPr bwMode="auto">
            <a:xfrm>
              <a:off x="2201863" y="5637213"/>
              <a:ext cx="1333500" cy="1588"/>
            </a:xfrm>
            <a:prstGeom prst="line">
              <a:avLst/>
            </a:prstGeom>
            <a:noFill/>
            <a:ln w="1428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6" name="Rectangle 30"/>
            <p:cNvSpPr>
              <a:spLocks noChangeArrowheads="1"/>
            </p:cNvSpPr>
            <p:nvPr/>
          </p:nvSpPr>
          <p:spPr bwMode="auto">
            <a:xfrm>
              <a:off x="5461000" y="4792663"/>
              <a:ext cx="1244600" cy="992188"/>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0" name="Line 34"/>
            <p:cNvSpPr>
              <a:spLocks noChangeShapeType="1"/>
            </p:cNvSpPr>
            <p:nvPr/>
          </p:nvSpPr>
          <p:spPr bwMode="auto">
            <a:xfrm>
              <a:off x="5461000" y="5118100"/>
              <a:ext cx="1258888" cy="1588"/>
            </a:xfrm>
            <a:prstGeom prst="line">
              <a:avLst/>
            </a:prstGeom>
            <a:noFill/>
            <a:ln w="1428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31" name="Line 35"/>
            <p:cNvSpPr>
              <a:spLocks noChangeShapeType="1"/>
            </p:cNvSpPr>
            <p:nvPr/>
          </p:nvSpPr>
          <p:spPr bwMode="auto">
            <a:xfrm>
              <a:off x="5461000" y="5637213"/>
              <a:ext cx="1258888" cy="1588"/>
            </a:xfrm>
            <a:prstGeom prst="line">
              <a:avLst/>
            </a:prstGeom>
            <a:noFill/>
            <a:ln w="1428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32" name="Line 36"/>
            <p:cNvSpPr>
              <a:spLocks noChangeShapeType="1"/>
            </p:cNvSpPr>
            <p:nvPr/>
          </p:nvSpPr>
          <p:spPr bwMode="auto">
            <a:xfrm>
              <a:off x="3535363" y="5480050"/>
              <a:ext cx="1925638" cy="1588"/>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4133" name="Rectangle 37"/>
            <p:cNvSpPr>
              <a:spLocks noChangeArrowheads="1"/>
            </p:cNvSpPr>
            <p:nvPr/>
          </p:nvSpPr>
          <p:spPr bwMode="auto">
            <a:xfrm>
              <a:off x="5105400" y="5568950"/>
              <a:ext cx="282129" cy="2000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ahoma" pitchFamily="34" charset="0"/>
                  <a:cs typeface="Arial" pitchFamily="34" charset="0"/>
                </a:rPr>
                <a:t>0..1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34" name="Rectangle 38"/>
            <p:cNvSpPr>
              <a:spLocks noChangeArrowheads="1"/>
            </p:cNvSpPr>
            <p:nvPr/>
          </p:nvSpPr>
          <p:spPr bwMode="auto">
            <a:xfrm>
              <a:off x="3697288" y="5568950"/>
              <a:ext cx="355600" cy="222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ahoma"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46" name="Line 36"/>
          <p:cNvSpPr>
            <a:spLocks noChangeShapeType="1"/>
          </p:cNvSpPr>
          <p:nvPr/>
        </p:nvSpPr>
        <p:spPr bwMode="auto">
          <a:xfrm>
            <a:off x="3560762" y="5029200"/>
            <a:ext cx="1925638" cy="1588"/>
          </a:xfrm>
          <a:prstGeom prst="line">
            <a:avLst/>
          </a:prstGeom>
          <a:noFill/>
          <a:ln w="14288">
            <a:solidFill>
              <a:srgbClr val="800000"/>
            </a:solidFill>
            <a:prstDash val="solid"/>
            <a:round/>
            <a:headEnd/>
            <a:tailEnd type="arrow"/>
          </a:ln>
        </p:spPr>
        <p:txBody>
          <a:bodyPr vert="horz" wrap="square" lIns="91440" tIns="45720" rIns="91440" bIns="45720" numCol="1" anchor="t" anchorCtr="0" compatLnSpc="1">
            <a:prstTxWarp prst="textNoShape">
              <a:avLst/>
            </a:prstTxWarp>
          </a:bodyPr>
          <a:lstStyle/>
          <a:p>
            <a:endParaRPr lang="en-US"/>
          </a:p>
        </p:txBody>
      </p:sp>
      <p:sp>
        <p:nvSpPr>
          <p:cNvPr id="47" name="Rectangle 37"/>
          <p:cNvSpPr>
            <a:spLocks noChangeArrowheads="1"/>
          </p:cNvSpPr>
          <p:nvPr/>
        </p:nvSpPr>
        <p:spPr bwMode="auto">
          <a:xfrm>
            <a:off x="5130799" y="5118100"/>
            <a:ext cx="282129" cy="2000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ahoma" pitchFamily="34" charset="0"/>
                <a:cs typeface="Arial" pitchFamily="34" charset="0"/>
              </a:rPr>
              <a:t>0..1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 name="Rectangle 38"/>
          <p:cNvSpPr>
            <a:spLocks noChangeArrowheads="1"/>
          </p:cNvSpPr>
          <p:nvPr/>
        </p:nvSpPr>
        <p:spPr bwMode="auto">
          <a:xfrm>
            <a:off x="3722687" y="5118100"/>
            <a:ext cx="355600" cy="222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ahoma"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137" name="Group 41"/>
          <p:cNvGrpSpPr>
            <a:grpSpLocks noChangeAspect="1"/>
          </p:cNvGrpSpPr>
          <p:nvPr/>
        </p:nvGrpSpPr>
        <p:grpSpPr bwMode="auto">
          <a:xfrm>
            <a:off x="1905000" y="2819400"/>
            <a:ext cx="5111750" cy="1600200"/>
            <a:chOff x="1200" y="1776"/>
            <a:chExt cx="3220" cy="1008"/>
          </a:xfrm>
        </p:grpSpPr>
        <p:sp>
          <p:nvSpPr>
            <p:cNvPr id="4139" name="Rectangle 43"/>
            <p:cNvSpPr>
              <a:spLocks noChangeArrowheads="1"/>
            </p:cNvSpPr>
            <p:nvPr/>
          </p:nvSpPr>
          <p:spPr bwMode="auto">
            <a:xfrm>
              <a:off x="1601" y="2000"/>
              <a:ext cx="467"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000000"/>
                  </a:solidFill>
                  <a:effectLst/>
                  <a:latin typeface="Tahoma" pitchFamily="34" charset="0"/>
                  <a:cs typeface="Arial" pitchFamily="34" charset="0"/>
                </a:rPr>
                <a:t>Student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40" name="Rectangle 44"/>
            <p:cNvSpPr>
              <a:spLocks noChangeArrowheads="1"/>
            </p:cNvSpPr>
            <p:nvPr/>
          </p:nvSpPr>
          <p:spPr bwMode="auto">
            <a:xfrm>
              <a:off x="1433" y="2205"/>
              <a:ext cx="560"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ahoma" pitchFamily="34" charset="0"/>
                  <a:cs typeface="Arial" pitchFamily="34" charset="0"/>
                </a:rPr>
                <a:t>+</a:t>
              </a:r>
              <a:r>
                <a:rPr kumimoji="0" lang="en-US" sz="1300" b="0" i="0" u="none" strike="noStrike" cap="none" normalizeH="0" baseline="0" dirty="0" err="1" smtClean="0">
                  <a:ln>
                    <a:noFill/>
                  </a:ln>
                  <a:solidFill>
                    <a:srgbClr val="000000"/>
                  </a:solidFill>
                  <a:effectLst/>
                  <a:latin typeface="Tahoma" pitchFamily="34" charset="0"/>
                  <a:cs typeface="Arial" pitchFamily="34" charset="0"/>
                </a:rPr>
                <a:t>studentId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41" name="Rectangle 45"/>
            <p:cNvSpPr>
              <a:spLocks noChangeArrowheads="1"/>
            </p:cNvSpPr>
            <p:nvPr/>
          </p:nvSpPr>
          <p:spPr bwMode="auto">
            <a:xfrm>
              <a:off x="1433" y="2327"/>
              <a:ext cx="373"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ahoma" pitchFamily="34" charset="0"/>
                  <a:cs typeface="Arial" pitchFamily="34" charset="0"/>
                </a:rPr>
                <a:t>+name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45" name="Rectangle 49"/>
            <p:cNvSpPr>
              <a:spLocks noChangeArrowheads="1"/>
            </p:cNvSpPr>
            <p:nvPr/>
          </p:nvSpPr>
          <p:spPr bwMode="auto">
            <a:xfrm>
              <a:off x="3645" y="2000"/>
              <a:ext cx="429"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000000"/>
                  </a:solidFill>
                  <a:effectLst/>
                  <a:latin typeface="Tahoma" pitchFamily="34" charset="0"/>
                  <a:cs typeface="Arial" pitchFamily="34" charset="0"/>
                </a:rPr>
                <a:t>Faculty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46" name="Rectangle 50"/>
            <p:cNvSpPr>
              <a:spLocks noChangeArrowheads="1"/>
            </p:cNvSpPr>
            <p:nvPr/>
          </p:nvSpPr>
          <p:spPr bwMode="auto">
            <a:xfrm>
              <a:off x="3487" y="2205"/>
              <a:ext cx="373"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ahoma" pitchFamily="34" charset="0"/>
                  <a:cs typeface="Arial" pitchFamily="34" charset="0"/>
                </a:rPr>
                <a:t>+name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47" name="Rectangle 51"/>
            <p:cNvSpPr>
              <a:spLocks noChangeArrowheads="1"/>
            </p:cNvSpPr>
            <p:nvPr/>
          </p:nvSpPr>
          <p:spPr bwMode="auto">
            <a:xfrm>
              <a:off x="3487" y="2327"/>
              <a:ext cx="476"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ahoma" pitchFamily="34" charset="0"/>
                  <a:cs typeface="Arial" pitchFamily="34" charset="0"/>
                </a:rPr>
                <a:t>+position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36" name="AutoShape 40"/>
            <p:cNvSpPr>
              <a:spLocks noChangeAspect="1" noChangeArrowheads="1" noTextEdit="1"/>
            </p:cNvSpPr>
            <p:nvPr/>
          </p:nvSpPr>
          <p:spPr bwMode="auto">
            <a:xfrm>
              <a:off x="1200" y="1776"/>
              <a:ext cx="3220" cy="1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8" name="Rectangle 42"/>
            <p:cNvSpPr>
              <a:spLocks noChangeArrowheads="1"/>
            </p:cNvSpPr>
            <p:nvPr/>
          </p:nvSpPr>
          <p:spPr bwMode="auto">
            <a:xfrm>
              <a:off x="1387" y="1963"/>
              <a:ext cx="830" cy="625"/>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42" name="Line 46"/>
            <p:cNvSpPr>
              <a:spLocks noChangeShapeType="1"/>
            </p:cNvSpPr>
            <p:nvPr/>
          </p:nvSpPr>
          <p:spPr bwMode="auto">
            <a:xfrm>
              <a:off x="1387" y="2168"/>
              <a:ext cx="840" cy="1"/>
            </a:xfrm>
            <a:prstGeom prst="line">
              <a:avLst/>
            </a:prstGeom>
            <a:noFill/>
            <a:ln w="1428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3" name="Line 47"/>
            <p:cNvSpPr>
              <a:spLocks noChangeShapeType="1"/>
            </p:cNvSpPr>
            <p:nvPr/>
          </p:nvSpPr>
          <p:spPr bwMode="auto">
            <a:xfrm>
              <a:off x="1387" y="2495"/>
              <a:ext cx="840" cy="1"/>
            </a:xfrm>
            <a:prstGeom prst="line">
              <a:avLst/>
            </a:prstGeom>
            <a:noFill/>
            <a:ln w="1428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4" name="Rectangle 48"/>
            <p:cNvSpPr>
              <a:spLocks noChangeArrowheads="1"/>
            </p:cNvSpPr>
            <p:nvPr/>
          </p:nvSpPr>
          <p:spPr bwMode="auto">
            <a:xfrm>
              <a:off x="3440" y="1963"/>
              <a:ext cx="784" cy="625"/>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48" name="Line 52"/>
            <p:cNvSpPr>
              <a:spLocks noChangeShapeType="1"/>
            </p:cNvSpPr>
            <p:nvPr/>
          </p:nvSpPr>
          <p:spPr bwMode="auto">
            <a:xfrm>
              <a:off x="3440" y="2168"/>
              <a:ext cx="793" cy="1"/>
            </a:xfrm>
            <a:prstGeom prst="line">
              <a:avLst/>
            </a:prstGeom>
            <a:noFill/>
            <a:ln w="1428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9" name="Line 53"/>
            <p:cNvSpPr>
              <a:spLocks noChangeShapeType="1"/>
            </p:cNvSpPr>
            <p:nvPr/>
          </p:nvSpPr>
          <p:spPr bwMode="auto">
            <a:xfrm>
              <a:off x="3440" y="2495"/>
              <a:ext cx="793" cy="1"/>
            </a:xfrm>
            <a:prstGeom prst="line">
              <a:avLst/>
            </a:prstGeom>
            <a:noFill/>
            <a:ln w="1428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0" name="Line 54"/>
            <p:cNvSpPr>
              <a:spLocks noChangeShapeType="1"/>
            </p:cNvSpPr>
            <p:nvPr/>
          </p:nvSpPr>
          <p:spPr bwMode="auto">
            <a:xfrm>
              <a:off x="2227" y="2280"/>
              <a:ext cx="1213" cy="1"/>
            </a:xfrm>
            <a:prstGeom prst="line">
              <a:avLst/>
            </a:prstGeom>
            <a:noFill/>
            <a:ln w="1428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1" name="Rectangle 55"/>
            <p:cNvSpPr>
              <a:spLocks noChangeArrowheads="1"/>
            </p:cNvSpPr>
            <p:nvPr/>
          </p:nvSpPr>
          <p:spPr bwMode="auto">
            <a:xfrm>
              <a:off x="3216" y="2336"/>
              <a:ext cx="178"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ahoma" pitchFamily="34" charset="0"/>
                  <a:cs typeface="Arial" pitchFamily="34" charset="0"/>
                </a:rPr>
                <a:t>0..1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52" name="Rectangle 56"/>
            <p:cNvSpPr>
              <a:spLocks noChangeArrowheads="1"/>
            </p:cNvSpPr>
            <p:nvPr/>
          </p:nvSpPr>
          <p:spPr bwMode="auto">
            <a:xfrm>
              <a:off x="2329" y="2336"/>
              <a:ext cx="224"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ahoma"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ChangeArrowheads="1"/>
          </p:cNvSpPr>
          <p:nvPr/>
        </p:nvSpPr>
        <p:spPr bwMode="auto">
          <a:xfrm>
            <a:off x="3321050" y="3687763"/>
            <a:ext cx="1228725"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dirty="0" smtClean="0">
                <a:ln>
                  <a:noFill/>
                </a:ln>
                <a:solidFill>
                  <a:srgbClr val="000000"/>
                </a:solidFill>
                <a:effectLst/>
                <a:latin typeface="Tahoma" pitchFamily="34" charset="0"/>
                <a:cs typeface="Arial" pitchFamily="34" charset="0"/>
              </a:rPr>
              <a:t>Frank : Student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 name="Rectangle 8"/>
          <p:cNvSpPr>
            <a:spLocks noChangeArrowheads="1"/>
          </p:cNvSpPr>
          <p:nvPr/>
        </p:nvSpPr>
        <p:spPr bwMode="auto">
          <a:xfrm>
            <a:off x="3321050" y="4583113"/>
            <a:ext cx="1173163"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smtClean="0">
                <a:ln>
                  <a:noFill/>
                </a:ln>
                <a:solidFill>
                  <a:srgbClr val="000000"/>
                </a:solidFill>
                <a:effectLst/>
                <a:latin typeface="Tahoma" pitchFamily="34" charset="0"/>
                <a:cs typeface="Arial" pitchFamily="34" charset="0"/>
              </a:rPr>
              <a:t>Mary :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Rectangle 10"/>
          <p:cNvSpPr>
            <a:spLocks noChangeArrowheads="1"/>
          </p:cNvSpPr>
          <p:nvPr/>
        </p:nvSpPr>
        <p:spPr bwMode="auto">
          <a:xfrm>
            <a:off x="6335713" y="4583113"/>
            <a:ext cx="1312863"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dirty="0" smtClean="0">
                <a:ln>
                  <a:noFill/>
                </a:ln>
                <a:solidFill>
                  <a:srgbClr val="000000"/>
                </a:solidFill>
                <a:effectLst/>
                <a:latin typeface="Tahoma" pitchFamily="34" charset="0"/>
                <a:cs typeface="Arial" pitchFamily="34" charset="0"/>
              </a:rPr>
              <a:t>Michael : Faculty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16"/>
          <p:cNvSpPr>
            <a:spLocks noChangeArrowheads="1"/>
          </p:cNvSpPr>
          <p:nvPr/>
        </p:nvSpPr>
        <p:spPr bwMode="auto">
          <a:xfrm>
            <a:off x="3321050" y="5478463"/>
            <a:ext cx="1158875"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smtClean="0">
                <a:ln>
                  <a:noFill/>
                </a:ln>
                <a:solidFill>
                  <a:srgbClr val="000000"/>
                </a:solidFill>
                <a:effectLst/>
                <a:latin typeface="Tahoma" pitchFamily="34" charset="0"/>
                <a:cs typeface="Arial" pitchFamily="34" charset="0"/>
              </a:rPr>
              <a:t>John :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grpSp>
        <p:nvGrpSpPr>
          <p:cNvPr id="27" name="Group 26"/>
          <p:cNvGrpSpPr/>
          <p:nvPr/>
        </p:nvGrpSpPr>
        <p:grpSpPr>
          <a:xfrm>
            <a:off x="1066800" y="685800"/>
            <a:ext cx="4816475" cy="2895600"/>
            <a:chOff x="1905000" y="1447800"/>
            <a:chExt cx="4816475" cy="2895600"/>
          </a:xfrm>
        </p:grpSpPr>
        <p:sp>
          <p:nvSpPr>
            <p:cNvPr id="11" name="Rectangle 6"/>
            <p:cNvSpPr>
              <a:spLocks noChangeArrowheads="1"/>
            </p:cNvSpPr>
            <p:nvPr/>
          </p:nvSpPr>
          <p:spPr bwMode="auto">
            <a:xfrm>
              <a:off x="2254250" y="1782763"/>
              <a:ext cx="1228725"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dirty="0" smtClean="0">
                  <a:ln>
                    <a:noFill/>
                  </a:ln>
                  <a:solidFill>
                    <a:srgbClr val="000000"/>
                  </a:solidFill>
                  <a:effectLst/>
                  <a:latin typeface="Tahoma" pitchFamily="34" charset="0"/>
                  <a:cs typeface="Arial" pitchFamily="34" charset="0"/>
                </a:rPr>
                <a:t>Frank : Student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8"/>
            <p:cNvSpPr>
              <a:spLocks noChangeArrowheads="1"/>
            </p:cNvSpPr>
            <p:nvPr/>
          </p:nvSpPr>
          <p:spPr bwMode="auto">
            <a:xfrm>
              <a:off x="2254250" y="2678113"/>
              <a:ext cx="1173163"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dirty="0" smtClean="0">
                  <a:ln>
                    <a:noFill/>
                  </a:ln>
                  <a:solidFill>
                    <a:srgbClr val="000000"/>
                  </a:solidFill>
                  <a:effectLst/>
                  <a:latin typeface="Tahoma" pitchFamily="34" charset="0"/>
                  <a:cs typeface="Arial" pitchFamily="34" charset="0"/>
                </a:rPr>
                <a:t>Mary : Student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5268913" y="2678113"/>
              <a:ext cx="1312863"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dirty="0" smtClean="0">
                  <a:ln>
                    <a:noFill/>
                  </a:ln>
                  <a:solidFill>
                    <a:srgbClr val="000000"/>
                  </a:solidFill>
                  <a:effectLst/>
                  <a:latin typeface="Tahoma" pitchFamily="34" charset="0"/>
                  <a:cs typeface="Arial" pitchFamily="34" charset="0"/>
                </a:rPr>
                <a:t>Michael : Faculty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16"/>
            <p:cNvSpPr>
              <a:spLocks noChangeArrowheads="1"/>
            </p:cNvSpPr>
            <p:nvPr/>
          </p:nvSpPr>
          <p:spPr bwMode="auto">
            <a:xfrm>
              <a:off x="2254250" y="3573463"/>
              <a:ext cx="1158875"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smtClean="0">
                  <a:ln>
                    <a:noFill/>
                  </a:ln>
                  <a:solidFill>
                    <a:srgbClr val="000000"/>
                  </a:solidFill>
                  <a:effectLst/>
                  <a:latin typeface="Tahoma" pitchFamily="34" charset="0"/>
                  <a:cs typeface="Arial" pitchFamily="34" charset="0"/>
                </a:rPr>
                <a:t>John :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AutoShape 3"/>
            <p:cNvSpPr>
              <a:spLocks noChangeAspect="1" noChangeArrowheads="1" noTextEdit="1"/>
            </p:cNvSpPr>
            <p:nvPr/>
          </p:nvSpPr>
          <p:spPr bwMode="auto">
            <a:xfrm>
              <a:off x="1905000" y="1447800"/>
              <a:ext cx="4816475"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184400" y="1727200"/>
              <a:ext cx="115887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184400" y="2622550"/>
              <a:ext cx="1116013"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5199063" y="2622550"/>
              <a:ext cx="122872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Line 11"/>
            <p:cNvSpPr>
              <a:spLocks noChangeShapeType="1"/>
            </p:cNvSpPr>
            <p:nvPr/>
          </p:nvSpPr>
          <p:spPr bwMode="auto">
            <a:xfrm>
              <a:off x="3357563" y="2160588"/>
              <a:ext cx="1841500" cy="546100"/>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a:off x="3314700" y="2971800"/>
              <a:ext cx="1884363" cy="1588"/>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184400" y="3517900"/>
              <a:ext cx="1103313"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V="1">
              <a:off x="3300413" y="3070225"/>
              <a:ext cx="1898650" cy="546100"/>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24" name="Line 11"/>
            <p:cNvSpPr>
              <a:spLocks noChangeShapeType="1"/>
            </p:cNvSpPr>
            <p:nvPr/>
          </p:nvSpPr>
          <p:spPr bwMode="auto">
            <a:xfrm>
              <a:off x="3352800" y="1968500"/>
              <a:ext cx="2057400" cy="622300"/>
            </a:xfrm>
            <a:prstGeom prst="line">
              <a:avLst/>
            </a:prstGeom>
            <a:noFill/>
            <a:ln w="14288">
              <a:solidFill>
                <a:srgbClr val="800000"/>
              </a:solidFill>
              <a:prstDash val="solid"/>
              <a:round/>
              <a:headEnd type="none"/>
              <a:tailEnd type="arrow"/>
            </a:ln>
          </p:spPr>
          <p:txBody>
            <a:bodyPr vert="horz" wrap="square" lIns="91440" tIns="45720" rIns="91440" bIns="45720" numCol="1" anchor="t" anchorCtr="0" compatLnSpc="1">
              <a:prstTxWarp prst="textNoShape">
                <a:avLst/>
              </a:prstTxWarp>
            </a:bodyPr>
            <a:lstStyle/>
            <a:p>
              <a:endParaRPr lang="en-US"/>
            </a:p>
          </p:txBody>
        </p:sp>
        <p:sp>
          <p:nvSpPr>
            <p:cNvPr id="25" name="Line 13"/>
            <p:cNvSpPr>
              <a:spLocks noChangeShapeType="1"/>
            </p:cNvSpPr>
            <p:nvPr/>
          </p:nvSpPr>
          <p:spPr bwMode="auto">
            <a:xfrm>
              <a:off x="3276600" y="2817812"/>
              <a:ext cx="1884363" cy="1588"/>
            </a:xfrm>
            <a:prstGeom prst="line">
              <a:avLst/>
            </a:prstGeom>
            <a:noFill/>
            <a:ln w="14288">
              <a:solidFill>
                <a:srgbClr val="800000"/>
              </a:solidFill>
              <a:prstDash val="solid"/>
              <a:round/>
              <a:headEnd type="none"/>
              <a:tailEnd type="arrow"/>
            </a:ln>
          </p:spPr>
          <p:txBody>
            <a:bodyPr vert="horz" wrap="square" lIns="91440" tIns="45720" rIns="91440" bIns="45720" numCol="1" anchor="t" anchorCtr="0" compatLnSpc="1">
              <a:prstTxWarp prst="textNoShape">
                <a:avLst/>
              </a:prstTxWarp>
            </a:bodyPr>
            <a:lstStyle/>
            <a:p>
              <a:endParaRPr lang="en-US"/>
            </a:p>
          </p:txBody>
        </p:sp>
        <p:sp>
          <p:nvSpPr>
            <p:cNvPr id="26" name="Line 17"/>
            <p:cNvSpPr>
              <a:spLocks noChangeShapeType="1"/>
            </p:cNvSpPr>
            <p:nvPr/>
          </p:nvSpPr>
          <p:spPr bwMode="auto">
            <a:xfrm flipV="1">
              <a:off x="3359150" y="3200400"/>
              <a:ext cx="2051050" cy="609600"/>
            </a:xfrm>
            <a:prstGeom prst="line">
              <a:avLst/>
            </a:prstGeom>
            <a:noFill/>
            <a:ln w="14288">
              <a:solidFill>
                <a:srgbClr val="800000"/>
              </a:solidFill>
              <a:prstDash val="solid"/>
              <a:round/>
              <a:headEnd type="none"/>
              <a:tailEnd type="arrow"/>
            </a:ln>
          </p:spPr>
          <p:txBody>
            <a:bodyPr vert="horz" wrap="square" lIns="91440" tIns="45720" rIns="91440" bIns="45720" numCol="1" anchor="t" anchorCtr="0" compatLnSpc="1">
              <a:prstTxWarp prst="textNoShape">
                <a:avLst/>
              </a:prstTxWarp>
            </a:bodyPr>
            <a:lstStyle/>
            <a:p>
              <a:endParaRPr lang="en-US"/>
            </a:p>
          </p:txBody>
        </p:sp>
      </p:grpSp>
      <p:sp>
        <p:nvSpPr>
          <p:cNvPr id="29" name="AutoShape 3"/>
          <p:cNvSpPr>
            <a:spLocks noChangeAspect="1" noChangeArrowheads="1" noTextEdit="1"/>
          </p:cNvSpPr>
          <p:nvPr/>
        </p:nvSpPr>
        <p:spPr bwMode="auto">
          <a:xfrm>
            <a:off x="2971800" y="3352800"/>
            <a:ext cx="4816475"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5"/>
          <p:cNvSpPr>
            <a:spLocks noChangeArrowheads="1"/>
          </p:cNvSpPr>
          <p:nvPr/>
        </p:nvSpPr>
        <p:spPr bwMode="auto">
          <a:xfrm>
            <a:off x="3251200" y="3632200"/>
            <a:ext cx="115887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7"/>
          <p:cNvSpPr>
            <a:spLocks noChangeArrowheads="1"/>
          </p:cNvSpPr>
          <p:nvPr/>
        </p:nvSpPr>
        <p:spPr bwMode="auto">
          <a:xfrm>
            <a:off x="3251200" y="4527550"/>
            <a:ext cx="1116013"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6265863" y="4527550"/>
            <a:ext cx="122872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Line 13"/>
          <p:cNvSpPr>
            <a:spLocks noChangeShapeType="1"/>
          </p:cNvSpPr>
          <p:nvPr/>
        </p:nvSpPr>
        <p:spPr bwMode="auto">
          <a:xfrm>
            <a:off x="4381500" y="4876800"/>
            <a:ext cx="1884363" cy="1588"/>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38" name="Rectangle 15"/>
          <p:cNvSpPr>
            <a:spLocks noChangeArrowheads="1"/>
          </p:cNvSpPr>
          <p:nvPr/>
        </p:nvSpPr>
        <p:spPr bwMode="auto">
          <a:xfrm>
            <a:off x="3251200" y="5422900"/>
            <a:ext cx="1103313"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17"/>
          <p:cNvSpPr>
            <a:spLocks noChangeShapeType="1"/>
          </p:cNvSpPr>
          <p:nvPr/>
        </p:nvSpPr>
        <p:spPr bwMode="auto">
          <a:xfrm flipV="1">
            <a:off x="4367213" y="4975225"/>
            <a:ext cx="1898650" cy="546100"/>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41" name="Line 11"/>
          <p:cNvSpPr>
            <a:spLocks noChangeShapeType="1"/>
          </p:cNvSpPr>
          <p:nvPr/>
        </p:nvSpPr>
        <p:spPr bwMode="auto">
          <a:xfrm>
            <a:off x="4419600" y="3873500"/>
            <a:ext cx="2057400" cy="622300"/>
          </a:xfrm>
          <a:prstGeom prst="line">
            <a:avLst/>
          </a:prstGeom>
          <a:noFill/>
          <a:ln w="14288">
            <a:solidFill>
              <a:srgbClr val="800000"/>
            </a:solidFill>
            <a:prstDash val="solid"/>
            <a:round/>
            <a:headEnd type="none"/>
            <a:tailEnd type="arrow"/>
          </a:ln>
        </p:spPr>
        <p:txBody>
          <a:bodyPr vert="horz" wrap="square" lIns="91440" tIns="45720" rIns="91440" bIns="45720" numCol="1" anchor="t" anchorCtr="0" compatLnSpc="1">
            <a:prstTxWarp prst="textNoShape">
              <a:avLst/>
            </a:prstTxWarp>
          </a:bodyPr>
          <a:lstStyle/>
          <a:p>
            <a:endParaRPr lang="en-US"/>
          </a:p>
        </p:txBody>
      </p:sp>
      <p:sp>
        <p:nvSpPr>
          <p:cNvPr id="42" name="Line 13"/>
          <p:cNvSpPr>
            <a:spLocks noChangeShapeType="1"/>
          </p:cNvSpPr>
          <p:nvPr/>
        </p:nvSpPr>
        <p:spPr bwMode="auto">
          <a:xfrm>
            <a:off x="4343400" y="4722812"/>
            <a:ext cx="1884363" cy="1588"/>
          </a:xfrm>
          <a:prstGeom prst="line">
            <a:avLst/>
          </a:prstGeom>
          <a:noFill/>
          <a:ln w="14288">
            <a:solidFill>
              <a:srgbClr val="800000"/>
            </a:solidFill>
            <a:prstDash val="solid"/>
            <a:round/>
            <a:headEnd type="none"/>
            <a:tailEnd type="arrow"/>
          </a:ln>
        </p:spPr>
        <p:txBody>
          <a:bodyPr vert="horz" wrap="square" lIns="91440" tIns="45720" rIns="91440" bIns="45720" numCol="1" anchor="t" anchorCtr="0" compatLnSpc="1">
            <a:prstTxWarp prst="textNoShape">
              <a:avLst/>
            </a:prstTxWarp>
          </a:bodyPr>
          <a:lstStyle/>
          <a:p>
            <a:endParaRPr lang="en-US"/>
          </a:p>
        </p:txBody>
      </p:sp>
      <p:sp>
        <p:nvSpPr>
          <p:cNvPr id="36" name="Rectangle 5"/>
          <p:cNvSpPr>
            <a:spLocks noChangeArrowheads="1"/>
          </p:cNvSpPr>
          <p:nvPr/>
        </p:nvSpPr>
        <p:spPr bwMode="auto">
          <a:xfrm>
            <a:off x="1319212" y="76200"/>
            <a:ext cx="115887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4333875" y="971550"/>
            <a:ext cx="122872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9"/>
          <p:cNvSpPr>
            <a:spLocks noChangeArrowheads="1"/>
          </p:cNvSpPr>
          <p:nvPr/>
        </p:nvSpPr>
        <p:spPr bwMode="auto">
          <a:xfrm>
            <a:off x="6291263" y="5202237"/>
            <a:ext cx="122872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5"/>
          <p:cNvSpPr>
            <a:spLocks noChangeArrowheads="1"/>
          </p:cNvSpPr>
          <p:nvPr/>
        </p:nvSpPr>
        <p:spPr bwMode="auto">
          <a:xfrm>
            <a:off x="3276600" y="6097587"/>
            <a:ext cx="1103313"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Line 13"/>
          <p:cNvSpPr>
            <a:spLocks noChangeShapeType="1"/>
          </p:cNvSpPr>
          <p:nvPr/>
        </p:nvSpPr>
        <p:spPr bwMode="auto">
          <a:xfrm>
            <a:off x="4419600" y="5638800"/>
            <a:ext cx="1884363" cy="1588"/>
          </a:xfrm>
          <a:prstGeom prst="line">
            <a:avLst/>
          </a:prstGeom>
          <a:noFill/>
          <a:ln w="14288">
            <a:solidFill>
              <a:srgbClr val="800000"/>
            </a:solidFill>
            <a:prstDash val="solid"/>
            <a:round/>
            <a:headEnd type="none"/>
            <a:tailEnd type="arrow"/>
          </a:ln>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4164013"/>
            <a:ext cx="2263775" cy="1200329"/>
          </a:xfrm>
          <a:prstGeom prst="rect">
            <a:avLst/>
          </a:prstGeom>
          <a:noFill/>
        </p:spPr>
        <p:txBody>
          <a:bodyPr wrap="square" rtlCol="0">
            <a:spAutoFit/>
          </a:bodyPr>
          <a:lstStyle/>
          <a:p>
            <a:r>
              <a:rPr lang="en-US" dirty="0" smtClean="0"/>
              <a:t>Can you think of an </a:t>
            </a:r>
          </a:p>
          <a:p>
            <a:r>
              <a:rPr lang="en-US" dirty="0"/>
              <a:t>e</a:t>
            </a:r>
            <a:r>
              <a:rPr lang="en-US" dirty="0" smtClean="0"/>
              <a:t>xample of this asymmetrical  </a:t>
            </a:r>
          </a:p>
          <a:p>
            <a:r>
              <a:rPr lang="en-US" dirty="0"/>
              <a:t>o</a:t>
            </a:r>
            <a:r>
              <a:rPr lang="en-US" dirty="0" smtClean="0"/>
              <a:t>bject relationship?</a:t>
            </a:r>
            <a:endParaRPr lang="en-US" dirty="0"/>
          </a:p>
        </p:txBody>
      </p:sp>
      <p:sp>
        <p:nvSpPr>
          <p:cNvPr id="45" name="TextBox 44"/>
          <p:cNvSpPr txBox="1"/>
          <p:nvPr/>
        </p:nvSpPr>
        <p:spPr>
          <a:xfrm>
            <a:off x="6019800" y="1118989"/>
            <a:ext cx="2741017" cy="646331"/>
          </a:xfrm>
          <a:prstGeom prst="rect">
            <a:avLst/>
          </a:prstGeom>
          <a:noFill/>
        </p:spPr>
        <p:txBody>
          <a:bodyPr wrap="square" rtlCol="0">
            <a:spAutoFit/>
          </a:bodyPr>
          <a:lstStyle/>
          <a:p>
            <a:r>
              <a:rPr lang="en-US" dirty="0" smtClean="0"/>
              <a:t>A symmetrical</a:t>
            </a:r>
          </a:p>
          <a:p>
            <a:r>
              <a:rPr lang="en-US" dirty="0"/>
              <a:t>o</a:t>
            </a:r>
            <a:r>
              <a:rPr lang="en-US" dirty="0" smtClean="0"/>
              <a:t>bject relationship.</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lnSpcReduction="10000"/>
          </a:bodyPr>
          <a:lstStyle/>
          <a:p>
            <a:pPr marL="0" indent="0" eaLnBrk="1" hangingPunct="1">
              <a:lnSpc>
                <a:spcPct val="90000"/>
              </a:lnSpc>
              <a:buFontTx/>
              <a:buNone/>
            </a:pPr>
            <a:r>
              <a:rPr lang="en-US" dirty="0" smtClean="0"/>
              <a:t>Object Diagrams show the relationships between objects, where each object is an instance of a class, and each reference </a:t>
            </a:r>
            <a:r>
              <a:rPr lang="en-US" smtClean="0"/>
              <a:t>is represented by a single arrow.</a:t>
            </a:r>
            <a:endParaRPr lang="en-US" dirty="0" smtClean="0"/>
          </a:p>
          <a:p>
            <a:pPr marL="0" indent="0" eaLnBrk="1" hangingPunct="1">
              <a:lnSpc>
                <a:spcPct val="90000"/>
              </a:lnSpc>
              <a:buFontTx/>
              <a:buNone/>
            </a:pPr>
            <a:endParaRPr lang="en-US" dirty="0" smtClean="0"/>
          </a:p>
          <a:p>
            <a:pPr marL="0" indent="0" eaLnBrk="1" hangingPunct="1">
              <a:lnSpc>
                <a:spcPct val="90000"/>
              </a:lnSpc>
              <a:buFontTx/>
              <a:buNone/>
            </a:pPr>
            <a:r>
              <a:rPr lang="en-US" smtClean="0"/>
              <a:t>This phenomenon illustrates the principle that </a:t>
            </a:r>
            <a:r>
              <a:rPr lang="en-US" i="1" smtClean="0"/>
              <a:t>the </a:t>
            </a:r>
            <a:r>
              <a:rPr lang="en-US" i="1" dirty="0" smtClean="0"/>
              <a:t>whole is greater than the sum of </a:t>
            </a:r>
            <a:r>
              <a:rPr lang="en-US" i="1" smtClean="0"/>
              <a:t>the parts</a:t>
            </a:r>
            <a:r>
              <a:rPr lang="en-US" smtClean="0"/>
              <a:t>: </a:t>
            </a:r>
            <a:r>
              <a:rPr lang="en-US"/>
              <a:t>T</a:t>
            </a:r>
            <a:r>
              <a:rPr lang="en-US" smtClean="0"/>
              <a:t>he </a:t>
            </a:r>
            <a:r>
              <a:rPr lang="en-US" dirty="0" smtClean="0"/>
              <a:t>objects (parts) are not the important focus for an object diagram. What is important is how the </a:t>
            </a:r>
            <a:r>
              <a:rPr lang="en-US" smtClean="0"/>
              <a:t>objects relate; together, objects and their relationships form a whole that is more than just the sum of individual objects collected together.</a:t>
            </a:r>
            <a:endParaRPr lang="en-US" dirty="0" smtClean="0"/>
          </a:p>
          <a:p>
            <a:pPr marL="0" indent="0" eaLnBrk="1" hangingPunct="1">
              <a:lnSpc>
                <a:spcPct val="90000"/>
              </a:lnSpc>
              <a:buFontTx/>
              <a:buNone/>
            </a:pPr>
            <a:endParaRPr lang="en-US" dirty="0" smtClean="0"/>
          </a:p>
          <a:p>
            <a:pPr marL="0" indent="0" eaLnBrk="1" hangingPunct="1">
              <a:lnSpc>
                <a:spcPct val="90000"/>
              </a:lnSpc>
              <a:buFontTx/>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2</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24</a:t>
            </a:fld>
            <a:endParaRPr lang="en-US">
              <a:latin typeface="Arial"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Propagation &amp; Delegation</a:t>
            </a:r>
            <a:endParaRPr lang="en-US" dirty="0"/>
          </a:p>
        </p:txBody>
      </p:sp>
      <p:sp>
        <p:nvSpPr>
          <p:cNvPr id="3" name="Text Placeholder 2"/>
          <p:cNvSpPr>
            <a:spLocks noGrp="1"/>
          </p:cNvSpPr>
          <p:nvPr>
            <p:ph type="body" idx="1"/>
          </p:nvPr>
        </p:nvSpPr>
        <p:spPr/>
        <p:txBody>
          <a:bodyPr/>
          <a:lstStyle/>
          <a:p>
            <a:r>
              <a:rPr lang="en-US" dirty="0" smtClean="0"/>
              <a:t>Collaboration between objects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Delegation &amp; Propagation</a:t>
            </a:r>
          </a:p>
        </p:txBody>
      </p:sp>
      <p:sp>
        <p:nvSpPr>
          <p:cNvPr id="23555" name="Rectangle 3"/>
          <p:cNvSpPr>
            <a:spLocks noGrp="1" noChangeArrowheads="1"/>
          </p:cNvSpPr>
          <p:nvPr>
            <p:ph sz="half" idx="1"/>
          </p:nvPr>
        </p:nvSpPr>
        <p:spPr/>
        <p:txBody>
          <a:bodyPr/>
          <a:lstStyle/>
          <a:p>
            <a:r>
              <a:rPr lang="en-US" dirty="0"/>
              <a:t> A class can express functionality in its interface, but it delegates responsibility to an associated class to carry out the </a:t>
            </a:r>
            <a:r>
              <a:rPr lang="en-US" dirty="0" smtClean="0"/>
              <a:t>action.</a:t>
            </a:r>
          </a:p>
          <a:p>
            <a:r>
              <a:rPr lang="en-US" dirty="0" smtClean="0"/>
              <a:t> The responsibility for the action can propagate through a hierarchy to each object.</a:t>
            </a:r>
            <a:endParaRPr lang="en-US" dirty="0"/>
          </a:p>
        </p:txBody>
      </p:sp>
      <p:pic>
        <p:nvPicPr>
          <p:cNvPr id="6" name="Picture 2"/>
          <p:cNvPicPr>
            <a:picLocks noGrp="1" noChangeAspect="1" noChangeArrowheads="1"/>
          </p:cNvPicPr>
          <p:nvPr>
            <p:ph sz="half" idx="2"/>
          </p:nvPr>
        </p:nvPicPr>
        <p:blipFill>
          <a:blip r:embed="rId3" cstate="print"/>
          <a:srcRect/>
          <a:stretch>
            <a:fillRect/>
          </a:stretch>
        </p:blipFill>
        <p:spPr bwMode="auto">
          <a:xfrm>
            <a:off x="4648200" y="2438400"/>
            <a:ext cx="4038600" cy="295747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left)">
                                      <p:cBhvr>
                                        <p:cTn id="12" dur="500"/>
                                        <p:tgtEl>
                                          <p:spTgt spid="23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Anti-Pattern</a:t>
            </a:r>
            <a:r>
              <a:rPr lang="en-US" dirty="0" smtClean="0"/>
              <a:t> – Non OO Design</a:t>
            </a:r>
            <a:endParaRPr lang="en-US" dirty="0"/>
          </a:p>
        </p:txBody>
      </p:sp>
      <p:sp>
        <p:nvSpPr>
          <p:cNvPr id="3" name="Content Placeholder 2"/>
          <p:cNvSpPr>
            <a:spLocks noGrp="1"/>
          </p:cNvSpPr>
          <p:nvPr>
            <p:ph sz="half" idx="1"/>
          </p:nvPr>
        </p:nvSpPr>
        <p:spPr>
          <a:xfrm>
            <a:off x="304800" y="3672685"/>
            <a:ext cx="8229600" cy="3185315"/>
          </a:xfrm>
        </p:spPr>
        <p:txBody>
          <a:bodyPr>
            <a:normAutofit/>
          </a:bodyPr>
          <a:lstStyle/>
          <a:p>
            <a:pPr>
              <a:buNone/>
            </a:pP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print() {</a:t>
            </a:r>
          </a:p>
          <a:p>
            <a:pPr>
              <a:buNone/>
            </a:pPr>
            <a:r>
              <a:rPr lang="en-US" sz="1400" dirty="0" smtClean="0">
                <a:solidFill>
                  <a:srgbClr val="000000"/>
                </a:solidFill>
                <a:latin typeface="Consolas"/>
              </a:rPr>
              <a:t>    </a:t>
            </a:r>
            <a:r>
              <a:rPr lang="en-US" sz="1400" dirty="0" err="1" smtClean="0">
                <a:solidFill>
                  <a:srgbClr val="000000"/>
                </a:solidFill>
                <a:latin typeface="Consolas"/>
              </a:rPr>
              <a:t>System.</a:t>
            </a:r>
            <a:r>
              <a:rPr lang="en-US" sz="1400" i="1" dirty="0" err="1" smtClean="0">
                <a:solidFill>
                  <a:srgbClr val="0000C0"/>
                </a:solidFill>
                <a:latin typeface="Consolas"/>
              </a:rPr>
              <a:t>out</a:t>
            </a:r>
            <a:r>
              <a:rPr lang="en-US" sz="1400" i="1" dirty="0" err="1" smtClean="0">
                <a:solidFill>
                  <a:srgbClr val="000000"/>
                </a:solidFill>
                <a:latin typeface="Consolas"/>
              </a:rPr>
              <a:t>.println</a:t>
            </a:r>
            <a:r>
              <a:rPr lang="en-US" sz="1400" dirty="0" smtClean="0">
                <a:solidFill>
                  <a:srgbClr val="000000"/>
                </a:solidFill>
                <a:latin typeface="Consolas"/>
              </a:rPr>
              <a:t>(</a:t>
            </a:r>
            <a:r>
              <a:rPr lang="en-US" sz="1400" dirty="0" smtClean="0">
                <a:solidFill>
                  <a:srgbClr val="2A00FF"/>
                </a:solidFill>
                <a:latin typeface="Consolas"/>
              </a:rPr>
              <a:t>"Company: "</a:t>
            </a:r>
            <a:r>
              <a:rPr lang="en-US" sz="1400" dirty="0" smtClean="0">
                <a:solidFill>
                  <a:srgbClr val="000000"/>
                </a:solidFill>
                <a:latin typeface="Consolas"/>
              </a:rPr>
              <a:t> + name);</a:t>
            </a:r>
          </a:p>
          <a:p>
            <a:pPr>
              <a:buNone/>
            </a:pPr>
            <a:r>
              <a:rPr lang="en-US" sz="1400" b="1" dirty="0" smtClean="0">
                <a:solidFill>
                  <a:srgbClr val="7F0055"/>
                </a:solidFill>
                <a:latin typeface="Consolas"/>
              </a:rPr>
              <a:t>    for</a:t>
            </a:r>
            <a:r>
              <a:rPr lang="en-US" sz="1400" b="1" dirty="0" smtClean="0">
                <a:solidFill>
                  <a:srgbClr val="000000"/>
                </a:solidFill>
                <a:latin typeface="Consolas"/>
              </a:rPr>
              <a:t> </a:t>
            </a:r>
            <a:r>
              <a:rPr lang="en-US" sz="1400" dirty="0" smtClean="0">
                <a:solidFill>
                  <a:srgbClr val="000000"/>
                </a:solidFill>
                <a:latin typeface="Consolas"/>
              </a:rPr>
              <a:t>(Department d : </a:t>
            </a:r>
            <a:r>
              <a:rPr lang="en-US" sz="1400" dirty="0" smtClean="0">
                <a:solidFill>
                  <a:srgbClr val="0000C0"/>
                </a:solidFill>
                <a:latin typeface="Consolas"/>
              </a:rPr>
              <a:t>departments</a:t>
            </a:r>
            <a:r>
              <a:rPr lang="en-US" sz="1400" dirty="0" smtClean="0">
                <a:solidFill>
                  <a:srgbClr val="000000"/>
                </a:solidFill>
                <a:latin typeface="Consolas"/>
              </a:rPr>
              <a:t>) {</a:t>
            </a:r>
          </a:p>
          <a:p>
            <a:pPr>
              <a:buNone/>
            </a:pPr>
            <a:r>
              <a:rPr lang="en-US" sz="1400" dirty="0" smtClean="0">
                <a:solidFill>
                  <a:srgbClr val="000000"/>
                </a:solidFill>
                <a:latin typeface="Consolas"/>
              </a:rPr>
              <a:t>        </a:t>
            </a:r>
            <a:r>
              <a:rPr lang="en-US" sz="1400" dirty="0" err="1" smtClean="0">
                <a:solidFill>
                  <a:srgbClr val="000000"/>
                </a:solidFill>
                <a:latin typeface="Consolas"/>
              </a:rPr>
              <a:t>System.</a:t>
            </a:r>
            <a:r>
              <a:rPr lang="en-US" sz="1400" i="1" dirty="0" err="1" smtClean="0">
                <a:solidFill>
                  <a:srgbClr val="0000C0"/>
                </a:solidFill>
                <a:latin typeface="Consolas"/>
              </a:rPr>
              <a:t>out</a:t>
            </a:r>
            <a:r>
              <a:rPr lang="en-US" sz="1400" i="1" dirty="0" err="1" smtClean="0">
                <a:solidFill>
                  <a:srgbClr val="000000"/>
                </a:solidFill>
                <a:latin typeface="Consolas"/>
              </a:rPr>
              <a:t>.println</a:t>
            </a:r>
            <a:r>
              <a:rPr lang="en-US" sz="1400" dirty="0" smtClean="0">
                <a:solidFill>
                  <a:srgbClr val="000000"/>
                </a:solidFill>
                <a:latin typeface="Consolas"/>
              </a:rPr>
              <a:t>(</a:t>
            </a:r>
            <a:r>
              <a:rPr lang="en-US" sz="1400" dirty="0" smtClean="0">
                <a:solidFill>
                  <a:srgbClr val="2A00FF"/>
                </a:solidFill>
                <a:latin typeface="Consolas"/>
              </a:rPr>
              <a:t>"Department: "</a:t>
            </a:r>
            <a:r>
              <a:rPr lang="en-US" sz="1400" dirty="0" smtClean="0">
                <a:solidFill>
                  <a:srgbClr val="000000"/>
                </a:solidFill>
                <a:latin typeface="Consolas"/>
              </a:rPr>
              <a:t> + </a:t>
            </a:r>
            <a:r>
              <a:rPr lang="en-US" sz="1400" dirty="0" err="1" smtClean="0">
                <a:solidFill>
                  <a:srgbClr val="000000"/>
                </a:solidFill>
                <a:latin typeface="Consolas"/>
              </a:rPr>
              <a:t>d.getName</a:t>
            </a:r>
            <a:r>
              <a:rPr lang="en-US" sz="1400" dirty="0" smtClean="0">
                <a:solidFill>
                  <a:srgbClr val="000000"/>
                </a:solidFill>
                <a:latin typeface="Consolas"/>
              </a:rPr>
              <a:t>());</a:t>
            </a:r>
          </a:p>
          <a:p>
            <a:pPr>
              <a:buNone/>
            </a:pPr>
            <a:r>
              <a:rPr lang="en-US" sz="1400" b="1" dirty="0" smtClean="0">
                <a:solidFill>
                  <a:srgbClr val="7F0055"/>
                </a:solidFill>
                <a:latin typeface="Consolas"/>
              </a:rPr>
              <a:t>        for</a:t>
            </a:r>
            <a:r>
              <a:rPr lang="en-US" sz="1400" b="1" dirty="0" smtClean="0">
                <a:solidFill>
                  <a:srgbClr val="000000"/>
                </a:solidFill>
                <a:latin typeface="Consolas"/>
              </a:rPr>
              <a:t> </a:t>
            </a:r>
            <a:r>
              <a:rPr lang="en-US" sz="1400" dirty="0" smtClean="0">
                <a:solidFill>
                  <a:srgbClr val="000000"/>
                </a:solidFill>
                <a:latin typeface="Consolas"/>
              </a:rPr>
              <a:t>(Position p : </a:t>
            </a:r>
            <a:r>
              <a:rPr lang="en-US" sz="1400" dirty="0" err="1" smtClean="0">
                <a:solidFill>
                  <a:srgbClr val="000000"/>
                </a:solidFill>
                <a:latin typeface="Consolas"/>
              </a:rPr>
              <a:t>d.getPositions</a:t>
            </a:r>
            <a:r>
              <a:rPr lang="en-US" sz="1400" dirty="0" smtClean="0">
                <a:solidFill>
                  <a:srgbClr val="000000"/>
                </a:solidFill>
                <a:latin typeface="Consolas"/>
              </a:rPr>
              <a:t>()) {</a:t>
            </a:r>
          </a:p>
          <a:p>
            <a:pPr>
              <a:buNone/>
            </a:pPr>
            <a:r>
              <a:rPr lang="en-US" sz="1400" dirty="0" smtClean="0">
                <a:solidFill>
                  <a:srgbClr val="000000"/>
                </a:solidFill>
                <a:latin typeface="Consolas"/>
              </a:rPr>
              <a:t>            </a:t>
            </a:r>
            <a:r>
              <a:rPr lang="en-US" sz="1400" dirty="0" err="1" smtClean="0">
                <a:solidFill>
                  <a:srgbClr val="000000"/>
                </a:solidFill>
                <a:latin typeface="Consolas"/>
              </a:rPr>
              <a:t>System.</a:t>
            </a:r>
            <a:r>
              <a:rPr lang="en-US" sz="1400" i="1" dirty="0" err="1" smtClean="0">
                <a:solidFill>
                  <a:srgbClr val="0000C0"/>
                </a:solidFill>
                <a:latin typeface="Consolas"/>
              </a:rPr>
              <a:t>out</a:t>
            </a:r>
            <a:r>
              <a:rPr lang="en-US" sz="1400" i="1" dirty="0" err="1" smtClean="0">
                <a:solidFill>
                  <a:srgbClr val="000000"/>
                </a:solidFill>
                <a:latin typeface="Consolas"/>
              </a:rPr>
              <a:t>.println</a:t>
            </a:r>
            <a:r>
              <a:rPr lang="en-US" sz="1400" dirty="0" smtClean="0">
                <a:solidFill>
                  <a:srgbClr val="000000"/>
                </a:solidFill>
                <a:latin typeface="Consolas"/>
              </a:rPr>
              <a:t>(</a:t>
            </a:r>
            <a:r>
              <a:rPr lang="en-US" sz="1400" dirty="0" smtClean="0">
                <a:solidFill>
                  <a:srgbClr val="2A00FF"/>
                </a:solidFill>
                <a:latin typeface="Consolas"/>
              </a:rPr>
              <a:t>"Position: "</a:t>
            </a:r>
            <a:r>
              <a:rPr lang="en-US" sz="1400" dirty="0" smtClean="0">
                <a:solidFill>
                  <a:srgbClr val="000000"/>
                </a:solidFill>
                <a:latin typeface="Consolas"/>
              </a:rPr>
              <a:t> + </a:t>
            </a:r>
            <a:r>
              <a:rPr lang="en-US" sz="1400" dirty="0" err="1" smtClean="0">
                <a:solidFill>
                  <a:srgbClr val="000000"/>
                </a:solidFill>
                <a:latin typeface="Consolas"/>
              </a:rPr>
              <a:t>p.getName</a:t>
            </a:r>
            <a:r>
              <a:rPr lang="en-US" sz="1400" dirty="0" smtClean="0">
                <a:solidFill>
                  <a:srgbClr val="000000"/>
                </a:solidFill>
                <a:latin typeface="Consolas"/>
              </a:rPr>
              <a:t>());</a:t>
            </a:r>
          </a:p>
          <a:p>
            <a:pPr>
              <a:buNone/>
            </a:pPr>
            <a:r>
              <a:rPr lang="en-US" sz="1400" b="1" dirty="0" smtClean="0">
                <a:solidFill>
                  <a:srgbClr val="7F0055"/>
                </a:solidFill>
                <a:latin typeface="Consolas"/>
              </a:rPr>
              <a:t>            for</a:t>
            </a:r>
            <a:r>
              <a:rPr lang="en-US" sz="1400" b="1" dirty="0" smtClean="0">
                <a:solidFill>
                  <a:srgbClr val="000000"/>
                </a:solidFill>
                <a:latin typeface="Consolas"/>
              </a:rPr>
              <a:t> </a:t>
            </a:r>
            <a:r>
              <a:rPr lang="en-US" sz="1400" dirty="0" smtClean="0">
                <a:solidFill>
                  <a:srgbClr val="000000"/>
                </a:solidFill>
                <a:latin typeface="Consolas"/>
              </a:rPr>
              <a:t>(Employee e : </a:t>
            </a:r>
            <a:r>
              <a:rPr lang="en-US" sz="1400" dirty="0" err="1" smtClean="0">
                <a:solidFill>
                  <a:srgbClr val="000000"/>
                </a:solidFill>
                <a:latin typeface="Consolas"/>
              </a:rPr>
              <a:t>p.getEmployees</a:t>
            </a:r>
            <a:r>
              <a:rPr lang="en-US" sz="1400" dirty="0" smtClean="0">
                <a:solidFill>
                  <a:srgbClr val="000000"/>
                </a:solidFill>
                <a:latin typeface="Consolas"/>
              </a:rPr>
              <a:t>()) {</a:t>
            </a:r>
          </a:p>
          <a:p>
            <a:pPr>
              <a:buNone/>
            </a:pPr>
            <a:r>
              <a:rPr lang="en-US" sz="1400" dirty="0" smtClean="0">
                <a:solidFill>
                  <a:srgbClr val="000000"/>
                </a:solidFill>
                <a:latin typeface="Consolas"/>
              </a:rPr>
              <a:t>                </a:t>
            </a:r>
            <a:r>
              <a:rPr lang="en-US" sz="1400" dirty="0" err="1" smtClean="0">
                <a:solidFill>
                  <a:srgbClr val="000000"/>
                </a:solidFill>
                <a:latin typeface="Consolas"/>
              </a:rPr>
              <a:t>System.</a:t>
            </a:r>
            <a:r>
              <a:rPr lang="en-US" sz="1400" i="1" dirty="0" err="1" smtClean="0">
                <a:solidFill>
                  <a:srgbClr val="0000C0"/>
                </a:solidFill>
                <a:latin typeface="Consolas"/>
              </a:rPr>
              <a:t>out</a:t>
            </a:r>
            <a:r>
              <a:rPr lang="en-US" sz="1400" i="1" dirty="0" err="1" smtClean="0">
                <a:solidFill>
                  <a:srgbClr val="000000"/>
                </a:solidFill>
                <a:latin typeface="Consolas"/>
              </a:rPr>
              <a:t>.println</a:t>
            </a:r>
            <a:r>
              <a:rPr lang="en-US" sz="1400" dirty="0" smtClean="0">
                <a:solidFill>
                  <a:srgbClr val="000000"/>
                </a:solidFill>
                <a:latin typeface="Consolas"/>
              </a:rPr>
              <a:t>(</a:t>
            </a:r>
            <a:r>
              <a:rPr lang="en-US" sz="1400" dirty="0" smtClean="0">
                <a:solidFill>
                  <a:srgbClr val="2A00FF"/>
                </a:solidFill>
                <a:latin typeface="Consolas"/>
              </a:rPr>
              <a:t>"Employee: "</a:t>
            </a:r>
            <a:r>
              <a:rPr lang="en-US" sz="1400" dirty="0" smtClean="0">
                <a:solidFill>
                  <a:srgbClr val="000000"/>
                </a:solidFill>
                <a:latin typeface="Consolas"/>
              </a:rPr>
              <a:t> + </a:t>
            </a:r>
            <a:r>
              <a:rPr lang="en-US" sz="1400" dirty="0" err="1" smtClean="0">
                <a:solidFill>
                  <a:srgbClr val="000000"/>
                </a:solidFill>
                <a:latin typeface="Consolas"/>
              </a:rPr>
              <a:t>e.getName</a:t>
            </a:r>
            <a:r>
              <a:rPr lang="en-US" sz="1400" dirty="0" smtClean="0">
                <a:solidFill>
                  <a:srgbClr val="000000"/>
                </a:solidFill>
                <a:latin typeface="Consolas"/>
              </a:rPr>
              <a:t>());</a:t>
            </a:r>
          </a:p>
          <a:p>
            <a:pPr>
              <a:buNone/>
            </a:pPr>
            <a:r>
              <a:rPr lang="en-US" sz="1400" dirty="0" smtClean="0">
                <a:solidFill>
                  <a:srgbClr val="000000"/>
                </a:solidFill>
                <a:latin typeface="Consolas"/>
              </a:rPr>
              <a:t>            }</a:t>
            </a:r>
          </a:p>
          <a:p>
            <a:pPr>
              <a:buNone/>
            </a:pPr>
            <a:r>
              <a:rPr lang="en-US" sz="1400" dirty="0" smtClean="0">
                <a:solidFill>
                  <a:srgbClr val="000000"/>
                </a:solidFill>
                <a:latin typeface="Consolas"/>
              </a:rPr>
              <a:t>        }</a:t>
            </a:r>
          </a:p>
          <a:p>
            <a:pPr>
              <a:buNone/>
            </a:pPr>
            <a:r>
              <a:rPr lang="en-US" sz="1400" dirty="0" smtClean="0">
                <a:solidFill>
                  <a:srgbClr val="000000"/>
                </a:solidFill>
                <a:latin typeface="Consolas"/>
              </a:rPr>
              <a:t>    }</a:t>
            </a:r>
          </a:p>
          <a:p>
            <a:pPr>
              <a:buNone/>
            </a:pPr>
            <a:r>
              <a:rPr lang="en-US" sz="1400" dirty="0" smtClean="0">
                <a:solidFill>
                  <a:srgbClr val="000000"/>
                </a:solidFill>
                <a:latin typeface="Consolas"/>
              </a:rPr>
              <a:t>}</a:t>
            </a:r>
          </a:p>
          <a:p>
            <a:pPr>
              <a:buNone/>
            </a:pPr>
            <a:endParaRPr lang="en-US" sz="1400" dirty="0"/>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4724400" y="1143000"/>
            <a:ext cx="4038600" cy="319519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eaLnBrk="1" hangingPunct="1">
              <a:lnSpc>
                <a:spcPct val="90000"/>
              </a:lnSpc>
              <a:buFontTx/>
              <a:buNone/>
            </a:pPr>
            <a:r>
              <a:rPr lang="en-US" dirty="0" smtClean="0"/>
              <a:t>OO Systems use </a:t>
            </a:r>
            <a:r>
              <a:rPr lang="en-US" dirty="0" smtClean="0">
                <a:solidFill>
                  <a:schemeClr val="accent1"/>
                </a:solidFill>
              </a:rPr>
              <a:t>delegation</a:t>
            </a:r>
            <a:r>
              <a:rPr lang="en-US" dirty="0" smtClean="0"/>
              <a:t> and </a:t>
            </a:r>
            <a:r>
              <a:rPr lang="en-US" dirty="0" smtClean="0">
                <a:solidFill>
                  <a:schemeClr val="accent1"/>
                </a:solidFill>
              </a:rPr>
              <a:t>propagation</a:t>
            </a:r>
            <a:r>
              <a:rPr lang="en-US" dirty="0" smtClean="0"/>
              <a:t>. </a:t>
            </a:r>
          </a:p>
          <a:p>
            <a:pPr marL="0" indent="0" eaLnBrk="1" hangingPunct="1">
              <a:lnSpc>
                <a:spcPct val="90000"/>
              </a:lnSpc>
              <a:buFontTx/>
              <a:buNone/>
            </a:pPr>
            <a:r>
              <a:rPr lang="en-US" dirty="0" smtClean="0"/>
              <a:t>An individual object only works with its own properties, acts only </a:t>
            </a:r>
            <a:r>
              <a:rPr lang="en-US" dirty="0" smtClean="0">
                <a:solidFill>
                  <a:schemeClr val="accent1"/>
                </a:solidFill>
              </a:rPr>
              <a:t>on what it knows</a:t>
            </a:r>
            <a:r>
              <a:rPr lang="en-US" dirty="0" smtClean="0"/>
              <a:t>, and then asks related objects to do what they know.</a:t>
            </a:r>
          </a:p>
          <a:p>
            <a:pPr marL="0" indent="0" eaLnBrk="1" hangingPunct="1">
              <a:lnSpc>
                <a:spcPct val="90000"/>
              </a:lnSpc>
              <a:buFontTx/>
              <a:buNone/>
            </a:pPr>
            <a:r>
              <a:rPr lang="en-US" smtClean="0"/>
              <a:t>When individual actions are on the basis of self-referral dynamics, individual actions are automatically in harmony with each other because all arise from the dynamics of the a single unified field.</a:t>
            </a:r>
            <a:endParaRPr lang="en-US" dirty="0" smtClean="0"/>
          </a:p>
          <a:p>
            <a:pPr marL="0" indent="0" eaLnBrk="1" hangingPunct="1">
              <a:lnSpc>
                <a:spcPct val="90000"/>
              </a:lnSpc>
              <a:buFontTx/>
              <a:buNone/>
            </a:pPr>
            <a:endParaRPr lang="en-US" dirty="0" smtClean="0"/>
          </a:p>
          <a:p>
            <a:pPr marL="0" indent="0" eaLnBrk="1" hangingPunct="1">
              <a:lnSpc>
                <a:spcPct val="90000"/>
              </a:lnSpc>
              <a:buFontTx/>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3</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28</a:t>
            </a:fld>
            <a:endParaRPr lang="en-US">
              <a:latin typeface="Arial"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0352" y="1316736"/>
            <a:ext cx="8004048" cy="1362456"/>
          </a:xfrm>
        </p:spPr>
        <p:txBody>
          <a:bodyPr/>
          <a:lstStyle/>
          <a:p>
            <a:r>
              <a:rPr lang="en-US" dirty="0" smtClean="0"/>
              <a:t>Polymorphism</a:t>
            </a:r>
            <a:endParaRPr lang="en-US" dirty="0"/>
          </a:p>
        </p:txBody>
      </p:sp>
      <p:sp>
        <p:nvSpPr>
          <p:cNvPr id="5" name="Text Placeholder 4"/>
          <p:cNvSpPr>
            <a:spLocks noGrp="1"/>
          </p:cNvSpPr>
          <p:nvPr>
            <p:ph type="body" idx="1"/>
          </p:nvPr>
        </p:nvSpPr>
        <p:spPr/>
        <p:txBody>
          <a:bodyPr/>
          <a:lstStyle/>
          <a:p>
            <a:r>
              <a:rPr lang="en-US" dirty="0" smtClean="0"/>
              <a:t>The Open-closed Principle</a:t>
            </a:r>
          </a:p>
          <a:p>
            <a:r>
              <a:rPr lang="en-US" dirty="0" smtClean="0"/>
              <a:t>Separating the change from non-change</a:t>
            </a:r>
            <a:endParaRPr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371600"/>
            <a:ext cx="8004048" cy="1828800"/>
          </a:xfrm>
        </p:spPr>
        <p:txBody>
          <a:bodyPr>
            <a:normAutofit/>
          </a:bodyPr>
          <a:lstStyle/>
          <a:p>
            <a:r>
              <a:rPr lang="en-US" sz="4800" smtClean="0"/>
              <a:t>Lecture 4: Interaction Diagrams</a:t>
            </a:r>
            <a:endParaRPr lang="en-US" sz="4800" dirty="0"/>
          </a:p>
        </p:txBody>
      </p:sp>
      <p:sp>
        <p:nvSpPr>
          <p:cNvPr id="5" name="Subtitle 4"/>
          <p:cNvSpPr>
            <a:spLocks noGrp="1"/>
          </p:cNvSpPr>
          <p:nvPr>
            <p:ph type="subTitle" idx="1"/>
          </p:nvPr>
        </p:nvSpPr>
        <p:spPr/>
        <p:txBody>
          <a:bodyPr>
            <a:normAutofit/>
          </a:bodyPr>
          <a:lstStyle/>
          <a:p>
            <a:r>
              <a:rPr lang="en-US" i="1" smtClean="0"/>
              <a:t>Appreciating Dynamism in Silence</a:t>
            </a:r>
            <a:endParaRPr lang="en-US" i="1" dirty="0" smtClean="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dirty="0" smtClean="0"/>
              <a:t>Polymorphism</a:t>
            </a:r>
            <a:endParaRPr lang="en-US" dirty="0"/>
          </a:p>
        </p:txBody>
      </p:sp>
      <p:sp>
        <p:nvSpPr>
          <p:cNvPr id="8" name="Content Placeholder 7"/>
          <p:cNvSpPr>
            <a:spLocks noGrp="1"/>
          </p:cNvSpPr>
          <p:nvPr>
            <p:ph idx="1"/>
          </p:nvPr>
        </p:nvSpPr>
        <p:spPr/>
        <p:txBody>
          <a:bodyPr/>
          <a:lstStyle/>
          <a:p>
            <a:r>
              <a:rPr lang="en-US" dirty="0" smtClean="0"/>
              <a:t>Polymorphism = many forms</a:t>
            </a:r>
          </a:p>
          <a:p>
            <a:pPr lvl="1"/>
            <a:r>
              <a:rPr lang="en-US" dirty="0" smtClean="0"/>
              <a:t>Objects of a particular type can take different forms </a:t>
            </a:r>
          </a:p>
          <a:p>
            <a:pPr lvl="1"/>
            <a:r>
              <a:rPr lang="en-US" dirty="0" smtClean="0"/>
              <a:t>Achieved through dynamic binding (late binding)</a:t>
            </a:r>
          </a:p>
          <a:p>
            <a:pPr lvl="1"/>
            <a:r>
              <a:rPr lang="en-US" dirty="0" smtClean="0"/>
              <a:t>Implies that a type has subtypes (extends, implements)</a:t>
            </a:r>
          </a:p>
          <a:p>
            <a:pPr lvl="1"/>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0F266F4B-22CB-4546-A2B3-5B3E83FB7AB1}" type="slidenum">
              <a:rPr lang="en-US" smtClean="0"/>
              <a:pPr/>
              <a:t>30</a:t>
            </a:fld>
            <a:endParaRPr lang="en-US"/>
          </a:p>
        </p:txBody>
      </p:sp>
      <p:sp>
        <p:nvSpPr>
          <p:cNvPr id="9" name="Oval 8"/>
          <p:cNvSpPr/>
          <p:nvPr/>
        </p:nvSpPr>
        <p:spPr>
          <a:xfrm>
            <a:off x="2590800" y="4038600"/>
            <a:ext cx="2819400" cy="2667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124200" y="4495800"/>
            <a:ext cx="1752600" cy="167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05200" y="4876800"/>
            <a:ext cx="990600" cy="990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101211" y="4202668"/>
            <a:ext cx="1851789" cy="369332"/>
          </a:xfrm>
          <a:prstGeom prst="rect">
            <a:avLst/>
          </a:prstGeom>
          <a:noFill/>
        </p:spPr>
        <p:txBody>
          <a:bodyPr wrap="none" rtlCol="0">
            <a:spAutoFit/>
          </a:bodyPr>
          <a:lstStyle/>
          <a:p>
            <a:r>
              <a:rPr lang="en-US" sz="1800" dirty="0" err="1" smtClean="0"/>
              <a:t>CheckingAccount</a:t>
            </a:r>
            <a:endParaRPr lang="en-US" sz="1800" dirty="0"/>
          </a:p>
        </p:txBody>
      </p:sp>
      <p:sp>
        <p:nvSpPr>
          <p:cNvPr id="13" name="TextBox 12"/>
          <p:cNvSpPr txBox="1"/>
          <p:nvPr/>
        </p:nvSpPr>
        <p:spPr>
          <a:xfrm>
            <a:off x="3505200" y="4567535"/>
            <a:ext cx="966931" cy="369332"/>
          </a:xfrm>
          <a:prstGeom prst="rect">
            <a:avLst/>
          </a:prstGeom>
          <a:noFill/>
        </p:spPr>
        <p:txBody>
          <a:bodyPr wrap="none" rtlCol="0">
            <a:spAutoFit/>
          </a:bodyPr>
          <a:lstStyle/>
          <a:p>
            <a:r>
              <a:rPr lang="en-US" sz="1800" dirty="0" smtClean="0"/>
              <a:t>Account</a:t>
            </a:r>
            <a:endParaRPr lang="en-US" sz="1800" dirty="0"/>
          </a:p>
        </p:txBody>
      </p:sp>
      <p:sp>
        <p:nvSpPr>
          <p:cNvPr id="14" name="TextBox 13"/>
          <p:cNvSpPr txBox="1"/>
          <p:nvPr/>
        </p:nvSpPr>
        <p:spPr>
          <a:xfrm>
            <a:off x="3429000" y="5193268"/>
            <a:ext cx="1099981" cy="307777"/>
          </a:xfrm>
          <a:prstGeom prst="rect">
            <a:avLst/>
          </a:prstGeom>
          <a:noFill/>
        </p:spPr>
        <p:txBody>
          <a:bodyPr wrap="none" rtlCol="0">
            <a:spAutoFit/>
          </a:bodyPr>
          <a:lstStyle/>
          <a:p>
            <a:r>
              <a:rPr lang="en-US" sz="1400" dirty="0" smtClean="0"/>
              <a:t>Object Class</a:t>
            </a:r>
            <a:endParaRPr lang="en-US" sz="1400" dirty="0"/>
          </a:p>
        </p:txBody>
      </p:sp>
      <p:cxnSp>
        <p:nvCxnSpPr>
          <p:cNvPr id="16" name="Straight Arrow Connector 15"/>
          <p:cNvCxnSpPr/>
          <p:nvPr/>
        </p:nvCxnSpPr>
        <p:spPr>
          <a:xfrm>
            <a:off x="1752600" y="4267200"/>
            <a:ext cx="1295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048000" y="49530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352800" y="51054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89513" y="4540984"/>
            <a:ext cx="3679982" cy="1631216"/>
          </a:xfrm>
          <a:prstGeom prst="rect">
            <a:avLst/>
          </a:prstGeom>
          <a:noFill/>
        </p:spPr>
        <p:txBody>
          <a:bodyPr wrap="none" rtlCol="0">
            <a:spAutoFit/>
          </a:bodyPr>
          <a:lstStyle/>
          <a:p>
            <a:r>
              <a:rPr lang="en-US" sz="2000" dirty="0">
                <a:latin typeface="+mn-lt"/>
              </a:rPr>
              <a:t>The </a:t>
            </a:r>
            <a:r>
              <a:rPr lang="en-US" sz="2000" dirty="0" smtClean="0">
                <a:latin typeface="+mn-lt"/>
              </a:rPr>
              <a:t>method call first checks </a:t>
            </a:r>
            <a:br>
              <a:rPr lang="en-US" sz="2000" dirty="0" smtClean="0">
                <a:latin typeface="+mn-lt"/>
              </a:rPr>
            </a:br>
            <a:r>
              <a:rPr lang="en-US" sz="2000" dirty="0" smtClean="0">
                <a:latin typeface="+mn-lt"/>
              </a:rPr>
              <a:t>the class of the actual object</a:t>
            </a:r>
            <a:br>
              <a:rPr lang="en-US" sz="2000" dirty="0" smtClean="0">
                <a:latin typeface="+mn-lt"/>
              </a:rPr>
            </a:br>
            <a:r>
              <a:rPr lang="en-US" sz="2000" dirty="0" smtClean="0">
                <a:latin typeface="+mn-lt"/>
              </a:rPr>
              <a:t>to find a </a:t>
            </a:r>
            <a:r>
              <a:rPr lang="en-US" sz="2000" dirty="0" err="1" smtClean="0">
                <a:solidFill>
                  <a:schemeClr val="bg1">
                    <a:lumMod val="50000"/>
                  </a:schemeClr>
                </a:solidFill>
                <a:latin typeface="Consolas" pitchFamily="49" charset="0"/>
                <a:cs typeface="Consolas" pitchFamily="49" charset="0"/>
              </a:rPr>
              <a:t>toString</a:t>
            </a:r>
            <a:r>
              <a:rPr lang="en-US" sz="2000" dirty="0" smtClean="0">
                <a:solidFill>
                  <a:schemeClr val="bg1">
                    <a:lumMod val="50000"/>
                  </a:schemeClr>
                </a:solidFill>
                <a:latin typeface="Consolas" pitchFamily="49" charset="0"/>
                <a:cs typeface="Consolas" pitchFamily="49" charset="0"/>
              </a:rPr>
              <a:t>()</a:t>
            </a:r>
            <a:r>
              <a:rPr lang="en-US" sz="2000" dirty="0" smtClean="0">
                <a:latin typeface="+mn-lt"/>
              </a:rPr>
              <a:t> method</a:t>
            </a:r>
            <a:br>
              <a:rPr lang="en-US" sz="2000" dirty="0" smtClean="0">
                <a:latin typeface="+mn-lt"/>
              </a:rPr>
            </a:br>
            <a:r>
              <a:rPr lang="en-US" sz="2000" dirty="0" smtClean="0">
                <a:latin typeface="+mn-lt"/>
              </a:rPr>
              <a:t>if not found, it checks the super</a:t>
            </a:r>
          </a:p>
          <a:p>
            <a:r>
              <a:rPr lang="en-US" sz="2000" dirty="0" smtClean="0">
                <a:latin typeface="+mn-lt"/>
              </a:rPr>
              <a:t>Class, up and up until Object</a:t>
            </a:r>
          </a:p>
        </p:txBody>
      </p:sp>
      <p:sp>
        <p:nvSpPr>
          <p:cNvPr id="23" name="Text Box 15"/>
          <p:cNvSpPr txBox="1">
            <a:spLocks noChangeArrowheads="1"/>
          </p:cNvSpPr>
          <p:nvPr/>
        </p:nvSpPr>
        <p:spPr bwMode="auto">
          <a:xfrm>
            <a:off x="381000" y="3886200"/>
            <a:ext cx="4876800" cy="461665"/>
          </a:xfrm>
          <a:prstGeom prst="rect">
            <a:avLst/>
          </a:prstGeom>
          <a:noFill/>
          <a:ln w="9525">
            <a:noFill/>
            <a:miter lim="800000"/>
            <a:headEnd/>
            <a:tailEnd/>
          </a:ln>
          <a:effectLst/>
        </p:spPr>
        <p:txBody>
          <a:bodyPr wrap="square">
            <a:spAutoFit/>
          </a:bodyPr>
          <a:lstStyle/>
          <a:p>
            <a:r>
              <a:rPr lang="en-US" sz="1200" dirty="0" smtClean="0">
                <a:solidFill>
                  <a:srgbClr val="000000"/>
                </a:solidFill>
                <a:latin typeface="Consolas"/>
              </a:rPr>
              <a:t>Account act = </a:t>
            </a:r>
            <a:r>
              <a:rPr lang="en-US" sz="1200" b="1" dirty="0" smtClean="0">
                <a:solidFill>
                  <a:srgbClr val="7F0055"/>
                </a:solidFill>
                <a:latin typeface="Consolas"/>
              </a:rPr>
              <a:t>new</a:t>
            </a:r>
            <a:r>
              <a:rPr lang="en-US" sz="1200" b="1" dirty="0" smtClean="0">
                <a:solidFill>
                  <a:srgbClr val="000000"/>
                </a:solidFill>
                <a:latin typeface="Consolas"/>
              </a:rPr>
              <a:t> </a:t>
            </a:r>
            <a:r>
              <a:rPr lang="en-US" sz="1200" dirty="0" err="1" smtClean="0">
                <a:solidFill>
                  <a:srgbClr val="000000"/>
                </a:solidFill>
                <a:latin typeface="Consolas"/>
              </a:rPr>
              <a:t>CheckingAccount</a:t>
            </a:r>
            <a:r>
              <a:rPr lang="en-US" sz="1200" dirty="0" smtClean="0">
                <a:solidFill>
                  <a:srgbClr val="000000"/>
                </a:solidFill>
                <a:latin typeface="Consolas"/>
              </a:rPr>
              <a:t>();</a:t>
            </a:r>
          </a:p>
          <a:p>
            <a:r>
              <a:rPr lang="en-US" sz="1200" dirty="0" err="1" smtClean="0">
                <a:solidFill>
                  <a:srgbClr val="000000"/>
                </a:solidFill>
                <a:latin typeface="Consolas"/>
              </a:rPr>
              <a:t>act.toString</a:t>
            </a:r>
            <a:r>
              <a:rPr lang="en-US" sz="120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Binding</a:t>
            </a:r>
            <a:endParaRPr lang="en-US" dirty="0"/>
          </a:p>
        </p:txBody>
      </p:sp>
      <p:sp>
        <p:nvSpPr>
          <p:cNvPr id="8" name="Content Placeholder 7"/>
          <p:cNvSpPr>
            <a:spLocks noGrp="1"/>
          </p:cNvSpPr>
          <p:nvPr>
            <p:ph idx="1"/>
          </p:nvPr>
        </p:nvSpPr>
        <p:spPr>
          <a:xfrm>
            <a:off x="457200" y="1935480"/>
            <a:ext cx="8153400" cy="4389120"/>
          </a:xfrm>
        </p:spPr>
        <p:txBody>
          <a:bodyPr>
            <a:normAutofit lnSpcReduction="10000"/>
          </a:bodyPr>
          <a:lstStyle/>
          <a:p>
            <a:r>
              <a:rPr lang="en-US" sz="2400" dirty="0" smtClean="0"/>
              <a:t>Binding is the connection of a method call to a method implementation.</a:t>
            </a:r>
          </a:p>
          <a:p>
            <a:endParaRPr lang="en-US" sz="2400" dirty="0" smtClean="0"/>
          </a:p>
          <a:p>
            <a:r>
              <a:rPr lang="en-US" sz="2400" dirty="0" smtClean="0"/>
              <a:t>Static methods have early binding </a:t>
            </a:r>
          </a:p>
          <a:p>
            <a:pPr lvl="1"/>
            <a:r>
              <a:rPr lang="en-US" sz="2000" dirty="0" smtClean="0"/>
              <a:t>the linkage is made at compile-time.</a:t>
            </a:r>
          </a:p>
          <a:p>
            <a:pPr lvl="1"/>
            <a:r>
              <a:rPr lang="en-US" sz="2000" dirty="0" smtClean="0"/>
              <a:t>Private methods also have early binding (why?)</a:t>
            </a:r>
          </a:p>
          <a:p>
            <a:endParaRPr lang="en-US" sz="2400" dirty="0" smtClean="0"/>
          </a:p>
          <a:p>
            <a:r>
              <a:rPr lang="en-US" sz="2400" dirty="0" smtClean="0"/>
              <a:t>Late binding, or dynamic binding, occurs at run-time.</a:t>
            </a:r>
          </a:p>
          <a:p>
            <a:pPr lvl="1"/>
            <a:r>
              <a:rPr lang="en-US" sz="2000" dirty="0" smtClean="0"/>
              <a:t>The JVM method-call mechanism finds the correct method body and invokes it at run-time.</a:t>
            </a:r>
          </a:p>
          <a:p>
            <a:pPr lvl="2"/>
            <a:r>
              <a:rPr lang="en-US" sz="1700" dirty="0" smtClean="0"/>
              <a:t>by traversing the inheritance chain, starting at the actual class of the object</a:t>
            </a:r>
          </a:p>
          <a:p>
            <a:pPr lvl="1"/>
            <a:r>
              <a:rPr lang="en-US" sz="2000" dirty="0" smtClean="0"/>
              <a:t>Late binding is what makes polymorphism work</a:t>
            </a:r>
          </a:p>
          <a:p>
            <a:endParaRPr lang="en-US" sz="2400" dirty="0"/>
          </a:p>
        </p:txBody>
      </p:sp>
      <p:sp>
        <p:nvSpPr>
          <p:cNvPr id="6" name="Slide Number Placeholder 5"/>
          <p:cNvSpPr>
            <a:spLocks noGrp="1"/>
          </p:cNvSpPr>
          <p:nvPr>
            <p:ph type="sldNum" sz="quarter" idx="12"/>
          </p:nvPr>
        </p:nvSpPr>
        <p:spPr/>
        <p:txBody>
          <a:bodyPr/>
          <a:lstStyle/>
          <a:p>
            <a:fld id="{0F266F4B-22CB-4546-A2B3-5B3E83FB7AB1}"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cstate="print"/>
          <a:srcRect/>
          <a:stretch>
            <a:fillRect/>
          </a:stretch>
        </p:blipFill>
        <p:spPr bwMode="auto">
          <a:xfrm>
            <a:off x="6629400" y="2895600"/>
            <a:ext cx="2157413" cy="1476375"/>
          </a:xfrm>
          <a:prstGeom prst="rect">
            <a:avLst/>
          </a:prstGeom>
          <a:noFill/>
          <a:ln w="9525">
            <a:noFill/>
            <a:miter lim="800000"/>
            <a:headEnd/>
            <a:tailEnd/>
          </a:ln>
          <a:effectLst/>
        </p:spPr>
      </p:pic>
      <p:pic>
        <p:nvPicPr>
          <p:cNvPr id="17417" name="Picture 9"/>
          <p:cNvPicPr>
            <a:picLocks noChangeAspect="1" noChangeArrowheads="1"/>
          </p:cNvPicPr>
          <p:nvPr/>
        </p:nvPicPr>
        <p:blipFill>
          <a:blip r:embed="rId3" cstate="print"/>
          <a:srcRect/>
          <a:stretch>
            <a:fillRect/>
          </a:stretch>
        </p:blipFill>
        <p:spPr bwMode="auto">
          <a:xfrm>
            <a:off x="6248400" y="4724400"/>
            <a:ext cx="2654300" cy="1570038"/>
          </a:xfrm>
          <a:prstGeom prst="rect">
            <a:avLst/>
          </a:prstGeom>
          <a:noFill/>
          <a:ln w="9525">
            <a:noFill/>
            <a:miter lim="800000"/>
            <a:headEnd/>
            <a:tailEnd/>
          </a:ln>
          <a:effectLst/>
        </p:spPr>
      </p:pic>
      <p:sp>
        <p:nvSpPr>
          <p:cNvPr id="10" name="Title 9"/>
          <p:cNvSpPr>
            <a:spLocks noGrp="1"/>
          </p:cNvSpPr>
          <p:nvPr>
            <p:ph type="title"/>
          </p:nvPr>
        </p:nvSpPr>
        <p:spPr/>
        <p:txBody>
          <a:bodyPr/>
          <a:lstStyle/>
          <a:p>
            <a:r>
              <a:rPr lang="en-US" dirty="0" smtClean="0"/>
              <a:t>Up-Casting</a:t>
            </a:r>
            <a:endParaRPr lang="en-US" dirty="0"/>
          </a:p>
        </p:txBody>
      </p:sp>
      <p:sp>
        <p:nvSpPr>
          <p:cNvPr id="11" name="Content Placeholder 10"/>
          <p:cNvSpPr>
            <a:spLocks noGrp="1"/>
          </p:cNvSpPr>
          <p:nvPr>
            <p:ph idx="1"/>
          </p:nvPr>
        </p:nvSpPr>
        <p:spPr>
          <a:xfrm>
            <a:off x="457200" y="1935480"/>
            <a:ext cx="8229600" cy="502920"/>
          </a:xfrm>
        </p:spPr>
        <p:txBody>
          <a:bodyPr>
            <a:normAutofit/>
          </a:bodyPr>
          <a:lstStyle/>
          <a:p>
            <a:r>
              <a:rPr lang="en-US" sz="2000" dirty="0" smtClean="0"/>
              <a:t>An object of type A, can be bound to an object of type B or C</a:t>
            </a:r>
          </a:p>
          <a:p>
            <a:endParaRPr lang="en-US" sz="2000" dirty="0"/>
          </a:p>
        </p:txBody>
      </p:sp>
      <p:sp>
        <p:nvSpPr>
          <p:cNvPr id="9" name="Slide Number Placeholder 8"/>
          <p:cNvSpPr>
            <a:spLocks noGrp="1"/>
          </p:cNvSpPr>
          <p:nvPr>
            <p:ph type="sldNum" sz="quarter" idx="12"/>
          </p:nvPr>
        </p:nvSpPr>
        <p:spPr/>
        <p:txBody>
          <a:bodyPr/>
          <a:lstStyle/>
          <a:p>
            <a:fld id="{0F266F4B-22CB-4546-A2B3-5B3E83FB7AB1}" type="slidenum">
              <a:rPr lang="en-US" smtClean="0"/>
              <a:pPr/>
              <a:t>32</a:t>
            </a:fld>
            <a:endParaRPr lang="en-US"/>
          </a:p>
        </p:txBody>
      </p:sp>
      <p:sp>
        <p:nvSpPr>
          <p:cNvPr id="12" name="Text Box 15"/>
          <p:cNvSpPr txBox="1">
            <a:spLocks noChangeArrowheads="1"/>
          </p:cNvSpPr>
          <p:nvPr/>
        </p:nvSpPr>
        <p:spPr bwMode="auto">
          <a:xfrm>
            <a:off x="304800" y="2438400"/>
            <a:ext cx="9144000" cy="3416320"/>
          </a:xfrm>
          <a:prstGeom prst="rect">
            <a:avLst/>
          </a:prstGeom>
          <a:noFill/>
          <a:ln w="9525">
            <a:noFill/>
            <a:miter lim="800000"/>
            <a:headEnd/>
            <a:tailEnd/>
          </a:ln>
          <a:effectLst/>
        </p:spPr>
        <p:txBody>
          <a:bodyPr wrap="square">
            <a:spAutoFit/>
          </a:bodyPr>
          <a:lstStyle/>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Student { ... }</a:t>
            </a:r>
          </a:p>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Undergraduate </a:t>
            </a:r>
            <a:r>
              <a:rPr lang="en-US" sz="1800" b="1" dirty="0" smtClean="0">
                <a:solidFill>
                  <a:srgbClr val="7F0055"/>
                </a:solidFill>
                <a:latin typeface="Consolas"/>
              </a:rPr>
              <a:t>extends</a:t>
            </a:r>
            <a:r>
              <a:rPr lang="en-US" sz="1800" b="1" dirty="0" smtClean="0">
                <a:solidFill>
                  <a:srgbClr val="000000"/>
                </a:solidFill>
                <a:latin typeface="Consolas"/>
              </a:rPr>
              <a:t> </a:t>
            </a:r>
            <a:r>
              <a:rPr lang="en-US" sz="1800" dirty="0" smtClean="0">
                <a:solidFill>
                  <a:srgbClr val="000000"/>
                </a:solidFill>
                <a:latin typeface="Consolas"/>
              </a:rPr>
              <a:t>Student { ... }</a:t>
            </a:r>
          </a:p>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Graduate </a:t>
            </a:r>
            <a:r>
              <a:rPr lang="en-US" sz="1800" b="1" dirty="0" smtClean="0">
                <a:solidFill>
                  <a:srgbClr val="7F0055"/>
                </a:solidFill>
                <a:latin typeface="Consolas"/>
              </a:rPr>
              <a:t>extends</a:t>
            </a:r>
            <a:r>
              <a:rPr lang="en-US" sz="1800" b="1" dirty="0" smtClean="0">
                <a:solidFill>
                  <a:srgbClr val="000000"/>
                </a:solidFill>
                <a:latin typeface="Consolas"/>
              </a:rPr>
              <a:t> </a:t>
            </a:r>
            <a:r>
              <a:rPr lang="en-US" sz="1800" dirty="0" smtClean="0">
                <a:solidFill>
                  <a:srgbClr val="000000"/>
                </a:solidFill>
                <a:latin typeface="Consolas"/>
              </a:rPr>
              <a:t>Student { ... }</a:t>
            </a:r>
          </a:p>
          <a:p>
            <a:endParaRPr lang="en-US" sz="1800" b="1" dirty="0" smtClean="0">
              <a:solidFill>
                <a:srgbClr val="000000"/>
              </a:solidFill>
              <a:latin typeface="Consolas"/>
            </a:endParaRPr>
          </a:p>
          <a:p>
            <a:r>
              <a:rPr lang="en-US" sz="1800" dirty="0" smtClean="0">
                <a:solidFill>
                  <a:srgbClr val="000000"/>
                </a:solidFill>
                <a:latin typeface="Consolas"/>
              </a:rPr>
              <a:t>Student st1, st2, st3;</a:t>
            </a:r>
          </a:p>
          <a:p>
            <a:r>
              <a:rPr lang="en-US" sz="1800" dirty="0" smtClean="0">
                <a:solidFill>
                  <a:srgbClr val="000000"/>
                </a:solidFill>
                <a:latin typeface="Consolas"/>
              </a:rPr>
              <a:t>Graduate st4;</a:t>
            </a:r>
          </a:p>
          <a:p>
            <a:r>
              <a:rPr lang="en-US" sz="1800" dirty="0" smtClean="0">
                <a:solidFill>
                  <a:srgbClr val="000000"/>
                </a:solidFill>
                <a:latin typeface="Consolas"/>
              </a:rPr>
              <a:t>st1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Student();</a:t>
            </a:r>
          </a:p>
          <a:p>
            <a:r>
              <a:rPr lang="en-US" sz="1800" dirty="0" smtClean="0">
                <a:solidFill>
                  <a:srgbClr val="000000"/>
                </a:solidFill>
                <a:latin typeface="Consolas"/>
              </a:rPr>
              <a:t>st2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Undergraduate();</a:t>
            </a:r>
          </a:p>
          <a:p>
            <a:r>
              <a:rPr lang="en-US" sz="1800" dirty="0" smtClean="0">
                <a:solidFill>
                  <a:srgbClr val="000000"/>
                </a:solidFill>
                <a:latin typeface="Consolas"/>
              </a:rPr>
              <a:t>st3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Graduate();</a:t>
            </a:r>
          </a:p>
          <a:p>
            <a:r>
              <a:rPr lang="en-US" sz="1800" dirty="0" smtClean="0">
                <a:solidFill>
                  <a:srgbClr val="000000"/>
                </a:solidFill>
                <a:latin typeface="Consolas"/>
              </a:rPr>
              <a:t>st4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Student();</a:t>
            </a:r>
          </a:p>
          <a:p>
            <a:endParaRPr lang="en-US" sz="1800" b="1" dirty="0" smtClean="0">
              <a:solidFill>
                <a:srgbClr val="000000"/>
              </a:solidFill>
              <a:latin typeface="Consolas"/>
            </a:endParaRPr>
          </a:p>
          <a:p>
            <a:endParaRPr lang="en-US" sz="1800" b="1" dirty="0" smtClean="0">
              <a:solidFill>
                <a:srgbClr val="000000"/>
              </a:solidFill>
              <a:latin typeface="Consolas"/>
            </a:endParaRPr>
          </a:p>
        </p:txBody>
      </p:sp>
      <p:sp>
        <p:nvSpPr>
          <p:cNvPr id="13" name="TextBox 12"/>
          <p:cNvSpPr txBox="1"/>
          <p:nvPr/>
        </p:nvSpPr>
        <p:spPr>
          <a:xfrm>
            <a:off x="2895600" y="5833264"/>
            <a:ext cx="3101875" cy="369332"/>
          </a:xfrm>
          <a:prstGeom prst="rect">
            <a:avLst/>
          </a:prstGeom>
          <a:noFill/>
        </p:spPr>
        <p:txBody>
          <a:bodyPr wrap="none" rtlCol="0">
            <a:spAutoFit/>
          </a:bodyPr>
          <a:lstStyle/>
          <a:p>
            <a:r>
              <a:rPr lang="en-US" dirty="0" smtClean="0">
                <a:solidFill>
                  <a:srgbClr val="FF0000"/>
                </a:solidFill>
              </a:rPr>
              <a:t>Where is the Compiler Error?</a:t>
            </a:r>
            <a:endParaRPr lang="en-US" dirty="0">
              <a:solidFill>
                <a:srgbClr val="FF0000"/>
              </a:solidFill>
            </a:endParaRPr>
          </a:p>
        </p:txBody>
      </p:sp>
      <p:pic>
        <p:nvPicPr>
          <p:cNvPr id="17418" name="Picture 10" descr="C:\Users\mzijlstra\AppData\Local\Microsoft\Windows\Temporary Internet Files\Content.IE5\97PI2Y33\MC900320036[1].wmf"/>
          <p:cNvPicPr>
            <a:picLocks noChangeAspect="1" noChangeArrowheads="1"/>
          </p:cNvPicPr>
          <p:nvPr/>
        </p:nvPicPr>
        <p:blipFill>
          <a:blip r:embed="rId4" cstate="print"/>
          <a:srcRect/>
          <a:stretch>
            <a:fillRect/>
          </a:stretch>
        </p:blipFill>
        <p:spPr bwMode="auto">
          <a:xfrm>
            <a:off x="1600200" y="5723493"/>
            <a:ext cx="937260" cy="588874"/>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7"/>
          <p:cNvPicPr>
            <a:picLocks noChangeAspect="1" noChangeArrowheads="1"/>
          </p:cNvPicPr>
          <p:nvPr/>
        </p:nvPicPr>
        <p:blipFill>
          <a:blip r:embed="rId2" cstate="print"/>
          <a:srcRect/>
          <a:stretch>
            <a:fillRect/>
          </a:stretch>
        </p:blipFill>
        <p:spPr bwMode="auto">
          <a:xfrm>
            <a:off x="228600" y="1328738"/>
            <a:ext cx="8534400" cy="5453062"/>
          </a:xfrm>
          <a:prstGeom prst="rect">
            <a:avLst/>
          </a:prstGeom>
          <a:noFill/>
          <a:ln w="9525">
            <a:noFill/>
            <a:miter lim="800000"/>
            <a:headEnd/>
            <a:tailEnd/>
          </a:ln>
          <a:effectLst/>
        </p:spPr>
      </p:pic>
      <p:sp>
        <p:nvSpPr>
          <p:cNvPr id="7" name="Title 6"/>
          <p:cNvSpPr>
            <a:spLocks noGrp="1"/>
          </p:cNvSpPr>
          <p:nvPr>
            <p:ph type="title"/>
          </p:nvPr>
        </p:nvSpPr>
        <p:spPr>
          <a:xfrm>
            <a:off x="457200" y="304800"/>
            <a:ext cx="8229600" cy="1143000"/>
          </a:xfrm>
        </p:spPr>
        <p:txBody>
          <a:bodyPr>
            <a:normAutofit/>
          </a:bodyPr>
          <a:lstStyle/>
          <a:p>
            <a:r>
              <a:rPr lang="en-US" b="1" dirty="0" smtClean="0"/>
              <a:t>Polymorphism example</a:t>
            </a:r>
            <a:endParaRPr lang="en-US" dirty="0"/>
          </a:p>
        </p:txBody>
      </p:sp>
      <p:sp>
        <p:nvSpPr>
          <p:cNvPr id="6" name="Slide Number Placeholder 5"/>
          <p:cNvSpPr>
            <a:spLocks noGrp="1"/>
          </p:cNvSpPr>
          <p:nvPr>
            <p:ph type="sldNum" sz="quarter" idx="12"/>
          </p:nvPr>
        </p:nvSpPr>
        <p:spPr/>
        <p:txBody>
          <a:bodyPr/>
          <a:lstStyle/>
          <a:p>
            <a:fld id="{0F266F4B-22CB-4546-A2B3-5B3E83FB7AB1}"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5"/>
          <p:cNvSpPr txBox="1">
            <a:spLocks noChangeArrowheads="1"/>
          </p:cNvSpPr>
          <p:nvPr/>
        </p:nvSpPr>
        <p:spPr bwMode="auto">
          <a:xfrm>
            <a:off x="4343400" y="990600"/>
            <a:ext cx="5105400" cy="4401205"/>
          </a:xfrm>
          <a:prstGeom prst="rect">
            <a:avLst/>
          </a:prstGeom>
          <a:noFill/>
          <a:ln w="9525">
            <a:noFill/>
            <a:miter lim="800000"/>
            <a:headEnd/>
            <a:tailEnd/>
          </a:ln>
          <a:effectLst/>
        </p:spPr>
        <p:txBody>
          <a:bodyPr wrap="square">
            <a:sp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err="1" smtClean="0">
                <a:solidFill>
                  <a:srgbClr val="000000"/>
                </a:solidFill>
                <a:latin typeface="Consolas"/>
              </a:rPr>
              <a:t>CheckingAccount</a:t>
            </a:r>
            <a:r>
              <a:rPr lang="en-US" sz="1400" dirty="0" smtClean="0">
                <a:solidFill>
                  <a:srgbClr val="000000"/>
                </a:solidFill>
                <a:latin typeface="Consolas"/>
              </a:rPr>
              <a:t> </a:t>
            </a:r>
            <a:r>
              <a:rPr lang="en-US" sz="1400" b="1" dirty="0" smtClean="0">
                <a:solidFill>
                  <a:srgbClr val="7F0055"/>
                </a:solidFill>
                <a:latin typeface="Consolas"/>
              </a:rPr>
              <a:t>extends</a:t>
            </a:r>
            <a:r>
              <a:rPr lang="en-US" sz="1400" b="1" dirty="0" smtClean="0">
                <a:solidFill>
                  <a:srgbClr val="000000"/>
                </a:solidFill>
                <a:latin typeface="Consolas"/>
              </a:rPr>
              <a:t> </a:t>
            </a:r>
            <a:r>
              <a:rPr lang="en-US" sz="1400" dirty="0" smtClean="0">
                <a:solidFill>
                  <a:srgbClr val="000000"/>
                </a:solidFill>
                <a:latin typeface="Consolas"/>
              </a:rPr>
              <a:t>Account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C0"/>
                </a:solidFill>
                <a:latin typeface="Consolas"/>
              </a:rPr>
              <a:t>interest_rate</a:t>
            </a:r>
            <a:r>
              <a:rPr lang="en-US" sz="1400" dirty="0" smtClean="0">
                <a:solidFill>
                  <a:srgbClr val="000000"/>
                </a:solidFill>
                <a:latin typeface="Consolas"/>
              </a:rPr>
              <a:t> = 0.01;</a:t>
            </a:r>
          </a:p>
          <a:p>
            <a:endParaRPr lang="en-US" sz="1400" dirty="0" smtClean="0">
              <a:latin typeface="Consolas"/>
            </a:endParaRPr>
          </a:p>
          <a:p>
            <a:r>
              <a:rPr lang="en-US" sz="1400" dirty="0" smtClean="0">
                <a:solidFill>
                  <a:srgbClr val="646464"/>
                </a:solidFill>
                <a:latin typeface="Consolas"/>
              </a:rPr>
              <a:t>  @Override</a:t>
            </a: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addInterest</a:t>
            </a:r>
            <a:r>
              <a:rPr lang="en-US" sz="1400" dirty="0" smtClean="0">
                <a:solidFill>
                  <a:srgbClr val="000000"/>
                </a:solidFill>
                <a:latin typeface="Consolas"/>
              </a:rPr>
              <a:t>() {</a:t>
            </a:r>
          </a:p>
          <a:p>
            <a:r>
              <a:rPr lang="en-US" sz="1400" dirty="0" smtClean="0">
                <a:solidFill>
                  <a:srgbClr val="000000"/>
                </a:solidFill>
                <a:latin typeface="Consolas"/>
              </a:rPr>
              <a:t>    deposit(</a:t>
            </a:r>
            <a:r>
              <a:rPr lang="en-US" sz="1400" dirty="0" err="1" smtClean="0">
                <a:solidFill>
                  <a:srgbClr val="000000"/>
                </a:solidFill>
                <a:latin typeface="Consolas"/>
              </a:rPr>
              <a:t>getAmount</a:t>
            </a:r>
            <a:r>
              <a:rPr lang="en-US" sz="1400" dirty="0" smtClean="0">
                <a:solidFill>
                  <a:srgbClr val="000000"/>
                </a:solidFill>
                <a:latin typeface="Consolas"/>
              </a:rPr>
              <a:t>() * </a:t>
            </a:r>
            <a:r>
              <a:rPr lang="en-US" sz="1400" dirty="0" err="1" smtClean="0">
                <a:solidFill>
                  <a:srgbClr val="0000C0"/>
                </a:solidFill>
                <a:latin typeface="Consolas"/>
              </a:rPr>
              <a:t>interest_rate</a:t>
            </a:r>
            <a:r>
              <a:rPr lang="en-US" sz="1400" dirty="0" smtClean="0">
                <a:solidFill>
                  <a:srgbClr val="000000"/>
                </a:solidFill>
                <a:latin typeface="Consolas"/>
              </a:rPr>
              <a:t> / 2);</a:t>
            </a:r>
          </a:p>
          <a:p>
            <a:r>
              <a:rPr lang="en-US" sz="1400" dirty="0" smtClean="0">
                <a:solidFill>
                  <a:srgbClr val="000000"/>
                </a:solidFill>
                <a:latin typeface="Consolas"/>
              </a:rPr>
              <a:t>  }</a:t>
            </a:r>
          </a:p>
          <a:p>
            <a:r>
              <a:rPr lang="en-US" sz="1400" dirty="0" smtClean="0">
                <a:solidFill>
                  <a:srgbClr val="000000"/>
                </a:solidFill>
                <a:latin typeface="Consolas"/>
              </a:rPr>
              <a:t>}</a:t>
            </a:r>
          </a:p>
          <a:p>
            <a:endParaRPr lang="en-US" sz="1400" dirty="0">
              <a:solidFill>
                <a:srgbClr val="000000"/>
              </a:solidFill>
              <a:latin typeface="Consolas"/>
            </a:endParaRPr>
          </a:p>
          <a:p>
            <a:endParaRPr lang="en-US" sz="1400" dirty="0" smtClean="0">
              <a:solidFill>
                <a:srgbClr val="000000"/>
              </a:solidFill>
              <a:latin typeface="Consolas"/>
            </a:endParaRPr>
          </a:p>
          <a:p>
            <a:endParaRPr lang="en-US" sz="1400" b="1" dirty="0" smtClean="0">
              <a:solidFill>
                <a:srgbClr val="7F0055"/>
              </a:solidFill>
              <a:latin typeface="Consolas"/>
            </a:endParaRPr>
          </a:p>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err="1" smtClean="0">
                <a:solidFill>
                  <a:srgbClr val="000000"/>
                </a:solidFill>
                <a:latin typeface="Consolas"/>
              </a:rPr>
              <a:t>SavingsAccount</a:t>
            </a:r>
            <a:r>
              <a:rPr lang="en-US" sz="1400" dirty="0" smtClean="0">
                <a:solidFill>
                  <a:srgbClr val="000000"/>
                </a:solidFill>
                <a:latin typeface="Consolas"/>
              </a:rPr>
              <a:t> </a:t>
            </a:r>
            <a:r>
              <a:rPr lang="en-US" sz="1400" b="1" dirty="0" smtClean="0">
                <a:solidFill>
                  <a:srgbClr val="7F0055"/>
                </a:solidFill>
                <a:latin typeface="Consolas"/>
              </a:rPr>
              <a:t>extends</a:t>
            </a:r>
            <a:r>
              <a:rPr lang="en-US" sz="1400" b="1" dirty="0" smtClean="0">
                <a:solidFill>
                  <a:srgbClr val="000000"/>
                </a:solidFill>
                <a:latin typeface="Consolas"/>
              </a:rPr>
              <a:t> </a:t>
            </a:r>
            <a:r>
              <a:rPr lang="en-US" sz="1400" dirty="0" smtClean="0">
                <a:solidFill>
                  <a:srgbClr val="000000"/>
                </a:solidFill>
                <a:latin typeface="Consolas"/>
              </a:rPr>
              <a:t>Account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C0"/>
                </a:solidFill>
                <a:latin typeface="Consolas"/>
              </a:rPr>
              <a:t>interest_rate</a:t>
            </a:r>
            <a:r>
              <a:rPr lang="en-US" sz="1400" dirty="0" smtClean="0">
                <a:solidFill>
                  <a:srgbClr val="000000"/>
                </a:solidFill>
                <a:latin typeface="Consolas"/>
              </a:rPr>
              <a:t> = 0.0425;</a:t>
            </a:r>
          </a:p>
          <a:p>
            <a:endParaRPr lang="en-US" sz="1400" dirty="0" smtClean="0">
              <a:latin typeface="Consolas"/>
            </a:endParaRPr>
          </a:p>
          <a:p>
            <a:r>
              <a:rPr lang="en-US" sz="1400" dirty="0" smtClean="0">
                <a:solidFill>
                  <a:srgbClr val="646464"/>
                </a:solidFill>
                <a:latin typeface="Consolas"/>
              </a:rPr>
              <a:t>  @Override</a:t>
            </a: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addInterest</a:t>
            </a:r>
            <a:r>
              <a:rPr lang="en-US" sz="1400" dirty="0" smtClean="0">
                <a:solidFill>
                  <a:srgbClr val="000000"/>
                </a:solidFill>
                <a:latin typeface="Consolas"/>
              </a:rPr>
              <a:t>() {</a:t>
            </a:r>
          </a:p>
          <a:p>
            <a:r>
              <a:rPr lang="en-US" sz="1400" dirty="0" smtClean="0">
                <a:solidFill>
                  <a:srgbClr val="000000"/>
                </a:solidFill>
                <a:latin typeface="Consolas"/>
              </a:rPr>
              <a:t>    deposit(</a:t>
            </a:r>
            <a:r>
              <a:rPr lang="en-US" sz="1400" dirty="0" err="1" smtClean="0">
                <a:solidFill>
                  <a:srgbClr val="000000"/>
                </a:solidFill>
                <a:latin typeface="Consolas"/>
              </a:rPr>
              <a:t>getAmount</a:t>
            </a:r>
            <a:r>
              <a:rPr lang="en-US" sz="1400" dirty="0" smtClean="0">
                <a:solidFill>
                  <a:srgbClr val="000000"/>
                </a:solidFill>
                <a:latin typeface="Consolas"/>
              </a:rPr>
              <a:t>() * </a:t>
            </a:r>
            <a:r>
              <a:rPr lang="en-US" sz="1400" dirty="0" err="1" smtClean="0">
                <a:solidFill>
                  <a:srgbClr val="0000C0"/>
                </a:solidFill>
                <a:latin typeface="Consolas"/>
              </a:rPr>
              <a:t>interest_rate</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dirty="0" smtClean="0">
                <a:solidFill>
                  <a:srgbClr val="000000"/>
                </a:solidFill>
                <a:latin typeface="Consolas"/>
              </a:rPr>
              <a:t>}</a:t>
            </a:r>
          </a:p>
          <a:p>
            <a:endParaRPr lang="en-US" sz="1400" dirty="0" smtClean="0">
              <a:solidFill>
                <a:srgbClr val="000000"/>
              </a:solidFill>
              <a:latin typeface="Consolas"/>
            </a:endParaRPr>
          </a:p>
        </p:txBody>
      </p:sp>
      <p:sp>
        <p:nvSpPr>
          <p:cNvPr id="8" name="Slide Number Placeholder 7"/>
          <p:cNvSpPr>
            <a:spLocks noGrp="1"/>
          </p:cNvSpPr>
          <p:nvPr>
            <p:ph type="sldNum" sz="quarter" idx="12"/>
          </p:nvPr>
        </p:nvSpPr>
        <p:spPr/>
        <p:txBody>
          <a:bodyPr/>
          <a:lstStyle/>
          <a:p>
            <a:fld id="{0F266F4B-22CB-4546-A2B3-5B3E83FB7AB1}" type="slidenum">
              <a:rPr lang="en-US" smtClean="0"/>
              <a:pPr/>
              <a:t>34</a:t>
            </a:fld>
            <a:endParaRPr lang="en-US"/>
          </a:p>
        </p:txBody>
      </p:sp>
      <p:sp>
        <p:nvSpPr>
          <p:cNvPr id="9" name="Text Box 15"/>
          <p:cNvSpPr txBox="1">
            <a:spLocks noChangeArrowheads="1"/>
          </p:cNvSpPr>
          <p:nvPr/>
        </p:nvSpPr>
        <p:spPr bwMode="auto">
          <a:xfrm>
            <a:off x="0" y="1061621"/>
            <a:ext cx="4648200" cy="5262979"/>
          </a:xfrm>
          <a:prstGeom prst="rect">
            <a:avLst/>
          </a:prstGeom>
          <a:noFill/>
          <a:ln w="9525">
            <a:noFill/>
            <a:miter lim="800000"/>
            <a:headEnd/>
            <a:tailEnd/>
          </a:ln>
          <a:effectLst/>
        </p:spPr>
        <p:txBody>
          <a:bodyPr wrap="square">
            <a:sp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abstract</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Account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C0"/>
                </a:solidFill>
                <a:latin typeface="Consolas"/>
              </a:rPr>
              <a:t>accountnr</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smtClean="0">
                <a:solidFill>
                  <a:srgbClr val="000000"/>
                </a:solidFill>
                <a:latin typeface="Consolas"/>
              </a:rPr>
              <a:t>deposit(</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00"/>
                </a:solidFill>
                <a:latin typeface="Consolas"/>
              </a:rPr>
              <a:t>amount) {</a:t>
            </a:r>
          </a:p>
          <a:p>
            <a:r>
              <a:rPr lang="en-US" sz="1400" dirty="0" smtClean="0">
                <a:solidFill>
                  <a:srgbClr val="0000C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 += amount;</a:t>
            </a:r>
          </a:p>
          <a:p>
            <a:r>
              <a:rPr lang="en-US" sz="1400" dirty="0" smtClean="0">
                <a:solidFill>
                  <a:srgbClr val="000000"/>
                </a:solidFill>
                <a:latin typeface="Consolas"/>
              </a:rPr>
              <a:t>  }</a:t>
            </a:r>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smtClean="0">
                <a:solidFill>
                  <a:srgbClr val="000000"/>
                </a:solidFill>
                <a:latin typeface="Consolas"/>
              </a:rPr>
              <a:t>withdraw(</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00"/>
                </a:solidFill>
                <a:latin typeface="Consolas"/>
              </a:rPr>
              <a:t>amount) {</a:t>
            </a:r>
          </a:p>
          <a:p>
            <a:r>
              <a:rPr lang="en-US" sz="1400" dirty="0" smtClean="0">
                <a:solidFill>
                  <a:srgbClr val="0000C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 -= amount;</a:t>
            </a:r>
          </a:p>
          <a:p>
            <a:r>
              <a:rPr lang="en-US" sz="1400" dirty="0" smtClean="0">
                <a:solidFill>
                  <a:srgbClr val="000000"/>
                </a:solidFill>
                <a:latin typeface="Consolas"/>
              </a:rPr>
              <a:t>  }</a:t>
            </a:r>
          </a:p>
          <a:p>
            <a:endParaRPr lang="en-US" sz="1400" b="1" dirty="0" smtClean="0">
              <a:solidFill>
                <a:srgbClr val="7F0055"/>
              </a:solidFill>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setAccountnr</a:t>
            </a:r>
            <a:r>
              <a:rPr lang="en-US" sz="1400" dirty="0" smtClean="0">
                <a:solidFill>
                  <a:srgbClr val="000000"/>
                </a:solidFill>
                <a:latin typeface="Consolas"/>
              </a:rPr>
              <a:t>(String </a:t>
            </a:r>
            <a:r>
              <a:rPr lang="en-US" sz="1400" dirty="0" err="1" smtClean="0">
                <a:solidFill>
                  <a:srgbClr val="000000"/>
                </a:solidFill>
                <a:latin typeface="Consolas"/>
              </a:rPr>
              <a:t>anr</a:t>
            </a:r>
            <a:r>
              <a:rPr lang="en-US" sz="1400" dirty="0" smtClean="0">
                <a:solidFill>
                  <a:srgbClr val="000000"/>
                </a:solidFill>
                <a:latin typeface="Consolas"/>
              </a:rPr>
              <a:t>) {</a:t>
            </a:r>
          </a:p>
          <a:p>
            <a:r>
              <a:rPr lang="en-US" sz="1400" dirty="0" smtClean="0">
                <a:solidFill>
                  <a:srgbClr val="0000C0"/>
                </a:solidFill>
                <a:latin typeface="Consolas"/>
              </a:rPr>
              <a:t>    </a:t>
            </a:r>
            <a:r>
              <a:rPr lang="en-US" sz="1400" dirty="0" err="1" smtClean="0">
                <a:solidFill>
                  <a:srgbClr val="0000C0"/>
                </a:solidFill>
                <a:latin typeface="Consolas"/>
              </a:rPr>
              <a:t>accountnr</a:t>
            </a:r>
            <a:r>
              <a:rPr lang="en-US" sz="1400" dirty="0" smtClean="0">
                <a:solidFill>
                  <a:srgbClr val="000000"/>
                </a:solidFill>
                <a:latin typeface="Consolas"/>
              </a:rPr>
              <a:t> = </a:t>
            </a:r>
            <a:r>
              <a:rPr lang="en-US" sz="1400" dirty="0" err="1" smtClean="0">
                <a:solidFill>
                  <a:srgbClr val="000000"/>
                </a:solidFill>
                <a:latin typeface="Consolas"/>
              </a:rPr>
              <a:t>anr</a:t>
            </a:r>
            <a:r>
              <a:rPr lang="en-US" sz="1400" dirty="0" smtClean="0">
                <a:solidFill>
                  <a:srgbClr val="000000"/>
                </a:solidFill>
                <a:latin typeface="Consolas"/>
              </a:rPr>
              <a:t>;</a:t>
            </a:r>
          </a:p>
          <a:p>
            <a:r>
              <a:rPr lang="en-US" sz="1400" dirty="0" smtClean="0">
                <a:solidFill>
                  <a:srgbClr val="000000"/>
                </a:solidFill>
                <a:latin typeface="Consolas"/>
              </a:rPr>
              <a:t>  }</a:t>
            </a:r>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00"/>
                </a:solidFill>
                <a:latin typeface="Consolas"/>
              </a:rPr>
              <a:t>getAccountnr</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err="1" smtClean="0">
                <a:solidFill>
                  <a:srgbClr val="0000C0"/>
                </a:solidFill>
                <a:latin typeface="Consolas"/>
              </a:rPr>
              <a:t>accountnr</a:t>
            </a:r>
            <a:r>
              <a:rPr lang="en-US" sz="1400" dirty="0" smtClean="0">
                <a:solidFill>
                  <a:srgbClr val="000000"/>
                </a:solidFill>
                <a:latin typeface="Consolas"/>
              </a:rPr>
              <a:t>;</a:t>
            </a:r>
          </a:p>
          <a:p>
            <a:r>
              <a:rPr lang="en-US" sz="1400" dirty="0" smtClean="0">
                <a:solidFill>
                  <a:srgbClr val="000000"/>
                </a:solidFill>
                <a:latin typeface="Consolas"/>
              </a:rPr>
              <a:t>  }</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getAmount</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a:t>
            </a:r>
          </a:p>
          <a:p>
            <a:r>
              <a:rPr lang="en-US" sz="1400" dirty="0" smtClean="0">
                <a:solidFill>
                  <a:srgbClr val="000000"/>
                </a:solidFill>
                <a:latin typeface="Consolas"/>
              </a:rPr>
              <a:t>  }</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abstract</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addInterest</a:t>
            </a:r>
            <a:r>
              <a:rPr lang="en-US" sz="1400" dirty="0" smtClean="0">
                <a:solidFill>
                  <a:srgbClr val="000000"/>
                </a:solidFill>
                <a:latin typeface="Consolas"/>
              </a:rPr>
              <a:t>();</a:t>
            </a:r>
          </a:p>
          <a:p>
            <a:r>
              <a:rPr lang="en-US" sz="1400" dirty="0" smtClean="0">
                <a:solidFill>
                  <a:srgbClr val="000000"/>
                </a:solidFill>
                <a:latin typeface="Consolas"/>
              </a:rPr>
              <a:t>}</a:t>
            </a:r>
          </a:p>
        </p:txBody>
      </p:sp>
      <p:cxnSp>
        <p:nvCxnSpPr>
          <p:cNvPr id="12" name="Straight Connector 11"/>
          <p:cNvCxnSpPr/>
          <p:nvPr/>
        </p:nvCxnSpPr>
        <p:spPr>
          <a:xfrm>
            <a:off x="4267200" y="3048000"/>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675209" y="3657203"/>
            <a:ext cx="5182394" cy="158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Text Box 9"/>
          <p:cNvSpPr txBox="1">
            <a:spLocks noChangeArrowheads="1"/>
          </p:cNvSpPr>
          <p:nvPr/>
        </p:nvSpPr>
        <p:spPr bwMode="auto">
          <a:xfrm>
            <a:off x="152400" y="610136"/>
            <a:ext cx="8648521" cy="6247864"/>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dirty="0" smtClean="0">
                <a:solidFill>
                  <a:srgbClr val="000000"/>
                </a:solidFill>
                <a:latin typeface="Consolas"/>
              </a:rPr>
              <a:t>Bank {</a:t>
            </a:r>
          </a:p>
          <a:p>
            <a:r>
              <a:rPr lang="en-US" sz="1600" b="1" dirty="0" smtClean="0">
                <a:solidFill>
                  <a:srgbClr val="7F0055"/>
                </a:solidFill>
                <a:latin typeface="Consolas"/>
              </a:rPr>
              <a:t>  private</a:t>
            </a:r>
            <a:r>
              <a:rPr lang="en-US" sz="1600" b="1" dirty="0" smtClean="0">
                <a:solidFill>
                  <a:srgbClr val="000000"/>
                </a:solidFill>
                <a:latin typeface="Consolas"/>
              </a:rPr>
              <a:t> </a:t>
            </a:r>
            <a:r>
              <a:rPr lang="en-US" sz="1600" dirty="0" smtClean="0">
                <a:solidFill>
                  <a:srgbClr val="000000"/>
                </a:solidFill>
                <a:latin typeface="Consolas"/>
              </a:rPr>
              <a:t>Map&lt;String, Account&gt;</a:t>
            </a:r>
            <a:r>
              <a:rPr lang="en-US" sz="1600" b="1" dirty="0" smtClean="0">
                <a:solidFill>
                  <a:srgbClr val="000000"/>
                </a:solidFill>
                <a:latin typeface="Consolas"/>
              </a:rPr>
              <a:t> </a:t>
            </a:r>
            <a:r>
              <a:rPr lang="en-US" sz="1600" dirty="0" smtClean="0">
                <a:solidFill>
                  <a:srgbClr val="0000C0"/>
                </a:solidFill>
                <a:latin typeface="Consolas"/>
              </a:rPr>
              <a:t>accounts</a:t>
            </a:r>
            <a:r>
              <a:rPr lang="en-US" sz="1600" dirty="0" smtClean="0">
                <a:solidFill>
                  <a:srgbClr val="000000"/>
                </a:solidFill>
                <a:latin typeface="Consolas"/>
              </a:rPr>
              <a:t> = </a:t>
            </a:r>
          </a:p>
          <a:p>
            <a:r>
              <a:rPr lang="en-US" sz="1600" b="1">
                <a:solidFill>
                  <a:srgbClr val="000000"/>
                </a:solidFill>
                <a:latin typeface="Consolas"/>
              </a:rPr>
              <a:t> </a:t>
            </a:r>
            <a:r>
              <a:rPr lang="en-US" sz="1600" b="1" smtClean="0">
                <a:solidFill>
                  <a:srgbClr val="000000"/>
                </a:solidFill>
                <a:latin typeface="Consolas"/>
              </a:rPr>
              <a:t>     </a:t>
            </a:r>
            <a:r>
              <a:rPr lang="en-US" sz="1600" b="1" smtClean="0">
                <a:solidFill>
                  <a:srgbClr val="7F0055"/>
                </a:solidFill>
                <a:latin typeface="Consolas"/>
              </a:rPr>
              <a:t>new</a:t>
            </a:r>
            <a:r>
              <a:rPr lang="en-US" sz="1600" b="1" smtClean="0">
                <a:solidFill>
                  <a:srgbClr val="000000"/>
                </a:solidFill>
                <a:latin typeface="Consolas"/>
              </a:rPr>
              <a:t> </a:t>
            </a:r>
            <a:r>
              <a:rPr lang="en-US" sz="1600" dirty="0" err="1" smtClean="0">
                <a:solidFill>
                  <a:srgbClr val="000000"/>
                </a:solidFill>
                <a:latin typeface="Consolas"/>
              </a:rPr>
              <a:t>HashMap</a:t>
            </a:r>
            <a:r>
              <a:rPr lang="en-US" sz="1600" dirty="0" smtClean="0">
                <a:solidFill>
                  <a:srgbClr val="000000"/>
                </a:solidFill>
                <a:latin typeface="Consolas"/>
              </a:rPr>
              <a:t>&lt;String, Account&gt;();</a:t>
            </a:r>
          </a:p>
          <a:p>
            <a:endParaRPr lang="en-US" sz="1600" dirty="0" smtClean="0">
              <a:latin typeface="Consolas"/>
            </a:endParaRPr>
          </a:p>
          <a:p>
            <a:r>
              <a:rPr lang="en-US" sz="1600" b="1" smtClean="0">
                <a:solidFill>
                  <a:srgbClr val="7F0055"/>
                </a:solidFill>
                <a:latin typeface="Consolas"/>
              </a:rPr>
              <a:t>  public</a:t>
            </a:r>
            <a:r>
              <a:rPr lang="en-US" sz="1600" b="1"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addInterest_all_accounts</a:t>
            </a:r>
            <a:r>
              <a:rPr lang="en-US" sz="1600" dirty="0" smtClean="0">
                <a:solidFill>
                  <a:srgbClr val="000000"/>
                </a:solidFill>
                <a:latin typeface="Consolas"/>
              </a:rPr>
              <a:t>() {</a:t>
            </a:r>
          </a:p>
          <a:p>
            <a:r>
              <a:rPr lang="en-US" sz="1600" b="1" smtClean="0">
                <a:solidFill>
                  <a:srgbClr val="7F0055"/>
                </a:solidFill>
                <a:latin typeface="Consolas"/>
              </a:rPr>
              <a:t>    for</a:t>
            </a:r>
            <a:r>
              <a:rPr lang="en-US" sz="1600" b="1" smtClean="0">
                <a:solidFill>
                  <a:srgbClr val="000000"/>
                </a:solidFill>
                <a:latin typeface="Consolas"/>
              </a:rPr>
              <a:t> </a:t>
            </a:r>
            <a:r>
              <a:rPr lang="en-US" sz="1600" dirty="0" smtClean="0">
                <a:solidFill>
                  <a:srgbClr val="000000"/>
                </a:solidFill>
                <a:latin typeface="Consolas"/>
              </a:rPr>
              <a:t>(Account a : </a:t>
            </a:r>
            <a:r>
              <a:rPr lang="en-US" sz="1600" dirty="0" err="1" smtClean="0">
                <a:solidFill>
                  <a:srgbClr val="0000C0"/>
                </a:solidFill>
                <a:latin typeface="Consolas"/>
              </a:rPr>
              <a:t>accounts</a:t>
            </a:r>
            <a:r>
              <a:rPr lang="en-US" sz="1600" dirty="0" err="1" smtClean="0">
                <a:solidFill>
                  <a:srgbClr val="000000"/>
                </a:solidFill>
                <a:latin typeface="Consolas"/>
              </a:rPr>
              <a:t>.values</a:t>
            </a:r>
            <a:r>
              <a:rPr lang="en-US" sz="1600" dirty="0" smtClean="0">
                <a:solidFill>
                  <a:srgbClr val="000000"/>
                </a:solidFill>
                <a:latin typeface="Consolas"/>
              </a:rPr>
              <a:t>()) {</a:t>
            </a:r>
          </a:p>
          <a:p>
            <a:r>
              <a:rPr lang="en-US" sz="1600" smtClean="0">
                <a:solidFill>
                  <a:srgbClr val="000000"/>
                </a:solidFill>
                <a:latin typeface="Consolas"/>
              </a:rPr>
              <a:t>      a.addInterest(); </a:t>
            </a:r>
            <a:endParaRPr lang="en-US" sz="1600" smtClean="0">
              <a:solidFill>
                <a:srgbClr val="3F7F5F"/>
              </a:solidFill>
              <a:latin typeface="Consolas"/>
            </a:endParaRPr>
          </a:p>
          <a:p>
            <a:r>
              <a:rPr lang="en-US" sz="1600" smtClean="0">
                <a:solidFill>
                  <a:srgbClr val="000000"/>
                </a:solidFill>
                <a:latin typeface="Consolas"/>
              </a:rPr>
              <a:t>    }</a:t>
            </a:r>
          </a:p>
          <a:p>
            <a:r>
              <a:rPr lang="en-US" sz="1600" smtClean="0">
                <a:solidFill>
                  <a:srgbClr val="000000"/>
                </a:solidFill>
                <a:latin typeface="Consolas"/>
              </a:rPr>
              <a:t>  }</a:t>
            </a:r>
            <a:endParaRPr lang="en-US" sz="1600" dirty="0" smtClean="0">
              <a:solidFill>
                <a:srgbClr val="000000"/>
              </a:solidFill>
              <a:latin typeface="Consolas"/>
            </a:endParaRPr>
          </a:p>
          <a:p>
            <a:endParaRPr lang="en-US" sz="1600" dirty="0" smtClean="0">
              <a:latin typeface="Consolas"/>
            </a:endParaRPr>
          </a:p>
          <a:p>
            <a:r>
              <a:rPr lang="en-US" sz="1600" b="1" smtClean="0">
                <a:solidFill>
                  <a:srgbClr val="7F0055"/>
                </a:solidFill>
                <a:latin typeface="Consolas"/>
              </a:rPr>
              <a:t>  public</a:t>
            </a:r>
            <a:r>
              <a:rPr lang="en-US" sz="1600" b="1"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addAccount</a:t>
            </a:r>
            <a:r>
              <a:rPr lang="en-US" sz="1600" dirty="0" smtClean="0">
                <a:solidFill>
                  <a:srgbClr val="000000"/>
                </a:solidFill>
                <a:latin typeface="Consolas"/>
              </a:rPr>
              <a:t>(String type, String </a:t>
            </a:r>
            <a:r>
              <a:rPr lang="en-US" sz="1600" dirty="0" err="1" smtClean="0">
                <a:solidFill>
                  <a:srgbClr val="000000"/>
                </a:solidFill>
                <a:latin typeface="Consolas"/>
              </a:rPr>
              <a:t>accountnr</a:t>
            </a:r>
            <a:r>
              <a:rPr lang="en-US" sz="1600" dirty="0" smtClean="0">
                <a:solidFill>
                  <a:srgbClr val="000000"/>
                </a:solidFill>
                <a:latin typeface="Consolas"/>
              </a:rPr>
              <a:t>) {</a:t>
            </a:r>
          </a:p>
          <a:p>
            <a:r>
              <a:rPr lang="en-US" sz="1600" smtClean="0">
                <a:solidFill>
                  <a:srgbClr val="000000"/>
                </a:solidFill>
                <a:latin typeface="Consolas"/>
              </a:rPr>
              <a:t>    Account </a:t>
            </a:r>
            <a:r>
              <a:rPr lang="en-US" sz="1600" dirty="0" err="1" smtClean="0">
                <a:solidFill>
                  <a:srgbClr val="000000"/>
                </a:solidFill>
                <a:latin typeface="Consolas"/>
              </a:rPr>
              <a:t>account</a:t>
            </a:r>
            <a:r>
              <a:rPr lang="en-US" sz="1600" dirty="0" smtClean="0">
                <a:solidFill>
                  <a:srgbClr val="000000"/>
                </a:solidFill>
                <a:latin typeface="Consolas"/>
              </a:rPr>
              <a:t>;</a:t>
            </a:r>
          </a:p>
          <a:p>
            <a:r>
              <a:rPr lang="en-US" sz="1600" b="1" smtClean="0">
                <a:solidFill>
                  <a:srgbClr val="7F0055"/>
                </a:solidFill>
                <a:latin typeface="Consolas"/>
              </a:rPr>
              <a:t>    if</a:t>
            </a:r>
            <a:r>
              <a:rPr lang="en-US" sz="1600" b="1" smtClean="0">
                <a:solidFill>
                  <a:srgbClr val="000000"/>
                </a:solidFill>
                <a:latin typeface="Consolas"/>
              </a:rPr>
              <a:t> </a:t>
            </a:r>
            <a:r>
              <a:rPr lang="en-US" sz="1600" dirty="0" smtClean="0">
                <a:solidFill>
                  <a:srgbClr val="000000"/>
                </a:solidFill>
                <a:latin typeface="Consolas"/>
              </a:rPr>
              <a:t>(</a:t>
            </a:r>
            <a:r>
              <a:rPr lang="en-US" sz="1600" dirty="0" err="1" smtClean="0">
                <a:solidFill>
                  <a:srgbClr val="000000"/>
                </a:solidFill>
                <a:latin typeface="Consolas"/>
              </a:rPr>
              <a:t>type.equals</a:t>
            </a:r>
            <a:r>
              <a:rPr lang="en-US" sz="1600" dirty="0" smtClean="0">
                <a:solidFill>
                  <a:srgbClr val="000000"/>
                </a:solidFill>
                <a:latin typeface="Consolas"/>
              </a:rPr>
              <a:t>(</a:t>
            </a:r>
            <a:r>
              <a:rPr lang="en-US" sz="1600" dirty="0" smtClean="0">
                <a:solidFill>
                  <a:srgbClr val="2A00FF"/>
                </a:solidFill>
                <a:latin typeface="Consolas"/>
              </a:rPr>
              <a:t>"checking"</a:t>
            </a:r>
            <a:r>
              <a:rPr lang="en-US" sz="1600" dirty="0" smtClean="0">
                <a:solidFill>
                  <a:srgbClr val="000000"/>
                </a:solidFill>
                <a:latin typeface="Consolas"/>
              </a:rPr>
              <a:t>)) {</a:t>
            </a:r>
          </a:p>
          <a:p>
            <a:r>
              <a:rPr lang="en-US" sz="1600" smtClean="0">
                <a:solidFill>
                  <a:srgbClr val="000000"/>
                </a:solidFill>
                <a:latin typeface="Consolas"/>
              </a:rPr>
              <a:t>      account </a:t>
            </a:r>
            <a:r>
              <a:rPr lang="en-US" sz="1600" dirty="0" smtClean="0">
                <a:solidFill>
                  <a:srgbClr val="000000"/>
                </a:solidFill>
                <a:latin typeface="Consolas"/>
              </a:rPr>
              <a:t>= </a:t>
            </a:r>
            <a:r>
              <a:rPr lang="en-US" sz="1600" b="1" dirty="0" smtClean="0">
                <a:solidFill>
                  <a:srgbClr val="7F0055"/>
                </a:solidFill>
                <a:latin typeface="Consolas"/>
              </a:rPr>
              <a:t>new</a:t>
            </a:r>
            <a:r>
              <a:rPr lang="en-US" sz="1600" b="1" dirty="0" smtClean="0">
                <a:solidFill>
                  <a:srgbClr val="000000"/>
                </a:solidFill>
                <a:latin typeface="Consolas"/>
              </a:rPr>
              <a:t> </a:t>
            </a:r>
            <a:r>
              <a:rPr lang="en-US" sz="1600" dirty="0" err="1" smtClean="0">
                <a:solidFill>
                  <a:srgbClr val="000000"/>
                </a:solidFill>
                <a:latin typeface="Consolas"/>
              </a:rPr>
              <a:t>CheckingAccount</a:t>
            </a:r>
            <a:r>
              <a:rPr lang="en-US" sz="1600" dirty="0" smtClean="0">
                <a:solidFill>
                  <a:srgbClr val="000000"/>
                </a:solidFill>
                <a:latin typeface="Consolas"/>
              </a:rPr>
              <a:t>();</a:t>
            </a:r>
          </a:p>
          <a:p>
            <a:r>
              <a:rPr lang="en-US" sz="1600" smtClean="0">
                <a:solidFill>
                  <a:srgbClr val="000000"/>
                </a:solidFill>
                <a:latin typeface="Consolas"/>
              </a:rPr>
              <a:t>    } </a:t>
            </a:r>
            <a:r>
              <a:rPr lang="en-US" sz="1600" b="1" dirty="0" smtClean="0">
                <a:solidFill>
                  <a:srgbClr val="7F0055"/>
                </a:solidFill>
                <a:latin typeface="Consolas"/>
              </a:rPr>
              <a:t>else</a:t>
            </a:r>
            <a:r>
              <a:rPr lang="en-US" sz="1600" b="1" dirty="0" smtClean="0">
                <a:solidFill>
                  <a:srgbClr val="000000"/>
                </a:solidFill>
                <a:latin typeface="Consolas"/>
              </a:rPr>
              <a:t> {</a:t>
            </a:r>
          </a:p>
          <a:p>
            <a:r>
              <a:rPr lang="en-US" sz="1600" smtClean="0">
                <a:solidFill>
                  <a:srgbClr val="000000"/>
                </a:solidFill>
                <a:latin typeface="Consolas"/>
              </a:rPr>
              <a:t>      account </a:t>
            </a:r>
            <a:r>
              <a:rPr lang="en-US" sz="1600" dirty="0" smtClean="0">
                <a:solidFill>
                  <a:srgbClr val="000000"/>
                </a:solidFill>
                <a:latin typeface="Consolas"/>
              </a:rPr>
              <a:t>= </a:t>
            </a:r>
            <a:r>
              <a:rPr lang="en-US" sz="1600" b="1" dirty="0" smtClean="0">
                <a:solidFill>
                  <a:srgbClr val="7F0055"/>
                </a:solidFill>
                <a:latin typeface="Consolas"/>
              </a:rPr>
              <a:t>new</a:t>
            </a:r>
            <a:r>
              <a:rPr lang="en-US" sz="1600" b="1" dirty="0" smtClean="0">
                <a:solidFill>
                  <a:srgbClr val="000000"/>
                </a:solidFill>
                <a:latin typeface="Consolas"/>
              </a:rPr>
              <a:t> </a:t>
            </a:r>
            <a:r>
              <a:rPr lang="en-US" sz="1600" dirty="0" err="1" smtClean="0">
                <a:solidFill>
                  <a:srgbClr val="000000"/>
                </a:solidFill>
                <a:latin typeface="Consolas"/>
              </a:rPr>
              <a:t>SavingsAccount</a:t>
            </a:r>
            <a:r>
              <a:rPr lang="en-US" sz="1600" dirty="0" smtClean="0">
                <a:solidFill>
                  <a:srgbClr val="000000"/>
                </a:solidFill>
                <a:latin typeface="Consolas"/>
              </a:rPr>
              <a:t>();</a:t>
            </a:r>
          </a:p>
          <a:p>
            <a:r>
              <a:rPr lang="en-US" sz="1600" smtClean="0">
                <a:solidFill>
                  <a:srgbClr val="000000"/>
                </a:solidFill>
                <a:latin typeface="Consolas"/>
              </a:rPr>
              <a:t>    }</a:t>
            </a:r>
            <a:endParaRPr lang="en-US" sz="1600" dirty="0" smtClean="0">
              <a:solidFill>
                <a:srgbClr val="000000"/>
              </a:solidFill>
              <a:latin typeface="Consolas"/>
            </a:endParaRPr>
          </a:p>
          <a:p>
            <a:r>
              <a:rPr lang="en-US" sz="1600" smtClean="0">
                <a:solidFill>
                  <a:srgbClr val="000000"/>
                </a:solidFill>
                <a:latin typeface="Consolas"/>
              </a:rPr>
              <a:t>    account.setAccountnr(accountnr</a:t>
            </a:r>
            <a:r>
              <a:rPr lang="en-US" sz="1600" dirty="0" smtClean="0">
                <a:solidFill>
                  <a:srgbClr val="000000"/>
                </a:solidFill>
                <a:latin typeface="Consolas"/>
              </a:rPr>
              <a:t>);</a:t>
            </a:r>
          </a:p>
          <a:p>
            <a:r>
              <a:rPr lang="en-US" sz="1600" smtClean="0">
                <a:solidFill>
                  <a:srgbClr val="0000C0"/>
                </a:solidFill>
                <a:latin typeface="Consolas"/>
              </a:rPr>
              <a:t>    accounts</a:t>
            </a:r>
            <a:r>
              <a:rPr lang="en-US" sz="1600" smtClean="0">
                <a:solidFill>
                  <a:srgbClr val="000000"/>
                </a:solidFill>
                <a:latin typeface="Consolas"/>
              </a:rPr>
              <a:t>.put(accountnr</a:t>
            </a:r>
            <a:r>
              <a:rPr lang="en-US" sz="1600" dirty="0" smtClean="0">
                <a:solidFill>
                  <a:srgbClr val="000000"/>
                </a:solidFill>
                <a:latin typeface="Consolas"/>
              </a:rPr>
              <a:t>, account);</a:t>
            </a:r>
          </a:p>
          <a:p>
            <a:r>
              <a:rPr lang="en-US" sz="1600" smtClean="0">
                <a:solidFill>
                  <a:srgbClr val="000000"/>
                </a:solidFill>
                <a:latin typeface="Consolas"/>
              </a:rPr>
              <a:t>  }</a:t>
            </a:r>
            <a:endParaRPr lang="en-US" sz="1600" dirty="0" smtClean="0">
              <a:solidFill>
                <a:srgbClr val="000000"/>
              </a:solidFill>
              <a:latin typeface="Consolas"/>
            </a:endParaRPr>
          </a:p>
          <a:p>
            <a:endParaRPr lang="en-US" sz="1600" dirty="0" smtClean="0">
              <a:latin typeface="Consolas"/>
            </a:endParaRPr>
          </a:p>
          <a:p>
            <a:r>
              <a:rPr lang="en-US" sz="1600" b="1" smtClean="0">
                <a:solidFill>
                  <a:srgbClr val="7F0055"/>
                </a:solidFill>
                <a:latin typeface="Consolas"/>
              </a:rPr>
              <a:t>  public</a:t>
            </a:r>
            <a:r>
              <a:rPr lang="en-US" sz="1600" b="1"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delAccount</a:t>
            </a:r>
            <a:r>
              <a:rPr lang="en-US" sz="1600" dirty="0" smtClean="0">
                <a:solidFill>
                  <a:srgbClr val="000000"/>
                </a:solidFill>
                <a:latin typeface="Consolas"/>
              </a:rPr>
              <a:t>(String </a:t>
            </a:r>
            <a:r>
              <a:rPr lang="en-US" sz="1600" dirty="0" err="1" smtClean="0">
                <a:solidFill>
                  <a:srgbClr val="000000"/>
                </a:solidFill>
                <a:latin typeface="Consolas"/>
              </a:rPr>
              <a:t>accountnr</a:t>
            </a:r>
            <a:r>
              <a:rPr lang="en-US" sz="1600" dirty="0" smtClean="0">
                <a:solidFill>
                  <a:srgbClr val="000000"/>
                </a:solidFill>
                <a:latin typeface="Consolas"/>
              </a:rPr>
              <a:t>){</a:t>
            </a:r>
          </a:p>
          <a:p>
            <a:r>
              <a:rPr lang="en-US" sz="1600" smtClean="0">
                <a:solidFill>
                  <a:srgbClr val="0000C0"/>
                </a:solidFill>
                <a:latin typeface="Consolas"/>
              </a:rPr>
              <a:t>    accounts</a:t>
            </a:r>
            <a:r>
              <a:rPr lang="en-US" sz="1600" smtClean="0">
                <a:solidFill>
                  <a:srgbClr val="000000"/>
                </a:solidFill>
                <a:latin typeface="Consolas"/>
              </a:rPr>
              <a:t>.remove(accountnr</a:t>
            </a:r>
            <a:r>
              <a:rPr lang="en-US" sz="1600" dirty="0" smtClean="0">
                <a:solidFill>
                  <a:srgbClr val="000000"/>
                </a:solidFill>
                <a:latin typeface="Consolas"/>
              </a:rPr>
              <a:t>);</a:t>
            </a:r>
          </a:p>
          <a:p>
            <a:r>
              <a:rPr lang="en-US" sz="1600" smtClean="0">
                <a:solidFill>
                  <a:srgbClr val="000000"/>
                </a:solidFill>
                <a:latin typeface="Consolas"/>
              </a:rPr>
              <a:t>  }</a:t>
            </a:r>
            <a:endParaRPr lang="en-US" sz="1600" dirty="0" smtClean="0">
              <a:solidFill>
                <a:srgbClr val="000000"/>
              </a:solidFill>
              <a:latin typeface="Consolas"/>
            </a:endParaRPr>
          </a:p>
          <a:p>
            <a:r>
              <a:rPr lang="en-US" sz="1600" dirty="0" smtClean="0">
                <a:solidFill>
                  <a:srgbClr val="000000"/>
                </a:solidFill>
                <a:latin typeface="Consolas"/>
              </a:rPr>
              <a:t>}</a:t>
            </a:r>
          </a:p>
        </p:txBody>
      </p:sp>
      <p:sp>
        <p:nvSpPr>
          <p:cNvPr id="5" name="Slide Number Placeholder 4"/>
          <p:cNvSpPr>
            <a:spLocks noGrp="1"/>
          </p:cNvSpPr>
          <p:nvPr>
            <p:ph type="sldNum" sz="quarter" idx="12"/>
          </p:nvPr>
        </p:nvSpPr>
        <p:spPr/>
        <p:txBody>
          <a:bodyPr/>
          <a:lstStyle/>
          <a:p>
            <a:fld id="{0F266F4B-22CB-4546-A2B3-5B3E83FB7AB1}" type="slidenum">
              <a:rPr lang="en-US" smtClean="0"/>
              <a:pPr/>
              <a:t>35</a:t>
            </a:fld>
            <a:endParaRPr lang="en-US"/>
          </a:p>
        </p:txBody>
      </p:sp>
      <p:cxnSp>
        <p:nvCxnSpPr>
          <p:cNvPr id="7" name="Straight Arrow Connector 6"/>
          <p:cNvCxnSpPr/>
          <p:nvPr/>
        </p:nvCxnSpPr>
        <p:spPr>
          <a:xfrm rot="10800000">
            <a:off x="3352800" y="2286000"/>
            <a:ext cx="388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377" name="Picture 17" descr="C:\Users\mzijlstra\AppData\Local\Microsoft\Windows\Temporary Internet Files\Content.IE5\AQ8I387B\MC900441521[1].wmf"/>
          <p:cNvPicPr>
            <a:picLocks noChangeAspect="1" noChangeArrowheads="1"/>
          </p:cNvPicPr>
          <p:nvPr/>
        </p:nvPicPr>
        <p:blipFill>
          <a:blip r:embed="rId2" cstate="print"/>
          <a:srcRect/>
          <a:stretch>
            <a:fillRect/>
          </a:stretch>
        </p:blipFill>
        <p:spPr bwMode="auto">
          <a:xfrm>
            <a:off x="7402512" y="1905000"/>
            <a:ext cx="979488" cy="1010474"/>
          </a:xfrm>
          <a:prstGeom prst="rect">
            <a:avLst/>
          </a:prstGeom>
          <a:noFill/>
        </p:spPr>
      </p:pic>
      <p:sp>
        <p:nvSpPr>
          <p:cNvPr id="17" name="TextBox 16"/>
          <p:cNvSpPr txBox="1"/>
          <p:nvPr/>
        </p:nvSpPr>
        <p:spPr>
          <a:xfrm>
            <a:off x="6083200" y="926068"/>
            <a:ext cx="470000" cy="338554"/>
          </a:xfrm>
          <a:prstGeom prst="rect">
            <a:avLst/>
          </a:prstGeom>
          <a:noFill/>
        </p:spPr>
        <p:txBody>
          <a:bodyPr wrap="none" rtlCol="0">
            <a:spAutoFit/>
          </a:bodyPr>
          <a:lstStyle/>
          <a:p>
            <a:r>
              <a:rPr lang="en-US" sz="1600" dirty="0" smtClean="0"/>
              <a:t>P2I</a:t>
            </a:r>
            <a:endParaRPr lang="en-US" sz="2000" dirty="0"/>
          </a:p>
        </p:txBody>
      </p:sp>
      <p:cxnSp>
        <p:nvCxnSpPr>
          <p:cNvPr id="19" name="Straight Arrow Connector 18"/>
          <p:cNvCxnSpPr/>
          <p:nvPr/>
        </p:nvCxnSpPr>
        <p:spPr>
          <a:xfrm rot="10800000">
            <a:off x="5105400" y="114300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19141" y="1748135"/>
            <a:ext cx="2116285" cy="461665"/>
          </a:xfrm>
          <a:prstGeom prst="rect">
            <a:avLst/>
          </a:prstGeom>
          <a:noFill/>
        </p:spPr>
        <p:txBody>
          <a:bodyPr wrap="none" rtlCol="0">
            <a:spAutoFit/>
          </a:bodyPr>
          <a:lstStyle/>
          <a:p>
            <a:r>
              <a:rPr lang="en-US" b="1" dirty="0" smtClean="0">
                <a:solidFill>
                  <a:srgbClr val="0070C0"/>
                </a:solidFill>
              </a:rPr>
              <a:t>Polymorphism</a:t>
            </a:r>
            <a:endParaRPr lang="en-US" b="1" dirty="0">
              <a:solidFill>
                <a:srgbClr val="0070C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76200" y="1023878"/>
            <a:ext cx="5756704" cy="2862322"/>
          </a:xfrm>
          <a:prstGeom prst="rect">
            <a:avLst/>
          </a:prstGeom>
          <a:noFill/>
          <a:ln w="9525">
            <a:noFill/>
            <a:miter lim="800000"/>
            <a:headEnd/>
            <a:tailEnd/>
          </a:ln>
          <a:effectLst/>
        </p:spPr>
        <p:txBody>
          <a:bodyPr wrap="none">
            <a:spAutoFit/>
          </a:bodyPr>
          <a:lstStyle/>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err="1" smtClean="0">
                <a:solidFill>
                  <a:srgbClr val="000000"/>
                </a:solidFill>
                <a:latin typeface="Consolas"/>
              </a:rPr>
              <a:t>BankApp</a:t>
            </a:r>
            <a:r>
              <a:rPr lang="en-US" sz="1800" dirty="0" smtClean="0">
                <a:solidFill>
                  <a:srgbClr val="000000"/>
                </a:solidFill>
                <a:latin typeface="Consolas"/>
              </a:rPr>
              <a:t> {</a:t>
            </a:r>
          </a:p>
          <a:p>
            <a:r>
              <a:rPr lang="en-US" sz="1800" b="1" dirty="0" smtClean="0">
                <a:solidFill>
                  <a:srgbClr val="7F0055"/>
                </a:solidFill>
                <a:latin typeface="Consolas"/>
              </a:rPr>
              <a:t>    public</a:t>
            </a:r>
            <a:r>
              <a:rPr lang="en-US" sz="1800" b="1" dirty="0" smtClean="0">
                <a:solidFill>
                  <a:srgbClr val="000000"/>
                </a:solidFill>
                <a:latin typeface="Consolas"/>
              </a:rPr>
              <a:t> </a:t>
            </a:r>
            <a:r>
              <a:rPr lang="en-US" sz="1800" b="1" dirty="0" smtClean="0">
                <a:solidFill>
                  <a:srgbClr val="7F0055"/>
                </a:solidFill>
                <a:latin typeface="Consolas"/>
              </a:rPr>
              <a:t>static</a:t>
            </a:r>
            <a:r>
              <a:rPr lang="en-US" sz="1800" b="1" dirty="0" smtClean="0">
                <a:solidFill>
                  <a:srgbClr val="000000"/>
                </a:solidFill>
                <a:latin typeface="Consolas"/>
              </a:rPr>
              <a:t> </a:t>
            </a:r>
            <a:r>
              <a:rPr lang="en-US" sz="1800" b="1" dirty="0" smtClean="0">
                <a:solidFill>
                  <a:srgbClr val="7F0055"/>
                </a:solidFill>
                <a:latin typeface="Consolas"/>
              </a:rPr>
              <a:t>void</a:t>
            </a:r>
            <a:r>
              <a:rPr lang="en-US" sz="1800" b="1" dirty="0" smtClean="0">
                <a:solidFill>
                  <a:srgbClr val="000000"/>
                </a:solidFill>
                <a:latin typeface="Consolas"/>
              </a:rPr>
              <a:t> </a:t>
            </a:r>
            <a:r>
              <a:rPr lang="en-US" sz="1800" dirty="0" smtClean="0">
                <a:solidFill>
                  <a:srgbClr val="000000"/>
                </a:solidFill>
                <a:latin typeface="Consolas"/>
              </a:rPr>
              <a:t>main(String[] </a:t>
            </a:r>
            <a:r>
              <a:rPr lang="en-US" sz="1800" dirty="0" err="1" smtClean="0">
                <a:solidFill>
                  <a:srgbClr val="000000"/>
                </a:solidFill>
                <a:latin typeface="Consolas"/>
              </a:rPr>
              <a:t>args</a:t>
            </a:r>
            <a:r>
              <a:rPr lang="en-US" sz="1800" dirty="0" smtClean="0">
                <a:solidFill>
                  <a:srgbClr val="000000"/>
                </a:solidFill>
                <a:latin typeface="Consolas"/>
              </a:rPr>
              <a:t>) {</a:t>
            </a:r>
          </a:p>
          <a:p>
            <a:r>
              <a:rPr lang="en-US" sz="1800" dirty="0" smtClean="0">
                <a:solidFill>
                  <a:srgbClr val="000000"/>
                </a:solidFill>
                <a:latin typeface="Consolas"/>
              </a:rPr>
              <a:t>        Bank </a:t>
            </a:r>
            <a:r>
              <a:rPr lang="en-US" sz="1800" dirty="0" err="1" smtClean="0">
                <a:solidFill>
                  <a:srgbClr val="000000"/>
                </a:solidFill>
                <a:latin typeface="Consolas"/>
              </a:rPr>
              <a:t>mybank</a:t>
            </a:r>
            <a:r>
              <a:rPr lang="en-US" sz="1800" dirty="0" smtClean="0">
                <a:solidFill>
                  <a:srgbClr val="000000"/>
                </a:solidFill>
                <a:latin typeface="Consolas"/>
              </a:rPr>
              <a:t>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Bank();</a:t>
            </a:r>
          </a:p>
          <a:p>
            <a:r>
              <a:rPr lang="en-US" sz="1800" dirty="0" smtClean="0">
                <a:solidFill>
                  <a:srgbClr val="000000"/>
                </a:solidFill>
                <a:latin typeface="Consolas"/>
              </a:rPr>
              <a:t>        </a:t>
            </a:r>
            <a:r>
              <a:rPr lang="en-US" sz="1800" dirty="0" err="1" smtClean="0">
                <a:solidFill>
                  <a:srgbClr val="000000"/>
                </a:solidFill>
                <a:latin typeface="Consolas"/>
              </a:rPr>
              <a:t>mybank.addAccount</a:t>
            </a:r>
            <a:r>
              <a:rPr lang="en-US" sz="1800" dirty="0" smtClean="0">
                <a:solidFill>
                  <a:srgbClr val="000000"/>
                </a:solidFill>
                <a:latin typeface="Consolas"/>
              </a:rPr>
              <a:t>(</a:t>
            </a:r>
            <a:r>
              <a:rPr lang="en-US" sz="1800" dirty="0" smtClean="0">
                <a:solidFill>
                  <a:srgbClr val="2A00FF"/>
                </a:solidFill>
                <a:latin typeface="Consolas"/>
              </a:rPr>
              <a:t>"checking"</a:t>
            </a:r>
            <a:r>
              <a:rPr lang="en-US" sz="1800" dirty="0" smtClean="0">
                <a:solidFill>
                  <a:srgbClr val="000000"/>
                </a:solidFill>
                <a:latin typeface="Consolas"/>
              </a:rPr>
              <a:t>, </a:t>
            </a:r>
            <a:r>
              <a:rPr lang="en-US" sz="1800" dirty="0" smtClean="0">
                <a:solidFill>
                  <a:srgbClr val="2A00FF"/>
                </a:solidFill>
                <a:latin typeface="Consolas"/>
              </a:rPr>
              <a:t>"1"</a:t>
            </a:r>
            <a:r>
              <a:rPr lang="en-US" sz="1800" dirty="0" smtClean="0">
                <a:solidFill>
                  <a:srgbClr val="000000"/>
                </a:solidFill>
                <a:latin typeface="Consolas"/>
              </a:rPr>
              <a:t>);</a:t>
            </a:r>
          </a:p>
          <a:p>
            <a:r>
              <a:rPr lang="en-US" sz="1800" dirty="0" smtClean="0">
                <a:solidFill>
                  <a:srgbClr val="000000"/>
                </a:solidFill>
                <a:latin typeface="Consolas"/>
              </a:rPr>
              <a:t>        </a:t>
            </a:r>
            <a:r>
              <a:rPr lang="en-US" sz="1800" dirty="0" err="1" smtClean="0">
                <a:solidFill>
                  <a:srgbClr val="000000"/>
                </a:solidFill>
                <a:latin typeface="Consolas"/>
              </a:rPr>
              <a:t>mybank.addAccount</a:t>
            </a:r>
            <a:r>
              <a:rPr lang="en-US" sz="1800" dirty="0" smtClean="0">
                <a:solidFill>
                  <a:srgbClr val="000000"/>
                </a:solidFill>
                <a:latin typeface="Consolas"/>
              </a:rPr>
              <a:t>(</a:t>
            </a:r>
            <a:r>
              <a:rPr lang="en-US" sz="1800" dirty="0" smtClean="0">
                <a:solidFill>
                  <a:srgbClr val="2A00FF"/>
                </a:solidFill>
                <a:latin typeface="Consolas"/>
              </a:rPr>
              <a:t>"checking"</a:t>
            </a:r>
            <a:r>
              <a:rPr lang="en-US" sz="1800" dirty="0" smtClean="0">
                <a:solidFill>
                  <a:srgbClr val="000000"/>
                </a:solidFill>
                <a:latin typeface="Consolas"/>
              </a:rPr>
              <a:t>, </a:t>
            </a:r>
            <a:r>
              <a:rPr lang="en-US" sz="1800" dirty="0" smtClean="0">
                <a:solidFill>
                  <a:srgbClr val="2A00FF"/>
                </a:solidFill>
                <a:latin typeface="Consolas"/>
              </a:rPr>
              <a:t>"2"</a:t>
            </a:r>
            <a:r>
              <a:rPr lang="en-US" sz="1800" dirty="0" smtClean="0">
                <a:solidFill>
                  <a:srgbClr val="000000"/>
                </a:solidFill>
                <a:latin typeface="Consolas"/>
              </a:rPr>
              <a:t>);</a:t>
            </a:r>
          </a:p>
          <a:p>
            <a:r>
              <a:rPr lang="en-US" sz="1800" dirty="0" smtClean="0">
                <a:solidFill>
                  <a:srgbClr val="000000"/>
                </a:solidFill>
                <a:latin typeface="Consolas"/>
              </a:rPr>
              <a:t>        </a:t>
            </a:r>
            <a:r>
              <a:rPr lang="en-US" sz="1800" dirty="0" err="1" smtClean="0">
                <a:solidFill>
                  <a:srgbClr val="000000"/>
                </a:solidFill>
                <a:latin typeface="Consolas"/>
              </a:rPr>
              <a:t>mybank.addAccount</a:t>
            </a:r>
            <a:r>
              <a:rPr lang="en-US" sz="1800" dirty="0" smtClean="0">
                <a:solidFill>
                  <a:srgbClr val="000000"/>
                </a:solidFill>
                <a:latin typeface="Consolas"/>
              </a:rPr>
              <a:t>(</a:t>
            </a:r>
            <a:r>
              <a:rPr lang="en-US" sz="1800" dirty="0" smtClean="0">
                <a:solidFill>
                  <a:srgbClr val="2A00FF"/>
                </a:solidFill>
                <a:latin typeface="Consolas"/>
              </a:rPr>
              <a:t>"savings"</a:t>
            </a:r>
            <a:r>
              <a:rPr lang="en-US" sz="1800" dirty="0" smtClean="0">
                <a:solidFill>
                  <a:srgbClr val="000000"/>
                </a:solidFill>
                <a:latin typeface="Consolas"/>
              </a:rPr>
              <a:t>,  </a:t>
            </a:r>
            <a:r>
              <a:rPr lang="en-US" sz="1800" dirty="0" smtClean="0">
                <a:solidFill>
                  <a:srgbClr val="2A00FF"/>
                </a:solidFill>
                <a:latin typeface="Consolas"/>
              </a:rPr>
              <a:t>"3"</a:t>
            </a:r>
            <a:r>
              <a:rPr lang="en-US" sz="1800" dirty="0" smtClean="0">
                <a:solidFill>
                  <a:srgbClr val="000000"/>
                </a:solidFill>
                <a:latin typeface="Consolas"/>
              </a:rPr>
              <a:t>);</a:t>
            </a:r>
          </a:p>
          <a:p>
            <a:r>
              <a:rPr lang="en-US" sz="1800" dirty="0" smtClean="0">
                <a:solidFill>
                  <a:srgbClr val="000000"/>
                </a:solidFill>
                <a:latin typeface="Consolas"/>
              </a:rPr>
              <a:t>        </a:t>
            </a:r>
          </a:p>
          <a:p>
            <a:r>
              <a:rPr lang="en-US" sz="1800" dirty="0" smtClean="0">
                <a:solidFill>
                  <a:srgbClr val="000000"/>
                </a:solidFill>
                <a:latin typeface="Consolas"/>
              </a:rPr>
              <a:t>        </a:t>
            </a:r>
            <a:r>
              <a:rPr lang="en-US" sz="1800" dirty="0" err="1" smtClean="0">
                <a:solidFill>
                  <a:srgbClr val="000000"/>
                </a:solidFill>
                <a:latin typeface="Consolas"/>
              </a:rPr>
              <a:t>mybank.addInterest_all_accounts</a:t>
            </a:r>
            <a:r>
              <a:rPr lang="en-US" sz="1800" dirty="0" smtClean="0">
                <a:solidFill>
                  <a:srgbClr val="000000"/>
                </a:solidFill>
                <a:latin typeface="Consolas"/>
              </a:rPr>
              <a:t>();</a:t>
            </a:r>
          </a:p>
          <a:p>
            <a:r>
              <a:rPr lang="en-US" sz="1800" dirty="0" smtClean="0">
                <a:solidFill>
                  <a:srgbClr val="000000"/>
                </a:solidFill>
                <a:latin typeface="Consolas"/>
              </a:rPr>
              <a:t>    }</a:t>
            </a:r>
          </a:p>
          <a:p>
            <a:r>
              <a:rPr lang="en-US" sz="1800" dirty="0" smtClean="0">
                <a:solidFill>
                  <a:srgbClr val="000000"/>
                </a:solidFill>
                <a:latin typeface="Consolas"/>
              </a:rPr>
              <a:t>}</a:t>
            </a:r>
          </a:p>
        </p:txBody>
      </p:sp>
      <p:pic>
        <p:nvPicPr>
          <p:cNvPr id="16390" name="Picture 6"/>
          <p:cNvPicPr>
            <a:picLocks noChangeAspect="1" noChangeArrowheads="1"/>
          </p:cNvPicPr>
          <p:nvPr/>
        </p:nvPicPr>
        <p:blipFill>
          <a:blip r:embed="rId2" cstate="print"/>
          <a:srcRect/>
          <a:stretch>
            <a:fillRect/>
          </a:stretch>
        </p:blipFill>
        <p:spPr bwMode="auto">
          <a:xfrm>
            <a:off x="3810000" y="2971800"/>
            <a:ext cx="5334000" cy="340748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0F266F4B-22CB-4546-A2B3-5B3E83FB7AB1}"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lvl="0" indent="0">
              <a:lnSpc>
                <a:spcPct val="90000"/>
              </a:lnSpc>
              <a:buNone/>
            </a:pPr>
            <a:r>
              <a:rPr lang="en-US" dirty="0" smtClean="0"/>
              <a:t>With </a:t>
            </a:r>
            <a:r>
              <a:rPr lang="en-US" dirty="0" smtClean="0">
                <a:solidFill>
                  <a:schemeClr val="accent1"/>
                </a:solidFill>
              </a:rPr>
              <a:t>polymorphism</a:t>
            </a:r>
            <a:r>
              <a:rPr lang="en-US" dirty="0" smtClean="0"/>
              <a:t>, objects of a particular type can take many </a:t>
            </a:r>
            <a:r>
              <a:rPr lang="en-US" dirty="0" smtClean="0">
                <a:solidFill>
                  <a:schemeClr val="accent1"/>
                </a:solidFill>
              </a:rPr>
              <a:t>different forms</a:t>
            </a:r>
            <a:r>
              <a:rPr lang="en-US" dirty="0" smtClean="0"/>
              <a:t>, giving us great power and flexibility.  </a:t>
            </a:r>
          </a:p>
          <a:p>
            <a:pPr marL="0" lvl="0" indent="0">
              <a:lnSpc>
                <a:spcPct val="90000"/>
              </a:lnSpc>
              <a:buNone/>
            </a:pPr>
            <a:endParaRPr lang="en-US" dirty="0"/>
          </a:p>
          <a:p>
            <a:pPr marL="0" lvl="0" indent="0">
              <a:lnSpc>
                <a:spcPct val="90000"/>
              </a:lnSpc>
              <a:buNone/>
            </a:pPr>
            <a:r>
              <a:rPr lang="en-US" dirty="0" smtClean="0"/>
              <a:t>The Unified Field is the source of all different forms in the universe.</a:t>
            </a:r>
          </a:p>
          <a:p>
            <a:pPr marL="0" lvl="0" indent="0">
              <a:lnSpc>
                <a:spcPct val="90000"/>
              </a:lnSpc>
              <a:buNone/>
            </a:pPr>
            <a:endParaRPr lang="en-US" dirty="0"/>
          </a:p>
          <a:p>
            <a:pPr marL="0" indent="0">
              <a:lnSpc>
                <a:spcPct val="90000"/>
              </a:lnSpc>
              <a:buNone/>
            </a:pPr>
            <a:r>
              <a:rPr lang="en-US" dirty="0"/>
              <a:t>The </a:t>
            </a:r>
            <a:r>
              <a:rPr lang="en-US" dirty="0" err="1"/>
              <a:t>unmanifest</a:t>
            </a:r>
            <a:r>
              <a:rPr lang="en-US" dirty="0"/>
              <a:t> can manifest in many different forms.</a:t>
            </a:r>
          </a:p>
          <a:p>
            <a:pPr marL="0" lvl="0" indent="0">
              <a:lnSpc>
                <a:spcPct val="90000"/>
              </a:lnSpc>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4</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37</a:t>
            </a:fld>
            <a:endParaRPr kumimoji="0"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2" name="Picture 10"/>
          <p:cNvPicPr>
            <a:picLocks noChangeAspect="1" noChangeArrowheads="1"/>
          </p:cNvPicPr>
          <p:nvPr/>
        </p:nvPicPr>
        <p:blipFill>
          <a:blip r:embed="rId2" cstate="print"/>
          <a:srcRect/>
          <a:stretch>
            <a:fillRect/>
          </a:stretch>
        </p:blipFill>
        <p:spPr bwMode="auto">
          <a:xfrm>
            <a:off x="-76200" y="2490963"/>
            <a:ext cx="8915400" cy="4367037"/>
          </a:xfrm>
          <a:prstGeom prst="rect">
            <a:avLst/>
          </a:prstGeom>
          <a:noFill/>
          <a:ln w="9525">
            <a:noFill/>
            <a:miter lim="800000"/>
            <a:headEnd/>
            <a:tailEnd/>
          </a:ln>
          <a:effectLst/>
        </p:spPr>
      </p:pic>
      <p:sp>
        <p:nvSpPr>
          <p:cNvPr id="8" name="Title 7"/>
          <p:cNvSpPr>
            <a:spLocks noGrp="1"/>
          </p:cNvSpPr>
          <p:nvPr>
            <p:ph type="title"/>
          </p:nvPr>
        </p:nvSpPr>
        <p:spPr>
          <a:xfrm>
            <a:off x="457200" y="411480"/>
            <a:ext cx="8229600" cy="1143000"/>
          </a:xfrm>
        </p:spPr>
        <p:txBody>
          <a:bodyPr>
            <a:normAutofit fontScale="90000"/>
          </a:bodyPr>
          <a:lstStyle/>
          <a:p>
            <a:r>
              <a:rPr lang="en-US" b="1" dirty="0" smtClean="0"/>
              <a:t>Why do we want polymorphism?</a:t>
            </a:r>
            <a:endParaRPr lang="en-US" dirty="0"/>
          </a:p>
        </p:txBody>
      </p:sp>
      <p:sp>
        <p:nvSpPr>
          <p:cNvPr id="9" name="Content Placeholder 8"/>
          <p:cNvSpPr>
            <a:spLocks noGrp="1"/>
          </p:cNvSpPr>
          <p:nvPr>
            <p:ph idx="1"/>
          </p:nvPr>
        </p:nvSpPr>
        <p:spPr>
          <a:xfrm>
            <a:off x="457200" y="1554480"/>
            <a:ext cx="8229600" cy="4389120"/>
          </a:xfrm>
        </p:spPr>
        <p:txBody>
          <a:bodyPr/>
          <a:lstStyle/>
          <a:p>
            <a:r>
              <a:rPr lang="en-US" dirty="0" smtClean="0"/>
              <a:t>It allows us to </a:t>
            </a:r>
            <a:r>
              <a:rPr lang="en-US" b="1" dirty="0" smtClean="0"/>
              <a:t>extend</a:t>
            </a:r>
            <a:r>
              <a:rPr lang="en-US" dirty="0" smtClean="0"/>
              <a:t> our program with new features without </a:t>
            </a:r>
            <a:r>
              <a:rPr lang="en-US" b="1" dirty="0" smtClean="0"/>
              <a:t>changing</a:t>
            </a:r>
            <a:r>
              <a:rPr lang="en-US" dirty="0" smtClean="0"/>
              <a:t> existing (already tested)code.</a:t>
            </a:r>
          </a:p>
          <a:p>
            <a:endParaRPr lang="en-US" dirty="0"/>
          </a:p>
        </p:txBody>
      </p:sp>
      <p:sp>
        <p:nvSpPr>
          <p:cNvPr id="7" name="Slide Number Placeholder 6"/>
          <p:cNvSpPr>
            <a:spLocks noGrp="1"/>
          </p:cNvSpPr>
          <p:nvPr>
            <p:ph type="sldNum" sz="quarter" idx="12"/>
          </p:nvPr>
        </p:nvSpPr>
        <p:spPr/>
        <p:txBody>
          <a:bodyPr/>
          <a:lstStyle/>
          <a:p>
            <a:fld id="{0F266F4B-22CB-4546-A2B3-5B3E83FB7AB1}"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Open-Closed Principle</a:t>
            </a:r>
            <a:endParaRPr lang="en-US" dirty="0"/>
          </a:p>
        </p:txBody>
      </p:sp>
      <p:sp>
        <p:nvSpPr>
          <p:cNvPr id="7" name="Content Placeholder 6"/>
          <p:cNvSpPr>
            <a:spLocks noGrp="1"/>
          </p:cNvSpPr>
          <p:nvPr>
            <p:ph idx="1"/>
          </p:nvPr>
        </p:nvSpPr>
        <p:spPr/>
        <p:txBody>
          <a:bodyPr>
            <a:normAutofit fontScale="85000" lnSpcReduction="20000"/>
          </a:bodyPr>
          <a:lstStyle/>
          <a:p>
            <a:pPr>
              <a:buFont typeface="Symbol" pitchFamily="18" charset="2"/>
              <a:buChar char="·"/>
            </a:pPr>
            <a:r>
              <a:rPr lang="en-US" dirty="0" smtClean="0"/>
              <a:t>Software should be designed so that it is </a:t>
            </a:r>
            <a:r>
              <a:rPr lang="en-US" b="1" dirty="0" smtClean="0">
                <a:solidFill>
                  <a:srgbClr val="0070C0"/>
                </a:solidFill>
              </a:rPr>
              <a:t>open for extension</a:t>
            </a:r>
            <a:r>
              <a:rPr lang="en-US" b="1" dirty="0" smtClean="0"/>
              <a:t>,</a:t>
            </a:r>
            <a:r>
              <a:rPr lang="en-US" dirty="0" smtClean="0"/>
              <a:t> but </a:t>
            </a:r>
            <a:r>
              <a:rPr lang="en-US" b="1" dirty="0" smtClean="0">
                <a:solidFill>
                  <a:srgbClr val="0070C0"/>
                </a:solidFill>
              </a:rPr>
              <a:t>closed for modification</a:t>
            </a:r>
            <a:r>
              <a:rPr lang="en-US" dirty="0" smtClean="0"/>
              <a:t>.</a:t>
            </a:r>
          </a:p>
          <a:p>
            <a:pPr>
              <a:buFont typeface="Symbol" pitchFamily="18" charset="2"/>
              <a:buChar char="·"/>
            </a:pPr>
            <a:endParaRPr lang="en-US" dirty="0" smtClean="0"/>
          </a:p>
          <a:p>
            <a:pPr>
              <a:buFont typeface="Symbol" pitchFamily="18" charset="2"/>
              <a:buChar char="·"/>
            </a:pPr>
            <a:r>
              <a:rPr lang="en-US" dirty="0" smtClean="0"/>
              <a:t>All systems change during their life cycle, but when a single change results in a cascade of changes, the program becomes fragile and unpredictable. When requirements change, you implement these changes by adding new code, not by changing old code that already works.</a:t>
            </a:r>
          </a:p>
          <a:p>
            <a:endParaRPr lang="en-US" dirty="0" smtClean="0"/>
          </a:p>
          <a:p>
            <a:pPr>
              <a:buFont typeface="Symbol" pitchFamily="18" charset="2"/>
              <a:buChar char="·"/>
            </a:pPr>
            <a:r>
              <a:rPr lang="en-US" dirty="0" smtClean="0"/>
              <a:t>See bank example: new accounts (credit card account, business account) can be added without changing the other classes.</a:t>
            </a:r>
          </a:p>
          <a:p>
            <a:endParaRPr lang="en-US" dirty="0" smtClean="0"/>
          </a:p>
          <a:p>
            <a:pPr>
              <a:buFont typeface="Symbol" pitchFamily="18" charset="2"/>
              <a:buChar char="·"/>
            </a:pPr>
            <a:r>
              <a:rPr lang="en-US" dirty="0" smtClean="0"/>
              <a:t>Software modules can never be 100% closed for modification. Programmer has to decide what aspects should be closed.</a:t>
            </a:r>
          </a:p>
          <a:p>
            <a:endParaRPr lang="en-US" dirty="0"/>
          </a:p>
        </p:txBody>
      </p:sp>
      <p:sp>
        <p:nvSpPr>
          <p:cNvPr id="5" name="Slide Number Placeholder 4"/>
          <p:cNvSpPr>
            <a:spLocks noGrp="1"/>
          </p:cNvSpPr>
          <p:nvPr>
            <p:ph type="sldNum" sz="quarter" idx="12"/>
          </p:nvPr>
        </p:nvSpPr>
        <p:spPr/>
        <p:txBody>
          <a:bodyPr/>
          <a:lstStyle/>
          <a:p>
            <a:fld id="{0F266F4B-22CB-4546-A2B3-5B3E83FB7AB1}"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a:noFill/>
        </p:spPr>
        <p:txBody>
          <a:bodyPr lIns="90488" tIns="44450" rIns="90488" bIns="44450">
            <a:noAutofit/>
          </a:bodyPr>
          <a:lstStyle/>
          <a:p>
            <a:pPr marL="0" indent="0">
              <a:lnSpc>
                <a:spcPct val="90000"/>
              </a:lnSpc>
              <a:buNone/>
            </a:pPr>
            <a:r>
              <a:rPr lang="en-US" sz="2000" smtClean="0"/>
              <a:t>In an OO program, objects collaborate with other objects to achieve the objectives of the program. </a:t>
            </a:r>
            <a:r>
              <a:rPr lang="en-US" sz="2000" i="1" smtClean="0"/>
              <a:t>Sequence diagrams </a:t>
            </a:r>
            <a:r>
              <a:rPr lang="en-US" sz="2000" smtClean="0"/>
              <a:t>document the sequence of calls among objects for a particular operation. </a:t>
            </a:r>
            <a:r>
              <a:rPr lang="en-US" sz="2000" i="1" smtClean="0"/>
              <a:t>Object diagrams </a:t>
            </a:r>
            <a:r>
              <a:rPr lang="en-US" sz="2000" smtClean="0"/>
              <a:t>show relationships among objects and the associations between them; they clarify the role of multiple instances of the same class. The principle of </a:t>
            </a:r>
            <a:r>
              <a:rPr lang="en-US" sz="2000" i="1" smtClean="0"/>
              <a:t>propagation and delegation </a:t>
            </a:r>
            <a:r>
              <a:rPr lang="en-US" sz="2000" smtClean="0"/>
              <a:t>clarifies responsibilities of each class and its instances: Requests that arrive at a particular  object but cannot properly be handled by the object are </a:t>
            </a:r>
            <a:r>
              <a:rPr lang="en-US" sz="2000" i="1" smtClean="0"/>
              <a:t>propagated</a:t>
            </a:r>
            <a:r>
              <a:rPr lang="en-US" sz="2000" smtClean="0"/>
              <a:t> to other objects; the task is said to be </a:t>
            </a:r>
            <a:r>
              <a:rPr lang="en-US" sz="2000" i="1" smtClean="0"/>
              <a:t>delegated </a:t>
            </a:r>
            <a:r>
              <a:rPr lang="en-US" sz="2000" smtClean="0"/>
              <a:t>to others. Finally, </a:t>
            </a:r>
            <a:r>
              <a:rPr lang="en-US" sz="2000" i="1" smtClean="0"/>
              <a:t>polymorphism </a:t>
            </a:r>
            <a:r>
              <a:rPr lang="en-US" sz="2000" smtClean="0"/>
              <a:t>makes it possible to add new functionality without modifying existing code (as per the </a:t>
            </a:r>
            <a:r>
              <a:rPr lang="en-US" sz="2000" i="1" smtClean="0"/>
              <a:t>Open-Closed Principle</a:t>
            </a:r>
            <a:r>
              <a:rPr lang="en-US" sz="2000" smtClean="0"/>
              <a:t>). In these ways, we use UML diagrams to capture the dynamic features of the system; representing dynamism in the form of a static map illustrates the principle that dynamism has its basis in, and arises within, silence.</a:t>
            </a:r>
            <a:endParaRPr lang="en-US" sz="2000"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Wholeness Statement</a:t>
            </a:r>
            <a:endParaRPr lang="en-US" dirty="0" smtClean="0"/>
          </a:p>
        </p:txBody>
      </p:sp>
      <p:sp>
        <p:nvSpPr>
          <p:cNvPr id="7172" name="Slide Number Placeholder 5"/>
          <p:cNvSpPr>
            <a:spLocks noGrp="1"/>
          </p:cNvSpPr>
          <p:nvPr>
            <p:ph type="sldNum" sz="quarter" idx="12"/>
          </p:nvPr>
        </p:nvSpPr>
        <p:spPr>
          <a:noFill/>
        </p:spPr>
        <p:txBody>
          <a:bodyPr/>
          <a:lstStyle/>
          <a:p>
            <a:fld id="{9B0FB770-C5BF-4C9E-A5D0-9EA9FB7035C2}" type="slidenum">
              <a:rPr lang="en-US">
                <a:latin typeface="Arial" charset="0"/>
              </a:rPr>
              <a:pPr/>
              <a:t>4</a:t>
            </a:fld>
            <a:endParaRPr lang="en-US">
              <a:latin typeface="Arial"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a:buNone/>
            </a:pPr>
            <a:r>
              <a:rPr lang="en-US"/>
              <a:t>Polymorphism supports use of the </a:t>
            </a:r>
            <a:r>
              <a:rPr lang="en-US" i="1"/>
              <a:t>Open-Closed Principle</a:t>
            </a:r>
            <a:r>
              <a:rPr lang="en-US"/>
              <a:t>: </a:t>
            </a:r>
            <a:r>
              <a:rPr lang="en-US" smtClean="0"/>
              <a:t>The </a:t>
            </a:r>
            <a:r>
              <a:rPr lang="en-US"/>
              <a:t>part of our code that is established and tested is closed to modification (change), but at the same time the system remains open to changes, in the form of </a:t>
            </a:r>
            <a:r>
              <a:rPr lang="en-US" i="1"/>
              <a:t>extensions</a:t>
            </a:r>
            <a:r>
              <a:rPr lang="en-US"/>
              <a:t>.</a:t>
            </a:r>
          </a:p>
          <a:p>
            <a:pPr marL="0" indent="0">
              <a:buNone/>
            </a:pPr>
            <a:endParaRPr lang="en-US"/>
          </a:p>
          <a:p>
            <a:pPr marL="0" indent="0">
              <a:buNone/>
            </a:pPr>
            <a:r>
              <a:rPr lang="en-US"/>
              <a:t>In a similar way, progress in life is vitally important, and progress requires continual change and adaptation. But change stops being progressive if it undermines the integrity of life. Adaptability must be on the ground of stability.</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5</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40</a:t>
            </a:fld>
            <a:endParaRPr kumimoji="0"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eaLnBrk="1" hangingPunct="1">
              <a:lnSpc>
                <a:spcPct val="90000"/>
              </a:lnSpc>
              <a:buFontTx/>
              <a:buNone/>
            </a:pPr>
            <a:r>
              <a:rPr lang="en-US" dirty="0" smtClean="0"/>
              <a:t>Today we looked at modeling Object Collaboration and the uses of Polymorphism.</a:t>
            </a:r>
          </a:p>
          <a:p>
            <a:r>
              <a:rPr lang="en-US" dirty="0" smtClean="0"/>
              <a:t>Sequence diagrams document the sequence of method calls between objects</a:t>
            </a:r>
          </a:p>
          <a:p>
            <a:r>
              <a:rPr lang="en-US" dirty="0" smtClean="0"/>
              <a:t>Object diagrams show the relationships between objects. It is important to know how a class diagram translates into an Object Diagram</a:t>
            </a:r>
          </a:p>
          <a:p>
            <a:r>
              <a:rPr lang="en-US" dirty="0" smtClean="0"/>
              <a:t>The OO tools of association, delegation, propagation, and polymorphism allow us to build software solutions that reflect accurately the system we are modeling and are efficient, flexible and extensible.</a:t>
            </a:r>
          </a:p>
          <a:p>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Summary</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41</a:t>
            </a:fld>
            <a:endParaRPr lang="en-US">
              <a:latin typeface="Arial"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normAutofit lnSpcReduction="10000"/>
          </a:bodyPr>
          <a:lstStyle/>
          <a:p>
            <a:pPr marL="342900" indent="-342900">
              <a:buFont typeface="+mj-lt"/>
              <a:buAutoNum type="arabicPeriod"/>
            </a:pPr>
            <a:r>
              <a:rPr lang="en-US" sz="1800" dirty="0" smtClean="0"/>
              <a:t>Sequence Diagrams and Object Diagrams both show how objects relate to each other.</a:t>
            </a:r>
          </a:p>
          <a:p>
            <a:pPr marL="342900" indent="-342900">
              <a:buFont typeface="+mj-lt"/>
              <a:buAutoNum type="arabicPeriod"/>
            </a:pPr>
            <a:endParaRPr lang="en-US" sz="1800" dirty="0" smtClean="0"/>
          </a:p>
          <a:p>
            <a:pPr marL="342900" indent="-342900">
              <a:buFont typeface="+mj-lt"/>
              <a:buAutoNum type="arabicPeriod"/>
            </a:pPr>
            <a:r>
              <a:rPr lang="en-US" sz="1800" dirty="0" smtClean="0"/>
              <a:t>To preserve encapsulation, objects should only act on their own properties, </a:t>
            </a:r>
            <a:r>
              <a:rPr lang="en-US" sz="1800" smtClean="0"/>
              <a:t>and to accomplish tasks that are the responsibility of other objects, they should send messages (delegation)</a:t>
            </a:r>
          </a:p>
          <a:p>
            <a:pPr marL="342900" indent="-342900">
              <a:buFont typeface="+mj-lt"/>
              <a:buAutoNum type="arabicPeriod"/>
            </a:pPr>
            <a:endParaRPr lang="en-US" sz="1800" dirty="0" smtClean="0"/>
          </a:p>
          <a:p>
            <a:pPr eaLnBrk="1" hangingPunct="1">
              <a:buFont typeface="+mj-lt"/>
              <a:buAutoNum type="arabicPeriod"/>
              <a:defRPr/>
            </a:pPr>
            <a:endParaRPr lang="en-US" sz="1800" dirty="0" smtClean="0"/>
          </a:p>
          <a:p>
            <a:pPr>
              <a:buFont typeface="+mj-lt"/>
              <a:buAutoNum type="arabicPeriod"/>
              <a:defRPr/>
            </a:pPr>
            <a:r>
              <a:rPr lang="en-US" sz="1800" b="1" u="sng" dirty="0" smtClean="0"/>
              <a:t>Transcendental Consciousness</a:t>
            </a:r>
            <a:r>
              <a:rPr lang="en-US" sz="1800" b="1" dirty="0" smtClean="0"/>
              <a:t> </a:t>
            </a:r>
            <a:r>
              <a:rPr lang="en-US" sz="1800" dirty="0" smtClean="0"/>
              <a:t>by its very nature, has the fundamental association of self-referral – the Self being aware of the Self</a:t>
            </a:r>
          </a:p>
          <a:p>
            <a:pPr eaLnBrk="1" hangingPunct="1">
              <a:buFont typeface="+mj-lt"/>
              <a:buAutoNum type="arabicPeriod"/>
              <a:defRPr/>
            </a:pPr>
            <a:endParaRPr lang="en-US" sz="1800" dirty="0" smtClean="0"/>
          </a:p>
          <a:p>
            <a:pPr>
              <a:buFont typeface="+mj-lt"/>
              <a:buAutoNum type="arabicPeriod"/>
              <a:defRPr/>
            </a:pPr>
            <a:r>
              <a:rPr lang="en-US" sz="1800" b="1" u="sng" dirty="0" smtClean="0"/>
              <a:t>Wholeness moving within itself</a:t>
            </a:r>
            <a:r>
              <a:rPr lang="en-US" sz="1800" dirty="0" smtClean="0"/>
              <a:t>: In Unity Consciousness one feels intimately associated with all other things in creation as a result of perceiving all things in terms of one’s Self</a:t>
            </a:r>
          </a:p>
          <a:p>
            <a:pPr marL="0" indent="0" eaLnBrk="1" hangingPunct="1">
              <a:lnSpc>
                <a:spcPct val="90000"/>
              </a:lnSpc>
              <a:buFontTx/>
              <a:buNone/>
              <a:defRPr/>
            </a:pPr>
            <a:endParaRPr lang="en-US" sz="1800" dirty="0" smtClean="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smtClean="0">
                <a:solidFill>
                  <a:srgbClr val="000099"/>
                </a:solidFill>
              </a:rPr>
              <a:t>Connecting the Parts of Knowledge With the Wholeness of Knowledge</a:t>
            </a:r>
            <a:endParaRPr lang="en-US" sz="3600" dirty="0" smtClean="0"/>
          </a:p>
        </p:txBody>
      </p:sp>
      <p:cxnSp>
        <p:nvCxnSpPr>
          <p:cNvPr id="48132"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48134" name="Slide Number Placeholder 7"/>
          <p:cNvSpPr>
            <a:spLocks noGrp="1"/>
          </p:cNvSpPr>
          <p:nvPr>
            <p:ph type="sldNum" sz="quarter" idx="12"/>
          </p:nvPr>
        </p:nvSpPr>
        <p:spPr>
          <a:noFill/>
        </p:spPr>
        <p:txBody>
          <a:bodyPr/>
          <a:lstStyle/>
          <a:p>
            <a:fld id="{C1791BB6-9F46-40A0-B2B7-32CF2E3E968E}" type="slidenum">
              <a:rPr lang="en-US">
                <a:latin typeface="Arial" charset="0"/>
              </a:rPr>
              <a:pPr/>
              <a:t>42</a:t>
            </a:fld>
            <a:endParaRPr lang="en-US">
              <a:latin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Text Placeholder 2"/>
          <p:cNvSpPr>
            <a:spLocks noGrp="1"/>
          </p:cNvSpPr>
          <p:nvPr>
            <p:ph type="body" idx="1"/>
          </p:nvPr>
        </p:nvSpPr>
        <p:spPr/>
        <p:txBody>
          <a:bodyPr/>
          <a:lstStyle/>
          <a:p>
            <a:r>
              <a:rPr lang="en-US" dirty="0"/>
              <a:t>T</a:t>
            </a:r>
            <a:r>
              <a:rPr lang="en-US" dirty="0" smtClean="0"/>
              <a:t>he flow of execution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Our Problem Domain</a:t>
            </a:r>
            <a:endParaRPr lang="en-US" dirty="0"/>
          </a:p>
        </p:txBody>
      </p:sp>
      <p:sp>
        <p:nvSpPr>
          <p:cNvPr id="6" name="Content Placeholder 5"/>
          <p:cNvSpPr>
            <a:spLocks noGrp="1"/>
          </p:cNvSpPr>
          <p:nvPr>
            <p:ph idx="1"/>
          </p:nvPr>
        </p:nvSpPr>
        <p:spPr>
          <a:xfrm>
            <a:off x="457200" y="1935480"/>
            <a:ext cx="8534400" cy="4236720"/>
          </a:xfrm>
        </p:spPr>
        <p:txBody>
          <a:bodyPr>
            <a:normAutofit/>
          </a:bodyPr>
          <a:lstStyle/>
          <a:p>
            <a:r>
              <a:rPr lang="en-US" dirty="0" smtClean="0"/>
              <a:t>A Company has a name and many Departments, each department has a name, location, and many Positions. </a:t>
            </a:r>
            <a:r>
              <a:rPr lang="en-US" dirty="0"/>
              <a:t>E</a:t>
            </a:r>
            <a:r>
              <a:rPr lang="en-US" dirty="0" smtClean="0"/>
              <a:t>ach position has a title and a description, and is fulfilled by a single Employee, which has an </a:t>
            </a:r>
            <a:r>
              <a:rPr lang="en-US" dirty="0" err="1" smtClean="0"/>
              <a:t>employeeId</a:t>
            </a:r>
            <a:r>
              <a:rPr lang="en-US" dirty="0" smtClean="0"/>
              <a:t>, </a:t>
            </a:r>
            <a:r>
              <a:rPr lang="en-US" dirty="0" err="1" smtClean="0"/>
              <a:t>firstname</a:t>
            </a:r>
            <a:r>
              <a:rPr lang="en-US" dirty="0" smtClean="0"/>
              <a:t>, </a:t>
            </a:r>
            <a:r>
              <a:rPr lang="en-US" dirty="0" err="1" smtClean="0"/>
              <a:t>middleInitial</a:t>
            </a:r>
            <a:r>
              <a:rPr lang="en-US" dirty="0" smtClean="0"/>
              <a:t>, </a:t>
            </a:r>
            <a:r>
              <a:rPr lang="en-US" dirty="0" err="1" smtClean="0"/>
              <a:t>lastName</a:t>
            </a:r>
            <a:r>
              <a:rPr lang="en-US" dirty="0" smtClean="0"/>
              <a:t>, </a:t>
            </a:r>
            <a:r>
              <a:rPr lang="en-US" dirty="0" err="1" smtClean="0"/>
              <a:t>birthDate</a:t>
            </a:r>
            <a:r>
              <a:rPr lang="en-US" dirty="0" smtClean="0"/>
              <a:t>, SSN, and Salary </a:t>
            </a:r>
          </a:p>
          <a:p>
            <a:r>
              <a:rPr lang="en-US" dirty="0" smtClean="0"/>
              <a:t>We write a simple program to print the salary of all the employees in the company.</a:t>
            </a:r>
          </a:p>
          <a:p>
            <a:r>
              <a:rPr lang="en-US" dirty="0" smtClean="0"/>
              <a:t>Recall our static class diagram for these classes.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Our Problem Domain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pic>
        <p:nvPicPr>
          <p:cNvPr id="7" name="Picture 6"/>
          <p:cNvPicPr/>
          <p:nvPr/>
        </p:nvPicPr>
        <p:blipFill>
          <a:blip r:embed="rId2" cstate="print"/>
          <a:srcRect/>
          <a:stretch>
            <a:fillRect/>
          </a:stretch>
        </p:blipFill>
        <p:spPr bwMode="auto">
          <a:xfrm>
            <a:off x="1752600" y="2362200"/>
            <a:ext cx="6366932" cy="3276599"/>
          </a:xfrm>
          <a:prstGeom prst="rect">
            <a:avLst/>
          </a:prstGeom>
          <a:noFill/>
          <a:ln w="9525">
            <a:noFill/>
            <a:miter lim="800000"/>
            <a:headEnd/>
            <a:tailEnd/>
          </a:ln>
        </p:spPr>
      </p:pic>
    </p:spTree>
    <p:extLst>
      <p:ext uri="{BB962C8B-B14F-4D97-AF65-F5344CB8AC3E}">
        <p14:creationId xmlns:p14="http://schemas.microsoft.com/office/powerpoint/2010/main" val="3123869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Our Problem Domain</a:t>
            </a:r>
            <a:endParaRPr lang="en-US" dirty="0"/>
          </a:p>
        </p:txBody>
      </p:sp>
      <p:sp>
        <p:nvSpPr>
          <p:cNvPr id="6" name="Content Placeholder 5"/>
          <p:cNvSpPr>
            <a:spLocks noGrp="1"/>
          </p:cNvSpPr>
          <p:nvPr>
            <p:ph idx="1"/>
          </p:nvPr>
        </p:nvSpPr>
        <p:spPr>
          <a:xfrm>
            <a:off x="457200" y="1935480"/>
            <a:ext cx="8534400" cy="4236720"/>
          </a:xfrm>
        </p:spPr>
        <p:txBody>
          <a:bodyPr>
            <a:normAutofit/>
          </a:bodyPr>
          <a:lstStyle/>
          <a:p>
            <a:r>
              <a:rPr lang="en-US" dirty="0" smtClean="0"/>
              <a:t>Now write the code showing the attributes for the </a:t>
            </a:r>
            <a:r>
              <a:rPr lang="en-US" b="1" i="1" u="sng" dirty="0" smtClean="0"/>
              <a:t>relationships</a:t>
            </a:r>
            <a:r>
              <a:rPr lang="en-US" dirty="0" smtClean="0"/>
              <a:t> between our four classes.  </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42200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5" name="Content Placeholder 2"/>
          <p:cNvSpPr txBox="1">
            <a:spLocks/>
          </p:cNvSpPr>
          <p:nvPr/>
        </p:nvSpPr>
        <p:spPr>
          <a:xfrm>
            <a:off x="4430889" y="13716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Department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location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List&lt;Position&gt; </a:t>
            </a:r>
            <a:r>
              <a:rPr lang="en-US" sz="1400" dirty="0" smtClean="0">
                <a:solidFill>
                  <a:srgbClr val="0000C0"/>
                </a:solidFill>
                <a:latin typeface="Consolas"/>
              </a:rPr>
              <a:t>positions</a:t>
            </a:r>
            <a:r>
              <a:rPr lang="en-US" sz="1400" dirty="0" smtClean="0">
                <a:solidFill>
                  <a:srgbClr val="000000"/>
                </a:solidFill>
                <a:latin typeface="Consolas"/>
              </a:rPr>
              <a:t>;</a:t>
            </a:r>
          </a:p>
          <a:p>
            <a:r>
              <a:rPr lang="en-US" sz="1400" dirty="0">
                <a:solidFill>
                  <a:srgbClr val="000000"/>
                </a:solidFill>
                <a:latin typeface="Consolas"/>
              </a:rPr>
              <a:t>}</a:t>
            </a:r>
            <a:endParaRPr lang="en-US" sz="1400" dirty="0" smtClean="0">
              <a:solidFill>
                <a:srgbClr val="000000"/>
              </a:solidFill>
              <a:latin typeface="Consolas"/>
            </a:endParaRPr>
          </a:p>
          <a:p>
            <a:endParaRPr lang="en-US" sz="1400" dirty="0" smtClean="0">
              <a:latin typeface="Consolas"/>
            </a:endParaRPr>
          </a:p>
          <a:p>
            <a:r>
              <a:rPr lang="en-US" sz="1400" b="1" dirty="0" smtClean="0">
                <a:solidFill>
                  <a:srgbClr val="7F0055"/>
                </a:solidFill>
                <a:latin typeface="Consolas"/>
              </a:rPr>
              <a:t>  </a:t>
            </a:r>
            <a:endParaRPr lang="en-US" sz="1400" dirty="0" smtClean="0">
              <a:solidFill>
                <a:srgbClr val="000000"/>
              </a:solidFill>
              <a:latin typeface="Consolas"/>
            </a:endParaRPr>
          </a:p>
        </p:txBody>
      </p:sp>
      <p:sp>
        <p:nvSpPr>
          <p:cNvPr id="6" name="Content Placeholder 2"/>
          <p:cNvSpPr txBox="1">
            <a:spLocks/>
          </p:cNvSpPr>
          <p:nvPr/>
        </p:nvSpPr>
        <p:spPr>
          <a:xfrm>
            <a:off x="4495800" y="36576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Position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title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description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Employee </a:t>
            </a:r>
            <a:r>
              <a:rPr lang="en-US" sz="1400" dirty="0" err="1" smtClean="0">
                <a:solidFill>
                  <a:srgbClr val="0000C0"/>
                </a:solidFill>
                <a:latin typeface="Consolas"/>
              </a:rPr>
              <a:t>emp</a:t>
            </a:r>
            <a:r>
              <a:rPr lang="en-US" sz="1400" dirty="0" smtClean="0">
                <a:solidFill>
                  <a:srgbClr val="000000"/>
                </a:solidFill>
                <a:latin typeface="Consolas"/>
              </a:rPr>
              <a:t>;</a:t>
            </a:r>
          </a:p>
          <a:p>
            <a:endParaRPr lang="en-US" sz="1400" dirty="0" smtClean="0">
              <a:latin typeface="Consolas"/>
            </a:endParaRPr>
          </a:p>
          <a:p>
            <a:r>
              <a:rPr lang="en-US" sz="1400" dirty="0" smtClean="0">
                <a:solidFill>
                  <a:srgbClr val="000000"/>
                </a:solidFill>
                <a:latin typeface="Consolas"/>
              </a:rPr>
              <a:t>}</a:t>
            </a:r>
          </a:p>
          <a:p>
            <a:endParaRPr lang="en-US" sz="1400" dirty="0">
              <a:solidFill>
                <a:srgbClr val="000000"/>
              </a:solidFill>
              <a:latin typeface="Consolas"/>
            </a:endParaRPr>
          </a:p>
          <a:p>
            <a:r>
              <a:rPr lang="en-US" sz="1400" dirty="0" smtClean="0">
                <a:solidFill>
                  <a:srgbClr val="FF0000"/>
                </a:solidFill>
                <a:latin typeface="Consolas"/>
              </a:rPr>
              <a:t>Suppose we want to have multiple employees</a:t>
            </a:r>
          </a:p>
          <a:p>
            <a:r>
              <a:rPr lang="en-US" sz="1400" dirty="0" smtClean="0">
                <a:solidFill>
                  <a:srgbClr val="FF0000"/>
                </a:solidFill>
                <a:latin typeface="Consolas"/>
              </a:rPr>
              <a:t>Fill a position (e.g. senior software developer.)  What code change do we make?</a:t>
            </a:r>
          </a:p>
        </p:txBody>
      </p:sp>
      <p:sp>
        <p:nvSpPr>
          <p:cNvPr id="7" name="Content Placeholder 2"/>
          <p:cNvSpPr txBox="1">
            <a:spLocks/>
          </p:cNvSpPr>
          <p:nvPr/>
        </p:nvSpPr>
        <p:spPr>
          <a:xfrm>
            <a:off x="152400" y="3581400"/>
            <a:ext cx="4343400" cy="26670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Employee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C0"/>
                </a:solidFill>
                <a:latin typeface="Consolas"/>
              </a:rPr>
              <a:t>employeeId</a:t>
            </a:r>
            <a:r>
              <a:rPr lang="en-US" sz="1400" dirty="0" smtClean="0">
                <a:solidFill>
                  <a:srgbClr val="000000"/>
                </a:solidFill>
                <a:latin typeface="Consolas"/>
              </a:rPr>
              <a:t>;</a:t>
            </a:r>
          </a:p>
          <a:p>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a:solidFill>
                  <a:srgbClr val="000000"/>
                </a:solidFill>
                <a:latin typeface="Consolas"/>
              </a:rPr>
              <a:t>String </a:t>
            </a:r>
            <a:r>
              <a:rPr lang="en-US" sz="1400" dirty="0" err="1" smtClean="0">
                <a:solidFill>
                  <a:srgbClr val="0000C0"/>
                </a:solidFill>
                <a:latin typeface="Consolas"/>
              </a:rPr>
              <a:t>firstName</a:t>
            </a:r>
            <a:r>
              <a:rPr lang="en-US" sz="1400" dirty="0" smtClean="0">
                <a:solidFill>
                  <a:srgbClr val="000000"/>
                </a:solidFill>
                <a:latin typeface="Consolas"/>
              </a:rPr>
              <a:t>;</a:t>
            </a:r>
          </a:p>
          <a:p>
            <a:r>
              <a:rPr lang="en-US" sz="1400" dirty="0">
                <a:solidFill>
                  <a:srgbClr val="000000"/>
                </a:solidFill>
                <a:latin typeface="Consolas"/>
              </a:rPr>
              <a:t> </a:t>
            </a:r>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a:solidFill>
                  <a:srgbClr val="000000"/>
                </a:solidFill>
                <a:latin typeface="Consolas"/>
              </a:rPr>
              <a:t>String </a:t>
            </a:r>
            <a:r>
              <a:rPr lang="en-US" sz="1400" dirty="0" err="1" smtClean="0">
                <a:solidFill>
                  <a:srgbClr val="0000C0"/>
                </a:solidFill>
                <a:latin typeface="Consolas"/>
              </a:rPr>
              <a:t>middleInitial</a:t>
            </a:r>
            <a:r>
              <a:rPr lang="en-US" sz="1400" dirty="0" smtClean="0">
                <a:solidFill>
                  <a:srgbClr val="000000"/>
                </a:solidFill>
                <a:latin typeface="Consolas"/>
              </a:rPr>
              <a:t>;</a:t>
            </a:r>
            <a:endParaRPr lang="en-US" sz="1400" dirty="0">
              <a:solidFill>
                <a:srgbClr val="000000"/>
              </a:solidFill>
              <a:latin typeface="Consolas"/>
            </a:endParaRPr>
          </a:p>
          <a:p>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a:solidFill>
                  <a:srgbClr val="000000"/>
                </a:solidFill>
                <a:latin typeface="Consolas"/>
              </a:rPr>
              <a:t>String </a:t>
            </a:r>
            <a:r>
              <a:rPr lang="en-US" sz="1400" dirty="0" err="1" smtClean="0">
                <a:solidFill>
                  <a:srgbClr val="0000C0"/>
                </a:solidFill>
                <a:latin typeface="Consolas"/>
              </a:rPr>
              <a:t>lastName</a:t>
            </a:r>
            <a:r>
              <a:rPr lang="en-US" sz="1400" dirty="0" smtClean="0">
                <a:solidFill>
                  <a:srgbClr val="000000"/>
                </a:solidFill>
                <a:latin typeface="Consolas"/>
              </a:rPr>
              <a:t>;</a:t>
            </a:r>
          </a:p>
          <a:p>
            <a:r>
              <a:rPr lang="en-US" sz="1400" dirty="0">
                <a:solidFill>
                  <a:srgbClr val="000000"/>
                </a:solidFill>
                <a:latin typeface="Consolas"/>
              </a:rPr>
              <a:t> </a:t>
            </a:r>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SSN</a:t>
            </a:r>
            <a:r>
              <a:rPr lang="en-US" sz="1400" dirty="0" smtClean="0">
                <a:solidFill>
                  <a:srgbClr val="000000"/>
                </a:solidFill>
                <a:latin typeface="Consolas"/>
              </a:rPr>
              <a:t>;</a:t>
            </a:r>
            <a:endParaRPr lang="en-US" sz="1400" dirty="0">
              <a:solidFill>
                <a:srgbClr val="000000"/>
              </a:solidFill>
              <a:latin typeface="Consolas"/>
            </a:endParaRPr>
          </a:p>
          <a:p>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smtClean="0">
                <a:solidFill>
                  <a:srgbClr val="000000"/>
                </a:solidFill>
                <a:latin typeface="Consolas"/>
              </a:rPr>
              <a:t>Date </a:t>
            </a:r>
            <a:r>
              <a:rPr lang="en-US" sz="1400" dirty="0" err="1" smtClean="0">
                <a:solidFill>
                  <a:srgbClr val="0000C0"/>
                </a:solidFill>
                <a:latin typeface="Consolas"/>
              </a:rPr>
              <a:t>birthDate</a:t>
            </a:r>
            <a:r>
              <a:rPr lang="en-US" sz="1400" dirty="0" smtClean="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 </a:t>
            </a:r>
            <a:r>
              <a:rPr lang="en-US" sz="1400" dirty="0" smtClean="0">
                <a:solidFill>
                  <a:srgbClr val="000000"/>
                </a:solidFill>
                <a:latin typeface="Consolas"/>
              </a:rPr>
              <a:t> </a:t>
            </a:r>
            <a:r>
              <a:rPr lang="en-US" sz="1400" b="1" dirty="0" smtClean="0">
                <a:solidFill>
                  <a:srgbClr val="7F0055"/>
                </a:solidFill>
                <a:latin typeface="Consolas"/>
              </a:rPr>
              <a:t>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C0"/>
                </a:solidFill>
                <a:latin typeface="Consolas"/>
              </a:rPr>
              <a:t>salary</a:t>
            </a:r>
            <a:r>
              <a:rPr lang="en-US" sz="1400" dirty="0" smtClean="0">
                <a:solidFill>
                  <a:srgbClr val="000000"/>
                </a:solidFill>
                <a:latin typeface="Consolas"/>
              </a:rPr>
              <a:t>;</a:t>
            </a:r>
          </a:p>
          <a:p>
            <a:endParaRPr lang="en-US" sz="1400" dirty="0" smtClean="0">
              <a:latin typeface="Consolas"/>
            </a:endParaRPr>
          </a:p>
          <a:p>
            <a:r>
              <a:rPr lang="en-US" sz="1400" dirty="0" smtClean="0">
                <a:solidFill>
                  <a:srgbClr val="000000"/>
                </a:solidFill>
                <a:latin typeface="Consolas"/>
              </a:rPr>
              <a:t>}</a:t>
            </a:r>
          </a:p>
        </p:txBody>
      </p:sp>
      <p:sp>
        <p:nvSpPr>
          <p:cNvPr id="9" name="Content Placeholder 2"/>
          <p:cNvSpPr txBox="1">
            <a:spLocks/>
          </p:cNvSpPr>
          <p:nvPr/>
        </p:nvSpPr>
        <p:spPr>
          <a:xfrm>
            <a:off x="87489" y="1371600"/>
            <a:ext cx="4343400" cy="26670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Company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List&lt;Department&gt; </a:t>
            </a:r>
            <a:r>
              <a:rPr lang="en-US" sz="1400" dirty="0" smtClean="0">
                <a:solidFill>
                  <a:srgbClr val="0000C0"/>
                </a:solidFill>
                <a:latin typeface="Consolas"/>
              </a:rPr>
              <a:t>departments</a:t>
            </a:r>
            <a:r>
              <a:rPr lang="en-US" sz="1400" dirty="0" smtClean="0">
                <a:solidFill>
                  <a:srgbClr val="000000"/>
                </a:solidFill>
                <a:latin typeface="Consolas"/>
              </a:rPr>
              <a:t>;</a:t>
            </a:r>
          </a:p>
          <a:p>
            <a:endParaRPr lang="en-US" sz="1400" dirty="0" smtClean="0">
              <a:latin typeface="Consolas"/>
            </a:endParaRPr>
          </a:p>
          <a:p>
            <a:r>
              <a:rPr lang="en-US" sz="1400" dirty="0" smtClean="0">
                <a:solidFill>
                  <a:srgbClr val="000000"/>
                </a:solidFill>
                <a:latin typeface="Consolas"/>
              </a:rPr>
              <a:t>}</a:t>
            </a:r>
          </a:p>
        </p:txBody>
      </p:sp>
    </p:spTree>
    <p:extLst>
      <p:ext uri="{BB962C8B-B14F-4D97-AF65-F5344CB8AC3E}">
        <p14:creationId xmlns:p14="http://schemas.microsoft.com/office/powerpoint/2010/main" val="22826347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8496</TotalTime>
  <Words>2514</Words>
  <Application>Microsoft Office PowerPoint</Application>
  <PresentationFormat>On-screen Show (4:3)</PresentationFormat>
  <Paragraphs>424</Paragraphs>
  <Slides>42</Slides>
  <Notes>12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Flow</vt:lpstr>
      <vt:lpstr>CS401 Modern Programming Practices (MPP) Professor  Paul Corazza</vt:lpstr>
      <vt:lpstr>PowerPoint Presentation</vt:lpstr>
      <vt:lpstr>Lecture 4: Interaction Diagrams</vt:lpstr>
      <vt:lpstr>Wholeness Statement</vt:lpstr>
      <vt:lpstr>Sequence Diagrams</vt:lpstr>
      <vt:lpstr>Our Problem Domain</vt:lpstr>
      <vt:lpstr>Our Problem Domain</vt:lpstr>
      <vt:lpstr>Our Problem Domain</vt:lpstr>
      <vt:lpstr>PowerPoint Presentation</vt:lpstr>
      <vt:lpstr>Sequence Diagram</vt:lpstr>
      <vt:lpstr>Get Salary Sequence Diagram</vt:lpstr>
      <vt:lpstr>Sequence Diagrams</vt:lpstr>
      <vt:lpstr>Adding Method Calls in Code</vt:lpstr>
      <vt:lpstr>Methods Calls in Code</vt:lpstr>
      <vt:lpstr>PowerPoint Presentation</vt:lpstr>
      <vt:lpstr>Return Arrows</vt:lpstr>
      <vt:lpstr>Midterm Practice - Reverse Engineering – Class and Sequence diagrams from code.</vt:lpstr>
      <vt:lpstr>Main Point 1</vt:lpstr>
      <vt:lpstr>Object Diagrams</vt:lpstr>
      <vt:lpstr>Our problem domain</vt:lpstr>
      <vt:lpstr>Object Diagram</vt:lpstr>
      <vt:lpstr>What is the difference?</vt:lpstr>
      <vt:lpstr>PowerPoint Presentation</vt:lpstr>
      <vt:lpstr>Main Point 2</vt:lpstr>
      <vt:lpstr>Propagation &amp; Delegation</vt:lpstr>
      <vt:lpstr>Delegation &amp; Propagation</vt:lpstr>
      <vt:lpstr>Anti-Pattern – Non OO Design</vt:lpstr>
      <vt:lpstr>Main Point 3</vt:lpstr>
      <vt:lpstr>Polymorphism</vt:lpstr>
      <vt:lpstr>Polymorphism</vt:lpstr>
      <vt:lpstr>Binding</vt:lpstr>
      <vt:lpstr>Up-Casting</vt:lpstr>
      <vt:lpstr>Polymorphism example</vt:lpstr>
      <vt:lpstr>PowerPoint Presentation</vt:lpstr>
      <vt:lpstr>PowerPoint Presentation</vt:lpstr>
      <vt:lpstr>PowerPoint Presentation</vt:lpstr>
      <vt:lpstr>Main Point 4</vt:lpstr>
      <vt:lpstr>Why do we want polymorphism?</vt:lpstr>
      <vt:lpstr>Open-Closed Principle</vt:lpstr>
      <vt:lpstr>Main Point 5</vt:lpstr>
      <vt:lpstr>Summary</vt:lpstr>
      <vt:lpstr>Connecting the Parts of Knowledge With the Wholeness of Knowledge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Paul Corazza</cp:lastModifiedBy>
  <cp:revision>518</cp:revision>
  <dcterms:created xsi:type="dcterms:W3CDTF">2010-06-08T15:14:26Z</dcterms:created>
  <dcterms:modified xsi:type="dcterms:W3CDTF">2015-06-18T13:59:33Z</dcterms:modified>
</cp:coreProperties>
</file>