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0" r:id="rId2"/>
    <p:sldId id="444" r:id="rId3"/>
    <p:sldId id="365" r:id="rId4"/>
    <p:sldId id="351" r:id="rId5"/>
    <p:sldId id="462" r:id="rId6"/>
    <p:sldId id="448" r:id="rId7"/>
    <p:sldId id="449" r:id="rId8"/>
    <p:sldId id="450" r:id="rId9"/>
    <p:sldId id="451" r:id="rId10"/>
    <p:sldId id="452" r:id="rId11"/>
    <p:sldId id="453" r:id="rId12"/>
    <p:sldId id="454" r:id="rId13"/>
    <p:sldId id="463" r:id="rId14"/>
    <p:sldId id="455" r:id="rId15"/>
    <p:sldId id="410" r:id="rId16"/>
    <p:sldId id="456" r:id="rId17"/>
    <p:sldId id="457" r:id="rId18"/>
    <p:sldId id="415" r:id="rId19"/>
    <p:sldId id="446" r:id="rId20"/>
    <p:sldId id="458" r:id="rId21"/>
    <p:sldId id="459" r:id="rId22"/>
    <p:sldId id="440" r:id="rId23"/>
    <p:sldId id="417" r:id="rId24"/>
    <p:sldId id="441" r:id="rId25"/>
    <p:sldId id="442" r:id="rId26"/>
    <p:sldId id="443" r:id="rId27"/>
    <p:sldId id="420" r:id="rId28"/>
    <p:sldId id="421" r:id="rId29"/>
    <p:sldId id="422" r:id="rId30"/>
    <p:sldId id="423" r:id="rId31"/>
    <p:sldId id="424" r:id="rId32"/>
    <p:sldId id="426" r:id="rId33"/>
    <p:sldId id="447" r:id="rId34"/>
    <p:sldId id="460" r:id="rId35"/>
    <p:sldId id="461" r:id="rId36"/>
    <p:sldId id="413" r:id="rId37"/>
    <p:sldId id="355" r:id="rId38"/>
    <p:sldId id="464"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07" autoAdjust="0"/>
  </p:normalViewPr>
  <p:slideViewPr>
    <p:cSldViewPr>
      <p:cViewPr>
        <p:scale>
          <a:sx n="66" d="100"/>
          <a:sy n="66" d="100"/>
        </p:scale>
        <p:origin x="-59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3A70AFF-AE3F-4AAC-AF68-919CF5088386}" type="datetimeFigureOut">
              <a:rPr lang="en-US" smtClean="0"/>
              <a:pPr/>
              <a:t>6/18/2015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84AD600A-ED5A-440E-A0B2-A885B9DA6EB9}"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33</a:t>
            </a:fld>
            <a:endParaRPr lang="en-US"/>
          </a:p>
        </p:txBody>
      </p:sp>
    </p:spTree>
    <p:extLst>
      <p:ext uri="{BB962C8B-B14F-4D97-AF65-F5344CB8AC3E}">
        <p14:creationId xmlns:p14="http://schemas.microsoft.com/office/powerpoint/2010/main" val="275004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36</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37</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98DDF1-8E31-4CC4-BB86-3CCB03260790}" type="datetime1">
              <a:rPr lang="en-US" smtClean="0"/>
              <a:pPr/>
              <a:t>6/18/2015</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21CF-73B2-4021-801D-1BFB77F2D6CC}" type="datetime1">
              <a:rPr lang="en-US" smtClean="0"/>
              <a:pPr/>
              <a:t>6/18/2015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75042-8DA7-4F66-BD08-4E9D2D3A046E}" type="datetime1">
              <a:rPr lang="en-US" smtClean="0"/>
              <a:pPr/>
              <a:t>6/18/2015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CA22E7-9B74-4408-80FC-1E2FDA8A8113}" type="datetime1">
              <a:rPr lang="en-US" smtClean="0"/>
              <a:pPr/>
              <a:t>6/18/2015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071D3D-7081-4F93-8002-31BAACEF2E73}" type="datetime1">
              <a:rPr lang="en-US" smtClean="0"/>
              <a:pPr/>
              <a:t>6/18/2015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98983A-868E-4455-B5E7-5EC9439210E1}" type="datetime1">
              <a:rPr lang="en-US" smtClean="0"/>
              <a:pPr/>
              <a:t>6/18/2015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5E1117-3C7D-4431-B6AE-08F4DF226DAA}" type="datetime1">
              <a:rPr lang="en-US" smtClean="0"/>
              <a:pPr/>
              <a:t>6/18/2015</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C42F5A-FB0C-46CC-BB3D-AD6E388232DC}" type="datetime1">
              <a:rPr lang="en-US" smtClean="0"/>
              <a:pPr/>
              <a:t>6/18/2015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129D2-3FBA-49E2-B1D4-5AE17D9E678C}" type="datetime1">
              <a:rPr lang="en-US" smtClean="0"/>
              <a:pPr/>
              <a:t>6/18/2015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01FA2C-D59E-4F28-9B1C-12935590396E}" type="datetime1">
              <a:rPr lang="en-US" smtClean="0"/>
              <a:pPr/>
              <a:t>6/18/2015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A3AF4-D5DF-4CE5-B17E-B47D92BDC4AF}" type="datetime1">
              <a:rPr lang="en-US" smtClean="0"/>
              <a:pPr/>
              <a:t>6/18/2015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E35D74-3011-475D-BE9B-E64ADD1A9D98}" type="datetime1">
              <a:rPr lang="en-US" smtClean="0"/>
              <a:pPr/>
              <a:t>6/18/2015</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438" y="1509486"/>
            <a:ext cx="3962400" cy="3276600"/>
          </a:xfrm>
        </p:spPr>
        <p:txBody>
          <a:bodyPr>
            <a:normAutofit fontScale="92500" lnSpcReduction="10000"/>
          </a:bodyPr>
          <a:lstStyle/>
          <a:p>
            <a:pPr marL="0" indent="0">
              <a:buFont typeface="Wingdings 2" pitchFamily="18" charset="2"/>
              <a:buNone/>
              <a:defRPr/>
            </a:pPr>
            <a:r>
              <a:rPr lang="en-US" sz="1800" smtClean="0"/>
              <a:t>A subclass </a:t>
            </a:r>
            <a:r>
              <a:rPr lang="en-US" sz="1800"/>
              <a:t>may make use of the implicit (default) constructor </a:t>
            </a:r>
            <a:r>
              <a:rPr lang="en-US" sz="1800" i="1"/>
              <a:t>only if</a:t>
            </a:r>
            <a:r>
              <a:rPr lang="en-US" sz="1800"/>
              <a:t> </a:t>
            </a:r>
            <a:r>
              <a:rPr lang="en-US" sz="1800" smtClean="0"/>
              <a:t>either</a:t>
            </a:r>
            <a:endParaRPr lang="en-US" sz="1800"/>
          </a:p>
          <a:p>
            <a:pPr>
              <a:defRPr/>
            </a:pPr>
            <a:r>
              <a:rPr lang="en-US" sz="1800"/>
              <a:t>the no-argument constructor of the superclass has been explicitly defined, OR</a:t>
            </a:r>
          </a:p>
          <a:p>
            <a:pPr>
              <a:defRPr/>
            </a:pPr>
            <a:r>
              <a:rPr lang="en-US" sz="1800"/>
              <a:t>no constructor in the superclass is explicitly defined</a:t>
            </a:r>
          </a:p>
          <a:p>
            <a:pPr marL="0" indent="0">
              <a:buFont typeface="Wingdings 2" pitchFamily="18" charset="2"/>
              <a:buNone/>
              <a:defRPr/>
            </a:pPr>
            <a:r>
              <a:rPr lang="en-US" sz="1800" smtClean="0"/>
              <a:t>In </a:t>
            </a:r>
            <a:r>
              <a:rPr lang="en-US" sz="1800"/>
              <a:t>either of these cases, the subclass may make use (possibly implicitly)  of  the superclass' default constructor</a:t>
            </a:r>
            <a:r>
              <a:rPr lang="en-US" sz="1800" smtClean="0"/>
              <a:t>.</a:t>
            </a:r>
            <a:br>
              <a:rPr lang="en-US" sz="1800" smtClean="0"/>
            </a:br>
            <a:r>
              <a:rPr lang="en-US" sz="1800" smtClean="0"/>
              <a:t/>
            </a:r>
            <a:br>
              <a:rPr lang="en-US" sz="1800" smtClean="0"/>
            </a:br>
            <a:endParaRPr lang="en-US"/>
          </a:p>
        </p:txBody>
      </p:sp>
      <p:sp>
        <p:nvSpPr>
          <p:cNvPr id="4" name="Slide Number Placeholder 3"/>
          <p:cNvSpPr>
            <a:spLocks noGrp="1"/>
          </p:cNvSpPr>
          <p:nvPr>
            <p:ph type="sldNum" sz="quarter" idx="12"/>
          </p:nvPr>
        </p:nvSpPr>
        <p:spPr/>
        <p:txBody>
          <a:bodyPr/>
          <a:lstStyle/>
          <a:p>
            <a:pPr>
              <a:defRPr/>
            </a:pPr>
            <a:fld id="{80EEB9EF-E13F-43B3-A7DC-E8527C98AB37}" type="slidenum">
              <a:rPr lang="en-US" smtClean="0"/>
              <a:pPr>
                <a:defRPr/>
              </a:pPr>
              <a:t>10</a:t>
            </a:fld>
            <a:endParaRPr lang="en-US" dirty="0"/>
          </a:p>
        </p:txBody>
      </p:sp>
      <p:sp>
        <p:nvSpPr>
          <p:cNvPr id="6" name="TextBox 5"/>
          <p:cNvSpPr txBox="1"/>
          <p:nvPr/>
        </p:nvSpPr>
        <p:spPr>
          <a:xfrm>
            <a:off x="4639551" y="1524000"/>
            <a:ext cx="4137025" cy="5940425"/>
          </a:xfrm>
          <a:prstGeom prst="rect">
            <a:avLst/>
          </a:prstGeom>
          <a:noFill/>
          <a:ln>
            <a:solidFill>
              <a:schemeClr val="tx1"/>
            </a:solidFill>
          </a:ln>
        </p:spPr>
        <p:txBody>
          <a:bodyPr>
            <a:spAutoFit/>
          </a:bodyPr>
          <a:lstStyle/>
          <a:p>
            <a:pPr>
              <a:defRPr/>
            </a:pPr>
            <a:r>
              <a:rPr lang="en-US" u="sng">
                <a:latin typeface="Arial" pitchFamily="34" charset="0"/>
                <a:cs typeface="Arial" pitchFamily="34" charset="0"/>
              </a:rPr>
              <a:t>Example</a:t>
            </a:r>
            <a:br>
              <a:rPr lang="en-US" u="sng">
                <a:latin typeface="Arial" pitchFamily="34" charset="0"/>
                <a:cs typeface="Arial" pitchFamily="34" charset="0"/>
              </a:rPr>
            </a:br>
            <a:r>
              <a:rPr lang="en-US" u="sng">
                <a:latin typeface="Arial" pitchFamily="34" charset="0"/>
                <a:cs typeface="Arial" pitchFamily="34" charset="0"/>
              </a:rPr>
              <a:t/>
            </a:r>
            <a:br>
              <a:rPr lang="en-US" u="sng">
                <a:latin typeface="Arial" pitchFamily="34" charset="0"/>
                <a:cs typeface="Arial" pitchFamily="34" charset="0"/>
              </a:rPr>
            </a:br>
            <a:r>
              <a:rPr lang="en-US" b="1">
                <a:solidFill>
                  <a:schemeClr val="accent5">
                    <a:lumMod val="50000"/>
                  </a:schemeClr>
                </a:solidFill>
                <a:latin typeface="Arial" pitchFamily="34" charset="0"/>
                <a:cs typeface="Arial" pitchFamily="34" charset="0"/>
              </a:rPr>
              <a:t>//This is ok</a:t>
            </a: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a:p>
            <a:pPr>
              <a:defRPr/>
            </a:pPr>
            <a:r>
              <a:rPr lang="en-US" sz="1600">
                <a:latin typeface="Arial" pitchFamily="34" charset="0"/>
                <a:cs typeface="Arial" pitchFamily="34" charset="0"/>
              </a:rPr>
              <a:t>class Employee{</a:t>
            </a:r>
          </a:p>
          <a:p>
            <a:pPr>
              <a:defRPr/>
            </a:pPr>
            <a:r>
              <a:rPr lang="en-US" sz="1600">
                <a:latin typeface="Arial" pitchFamily="34" charset="0"/>
                <a:cs typeface="Arial" pitchFamily="34" charset="0"/>
              </a:rPr>
              <a:t>    Employee(String name, double salary) {</a:t>
            </a:r>
          </a:p>
          <a:p>
            <a:pPr>
              <a:defRPr/>
            </a:pPr>
            <a:r>
              <a:rPr lang="en-US" sz="1600">
                <a:latin typeface="Arial" pitchFamily="34" charset="0"/>
                <a:cs typeface="Arial" pitchFamily="34" charset="0"/>
              </a:rPr>
              <a:t>	</a:t>
            </a:r>
            <a:r>
              <a:rPr lang="en-US" sz="1600">
                <a:solidFill>
                  <a:schemeClr val="accent5">
                    <a:lumMod val="50000"/>
                  </a:schemeClr>
                </a:solidFill>
                <a:latin typeface="Arial" pitchFamily="34" charset="0"/>
                <a:cs typeface="Arial" pitchFamily="34" charset="0"/>
              </a:rPr>
              <a:t>//…//</a:t>
            </a:r>
          </a:p>
          <a:p>
            <a:pPr>
              <a:defRPr/>
            </a:pPr>
            <a:r>
              <a:rPr lang="en-US" sz="1600">
                <a:latin typeface="Arial" pitchFamily="34" charset="0"/>
                <a:cs typeface="Arial" pitchFamily="34" charset="0"/>
              </a:rPr>
              <a:t>    }</a:t>
            </a:r>
          </a:p>
          <a:p>
            <a:pPr>
              <a:defRPr/>
            </a:pPr>
            <a:endParaRPr lang="en-US" sz="1600">
              <a:latin typeface="Arial" pitchFamily="34" charset="0"/>
              <a:cs typeface="Arial" pitchFamily="34" charset="0"/>
            </a:endParaRPr>
          </a:p>
          <a:p>
            <a:pPr>
              <a:defRPr/>
            </a:pPr>
            <a:r>
              <a:rPr lang="en-US" sz="1600">
                <a:solidFill>
                  <a:schemeClr val="accent5">
                    <a:lumMod val="50000"/>
                  </a:schemeClr>
                </a:solidFill>
                <a:latin typeface="Arial" pitchFamily="34" charset="0"/>
                <a:cs typeface="Arial" pitchFamily="34" charset="0"/>
              </a:rPr>
              <a:t>     //explicit coding of default constructor </a:t>
            </a:r>
          </a:p>
          <a:p>
            <a:pPr>
              <a:defRPr/>
            </a:pPr>
            <a:r>
              <a:rPr lang="en-US" sz="1600">
                <a:solidFill>
                  <a:schemeClr val="accent5">
                    <a:lumMod val="50000"/>
                  </a:schemeClr>
                </a:solidFill>
                <a:latin typeface="Arial" pitchFamily="34" charset="0"/>
                <a:cs typeface="Arial" pitchFamily="34" charset="0"/>
              </a:rPr>
              <a:t>     //since another constructor is present</a:t>
            </a:r>
          </a:p>
          <a:p>
            <a:pPr>
              <a:defRPr/>
            </a:pPr>
            <a:r>
              <a:rPr lang="en-US" sz="1600">
                <a:latin typeface="Arial" pitchFamily="34" charset="0"/>
                <a:cs typeface="Arial" pitchFamily="34" charset="0"/>
              </a:rPr>
              <a:t>     Employee() {</a:t>
            </a:r>
          </a:p>
          <a:p>
            <a:pPr>
              <a:defRPr/>
            </a:pPr>
            <a:r>
              <a:rPr lang="en-US" sz="1600">
                <a:solidFill>
                  <a:schemeClr val="accent5">
                    <a:lumMod val="50000"/>
                  </a:schemeClr>
                </a:solidFill>
                <a:latin typeface="Arial" pitchFamily="34" charset="0"/>
                <a:cs typeface="Arial" pitchFamily="34" charset="0"/>
              </a:rPr>
              <a:t>           //…//</a:t>
            </a:r>
          </a:p>
          <a:p>
            <a:pPr>
              <a:defRPr/>
            </a:pPr>
            <a:r>
              <a:rPr lang="en-US" sz="1600">
                <a:latin typeface="Arial" pitchFamily="34" charset="0"/>
                <a:cs typeface="Arial" pitchFamily="34" charset="0"/>
              </a:rPr>
              <a:t>     }</a:t>
            </a:r>
          </a:p>
          <a:p>
            <a:pPr>
              <a:defRPr/>
            </a:pPr>
            <a:r>
              <a:rPr lang="en-US" sz="1600">
                <a:latin typeface="Arial" pitchFamily="34" charset="0"/>
                <a:cs typeface="Arial" pitchFamily="34" charset="0"/>
              </a:rPr>
              <a:t>}</a:t>
            </a:r>
            <a:br>
              <a:rPr lang="en-US" sz="1600">
                <a:latin typeface="Arial" pitchFamily="34" charset="0"/>
                <a:cs typeface="Arial" pitchFamily="34" charset="0"/>
              </a:rPr>
            </a:br>
            <a:endParaRPr lang="en-US" sz="1600">
              <a:latin typeface="Arial" pitchFamily="34" charset="0"/>
              <a:cs typeface="Arial" pitchFamily="34" charset="0"/>
            </a:endParaRPr>
          </a:p>
          <a:p>
            <a:pPr>
              <a:defRPr/>
            </a:pPr>
            <a:r>
              <a:rPr lang="en-US" sz="1600">
                <a:latin typeface="Arial" pitchFamily="34" charset="0"/>
                <a:cs typeface="Arial" pitchFamily="34" charset="0"/>
              </a:rPr>
              <a:t>class Manager extends Employee {</a:t>
            </a:r>
          </a:p>
          <a:p>
            <a:pPr>
              <a:defRPr/>
            </a:pPr>
            <a:r>
              <a:rPr lang="en-US" sz="1600">
                <a:latin typeface="Arial" pitchFamily="34" charset="0"/>
                <a:cs typeface="Arial" pitchFamily="34" charset="0"/>
              </a:rPr>
              <a:t>    </a:t>
            </a:r>
            <a:r>
              <a:rPr lang="en-US" sz="1600">
                <a:solidFill>
                  <a:schemeClr val="accent5">
                    <a:lumMod val="50000"/>
                  </a:schemeClr>
                </a:solidFill>
                <a:latin typeface="Arial" pitchFamily="34" charset="0"/>
                <a:cs typeface="Arial" pitchFamily="34" charset="0"/>
              </a:rPr>
              <a:t>//no explicit constructor call here, </a:t>
            </a:r>
            <a:br>
              <a:rPr lang="en-US" sz="1600">
                <a:solidFill>
                  <a:schemeClr val="accent5">
                    <a:lumMod val="50000"/>
                  </a:schemeClr>
                </a:solidFill>
                <a:latin typeface="Arial" pitchFamily="34" charset="0"/>
                <a:cs typeface="Arial" pitchFamily="34" charset="0"/>
              </a:rPr>
            </a:br>
            <a:r>
              <a:rPr lang="en-US" sz="1600">
                <a:solidFill>
                  <a:schemeClr val="accent5">
                    <a:lumMod val="50000"/>
                  </a:schemeClr>
                </a:solidFill>
                <a:latin typeface="Arial" pitchFamily="34" charset="0"/>
                <a:cs typeface="Arial" pitchFamily="34" charset="0"/>
              </a:rPr>
              <a:t>    //so the  superclass default</a:t>
            </a:r>
          </a:p>
          <a:p>
            <a:pPr>
              <a:defRPr/>
            </a:pPr>
            <a:r>
              <a:rPr lang="en-US" sz="1600">
                <a:solidFill>
                  <a:schemeClr val="accent5">
                    <a:lumMod val="50000"/>
                  </a:schemeClr>
                </a:solidFill>
                <a:latin typeface="Arial" pitchFamily="34" charset="0"/>
                <a:cs typeface="Arial" pitchFamily="34" charset="0"/>
              </a:rPr>
              <a:t>    //constructor is used implicitly</a:t>
            </a:r>
            <a:r>
              <a:rPr lang="en-US" sz="1600">
                <a:latin typeface="Arial" pitchFamily="34" charset="0"/>
                <a:cs typeface="Arial" pitchFamily="34" charset="0"/>
              </a:rPr>
              <a:t>	</a:t>
            </a:r>
          </a:p>
          <a:p>
            <a:pPr>
              <a:defRPr/>
            </a:pPr>
            <a:r>
              <a:rPr lang="en-US" sz="1600">
                <a:latin typeface="Arial" pitchFamily="34" charset="0"/>
                <a:cs typeface="Arial" pitchFamily="34" charset="0"/>
              </a:rPr>
              <a:t>}</a:t>
            </a:r>
          </a:p>
          <a:p>
            <a:pPr>
              <a:defRPr/>
            </a:pPr>
            <a:endParaRPr lang="en-US">
              <a:latin typeface="Arial" pitchFamily="34" charset="0"/>
              <a:cs typeface="Arial" pitchFamily="34" charset="0"/>
            </a:endParaRPr>
          </a:p>
          <a:p>
            <a:pPr>
              <a:defRPr/>
            </a:pPr>
            <a:endParaRPr lang="en-US">
              <a:latin typeface="Arial" pitchFamily="34" charset="0"/>
              <a:cs typeface="Arial" pitchFamily="34" charset="0"/>
            </a:endParaRPr>
          </a:p>
        </p:txBody>
      </p:sp>
      <p:sp>
        <p:nvSpPr>
          <p:cNvPr id="10" name="TextBox 9"/>
          <p:cNvSpPr txBox="1"/>
          <p:nvPr/>
        </p:nvSpPr>
        <p:spPr>
          <a:xfrm>
            <a:off x="528638" y="4267200"/>
            <a:ext cx="3886200" cy="2778125"/>
          </a:xfrm>
          <a:prstGeom prst="rect">
            <a:avLst/>
          </a:prstGeom>
          <a:noFill/>
          <a:ln>
            <a:solidFill>
              <a:schemeClr val="tx1"/>
            </a:solidFill>
          </a:ln>
        </p:spPr>
        <p:txBody>
          <a:bodyPr>
            <a:spAutoFit/>
          </a:bodyPr>
          <a:lstStyle/>
          <a:p>
            <a:pPr>
              <a:defRPr/>
            </a:pPr>
            <a:r>
              <a:rPr lang="en-US" sz="2000" u="sng">
                <a:latin typeface="Arial" pitchFamily="34" charset="0"/>
                <a:cs typeface="Arial" pitchFamily="34" charset="0"/>
              </a:rPr>
              <a:t>Example</a:t>
            </a:r>
            <a:r>
              <a:rPr lang="en-US" sz="2000">
                <a:latin typeface="Arial" pitchFamily="34" charset="0"/>
                <a:cs typeface="Arial" pitchFamily="34" charset="0"/>
              </a:rPr>
              <a:t> </a:t>
            </a:r>
          </a:p>
          <a:p>
            <a:pPr>
              <a:defRPr/>
            </a:pPr>
            <a:r>
              <a:rPr lang="en-US" sz="1050">
                <a:latin typeface="Arial" pitchFamily="34" charset="0"/>
                <a:cs typeface="Arial" pitchFamily="34" charset="0"/>
              </a:rPr>
              <a:t> </a:t>
            </a:r>
          </a:p>
          <a:p>
            <a:pPr>
              <a:defRPr/>
            </a:pPr>
            <a:r>
              <a:rPr lang="en-US" b="1">
                <a:solidFill>
                  <a:schemeClr val="accent5">
                    <a:lumMod val="50000"/>
                  </a:schemeClr>
                </a:solidFill>
                <a:latin typeface="Arial" pitchFamily="34" charset="0"/>
                <a:cs typeface="Arial" pitchFamily="34" charset="0"/>
              </a:rPr>
              <a:t>//This is ok</a:t>
            </a:r>
          </a:p>
          <a:p>
            <a:pPr>
              <a:defRPr/>
            </a:pPr>
            <a:r>
              <a:rPr lang="en-US">
                <a:latin typeface="Arial" pitchFamily="34" charset="0"/>
                <a:cs typeface="Arial" pitchFamily="34" charset="0"/>
              </a:rPr>
              <a:t>class Employee{</a:t>
            </a:r>
          </a:p>
          <a:p>
            <a:pPr>
              <a:defRPr/>
            </a:pPr>
            <a:r>
              <a:rPr lang="en-US">
                <a:latin typeface="Arial" pitchFamily="34" charset="0"/>
                <a:cs typeface="Arial" pitchFamily="34" charset="0"/>
              </a:rPr>
              <a:t>	</a:t>
            </a:r>
            <a:r>
              <a:rPr lang="en-US" b="1">
                <a:solidFill>
                  <a:schemeClr val="accent5">
                    <a:lumMod val="50000"/>
                  </a:schemeClr>
                </a:solidFill>
                <a:latin typeface="Arial" pitchFamily="34" charset="0"/>
                <a:cs typeface="Arial" pitchFamily="34" charset="0"/>
              </a:rPr>
              <a:t>//…//</a:t>
            </a:r>
          </a:p>
          <a:p>
            <a:pPr>
              <a:defRPr/>
            </a:pPr>
            <a:r>
              <a:rPr lang="en-US">
                <a:latin typeface="Arial" pitchFamily="34" charset="0"/>
                <a:cs typeface="Arial" pitchFamily="34" charset="0"/>
              </a:rPr>
              <a:t>}</a:t>
            </a:r>
          </a:p>
          <a:p>
            <a:pPr>
              <a:defRPr/>
            </a:pPr>
            <a:r>
              <a:rPr lang="en-US">
                <a:latin typeface="Arial" pitchFamily="34" charset="0"/>
                <a:cs typeface="Arial" pitchFamily="34" charset="0"/>
              </a:rPr>
              <a:t>class Manager extends Employee {</a:t>
            </a:r>
          </a:p>
          <a:p>
            <a:pPr>
              <a:defRPr/>
            </a:pPr>
            <a:r>
              <a:rPr lang="en-US">
                <a:latin typeface="Arial" pitchFamily="34" charset="0"/>
                <a:cs typeface="Arial" pitchFamily="34" charset="0"/>
              </a:rPr>
              <a:t>	</a:t>
            </a:r>
            <a:r>
              <a:rPr lang="en-US" b="1">
                <a:solidFill>
                  <a:schemeClr val="accent5">
                    <a:lumMod val="50000"/>
                  </a:schemeClr>
                </a:solidFill>
                <a:latin typeface="Arial" pitchFamily="34" charset="0"/>
                <a:cs typeface="Arial" pitchFamily="34" charset="0"/>
              </a:rPr>
              <a:t>//…//</a:t>
            </a:r>
          </a:p>
          <a:p>
            <a:pPr>
              <a:defRPr/>
            </a:pPr>
            <a:r>
              <a:rPr lang="en-US">
                <a:latin typeface="Arial" pitchFamily="34" charset="0"/>
                <a:cs typeface="Arial" pitchFamily="34" charset="0"/>
              </a:rPr>
              <a:t>}</a:t>
            </a:r>
          </a:p>
          <a:p>
            <a:pPr>
              <a:defRPr/>
            </a:pPr>
            <a:endParaRPr lang="en-US">
              <a:latin typeface="Arial" pitchFamily="34" charset="0"/>
              <a:cs typeface="Arial" pitchFamily="34" charset="0"/>
            </a:endParaRPr>
          </a:p>
        </p:txBody>
      </p:sp>
      <p:sp>
        <p:nvSpPr>
          <p:cNvPr id="7" name="Title 1"/>
          <p:cNvSpPr>
            <a:spLocks noGrp="1"/>
          </p:cNvSpPr>
          <p:nvPr>
            <p:ph type="title"/>
          </p:nvPr>
        </p:nvSpPr>
        <p:spPr>
          <a:xfrm>
            <a:off x="524751" y="43543"/>
            <a:ext cx="8229600" cy="1143000"/>
          </a:xfrm>
        </p:spPr>
        <p:txBody>
          <a:bodyPr/>
          <a:lstStyle/>
          <a:p>
            <a:r>
              <a:rPr lang="en-US" altLang="en-US" smtClean="0"/>
              <a:t>Using the Default Constructor</a:t>
            </a:r>
          </a:p>
        </p:txBody>
      </p:sp>
    </p:spTree>
    <p:extLst>
      <p:ext uri="{BB962C8B-B14F-4D97-AF65-F5344CB8AC3E}">
        <p14:creationId xmlns:p14="http://schemas.microsoft.com/office/powerpoint/2010/main" val="46410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Inheritance </a:t>
            </a:r>
            <a:r>
              <a:rPr lang="en-US">
                <a:sym typeface="SymbolPS"/>
              </a:rPr>
              <a:t></a:t>
            </a:r>
            <a:r>
              <a:rPr lang="en-US" altLang="en-US" smtClean="0"/>
              <a:t> Polymorphism</a:t>
            </a:r>
          </a:p>
        </p:txBody>
      </p:sp>
      <p:sp>
        <p:nvSpPr>
          <p:cNvPr id="4" name="Slide Number Placeholder 3"/>
          <p:cNvSpPr>
            <a:spLocks noGrp="1"/>
          </p:cNvSpPr>
          <p:nvPr>
            <p:ph type="sldNum" sz="quarter" idx="12"/>
          </p:nvPr>
        </p:nvSpPr>
        <p:spPr/>
        <p:txBody>
          <a:bodyPr/>
          <a:lstStyle/>
          <a:p>
            <a:pPr>
              <a:defRPr/>
            </a:pPr>
            <a:fld id="{0865E505-2E4A-498C-934D-645A2C3F3AF0}" type="slidenum">
              <a:rPr lang="en-US" smtClean="0"/>
              <a:pPr>
                <a:defRPr/>
              </a:pPr>
              <a:t>11</a:t>
            </a:fld>
            <a:endParaRPr lang="en-US" dirty="0"/>
          </a:p>
        </p:txBody>
      </p:sp>
      <p:pic>
        <p:nvPicPr>
          <p:cNvPr id="1434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063750"/>
            <a:ext cx="7315200" cy="4219575"/>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3637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Polymorphism and Late Binding</a:t>
            </a:r>
          </a:p>
        </p:txBody>
      </p:sp>
      <p:sp>
        <p:nvSpPr>
          <p:cNvPr id="4" name="Slide Number Placeholder 3"/>
          <p:cNvSpPr>
            <a:spLocks noGrp="1"/>
          </p:cNvSpPr>
          <p:nvPr>
            <p:ph type="sldNum" sz="quarter" idx="12"/>
          </p:nvPr>
        </p:nvSpPr>
        <p:spPr/>
        <p:txBody>
          <a:bodyPr/>
          <a:lstStyle/>
          <a:p>
            <a:pPr>
              <a:defRPr/>
            </a:pPr>
            <a:fld id="{FFF18752-92F7-4753-8770-B78E1C06532D}" type="slidenum">
              <a:rPr lang="en-US" smtClean="0"/>
              <a:pPr>
                <a:defRPr/>
              </a:pPr>
              <a:t>12</a:t>
            </a:fld>
            <a:endParaRPr lang="en-US" dirty="0"/>
          </a:p>
        </p:txBody>
      </p:sp>
      <p:pic>
        <p:nvPicPr>
          <p:cNvPr id="1536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057400"/>
            <a:ext cx="8232775" cy="3810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314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76800"/>
          </a:xfrm>
        </p:spPr>
        <p:txBody>
          <a:bodyPr>
            <a:normAutofit fontScale="92500"/>
          </a:bodyPr>
          <a:lstStyle/>
          <a:p>
            <a:pPr marL="0" indent="0">
              <a:buNone/>
            </a:pPr>
            <a:r>
              <a:rPr lang="en-US"/>
              <a:t>When a method is called on a subclass, the JVM by default uses </a:t>
            </a:r>
            <a:r>
              <a:rPr lang="en-US" i="1"/>
              <a:t>dynamic binding </a:t>
            </a:r>
            <a:r>
              <a:rPr lang="en-US" smtClean="0"/>
              <a:t>to determine </a:t>
            </a:r>
            <a:r>
              <a:rPr lang="en-US"/>
              <a:t>the correct method body to execute. Early binding (and hence a </a:t>
            </a:r>
            <a:r>
              <a:rPr lang="en-US" smtClean="0"/>
              <a:t>slight improvement </a:t>
            </a:r>
            <a:r>
              <a:rPr lang="en-US"/>
              <a:t>in performance) can be forced by declaring a method </a:t>
            </a:r>
            <a:r>
              <a:rPr lang="en-US">
                <a:latin typeface="Courier New" panose="02070309020205020404" pitchFamily="49" charset="0"/>
                <a:cs typeface="Courier New" panose="02070309020205020404" pitchFamily="49" charset="0"/>
              </a:rPr>
              <a:t>final</a:t>
            </a:r>
            <a:r>
              <a:rPr lang="en-US"/>
              <a:t>. </a:t>
            </a:r>
            <a:endParaRPr lang="en-US" smtClean="0"/>
          </a:p>
          <a:p>
            <a:pPr marL="0" indent="0">
              <a:buNone/>
            </a:pPr>
            <a:endParaRPr lang="en-US"/>
          </a:p>
          <a:p>
            <a:pPr marL="0" indent="0">
              <a:buNone/>
            </a:pPr>
            <a:r>
              <a:rPr lang="en-US" smtClean="0"/>
              <a:t>In </a:t>
            </a:r>
            <a:r>
              <a:rPr lang="en-US"/>
              <a:t>a </a:t>
            </a:r>
            <a:r>
              <a:rPr lang="en-US" smtClean="0"/>
              <a:t>similar way</a:t>
            </a:r>
            <a:r>
              <a:rPr lang="en-US"/>
              <a:t>, it is said (Maharishi, </a:t>
            </a:r>
            <a:r>
              <a:rPr lang="en-US" i="1"/>
              <a:t>Science of Being</a:t>
            </a:r>
            <a:r>
              <a:rPr lang="en-US"/>
              <a:t>) that an enlightened individual need </a:t>
            </a:r>
            <a:r>
              <a:rPr lang="en-US" smtClean="0"/>
              <a:t>not continually </a:t>
            </a:r>
            <a:r>
              <a:rPr lang="en-US"/>
              <a:t>plan and prepare in order to meet the needs of his daily life – instead, </a:t>
            </a:r>
            <a:r>
              <a:rPr lang="en-US" smtClean="0"/>
              <a:t>the enlightened </a:t>
            </a:r>
            <a:r>
              <a:rPr lang="en-US"/>
              <a:t>enjoys spontaneous support of nature, and sees what to do as situations arise</a:t>
            </a:r>
            <a:r>
              <a:rPr lang="en-US" smtClean="0"/>
              <a:t>.</a:t>
            </a:r>
            <a:br>
              <a:rPr lang="en-US" smtClean="0"/>
            </a:br>
            <a:endParaRPr lang="en-US"/>
          </a:p>
          <a:p>
            <a:pPr marL="0" indent="0">
              <a:buNone/>
            </a:pPr>
            <a:r>
              <a:rPr lang="en-US"/>
              <a:t>Such individuals are an analogue to "late binding".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6" name="Rectangle 3"/>
          <p:cNvSpPr txBox="1">
            <a:spLocks noChangeArrowheads="1"/>
          </p:cNvSpPr>
          <p:nvPr/>
        </p:nvSpPr>
        <p:spPr>
          <a:xfrm>
            <a:off x="609600" y="228600"/>
            <a:ext cx="7759700" cy="1130300"/>
          </a:xfrm>
          <a:prstGeom prst="rect">
            <a:avLst/>
          </a:prstGeom>
          <a:solidFill>
            <a:srgbClr val="FFE7B7"/>
          </a:solidFill>
          <a:ln w="12700" cap="flat">
            <a:solidFill>
              <a:schemeClr val="tx1"/>
            </a:solidFill>
          </a:ln>
          <a:effectLst>
            <a:outerShdw dist="107763" dir="2700000" algn="ctr" rotWithShape="0">
              <a:schemeClr val="accent1"/>
            </a:outerShdw>
          </a:effectLst>
        </p:spPr>
        <p:txBody>
          <a:bodyPr vert="horz" lIns="90488" tIns="44450" rIns="90488" bIns="44450" anchor="ct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defRPr/>
            </a:pPr>
            <a:r>
              <a:rPr lang="en-US" smtClean="0">
                <a:solidFill>
                  <a:srgbClr val="000099"/>
                </a:solidFill>
              </a:rPr>
              <a:t>Main Point 1</a:t>
            </a:r>
            <a:endParaRPr lang="en-US" dirty="0" smtClean="0"/>
          </a:p>
        </p:txBody>
      </p:sp>
    </p:spTree>
    <p:extLst>
      <p:ext uri="{BB962C8B-B14F-4D97-AF65-F5344CB8AC3E}">
        <p14:creationId xmlns:p14="http://schemas.microsoft.com/office/powerpoint/2010/main" val="2171357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Abstract Classes and Methods</a:t>
            </a:r>
          </a:p>
        </p:txBody>
      </p:sp>
      <p:sp>
        <p:nvSpPr>
          <p:cNvPr id="16387" name="Content Placeholder 2"/>
          <p:cNvSpPr>
            <a:spLocks noGrp="1"/>
          </p:cNvSpPr>
          <p:nvPr>
            <p:ph idx="1"/>
          </p:nvPr>
        </p:nvSpPr>
        <p:spPr/>
        <p:txBody>
          <a:bodyPr/>
          <a:lstStyle/>
          <a:p>
            <a:r>
              <a:rPr lang="en-US" altLang="en-US" smtClean="0"/>
              <a:t>When a class is declared to be abstract, it cannot be instantiated directly. </a:t>
            </a:r>
          </a:p>
          <a:p>
            <a:r>
              <a:rPr lang="en-US" altLang="en-US" smtClean="0"/>
              <a:t>When a method in a class is declared abstract, it means no implementation of the method is provided, and it must be implemented by a subclass. </a:t>
            </a:r>
          </a:p>
          <a:p>
            <a:r>
              <a:rPr lang="en-US" altLang="en-US" smtClean="0"/>
              <a:t>When a method is declared to be abstract, its enclosing class must also be declared abstract.</a:t>
            </a:r>
          </a:p>
          <a:p>
            <a:r>
              <a:rPr lang="en-US" altLang="en-US" smtClean="0"/>
              <a:t>Abstract classes may include instance variables and other non-abstract (implemented) methods</a:t>
            </a:r>
          </a:p>
          <a:p>
            <a:endParaRPr lang="en-US" altLang="en-US" smtClean="0"/>
          </a:p>
        </p:txBody>
      </p:sp>
      <p:sp>
        <p:nvSpPr>
          <p:cNvPr id="4" name="Slide Number Placeholder 3"/>
          <p:cNvSpPr>
            <a:spLocks noGrp="1"/>
          </p:cNvSpPr>
          <p:nvPr>
            <p:ph type="sldNum" sz="quarter" idx="12"/>
          </p:nvPr>
        </p:nvSpPr>
        <p:spPr/>
        <p:txBody>
          <a:bodyPr/>
          <a:lstStyle/>
          <a:p>
            <a:pPr>
              <a:defRPr/>
            </a:pPr>
            <a:fld id="{F81906D6-3152-4D17-B0A4-2D154148EC61}" type="slidenum">
              <a:rPr lang="en-US" smtClean="0"/>
              <a:pPr>
                <a:defRPr/>
              </a:pPr>
              <a:t>14</a:t>
            </a:fld>
            <a:endParaRPr lang="en-US" dirty="0"/>
          </a:p>
        </p:txBody>
      </p:sp>
    </p:spTree>
    <p:extLst>
      <p:ext uri="{BB962C8B-B14F-4D97-AF65-F5344CB8AC3E}">
        <p14:creationId xmlns:p14="http://schemas.microsoft.com/office/powerpoint/2010/main" val="99093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Abstract Class Example</a:t>
            </a:r>
            <a:endParaRPr lang="en-US" dirty="0"/>
          </a:p>
        </p:txBody>
      </p:sp>
      <p:sp>
        <p:nvSpPr>
          <p:cNvPr id="4" name="Text Box 15"/>
          <p:cNvSpPr txBox="1">
            <a:spLocks noChangeArrowheads="1"/>
          </p:cNvSpPr>
          <p:nvPr/>
        </p:nvSpPr>
        <p:spPr bwMode="auto">
          <a:xfrm>
            <a:off x="457200" y="1371600"/>
            <a:ext cx="6705600" cy="3108543"/>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Product {</a:t>
            </a:r>
          </a:p>
          <a:p>
            <a:r>
              <a:rPr lang="en-US" sz="1600" b="1" dirty="0" smtClean="0">
                <a:solidFill>
                  <a:srgbClr val="7F0055"/>
                </a:solidFill>
                <a:latin typeface="Consolas"/>
              </a:rPr>
              <a:t>    private</a:t>
            </a:r>
            <a:r>
              <a:rPr lang="en-US" sz="1600" b="1" dirty="0" smtClean="0">
                <a:solidFill>
                  <a:srgbClr val="000000"/>
                </a:solidFill>
                <a:latin typeface="Consolas"/>
              </a:rPr>
              <a:t> </a:t>
            </a:r>
            <a:r>
              <a:rPr lang="en-US" sz="1600" dirty="0" smtClean="0">
                <a:solidFill>
                  <a:srgbClr val="000000"/>
                </a:solidFill>
                <a:latin typeface="Consolas"/>
              </a:rPr>
              <a:t>String </a:t>
            </a:r>
            <a:r>
              <a:rPr lang="en-US" sz="1600" dirty="0" err="1" smtClean="0">
                <a:solidFill>
                  <a:srgbClr val="0000C0"/>
                </a:solidFill>
                <a:latin typeface="Consolas"/>
              </a:rPr>
              <a:t>productId</a:t>
            </a:r>
            <a:r>
              <a:rPr lang="en-US" sz="1600" dirty="0" smtClean="0">
                <a:solidFill>
                  <a:srgbClr val="000000"/>
                </a:solidFill>
                <a:latin typeface="Consolas"/>
              </a:rPr>
              <a:t>;</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dirty="0" smtClean="0">
                <a:solidFill>
                  <a:srgbClr val="000000"/>
                </a:solidFill>
                <a:latin typeface="Consolas"/>
              </a:rPr>
              <a:t>String </a:t>
            </a:r>
            <a:r>
              <a:rPr lang="en-US" sz="1600" dirty="0" err="1" smtClean="0">
                <a:solidFill>
                  <a:srgbClr val="000000"/>
                </a:solidFill>
                <a:latin typeface="Consolas"/>
              </a:rPr>
              <a:t>getProductId</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err="1" smtClean="0">
                <a:solidFill>
                  <a:srgbClr val="0000C0"/>
                </a:solidFill>
                <a:latin typeface="Consolas"/>
              </a:rPr>
              <a:t>productId</a:t>
            </a:r>
            <a:r>
              <a:rPr lang="en-US" sz="1600"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setProductId</a:t>
            </a:r>
            <a:r>
              <a:rPr lang="en-US" sz="1600" dirty="0" smtClean="0">
                <a:solidFill>
                  <a:srgbClr val="000000"/>
                </a:solidFill>
                <a:latin typeface="Consolas"/>
              </a:rPr>
              <a:t>(String </a:t>
            </a:r>
            <a:r>
              <a:rPr lang="en-US" sz="1600" dirty="0" err="1" smtClean="0">
                <a:solidFill>
                  <a:srgbClr val="000000"/>
                </a:solidFill>
                <a:latin typeface="Consolas"/>
              </a:rPr>
              <a:t>productId</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dirty="0" err="1" smtClean="0">
                <a:solidFill>
                  <a:srgbClr val="000000"/>
                </a:solidFill>
                <a:latin typeface="Consolas"/>
              </a:rPr>
              <a:t>.</a:t>
            </a:r>
            <a:r>
              <a:rPr lang="en-US" sz="1600" dirty="0" err="1" smtClean="0">
                <a:solidFill>
                  <a:srgbClr val="0000C0"/>
                </a:solidFill>
                <a:latin typeface="Consolas"/>
              </a:rPr>
              <a:t>productId</a:t>
            </a:r>
            <a:r>
              <a:rPr lang="en-US" sz="1600" dirty="0" smtClean="0">
                <a:solidFill>
                  <a:srgbClr val="000000"/>
                </a:solidFill>
                <a:latin typeface="Consolas"/>
              </a:rPr>
              <a:t> = </a:t>
            </a:r>
            <a:r>
              <a:rPr lang="en-US" sz="1600" dirty="0" err="1" smtClean="0">
                <a:solidFill>
                  <a:srgbClr val="000000"/>
                </a:solidFill>
                <a:latin typeface="Consolas"/>
              </a:rPr>
              <a:t>productId</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a:t>
            </a:r>
          </a:p>
        </p:txBody>
      </p:sp>
      <p:sp>
        <p:nvSpPr>
          <p:cNvPr id="6" name="Text Box 15"/>
          <p:cNvSpPr txBox="1">
            <a:spLocks noChangeArrowheads="1"/>
          </p:cNvSpPr>
          <p:nvPr/>
        </p:nvSpPr>
        <p:spPr bwMode="auto">
          <a:xfrm>
            <a:off x="457200" y="4782741"/>
            <a:ext cx="6705600" cy="1846659"/>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Bicycle </a:t>
            </a:r>
            <a:r>
              <a:rPr lang="en-US" sz="1600" b="1" dirty="0" smtClean="0">
                <a:solidFill>
                  <a:srgbClr val="7F0055"/>
                </a:solidFill>
                <a:latin typeface="Consolas"/>
              </a:rPr>
              <a:t>extends</a:t>
            </a:r>
            <a:r>
              <a:rPr lang="en-US" sz="1600" b="1" dirty="0" smtClean="0">
                <a:solidFill>
                  <a:srgbClr val="000000"/>
                </a:solidFill>
                <a:latin typeface="Consolas"/>
              </a:rPr>
              <a:t> </a:t>
            </a:r>
            <a:r>
              <a:rPr lang="en-US" sz="1600" dirty="0" smtClean="0">
                <a:solidFill>
                  <a:srgbClr val="000000"/>
                </a:solidFill>
                <a:latin typeface="Consolas"/>
              </a:rPr>
              <a:t>Product {</a:t>
            </a:r>
          </a:p>
          <a:p>
            <a:endParaRPr lang="en-US" sz="1600" dirty="0" smtClean="0">
              <a:latin typeface="Consolas"/>
            </a:endParaRPr>
          </a:p>
          <a:p>
            <a:r>
              <a:rPr lang="en-US" sz="1600" dirty="0" smtClean="0">
                <a:solidFill>
                  <a:srgbClr val="646464"/>
                </a:solidFill>
                <a:latin typeface="Consolas"/>
              </a:rPr>
              <a:t>    @Override</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smtClean="0">
                <a:solidFill>
                  <a:srgbClr val="000000"/>
                </a:solidFill>
                <a:latin typeface="Consolas"/>
              </a:rPr>
              <a:t>230.45;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p>
        </p:txBody>
      </p:sp>
      <p:pic>
        <p:nvPicPr>
          <p:cNvPr id="1026" name="Picture 2"/>
          <p:cNvPicPr>
            <a:picLocks noChangeAspect="1" noChangeArrowheads="1"/>
          </p:cNvPicPr>
          <p:nvPr/>
        </p:nvPicPr>
        <p:blipFill>
          <a:blip r:embed="rId2" cstate="print"/>
          <a:srcRect/>
          <a:stretch>
            <a:fillRect/>
          </a:stretch>
        </p:blipFill>
        <p:spPr bwMode="auto">
          <a:xfrm>
            <a:off x="6324600" y="2209800"/>
            <a:ext cx="2209800" cy="3352367"/>
          </a:xfrm>
          <a:prstGeom prst="rect">
            <a:avLst/>
          </a:prstGeom>
          <a:noFill/>
          <a:ln w="9525">
            <a:noFill/>
            <a:miter lim="800000"/>
            <a:headEnd/>
            <a:tailEnd/>
          </a:ln>
          <a:effectLst/>
        </p:spPr>
      </p:pic>
      <p:sp>
        <p:nvSpPr>
          <p:cNvPr id="8" name="TextBox 7"/>
          <p:cNvSpPr txBox="1"/>
          <p:nvPr/>
        </p:nvSpPr>
        <p:spPr>
          <a:xfrm>
            <a:off x="5029200" y="2514600"/>
            <a:ext cx="1243867" cy="369332"/>
          </a:xfrm>
          <a:prstGeom prst="rect">
            <a:avLst/>
          </a:prstGeom>
          <a:noFill/>
          <a:ln>
            <a:solidFill>
              <a:schemeClr val="tx1"/>
            </a:solidFill>
          </a:ln>
        </p:spPr>
        <p:txBody>
          <a:bodyPr wrap="none" rtlCol="0">
            <a:spAutoFit/>
          </a:bodyPr>
          <a:lstStyle/>
          <a:p>
            <a:r>
              <a:rPr lang="en-US" dirty="0" smtClean="0"/>
              <a:t>Stereotype</a:t>
            </a:r>
            <a:endParaRPr lang="en-US" dirty="0"/>
          </a:p>
        </p:txBody>
      </p:sp>
      <p:cxnSp>
        <p:nvCxnSpPr>
          <p:cNvPr id="10" name="Straight Arrow Connector 9"/>
          <p:cNvCxnSpPr>
            <a:stCxn id="8" idx="2"/>
          </p:cNvCxnSpPr>
          <p:nvPr/>
        </p:nvCxnSpPr>
        <p:spPr>
          <a:xfrm>
            <a:off x="5651134" y="2883932"/>
            <a:ext cx="902067" cy="392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V="1">
            <a:off x="6273067" y="2590800"/>
            <a:ext cx="661133" cy="10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400" smtClean="0"/>
              <a:t>Abstract Classes and Polymorphism</a:t>
            </a:r>
          </a:p>
        </p:txBody>
      </p:sp>
      <p:sp>
        <p:nvSpPr>
          <p:cNvPr id="3" name="Content Placeholder 2"/>
          <p:cNvSpPr>
            <a:spLocks noGrp="1"/>
          </p:cNvSpPr>
          <p:nvPr>
            <p:ph idx="1"/>
          </p:nvPr>
        </p:nvSpPr>
        <p:spPr/>
        <p:txBody>
          <a:bodyPr/>
          <a:lstStyle/>
          <a:p>
            <a:pPr marL="0" indent="0">
              <a:buFont typeface="Wingdings 2" pitchFamily="18" charset="2"/>
              <a:buNone/>
              <a:defRPr/>
            </a:pPr>
            <a:r>
              <a:rPr lang="en-US" smtClean="0"/>
              <a:t>When using polymorphism:</a:t>
            </a:r>
            <a:br>
              <a:rPr lang="en-US" smtClean="0"/>
            </a:br>
            <a:endParaRPr lang="en-US" smtClean="0"/>
          </a:p>
          <a:p>
            <a:pPr>
              <a:defRPr/>
            </a:pPr>
            <a:r>
              <a:rPr lang="en-US" sz="2000" i="1" smtClean="0"/>
              <a:t>Default implementation. </a:t>
            </a:r>
            <a:r>
              <a:rPr lang="en-US" sz="2000" smtClean="0"/>
              <a:t>Sometimes, a method common to subclasses has a natural default implementation.</a:t>
            </a:r>
            <a:br>
              <a:rPr lang="en-US" sz="2000" smtClean="0"/>
            </a:br>
            <a:r>
              <a:rPr lang="en-US" sz="2000" smtClean="0"/>
              <a:t/>
            </a:r>
            <a:br>
              <a:rPr lang="en-US" sz="2000" smtClean="0"/>
            </a:br>
            <a:r>
              <a:rPr lang="en-US" sz="2000" smtClean="0"/>
              <a:t>Example: The </a:t>
            </a:r>
            <a:r>
              <a:rPr lang="en-US" sz="2000" smtClean="0">
                <a:latin typeface="Courier New" panose="02070309020205020404" pitchFamily="49" charset="0"/>
                <a:cs typeface="Courier New" panose="02070309020205020404" pitchFamily="49" charset="0"/>
              </a:rPr>
              <a:t>getSalary</a:t>
            </a:r>
            <a:r>
              <a:rPr lang="en-US" sz="2000" smtClean="0"/>
              <a:t> method of </a:t>
            </a:r>
            <a:r>
              <a:rPr lang="en-US" sz="2000" smtClean="0">
                <a:latin typeface="Courier New" panose="02070309020205020404" pitchFamily="49" charset="0"/>
                <a:cs typeface="Courier New" panose="02070309020205020404" pitchFamily="49" charset="0"/>
              </a:rPr>
              <a:t>Employee</a:t>
            </a:r>
            <a:r>
              <a:rPr lang="en-US" sz="2000" smtClean="0"/>
              <a:t>.</a:t>
            </a:r>
            <a:br>
              <a:rPr lang="en-US" sz="2000" smtClean="0"/>
            </a:br>
            <a:endParaRPr lang="en-US" sz="2000" smtClean="0"/>
          </a:p>
          <a:p>
            <a:pPr>
              <a:defRPr/>
            </a:pPr>
            <a:r>
              <a:rPr lang="en-US" sz="2000" i="1" smtClean="0"/>
              <a:t>Abstract method. </a:t>
            </a:r>
            <a:r>
              <a:rPr lang="en-US" sz="2000" smtClean="0"/>
              <a:t>At other times, a common method has no default implementation and so it is declared </a:t>
            </a:r>
            <a:r>
              <a:rPr lang="en-US" sz="2000" i="1" smtClean="0"/>
              <a:t>abstract</a:t>
            </a:r>
            <a:r>
              <a:rPr lang="en-US" sz="2000" smtClean="0"/>
              <a:t> – the implementation of the method in this case must be handled by subclasses.</a:t>
            </a:r>
          </a:p>
          <a:p>
            <a:pPr marL="0" indent="0">
              <a:buFont typeface="Wingdings 2" pitchFamily="18" charset="2"/>
              <a:buNone/>
              <a:defRPr/>
            </a:pPr>
            <a:endParaRPr lang="en-US" sz="2000" i="1"/>
          </a:p>
          <a:p>
            <a:pPr marL="0" indent="0">
              <a:buFont typeface="Wingdings 2" pitchFamily="18" charset="2"/>
              <a:buNone/>
              <a:defRPr/>
            </a:pPr>
            <a:r>
              <a:rPr lang="en-US" sz="2000" i="1"/>
              <a:t> </a:t>
            </a:r>
            <a:r>
              <a:rPr lang="en-US" sz="2000" i="1" smtClean="0"/>
              <a:t>    </a:t>
            </a:r>
            <a:r>
              <a:rPr lang="en-US" sz="2000" smtClean="0"/>
              <a:t>Example:  The </a:t>
            </a:r>
            <a:r>
              <a:rPr lang="en-US" sz="1800" smtClean="0">
                <a:latin typeface="Courier New" panose="02070309020205020404" pitchFamily="49" charset="0"/>
                <a:cs typeface="Courier New" panose="02070309020205020404" pitchFamily="49" charset="0"/>
              </a:rPr>
              <a:t>computeStipend</a:t>
            </a:r>
            <a:r>
              <a:rPr lang="en-US" sz="2000" smtClean="0"/>
              <a:t> method of </a:t>
            </a:r>
            <a:r>
              <a:rPr lang="en-US" sz="1800" smtClean="0">
                <a:latin typeface="Courier New" panose="02070309020205020404" pitchFamily="49" charset="0"/>
                <a:cs typeface="Courier New" panose="02070309020205020404" pitchFamily="49" charset="0"/>
              </a:rPr>
              <a:t>StaffPerson</a:t>
            </a:r>
            <a:endParaRPr lang="en-US" sz="1800" i="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65B898ED-293C-4D95-9791-88B44877743A}" type="slidenum">
              <a:rPr lang="en-US" smtClean="0"/>
              <a:pPr>
                <a:defRPr/>
              </a:pPr>
              <a:t>16</a:t>
            </a:fld>
            <a:endParaRPr lang="en-US" dirty="0"/>
          </a:p>
        </p:txBody>
      </p:sp>
    </p:spTree>
    <p:extLst>
      <p:ext uri="{BB962C8B-B14F-4D97-AF65-F5344CB8AC3E}">
        <p14:creationId xmlns:p14="http://schemas.microsoft.com/office/powerpoint/2010/main" val="3621010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33400"/>
            <a:ext cx="8229600" cy="1143000"/>
          </a:xfrm>
        </p:spPr>
        <p:txBody>
          <a:bodyPr/>
          <a:lstStyle/>
          <a:p>
            <a:r>
              <a:rPr lang="en-US" altLang="en-US" smtClean="0"/>
              <a:t>Java Interfaces</a:t>
            </a:r>
          </a:p>
        </p:txBody>
      </p:sp>
      <p:sp>
        <p:nvSpPr>
          <p:cNvPr id="3" name="Content Placeholder 2"/>
          <p:cNvSpPr>
            <a:spLocks noGrp="1"/>
          </p:cNvSpPr>
          <p:nvPr>
            <p:ph idx="1"/>
          </p:nvPr>
        </p:nvSpPr>
        <p:spPr>
          <a:xfrm>
            <a:off x="457200" y="1752600"/>
            <a:ext cx="8382000" cy="4876800"/>
          </a:xfrm>
        </p:spPr>
        <p:txBody>
          <a:bodyPr>
            <a:normAutofit lnSpcReduction="10000"/>
          </a:bodyPr>
          <a:lstStyle/>
          <a:p>
            <a:pPr marL="0" indent="0">
              <a:buFont typeface="Wingdings 2" pitchFamily="18" charset="2"/>
              <a:buNone/>
              <a:defRPr/>
            </a:pPr>
            <a:r>
              <a:rPr lang="en-US" sz="1700" u="sng" smtClean="0"/>
              <a:t>A </a:t>
            </a:r>
            <a:r>
              <a:rPr lang="en-US" sz="1700" u="sng"/>
              <a:t>Java </a:t>
            </a:r>
            <a:r>
              <a:rPr lang="en-US" sz="1700" i="1" u="sng"/>
              <a:t>interface</a:t>
            </a:r>
            <a:r>
              <a:rPr lang="en-US" sz="1700" u="sng"/>
              <a:t> is like an abstract class execpt</a:t>
            </a:r>
            <a:r>
              <a:rPr lang="en-US" sz="1700" smtClean="0"/>
              <a:t>:</a:t>
            </a:r>
            <a:endParaRPr lang="en-US" sz="1700"/>
          </a:p>
          <a:p>
            <a:pPr>
              <a:defRPr/>
            </a:pPr>
            <a:r>
              <a:rPr lang="en-US" sz="1700" smtClean="0"/>
              <a:t>No </a:t>
            </a:r>
            <a:r>
              <a:rPr lang="en-US" sz="1700"/>
              <a:t>instance variables </a:t>
            </a:r>
            <a:r>
              <a:rPr lang="en-US" sz="1700" smtClean="0"/>
              <a:t>or </a:t>
            </a:r>
            <a:r>
              <a:rPr lang="en-US" sz="1700"/>
              <a:t>implemented </a:t>
            </a:r>
            <a:r>
              <a:rPr lang="en-US" sz="1700" smtClean="0"/>
              <a:t>methods </a:t>
            </a:r>
            <a:r>
              <a:rPr lang="en-US" sz="1700"/>
              <a:t>can </a:t>
            </a:r>
            <a:r>
              <a:rPr lang="en-US" sz="1700" smtClean="0"/>
              <a:t>occur. [Public static final variables can be defined, but not instance variables.]</a:t>
            </a:r>
            <a:endParaRPr lang="en-US" sz="1700"/>
          </a:p>
          <a:p>
            <a:pPr>
              <a:defRPr/>
            </a:pPr>
            <a:r>
              <a:rPr lang="en-US" sz="1700" smtClean="0"/>
              <a:t>Can </a:t>
            </a:r>
            <a:r>
              <a:rPr lang="en-US" sz="1700"/>
              <a:t>implement more than one interface</a:t>
            </a:r>
            <a:r>
              <a:rPr lang="en-US" sz="1700" smtClean="0"/>
              <a:t>. [Note: no class can have more than one </a:t>
            </a:r>
            <a:r>
              <a:rPr lang="en-US" sz="1700" i="1" smtClean="0"/>
              <a:t>superclass.</a:t>
            </a:r>
            <a:r>
              <a:rPr lang="en-US" sz="1700" smtClean="0"/>
              <a:t>] </a:t>
            </a:r>
            <a:r>
              <a:rPr lang="en-US" sz="1700"/>
              <a:t>Syntax:  </a:t>
            </a:r>
          </a:p>
          <a:p>
            <a:pPr marL="0" indent="0">
              <a:buFont typeface="Wingdings 2" pitchFamily="18" charset="2"/>
              <a:buNone/>
              <a:defRPr/>
            </a:pPr>
            <a:r>
              <a:rPr lang="en-US" sz="1700" smtClean="0"/>
              <a:t>	</a:t>
            </a:r>
            <a:r>
              <a:rPr lang="en-US" sz="1600" smtClean="0">
                <a:latin typeface="Courier New" panose="02070309020205020404" pitchFamily="49" charset="0"/>
                <a:cs typeface="Courier New" panose="02070309020205020404" pitchFamily="49" charset="0"/>
              </a:rPr>
              <a:t>MyClass </a:t>
            </a:r>
            <a:r>
              <a:rPr lang="en-US" sz="1600">
                <a:latin typeface="Courier New" panose="02070309020205020404" pitchFamily="49" charset="0"/>
                <a:cs typeface="Courier New" panose="02070309020205020404" pitchFamily="49" charset="0"/>
              </a:rPr>
              <a:t>implements Intface1, Intface2, Intface3</a:t>
            </a:r>
          </a:p>
          <a:p>
            <a:pPr>
              <a:defRPr/>
            </a:pPr>
            <a:r>
              <a:rPr lang="en-US" sz="1700" smtClean="0"/>
              <a:t>Can </a:t>
            </a:r>
            <a:r>
              <a:rPr lang="en-US" sz="1700"/>
              <a:t>also extend </a:t>
            </a:r>
            <a:r>
              <a:rPr lang="en-US" sz="1700" i="1"/>
              <a:t>and</a:t>
            </a:r>
            <a:r>
              <a:rPr lang="en-US" sz="1700"/>
              <a:t> implement. Syntax:</a:t>
            </a:r>
          </a:p>
          <a:p>
            <a:pPr marL="0" indent="0">
              <a:buFont typeface="Wingdings 2" pitchFamily="18" charset="2"/>
              <a:buNone/>
              <a:defRPr/>
            </a:pPr>
            <a:r>
              <a:rPr lang="en-US" sz="1700" smtClean="0"/>
              <a:t>	</a:t>
            </a:r>
            <a:r>
              <a:rPr lang="en-US" sz="1600" smtClean="0">
                <a:latin typeface="Courier New" panose="02070309020205020404" pitchFamily="49" charset="0"/>
                <a:cs typeface="Courier New" panose="02070309020205020404" pitchFamily="49" charset="0"/>
              </a:rPr>
              <a:t>MyClass </a:t>
            </a:r>
            <a:r>
              <a:rPr lang="en-US" sz="1600">
                <a:latin typeface="Courier New" panose="02070309020205020404" pitchFamily="49" charset="0"/>
                <a:cs typeface="Courier New" panose="02070309020205020404" pitchFamily="49" charset="0"/>
              </a:rPr>
              <a:t>extends SuperClass implements Intface1, </a:t>
            </a:r>
            <a:r>
              <a:rPr lang="en-US" sz="1600" smtClean="0">
                <a:latin typeface="Courier New" panose="02070309020205020404" pitchFamily="49" charset="0"/>
                <a:cs typeface="Courier New" panose="02070309020205020404" pitchFamily="49" charset="0"/>
              </a:rPr>
              <a:t>Intface2</a:t>
            </a:r>
            <a:br>
              <a:rPr lang="en-US" sz="1600" smtClean="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  </a:t>
            </a:r>
            <a:r>
              <a:rPr lang="en-US" sz="1600" i="1" smtClean="0"/>
              <a:t>Example</a:t>
            </a:r>
            <a:r>
              <a:rPr lang="en-US" sz="1600" smtClean="0"/>
              <a:t>: In Java, </a:t>
            </a:r>
            <a:r>
              <a:rPr lang="en-US" sz="1400" smtClean="0">
                <a:latin typeface="Courier New" panose="02070309020205020404" pitchFamily="49" charset="0"/>
                <a:cs typeface="Courier New" panose="02070309020205020404" pitchFamily="49" charset="0"/>
              </a:rPr>
              <a:t>ArrayList</a:t>
            </a:r>
            <a:r>
              <a:rPr lang="en-US" sz="1600" smtClean="0"/>
              <a:t> implements 6 interfaces and extends one class. </a:t>
            </a:r>
            <a:r>
              <a:rPr lang="en-US" sz="1400" smtClean="0"/>
              <a:t>(What are they?)</a:t>
            </a:r>
            <a:r>
              <a:rPr lang="en-US" sz="1700" u="sng" smtClean="0"/>
              <a:t/>
            </a:r>
            <a:br>
              <a:rPr lang="en-US" sz="1700" u="sng" smtClean="0"/>
            </a:br>
            <a:r>
              <a:rPr lang="en-US" sz="1700" u="sng" smtClean="0"/>
              <a:t/>
            </a:r>
            <a:br>
              <a:rPr lang="en-US" sz="1700" u="sng" smtClean="0"/>
            </a:br>
            <a:r>
              <a:rPr lang="en-US" sz="1700" u="sng" smtClean="0"/>
              <a:t>Other features</a:t>
            </a:r>
            <a:r>
              <a:rPr lang="en-US" sz="1700" smtClean="0"/>
              <a:t>: </a:t>
            </a:r>
          </a:p>
          <a:p>
            <a:pPr>
              <a:defRPr/>
            </a:pPr>
            <a:r>
              <a:rPr lang="en-US" sz="1700" smtClean="0"/>
              <a:t>One interface can extend another. Example: </a:t>
            </a:r>
            <a:r>
              <a:rPr lang="en-US" sz="1700" smtClean="0">
                <a:latin typeface="Courier New" panose="02070309020205020404" pitchFamily="49" charset="0"/>
                <a:cs typeface="Courier New" panose="02070309020205020404" pitchFamily="49" charset="0"/>
              </a:rPr>
              <a:t>List</a:t>
            </a:r>
            <a:r>
              <a:rPr lang="en-US" sz="1700" smtClean="0"/>
              <a:t> extends </a:t>
            </a:r>
            <a:r>
              <a:rPr lang="en-US" sz="1700" smtClean="0">
                <a:latin typeface="Courier New" panose="02070309020205020404" pitchFamily="49" charset="0"/>
                <a:cs typeface="Courier New" panose="02070309020205020404" pitchFamily="49" charset="0"/>
              </a:rPr>
              <a:t>Collection</a:t>
            </a:r>
            <a:endParaRPr lang="en-US" sz="1700"/>
          </a:p>
          <a:p>
            <a:pPr>
              <a:defRPr/>
            </a:pPr>
            <a:r>
              <a:rPr lang="en-US" sz="1700" smtClean="0"/>
              <a:t>In many cases, when an abstract class is used for polymorphism, an interface could be used instead.</a:t>
            </a:r>
          </a:p>
          <a:p>
            <a:pPr>
              <a:defRPr/>
            </a:pPr>
            <a:r>
              <a:rPr lang="en-US" sz="1700" smtClean="0"/>
              <a:t>All methods are automatically public and abstract</a:t>
            </a:r>
            <a:br>
              <a:rPr lang="en-US" sz="1700" smtClean="0"/>
            </a:br>
            <a:r>
              <a:rPr lang="en-US" sz="1700" smtClean="0"/>
              <a:t> </a:t>
            </a:r>
            <a:br>
              <a:rPr lang="en-US" sz="1700" smtClean="0"/>
            </a:br>
            <a:r>
              <a:rPr lang="en-US" sz="1700" smtClean="0"/>
              <a:t>Demo:  See package </a:t>
            </a:r>
            <a:r>
              <a:rPr lang="en-US" sz="1700" smtClean="0">
                <a:latin typeface="Courier New" panose="02070309020205020404" pitchFamily="49" charset="0"/>
                <a:cs typeface="Courier New" panose="02070309020205020404" pitchFamily="49" charset="0"/>
              </a:rPr>
              <a:t>lesson5.lecture.intfaces2</a:t>
            </a:r>
            <a:r>
              <a:rPr lang="en-US" sz="2000"/>
              <a:t/>
            </a:r>
            <a:br>
              <a:rPr lang="en-US" sz="2000"/>
            </a:br>
            <a:endParaRPr lang="en-US" sz="2000"/>
          </a:p>
        </p:txBody>
      </p:sp>
      <p:sp>
        <p:nvSpPr>
          <p:cNvPr id="4" name="Slide Number Placeholder 3"/>
          <p:cNvSpPr>
            <a:spLocks noGrp="1"/>
          </p:cNvSpPr>
          <p:nvPr>
            <p:ph type="sldNum" sz="quarter" idx="12"/>
          </p:nvPr>
        </p:nvSpPr>
        <p:spPr/>
        <p:txBody>
          <a:bodyPr/>
          <a:lstStyle/>
          <a:p>
            <a:pPr>
              <a:defRPr/>
            </a:pPr>
            <a:fld id="{6CB061D3-1B77-4A95-AA38-011A904F912D}" type="slidenum">
              <a:rPr lang="en-US" smtClean="0"/>
              <a:pPr>
                <a:defRPr/>
              </a:pPr>
              <a:t>17</a:t>
            </a:fld>
            <a:endParaRPr lang="en-US" dirty="0"/>
          </a:p>
        </p:txBody>
      </p:sp>
    </p:spTree>
    <p:extLst>
      <p:ext uri="{BB962C8B-B14F-4D97-AF65-F5344CB8AC3E}">
        <p14:creationId xmlns:p14="http://schemas.microsoft.com/office/powerpoint/2010/main" val="394760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914400"/>
            <a:ext cx="8229600" cy="1143000"/>
          </a:xfrm>
        </p:spPr>
        <p:txBody>
          <a:bodyPr>
            <a:noAutofit/>
          </a:bodyPr>
          <a:lstStyle/>
          <a:p>
            <a:r>
              <a:rPr lang="en-US" dirty="0" smtClean="0"/>
              <a:t>Interface Example</a:t>
            </a:r>
            <a:endParaRPr lang="en-US" dirty="0"/>
          </a:p>
        </p:txBody>
      </p:sp>
      <p:sp>
        <p:nvSpPr>
          <p:cNvPr id="4" name="Text Box 15"/>
          <p:cNvSpPr txBox="1">
            <a:spLocks noChangeArrowheads="1"/>
          </p:cNvSpPr>
          <p:nvPr/>
        </p:nvSpPr>
        <p:spPr bwMode="auto">
          <a:xfrm>
            <a:off x="457200" y="2362200"/>
            <a:ext cx="6705600" cy="830997"/>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interface</a:t>
            </a:r>
            <a:r>
              <a:rPr lang="en-US" sz="1600" b="1" dirty="0" smtClean="0">
                <a:solidFill>
                  <a:srgbClr val="000000"/>
                </a:solidFill>
                <a:latin typeface="Consolas"/>
              </a:rPr>
              <a:t> </a:t>
            </a:r>
            <a:r>
              <a:rPr lang="en-US" sz="1600" b="1" dirty="0" err="1" smtClean="0">
                <a:solidFill>
                  <a:srgbClr val="000000"/>
                </a:solidFill>
                <a:latin typeface="Consolas"/>
              </a:rPr>
              <a:t>I</a:t>
            </a:r>
            <a:r>
              <a:rPr lang="en-US" sz="1600" dirty="0" err="1" smtClean="0">
                <a:solidFill>
                  <a:srgbClr val="000000"/>
                </a:solidFill>
                <a:latin typeface="Consolas"/>
              </a:rPr>
              <a:t>Product</a:t>
            </a:r>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a:t>
            </a:r>
          </a:p>
          <a:p>
            <a:r>
              <a:rPr lang="en-US" sz="1600" dirty="0" smtClean="0">
                <a:solidFill>
                  <a:srgbClr val="000000"/>
                </a:solidFill>
                <a:latin typeface="Consolas"/>
              </a:rPr>
              <a:t>}</a:t>
            </a:r>
          </a:p>
        </p:txBody>
      </p:sp>
      <p:sp>
        <p:nvSpPr>
          <p:cNvPr id="5" name="Text Box 15"/>
          <p:cNvSpPr txBox="1">
            <a:spLocks noChangeArrowheads="1"/>
          </p:cNvSpPr>
          <p:nvPr/>
        </p:nvSpPr>
        <p:spPr bwMode="auto">
          <a:xfrm>
            <a:off x="457200" y="3708738"/>
            <a:ext cx="6705600" cy="2554545"/>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Bicycle </a:t>
            </a:r>
            <a:r>
              <a:rPr lang="en-US" sz="1600" b="1" dirty="0" smtClean="0">
                <a:solidFill>
                  <a:srgbClr val="7F0055"/>
                </a:solidFill>
                <a:latin typeface="Consolas"/>
              </a:rPr>
              <a:t>implements</a:t>
            </a:r>
            <a:r>
              <a:rPr lang="en-US" sz="1600" b="1" dirty="0" smtClean="0">
                <a:solidFill>
                  <a:srgbClr val="000000"/>
                </a:solidFill>
                <a:latin typeface="Consolas"/>
              </a:rPr>
              <a:t> </a:t>
            </a:r>
            <a:r>
              <a:rPr lang="en-US" sz="1600" b="1" dirty="0" err="1" smtClean="0">
                <a:solidFill>
                  <a:srgbClr val="000000"/>
                </a:solidFill>
                <a:latin typeface="Consolas"/>
              </a:rPr>
              <a:t>I</a:t>
            </a:r>
            <a:r>
              <a:rPr lang="en-US" sz="1600" dirty="0" err="1" smtClean="0">
                <a:solidFill>
                  <a:srgbClr val="000000"/>
                </a:solidFill>
                <a:latin typeface="Consolas"/>
              </a:rPr>
              <a:t>Product</a:t>
            </a:r>
            <a:r>
              <a:rPr lang="en-US" sz="1600" dirty="0" smtClean="0">
                <a:solidFill>
                  <a:srgbClr val="000000"/>
                </a:solidFill>
                <a:latin typeface="Consolas"/>
              </a:rPr>
              <a:t> {</a:t>
            </a:r>
          </a:p>
          <a:p>
            <a:endParaRPr lang="en-US" sz="1600" dirty="0" smtClean="0">
              <a:latin typeface="Consolas"/>
            </a:endParaRPr>
          </a:p>
          <a:p>
            <a:r>
              <a:rPr lang="en-US" sz="1600" dirty="0" smtClean="0">
                <a:solidFill>
                  <a:srgbClr val="646464"/>
                </a:solidFill>
                <a:latin typeface="Consolas"/>
              </a:rPr>
              <a:t>    @Override</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smtClean="0">
                <a:solidFill>
                  <a:srgbClr val="000000"/>
                </a:solidFill>
                <a:latin typeface="Consolas"/>
              </a:rPr>
              <a:t>230.45;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p>
          <a:p>
            <a:endParaRPr lang="en-US" sz="1600" dirty="0">
              <a:solidFill>
                <a:srgbClr val="000000"/>
              </a:solidFill>
              <a:latin typeface="Consolas"/>
            </a:endParaRPr>
          </a:p>
          <a:p>
            <a:r>
              <a:rPr lang="en-US" sz="1600" smtClean="0">
                <a:solidFill>
                  <a:srgbClr val="FF0000"/>
                </a:solidFill>
                <a:latin typeface="Consolas"/>
              </a:rPr>
              <a:t>Question: Is there a good reason to</a:t>
            </a:r>
            <a:br>
              <a:rPr lang="en-US" sz="1600" smtClean="0">
                <a:solidFill>
                  <a:srgbClr val="FF0000"/>
                </a:solidFill>
                <a:latin typeface="Consolas"/>
              </a:rPr>
            </a:br>
            <a:r>
              <a:rPr lang="en-US" sz="1600" smtClean="0">
                <a:solidFill>
                  <a:srgbClr val="FF0000"/>
                </a:solidFill>
                <a:latin typeface="Consolas"/>
              </a:rPr>
              <a:t>use an interface instead of an abstract class?</a:t>
            </a:r>
            <a:endParaRPr lang="en-US" sz="1600" dirty="0" smtClean="0">
              <a:solidFill>
                <a:srgbClr val="FF0000"/>
              </a:solidFill>
              <a:latin typeface="Consolas"/>
            </a:endParaRPr>
          </a:p>
        </p:txBody>
      </p:sp>
      <p:pic>
        <p:nvPicPr>
          <p:cNvPr id="6" name="Picture 2"/>
          <p:cNvPicPr>
            <a:picLocks noChangeAspect="1" noChangeArrowheads="1"/>
          </p:cNvPicPr>
          <p:nvPr/>
        </p:nvPicPr>
        <p:blipFill>
          <a:blip r:embed="rId2" cstate="print"/>
          <a:srcRect/>
          <a:stretch>
            <a:fillRect/>
          </a:stretch>
        </p:blipFill>
        <p:spPr bwMode="auto">
          <a:xfrm>
            <a:off x="5410200" y="4905375"/>
            <a:ext cx="3067538" cy="1495425"/>
          </a:xfrm>
          <a:prstGeom prst="rect">
            <a:avLst/>
          </a:prstGeom>
          <a:noFill/>
          <a:ln w="9525">
            <a:noFill/>
            <a:miter lim="800000"/>
            <a:headEnd/>
            <a:tailEnd/>
          </a:ln>
          <a:effectLst/>
        </p:spPr>
      </p:pic>
      <p:grpSp>
        <p:nvGrpSpPr>
          <p:cNvPr id="7" name="Group 6"/>
          <p:cNvGrpSpPr>
            <a:grpSpLocks noChangeAspect="1"/>
          </p:cNvGrpSpPr>
          <p:nvPr/>
        </p:nvGrpSpPr>
        <p:grpSpPr bwMode="auto">
          <a:xfrm>
            <a:off x="5410200" y="3305175"/>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Bicycle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IProduct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5957836" y="1905000"/>
            <a:ext cx="2500364" cy="646331"/>
          </a:xfrm>
          <a:prstGeom prst="rect">
            <a:avLst/>
          </a:prstGeom>
          <a:noFill/>
        </p:spPr>
        <p:txBody>
          <a:bodyPr wrap="none" rtlCol="0">
            <a:spAutoFit/>
          </a:bodyPr>
          <a:lstStyle/>
          <a:p>
            <a:r>
              <a:rPr lang="en-US" dirty="0" smtClean="0"/>
              <a:t>UML has two different </a:t>
            </a:r>
          </a:p>
          <a:p>
            <a:r>
              <a:rPr lang="en-US" dirty="0" smtClean="0"/>
              <a:t>notations for Interfaces</a:t>
            </a:r>
            <a:endParaRPr lang="en-US" dirty="0"/>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23" name="TextBox 22"/>
          <p:cNvSpPr txBox="1"/>
          <p:nvPr/>
        </p:nvSpPr>
        <p:spPr>
          <a:xfrm>
            <a:off x="6172198" y="2971800"/>
            <a:ext cx="1243867" cy="369332"/>
          </a:xfrm>
          <a:prstGeom prst="rect">
            <a:avLst/>
          </a:prstGeom>
          <a:noFill/>
          <a:ln>
            <a:solidFill>
              <a:schemeClr val="tx1"/>
            </a:solidFill>
          </a:ln>
        </p:spPr>
        <p:txBody>
          <a:bodyPr wrap="none" rtlCol="0">
            <a:spAutoFit/>
          </a:bodyPr>
          <a:lstStyle/>
          <a:p>
            <a:r>
              <a:rPr lang="en-US" dirty="0" smtClean="0"/>
              <a:t>Stereotype</a:t>
            </a:r>
            <a:endParaRPr lang="en-US" dirty="0"/>
          </a:p>
        </p:txBody>
      </p:sp>
      <p:cxnSp>
        <p:nvCxnSpPr>
          <p:cNvPr id="24" name="Straight Arrow Connector 23"/>
          <p:cNvCxnSpPr>
            <a:stCxn id="23" idx="2"/>
          </p:cNvCxnSpPr>
          <p:nvPr/>
        </p:nvCxnSpPr>
        <p:spPr>
          <a:xfrm>
            <a:off x="6794132" y="3341132"/>
            <a:ext cx="825870" cy="31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914400"/>
            <a:ext cx="8229600" cy="1143000"/>
          </a:xfrm>
        </p:spPr>
        <p:txBody>
          <a:bodyPr>
            <a:noAutofit/>
          </a:bodyPr>
          <a:lstStyle/>
          <a:p>
            <a:r>
              <a:rPr lang="en-US" dirty="0" smtClean="0"/>
              <a:t>Interface Example</a:t>
            </a:r>
            <a:endParaRPr lang="en-US" dirty="0"/>
          </a:p>
        </p:txBody>
      </p:sp>
      <p:sp>
        <p:nvSpPr>
          <p:cNvPr id="4" name="Text Box 15"/>
          <p:cNvSpPr txBox="1">
            <a:spLocks noChangeArrowheads="1"/>
          </p:cNvSpPr>
          <p:nvPr/>
        </p:nvSpPr>
        <p:spPr bwMode="auto">
          <a:xfrm>
            <a:off x="457200" y="2362200"/>
            <a:ext cx="6705600" cy="830997"/>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interface</a:t>
            </a:r>
            <a:r>
              <a:rPr lang="en-US" sz="1600" b="1" dirty="0" smtClean="0">
                <a:solidFill>
                  <a:srgbClr val="000000"/>
                </a:solidFill>
                <a:latin typeface="Consolas"/>
              </a:rPr>
              <a:t> </a:t>
            </a:r>
            <a:r>
              <a:rPr lang="en-US" sz="1600" b="1" dirty="0" err="1" smtClean="0">
                <a:solidFill>
                  <a:srgbClr val="000000"/>
                </a:solidFill>
                <a:latin typeface="Consolas"/>
              </a:rPr>
              <a:t>I</a:t>
            </a:r>
            <a:r>
              <a:rPr lang="en-US" sz="1600" dirty="0" err="1" smtClean="0">
                <a:solidFill>
                  <a:srgbClr val="000000"/>
                </a:solidFill>
                <a:latin typeface="Consolas"/>
              </a:rPr>
              <a:t>Product</a:t>
            </a:r>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a:t>
            </a:r>
          </a:p>
          <a:p>
            <a:r>
              <a:rPr lang="en-US" sz="1600" dirty="0" smtClean="0">
                <a:solidFill>
                  <a:srgbClr val="000000"/>
                </a:solidFill>
                <a:latin typeface="Consolas"/>
              </a:rPr>
              <a:t>}</a:t>
            </a:r>
          </a:p>
        </p:txBody>
      </p:sp>
      <p:sp>
        <p:nvSpPr>
          <p:cNvPr id="5" name="Text Box 15"/>
          <p:cNvSpPr txBox="1">
            <a:spLocks noChangeArrowheads="1"/>
          </p:cNvSpPr>
          <p:nvPr/>
        </p:nvSpPr>
        <p:spPr bwMode="auto">
          <a:xfrm>
            <a:off x="457200" y="3708738"/>
            <a:ext cx="6705600" cy="2800767"/>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Bicycle </a:t>
            </a:r>
            <a:r>
              <a:rPr lang="en-US" sz="1600" b="1" dirty="0" smtClean="0">
                <a:solidFill>
                  <a:srgbClr val="7F0055"/>
                </a:solidFill>
                <a:latin typeface="Consolas"/>
              </a:rPr>
              <a:t>implements</a:t>
            </a:r>
            <a:r>
              <a:rPr lang="en-US" sz="1600" b="1" dirty="0" smtClean="0">
                <a:solidFill>
                  <a:srgbClr val="000000"/>
                </a:solidFill>
                <a:latin typeface="Consolas"/>
              </a:rPr>
              <a:t> </a:t>
            </a:r>
            <a:r>
              <a:rPr lang="en-US" sz="1600" b="1" dirty="0" err="1" smtClean="0">
                <a:solidFill>
                  <a:srgbClr val="000000"/>
                </a:solidFill>
                <a:latin typeface="Consolas"/>
              </a:rPr>
              <a:t>I</a:t>
            </a:r>
            <a:r>
              <a:rPr lang="en-US" sz="1600" dirty="0" err="1" smtClean="0">
                <a:solidFill>
                  <a:srgbClr val="000000"/>
                </a:solidFill>
                <a:latin typeface="Consolas"/>
              </a:rPr>
              <a:t>Product</a:t>
            </a:r>
            <a:r>
              <a:rPr lang="en-US" sz="1600" dirty="0" smtClean="0">
                <a:solidFill>
                  <a:srgbClr val="000000"/>
                </a:solidFill>
                <a:latin typeface="Consolas"/>
              </a:rPr>
              <a:t> {</a:t>
            </a:r>
          </a:p>
          <a:p>
            <a:endParaRPr lang="en-US" sz="1600" dirty="0" smtClean="0">
              <a:latin typeface="Consolas"/>
            </a:endParaRPr>
          </a:p>
          <a:p>
            <a:r>
              <a:rPr lang="en-US" sz="1600" dirty="0" smtClean="0">
                <a:solidFill>
                  <a:srgbClr val="646464"/>
                </a:solidFill>
                <a:latin typeface="Consolas"/>
              </a:rPr>
              <a:t>    @Override</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smtClean="0">
                <a:solidFill>
                  <a:srgbClr val="000000"/>
                </a:solidFill>
                <a:latin typeface="Consolas"/>
              </a:rPr>
              <a:t>230.45;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p>
          <a:p>
            <a:endParaRPr lang="en-US" sz="1600" dirty="0">
              <a:solidFill>
                <a:srgbClr val="000000"/>
              </a:solidFill>
              <a:latin typeface="Consolas"/>
            </a:endParaRPr>
          </a:p>
          <a:p>
            <a:r>
              <a:rPr lang="en-US" sz="1600" smtClean="0">
                <a:solidFill>
                  <a:srgbClr val="FF0000"/>
                </a:solidFill>
                <a:latin typeface="Consolas"/>
              </a:rPr>
              <a:t>One benefit: Bicycle </a:t>
            </a:r>
            <a:r>
              <a:rPr lang="en-US" sz="1600" b="1" i="1" smtClean="0">
                <a:solidFill>
                  <a:srgbClr val="FF0000"/>
                </a:solidFill>
                <a:latin typeface="Consolas"/>
              </a:rPr>
              <a:t>extends</a:t>
            </a:r>
            <a:r>
              <a:rPr lang="en-US" sz="1600" smtClean="0">
                <a:solidFill>
                  <a:srgbClr val="FF0000"/>
                </a:solidFill>
                <a:latin typeface="Consolas"/>
              </a:rPr>
              <a:t> the </a:t>
            </a:r>
            <a:endParaRPr lang="en-US" sz="1600" dirty="0" smtClean="0">
              <a:solidFill>
                <a:srgbClr val="FF0000"/>
              </a:solidFill>
              <a:latin typeface="Consolas"/>
            </a:endParaRPr>
          </a:p>
          <a:p>
            <a:r>
              <a:rPr lang="en-US" sz="1600" smtClean="0">
                <a:solidFill>
                  <a:srgbClr val="FF0000"/>
                </a:solidFill>
                <a:latin typeface="Consolas"/>
              </a:rPr>
              <a:t>superclass Vehicle and at the same time</a:t>
            </a:r>
            <a:endParaRPr lang="en-US" sz="1600" dirty="0" smtClean="0">
              <a:solidFill>
                <a:srgbClr val="FF0000"/>
              </a:solidFill>
              <a:latin typeface="Consolas"/>
            </a:endParaRPr>
          </a:p>
          <a:p>
            <a:r>
              <a:rPr lang="en-US" sz="1600" b="1" i="1" smtClean="0">
                <a:solidFill>
                  <a:srgbClr val="FF0000"/>
                </a:solidFill>
                <a:latin typeface="Consolas"/>
              </a:rPr>
              <a:t>implements</a:t>
            </a:r>
            <a:r>
              <a:rPr lang="en-US" sz="1600" smtClean="0">
                <a:solidFill>
                  <a:srgbClr val="FF0000"/>
                </a:solidFill>
                <a:latin typeface="Consolas"/>
              </a:rPr>
              <a:t> IProduct </a:t>
            </a:r>
            <a:r>
              <a:rPr lang="en-US" sz="1600" dirty="0" smtClean="0">
                <a:solidFill>
                  <a:srgbClr val="FF0000"/>
                </a:solidFill>
                <a:latin typeface="Consolas"/>
              </a:rPr>
              <a:t>as does every product in our system.</a:t>
            </a:r>
          </a:p>
        </p:txBody>
      </p:sp>
      <p:pic>
        <p:nvPicPr>
          <p:cNvPr id="6" name="Picture 2"/>
          <p:cNvPicPr>
            <a:picLocks noChangeAspect="1" noChangeArrowheads="1"/>
          </p:cNvPicPr>
          <p:nvPr/>
        </p:nvPicPr>
        <p:blipFill>
          <a:blip r:embed="rId2" cstate="print"/>
          <a:srcRect/>
          <a:stretch>
            <a:fillRect/>
          </a:stretch>
        </p:blipFill>
        <p:spPr bwMode="auto">
          <a:xfrm>
            <a:off x="5410200" y="4905375"/>
            <a:ext cx="3067538" cy="1495425"/>
          </a:xfrm>
          <a:prstGeom prst="rect">
            <a:avLst/>
          </a:prstGeom>
          <a:noFill/>
          <a:ln w="9525">
            <a:noFill/>
            <a:miter lim="800000"/>
            <a:headEnd/>
            <a:tailEnd/>
          </a:ln>
          <a:effectLst/>
        </p:spPr>
      </p:pic>
      <p:grpSp>
        <p:nvGrpSpPr>
          <p:cNvPr id="7" name="Group 6"/>
          <p:cNvGrpSpPr>
            <a:grpSpLocks noChangeAspect="1"/>
          </p:cNvGrpSpPr>
          <p:nvPr/>
        </p:nvGrpSpPr>
        <p:grpSpPr bwMode="auto">
          <a:xfrm>
            <a:off x="5410200" y="3305175"/>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Bicycle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IProduct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5957836" y="1905000"/>
            <a:ext cx="2500364" cy="646331"/>
          </a:xfrm>
          <a:prstGeom prst="rect">
            <a:avLst/>
          </a:prstGeom>
          <a:noFill/>
        </p:spPr>
        <p:txBody>
          <a:bodyPr wrap="none" rtlCol="0">
            <a:spAutoFit/>
          </a:bodyPr>
          <a:lstStyle/>
          <a:p>
            <a:r>
              <a:rPr lang="en-US" dirty="0" smtClean="0"/>
              <a:t>UML has two different </a:t>
            </a:r>
          </a:p>
          <a:p>
            <a:r>
              <a:rPr lang="en-US" dirty="0" smtClean="0"/>
              <a:t>notations for Interfaces</a:t>
            </a:r>
            <a:endParaRPr lang="en-US" dirty="0"/>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23" name="TextBox 22"/>
          <p:cNvSpPr txBox="1"/>
          <p:nvPr/>
        </p:nvSpPr>
        <p:spPr>
          <a:xfrm>
            <a:off x="6172198" y="2971800"/>
            <a:ext cx="1243867" cy="369332"/>
          </a:xfrm>
          <a:prstGeom prst="rect">
            <a:avLst/>
          </a:prstGeom>
          <a:noFill/>
          <a:ln>
            <a:solidFill>
              <a:schemeClr val="tx1"/>
            </a:solidFill>
          </a:ln>
        </p:spPr>
        <p:txBody>
          <a:bodyPr wrap="none" rtlCol="0">
            <a:spAutoFit/>
          </a:bodyPr>
          <a:lstStyle/>
          <a:p>
            <a:r>
              <a:rPr lang="en-US" dirty="0" smtClean="0"/>
              <a:t>Stereotype</a:t>
            </a:r>
            <a:endParaRPr lang="en-US" dirty="0"/>
          </a:p>
        </p:txBody>
      </p:sp>
      <p:cxnSp>
        <p:nvCxnSpPr>
          <p:cNvPr id="24" name="Straight Arrow Connector 23"/>
          <p:cNvCxnSpPr>
            <a:stCxn id="23" idx="2"/>
          </p:cNvCxnSpPr>
          <p:nvPr/>
        </p:nvCxnSpPr>
        <p:spPr>
          <a:xfrm>
            <a:off x="6794132" y="3341132"/>
            <a:ext cx="825870" cy="31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69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a:solidFill>
                  <a:srgbClr val="000000"/>
                </a:solidFill>
              </a:rPr>
              <a:t>© </a:t>
            </a:r>
            <a:r>
              <a:rPr lang="en-US" sz="180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533400"/>
            <a:ext cx="8229600" cy="1143000"/>
          </a:xfrm>
        </p:spPr>
        <p:txBody>
          <a:bodyPr>
            <a:normAutofit fontScale="90000"/>
          </a:bodyPr>
          <a:lstStyle/>
          <a:p>
            <a:pPr eaLnBrk="1" hangingPunct="1"/>
            <a:r>
              <a:rPr lang="en-US" altLang="en-US" sz="4000" smtClean="0"/>
              <a:t>Application of Interfaces:</a:t>
            </a:r>
            <a:br>
              <a:rPr lang="en-US" altLang="en-US" sz="4000" smtClean="0"/>
            </a:br>
            <a:r>
              <a:rPr lang="en-US" altLang="en-US" sz="4000" smtClean="0"/>
              <a:t>Object Creation-Factory</a:t>
            </a:r>
          </a:p>
        </p:txBody>
      </p:sp>
      <p:sp>
        <p:nvSpPr>
          <p:cNvPr id="19459" name="Content Placeholder 2"/>
          <p:cNvSpPr>
            <a:spLocks noGrp="1"/>
          </p:cNvSpPr>
          <p:nvPr>
            <p:ph idx="1"/>
          </p:nvPr>
        </p:nvSpPr>
        <p:spPr>
          <a:xfrm>
            <a:off x="609600" y="1595438"/>
            <a:ext cx="6019800" cy="3662362"/>
          </a:xfrm>
        </p:spPr>
        <p:txBody>
          <a:bodyPr/>
          <a:lstStyle/>
          <a:p>
            <a:pPr lvl="2" eaLnBrk="1" hangingPunct="1">
              <a:lnSpc>
                <a:spcPct val="90000"/>
              </a:lnSpc>
            </a:pPr>
            <a:endParaRPr lang="en-US" altLang="en-US" smtClean="0"/>
          </a:p>
          <a:p>
            <a:pPr marL="0" indent="0" eaLnBrk="1" hangingPunct="1">
              <a:lnSpc>
                <a:spcPct val="90000"/>
              </a:lnSpc>
              <a:buFont typeface="Wingdings 2" pitchFamily="18" charset="2"/>
              <a:buNone/>
            </a:pPr>
            <a:endParaRPr lang="en-US" altLang="en-US" smtClean="0"/>
          </a:p>
        </p:txBody>
      </p:sp>
      <p:sp>
        <p:nvSpPr>
          <p:cNvPr id="4" name="Slide Number Placeholder 3"/>
          <p:cNvSpPr>
            <a:spLocks noGrp="1"/>
          </p:cNvSpPr>
          <p:nvPr>
            <p:ph type="sldNum" sz="quarter" idx="12"/>
          </p:nvPr>
        </p:nvSpPr>
        <p:spPr/>
        <p:txBody>
          <a:bodyPr/>
          <a:lstStyle/>
          <a:p>
            <a:pPr>
              <a:defRPr/>
            </a:pPr>
            <a:fld id="{D777FFCD-ED69-4F7B-9B64-EC9D0D7A9C8F}" type="slidenum">
              <a:rPr lang="en-US"/>
              <a:pPr>
                <a:defRPr/>
              </a:pPr>
              <a:t>20</a:t>
            </a:fld>
            <a:endParaRPr lang="en-US"/>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5146675"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4"/>
          <p:cNvSpPr txBox="1">
            <a:spLocks noChangeArrowheads="1"/>
          </p:cNvSpPr>
          <p:nvPr/>
        </p:nvSpPr>
        <p:spPr bwMode="auto">
          <a:xfrm>
            <a:off x="533400" y="5932488"/>
            <a:ext cx="5775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t>Demo: </a:t>
            </a:r>
            <a:r>
              <a:rPr lang="en-US" altLang="en-US" sz="1800" smtClean="0"/>
              <a:t>lesson5.lecture.factorymethods.ConnectExample</a:t>
            </a:r>
            <a:endParaRPr lang="en-US" altLang="en-US" sz="1800"/>
          </a:p>
        </p:txBody>
      </p:sp>
    </p:spTree>
    <p:extLst>
      <p:ext uri="{BB962C8B-B14F-4D97-AF65-F5344CB8AC3E}">
        <p14:creationId xmlns:p14="http://schemas.microsoft.com/office/powerpoint/2010/main" val="244542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81000" y="1524000"/>
            <a:ext cx="8305800" cy="4800600"/>
          </a:xfrm>
        </p:spPr>
        <p:txBody>
          <a:bodyPr/>
          <a:lstStyle/>
          <a:p>
            <a:pPr marL="0" indent="0" eaLnBrk="1" hangingPunct="1">
              <a:lnSpc>
                <a:spcPct val="90000"/>
              </a:lnSpc>
              <a:buFont typeface="Wingdings 2" pitchFamily="18" charset="2"/>
              <a:buNone/>
            </a:pPr>
            <a:r>
              <a:rPr lang="en-US" altLang="en-US" smtClean="0"/>
              <a:t>Issues:</a:t>
            </a:r>
          </a:p>
          <a:p>
            <a:pPr lvl="1" eaLnBrk="1" hangingPunct="1">
              <a:lnSpc>
                <a:spcPct val="90000"/>
              </a:lnSpc>
            </a:pPr>
            <a:r>
              <a:rPr lang="en-US" altLang="en-US" smtClean="0"/>
              <a:t>Classes without </a:t>
            </a:r>
            <a:r>
              <a:rPr lang="en-US" altLang="en-US" smtClean="0"/>
              <a:t>public, protected, or package-level </a:t>
            </a:r>
            <a:r>
              <a:rPr lang="en-US" altLang="en-US" smtClean="0"/>
              <a:t>constructors cannot be subclassed </a:t>
            </a:r>
          </a:p>
          <a:p>
            <a:pPr lvl="1" eaLnBrk="1" hangingPunct="1">
              <a:lnSpc>
                <a:spcPct val="90000"/>
              </a:lnSpc>
            </a:pPr>
            <a:r>
              <a:rPr lang="en-US" altLang="en-US" smtClean="0"/>
              <a:t>The factory method must be distinguished from other static methods.</a:t>
            </a:r>
          </a:p>
          <a:p>
            <a:pPr lvl="2" eaLnBrk="1" hangingPunct="1">
              <a:lnSpc>
                <a:spcPct val="90000"/>
              </a:lnSpc>
            </a:pPr>
            <a:r>
              <a:rPr lang="en-US" altLang="en-US" smtClean="0"/>
              <a:t>Use conventional naming</a:t>
            </a:r>
          </a:p>
          <a:p>
            <a:pPr lvl="3" eaLnBrk="1" hangingPunct="1">
              <a:lnSpc>
                <a:spcPct val="90000"/>
              </a:lnSpc>
            </a:pPr>
            <a:r>
              <a:rPr lang="en-US" altLang="en-US" smtClean="0"/>
              <a:t>getInstance    [often used to invoke a Singleton]</a:t>
            </a:r>
          </a:p>
          <a:p>
            <a:pPr lvl="3" eaLnBrk="1" hangingPunct="1">
              <a:lnSpc>
                <a:spcPct val="90000"/>
              </a:lnSpc>
            </a:pPr>
            <a:r>
              <a:rPr lang="en-US" altLang="en-US" smtClean="0"/>
              <a:t>newInstance  [used in Class to obtain an instance from a class]</a:t>
            </a:r>
          </a:p>
          <a:p>
            <a:pPr lvl="3" eaLnBrk="1" hangingPunct="1">
              <a:lnSpc>
                <a:spcPct val="90000"/>
              </a:lnSpc>
            </a:pPr>
            <a:r>
              <a:rPr lang="en-US" altLang="en-US" smtClean="0"/>
              <a:t>getType</a:t>
            </a:r>
          </a:p>
          <a:p>
            <a:pPr lvl="3" eaLnBrk="1" hangingPunct="1">
              <a:lnSpc>
                <a:spcPct val="90000"/>
              </a:lnSpc>
            </a:pPr>
            <a:r>
              <a:rPr lang="en-US" altLang="en-US" smtClean="0"/>
              <a:t>newType</a:t>
            </a:r>
          </a:p>
          <a:p>
            <a:pPr lvl="3" eaLnBrk="1" hangingPunct="1">
              <a:lnSpc>
                <a:spcPct val="90000"/>
              </a:lnSpc>
            </a:pPr>
            <a:r>
              <a:rPr lang="en-US" altLang="en-US" smtClean="0"/>
              <a:t>openConnection  [URLConnection example]</a:t>
            </a:r>
          </a:p>
          <a:p>
            <a:pPr lvl="3" eaLnBrk="1" hangingPunct="1">
              <a:lnSpc>
                <a:spcPct val="90000"/>
              </a:lnSpc>
            </a:pPr>
            <a:endParaRPr lang="en-US" altLang="en-US" smtClean="0"/>
          </a:p>
          <a:p>
            <a:pPr lvl="2" eaLnBrk="1" hangingPunct="1">
              <a:lnSpc>
                <a:spcPct val="90000"/>
              </a:lnSpc>
            </a:pPr>
            <a:endParaRPr lang="en-US" altLang="en-US" smtClean="0"/>
          </a:p>
          <a:p>
            <a:pPr marL="0" indent="0" eaLnBrk="1" hangingPunct="1">
              <a:lnSpc>
                <a:spcPct val="90000"/>
              </a:lnSpc>
              <a:buFont typeface="Wingdings 2" pitchFamily="18" charset="2"/>
              <a:buNone/>
            </a:pPr>
            <a:endParaRPr lang="en-US" altLang="en-US" smtClean="0"/>
          </a:p>
        </p:txBody>
      </p:sp>
      <p:sp>
        <p:nvSpPr>
          <p:cNvPr id="4" name="Slide Number Placeholder 3"/>
          <p:cNvSpPr>
            <a:spLocks noGrp="1"/>
          </p:cNvSpPr>
          <p:nvPr>
            <p:ph type="sldNum" sz="quarter" idx="12"/>
          </p:nvPr>
        </p:nvSpPr>
        <p:spPr/>
        <p:txBody>
          <a:bodyPr/>
          <a:lstStyle/>
          <a:p>
            <a:pPr>
              <a:defRPr/>
            </a:pPr>
            <a:fld id="{98ADD5E7-DF8B-468C-9BBE-33DE8FBECDA9}" type="slidenum">
              <a:rPr lang="en-US"/>
              <a:pPr>
                <a:defRPr/>
              </a:pPr>
              <a:t>21</a:t>
            </a:fld>
            <a:endParaRPr lang="en-US"/>
          </a:p>
        </p:txBody>
      </p:sp>
    </p:spTree>
    <p:extLst>
      <p:ext uri="{BB962C8B-B14F-4D97-AF65-F5344CB8AC3E}">
        <p14:creationId xmlns:p14="http://schemas.microsoft.com/office/powerpoint/2010/main" val="1425359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Interfaces as </a:t>
            </a:r>
            <a:r>
              <a:rPr lang="en-US" i="1" smtClean="0"/>
              <a:t>Types</a:t>
            </a:r>
            <a:endParaRPr lang="en-US" i="1" dirty="0"/>
          </a:p>
        </p:txBody>
      </p:sp>
      <p:sp>
        <p:nvSpPr>
          <p:cNvPr id="3" name="Content Placeholder 2"/>
          <p:cNvSpPr>
            <a:spLocks noGrp="1"/>
          </p:cNvSpPr>
          <p:nvPr>
            <p:ph idx="1"/>
          </p:nvPr>
        </p:nvSpPr>
        <p:spPr>
          <a:xfrm>
            <a:off x="457200" y="1935480"/>
            <a:ext cx="8534400" cy="4389120"/>
          </a:xfrm>
        </p:spPr>
        <p:txBody>
          <a:bodyPr>
            <a:normAutofit/>
          </a:bodyPr>
          <a:lstStyle/>
          <a:p>
            <a:r>
              <a:rPr lang="en-US" dirty="0" smtClean="0"/>
              <a:t>Primitives (</a:t>
            </a:r>
            <a:r>
              <a:rPr lang="en-US" dirty="0" err="1" smtClean="0"/>
              <a:t>int</a:t>
            </a:r>
            <a:r>
              <a:rPr lang="en-US" dirty="0" smtClean="0"/>
              <a:t>, float, etc) are types</a:t>
            </a:r>
          </a:p>
          <a:p>
            <a:r>
              <a:rPr lang="en-US" dirty="0" smtClean="0"/>
              <a:t>Classes provide an ‘interface’ and an implementation</a:t>
            </a:r>
          </a:p>
          <a:p>
            <a:pPr lvl="1"/>
            <a:r>
              <a:rPr lang="en-US" dirty="0" smtClean="0"/>
              <a:t>In this context the interface is ‘The publicly exposed methods’</a:t>
            </a:r>
          </a:p>
          <a:p>
            <a:pPr lvl="2"/>
            <a:r>
              <a:rPr lang="en-US" dirty="0" smtClean="0"/>
              <a:t>More specifically ‘what you can do with a class of this type’</a:t>
            </a:r>
          </a:p>
          <a:p>
            <a:pPr lvl="1"/>
            <a:r>
              <a:rPr lang="en-US" dirty="0" smtClean="0"/>
              <a:t>This ‘interface’ is therefore considered to be the type</a:t>
            </a:r>
          </a:p>
          <a:p>
            <a:pPr marL="393192" lvl="1" indent="0">
              <a:buNone/>
            </a:pPr>
            <a:endParaRPr lang="en-US" dirty="0" smtClean="0"/>
          </a:p>
          <a:p>
            <a:r>
              <a:rPr lang="en-US" dirty="0" smtClean="0"/>
              <a:t>A Java Interface provides a pure ‘type’ </a:t>
            </a:r>
          </a:p>
          <a:p>
            <a:pPr lvl="1"/>
            <a:r>
              <a:rPr lang="en-US" dirty="0" smtClean="0"/>
              <a:t>Just specifies what you can do </a:t>
            </a:r>
            <a:r>
              <a:rPr lang="en-US" smtClean="0"/>
              <a:t>with an implementer of the interface</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Interfaces and Polymorphism</a:t>
            </a:r>
          </a:p>
        </p:txBody>
      </p:sp>
      <p:sp>
        <p:nvSpPr>
          <p:cNvPr id="103427"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z="2800" dirty="0"/>
              <a:t> Since interfaces are types just </a:t>
            </a:r>
            <a:r>
              <a:rPr lang="en-US" sz="2800"/>
              <a:t>like </a:t>
            </a:r>
            <a:r>
              <a:rPr lang="en-US" sz="2800" smtClean="0"/>
              <a:t>classes, </a:t>
            </a:r>
            <a:r>
              <a:rPr lang="en-US" sz="2800" dirty="0"/>
              <a:t>they can be used in the same polymorphic ways that classes can </a:t>
            </a:r>
            <a:r>
              <a:rPr lang="en-US" sz="2800"/>
              <a:t>be </a:t>
            </a:r>
            <a:r>
              <a:rPr lang="en-US" sz="2800" smtClean="0"/>
              <a:t>used. [Recall that </a:t>
            </a:r>
            <a:r>
              <a:rPr lang="en-US" sz="2800" smtClean="0">
                <a:solidFill>
                  <a:srgbClr val="000000"/>
                </a:solidFill>
                <a:latin typeface="Consolas"/>
              </a:rPr>
              <a:t>List </a:t>
            </a:r>
            <a:r>
              <a:rPr lang="en-US" sz="2800" smtClean="0"/>
              <a:t>is an interface in the Java collections library]</a:t>
            </a:r>
            <a:endParaRPr lang="en-US" sz="2800" dirty="0"/>
          </a:p>
          <a:p>
            <a:pPr lvl="1"/>
            <a:r>
              <a:rPr lang="en-US" sz="2400" dirty="0"/>
              <a:t>As variable type:</a:t>
            </a:r>
          </a:p>
          <a:p>
            <a:pPr marL="0" lvl="0" indent="0">
              <a:spcBef>
                <a:spcPts val="0"/>
              </a:spcBef>
              <a:buClrTx/>
              <a:buSzTx/>
              <a:buNone/>
            </a:pPr>
            <a:r>
              <a:rPr lang="en-US" sz="1600" dirty="0" smtClean="0">
                <a:solidFill>
                  <a:srgbClr val="000000"/>
                </a:solidFill>
                <a:latin typeface="Consolas"/>
              </a:rPr>
              <a:t>	</a:t>
            </a:r>
            <a:r>
              <a:rPr lang="en-US" sz="1800" dirty="0" smtClean="0">
                <a:solidFill>
                  <a:srgbClr val="000000"/>
                </a:solidFill>
                <a:latin typeface="Consolas"/>
              </a:rPr>
              <a:t>List&lt;Student&gt; students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err="1" smtClean="0">
                <a:solidFill>
                  <a:srgbClr val="000000"/>
                </a:solidFill>
                <a:latin typeface="Consolas"/>
              </a:rPr>
              <a:t>ArrayList</a:t>
            </a:r>
            <a:r>
              <a:rPr lang="en-US" sz="1800" dirty="0" smtClean="0">
                <a:solidFill>
                  <a:srgbClr val="000000"/>
                </a:solidFill>
                <a:latin typeface="Consolas"/>
              </a:rPr>
              <a:t>&lt;Student&gt;();</a:t>
            </a:r>
            <a:endParaRPr lang="en-US" sz="2400" dirty="0" smtClean="0"/>
          </a:p>
          <a:p>
            <a:pPr lvl="1"/>
            <a:r>
              <a:rPr lang="en-US" sz="2400" dirty="0" smtClean="0"/>
              <a:t>As </a:t>
            </a:r>
            <a:r>
              <a:rPr lang="en-US" sz="2400" dirty="0"/>
              <a:t>argument type:</a:t>
            </a:r>
            <a:endParaRPr lang="en-US" sz="1800" b="1" dirty="0">
              <a:solidFill>
                <a:srgbClr val="0000D6"/>
              </a:solidFill>
              <a:latin typeface="Courier New" pitchFamily="49" charset="0"/>
            </a:endParaRPr>
          </a:p>
          <a:p>
            <a:pPr>
              <a:buNone/>
            </a:pPr>
            <a:r>
              <a:rPr lang="en-US" sz="1800" b="1" dirty="0" smtClean="0">
                <a:solidFill>
                  <a:srgbClr val="7F0055"/>
                </a:solidFill>
                <a:latin typeface="Consolas"/>
              </a:rPr>
              <a:t>		public</a:t>
            </a:r>
            <a:r>
              <a:rPr lang="en-US" sz="1800" b="1" dirty="0" smtClean="0">
                <a:solidFill>
                  <a:srgbClr val="000000"/>
                </a:solidFill>
                <a:latin typeface="Consolas"/>
              </a:rPr>
              <a:t> </a:t>
            </a:r>
            <a:r>
              <a:rPr lang="en-US" sz="1800" b="1" dirty="0" smtClean="0">
                <a:solidFill>
                  <a:srgbClr val="7F0055"/>
                </a:solidFill>
                <a:latin typeface="Consolas"/>
              </a:rPr>
              <a:t>void</a:t>
            </a:r>
            <a:r>
              <a:rPr lang="en-US" sz="1800" b="1" dirty="0" smtClean="0">
                <a:solidFill>
                  <a:srgbClr val="000000"/>
                </a:solidFill>
                <a:latin typeface="Consolas"/>
              </a:rPr>
              <a:t> </a:t>
            </a:r>
            <a:r>
              <a:rPr lang="en-US" sz="1800" dirty="0" err="1" smtClean="0">
                <a:solidFill>
                  <a:srgbClr val="000000"/>
                </a:solidFill>
                <a:latin typeface="Consolas"/>
              </a:rPr>
              <a:t>createTranscripts</a:t>
            </a:r>
            <a:r>
              <a:rPr lang="en-US" sz="1800" dirty="0" smtClean="0">
                <a:solidFill>
                  <a:srgbClr val="000000"/>
                </a:solidFill>
                <a:latin typeface="Consolas"/>
              </a:rPr>
              <a:t>(List&lt;Student&gt; students)</a:t>
            </a:r>
            <a:r>
              <a:rPr lang="en-US" sz="1600" dirty="0" smtClean="0">
                <a:solidFill>
                  <a:srgbClr val="000000"/>
                </a:solidFill>
                <a:latin typeface="Consolas"/>
              </a:rPr>
              <a:t> </a:t>
            </a:r>
          </a:p>
          <a:p>
            <a:pPr lvl="1"/>
            <a:r>
              <a:rPr lang="en-US" sz="2400" dirty="0" smtClean="0"/>
              <a:t>As </a:t>
            </a:r>
            <a:r>
              <a:rPr lang="en-US" sz="2400" dirty="0"/>
              <a:t>return value type:</a:t>
            </a:r>
            <a:endParaRPr lang="en-US" sz="1800" b="1" dirty="0">
              <a:solidFill>
                <a:srgbClr val="0000D6"/>
              </a:solidFill>
              <a:latin typeface="Courier New" pitchFamily="49" charset="0"/>
            </a:endParaRPr>
          </a:p>
          <a:p>
            <a:pPr>
              <a:buNone/>
            </a:pPr>
            <a:r>
              <a:rPr lang="en-US" sz="1800" b="1" dirty="0" smtClean="0">
                <a:solidFill>
                  <a:srgbClr val="7F0055"/>
                </a:solidFill>
                <a:latin typeface="Consolas"/>
              </a:rPr>
              <a:t>		public</a:t>
            </a:r>
            <a:r>
              <a:rPr lang="en-US" sz="1800" b="1" dirty="0" smtClean="0">
                <a:solidFill>
                  <a:srgbClr val="000000"/>
                </a:solidFill>
                <a:latin typeface="Consolas"/>
              </a:rPr>
              <a:t> </a:t>
            </a:r>
            <a:r>
              <a:rPr lang="en-US" sz="1800" dirty="0" smtClean="0">
                <a:solidFill>
                  <a:srgbClr val="000000"/>
                </a:solidFill>
                <a:latin typeface="Consolas"/>
              </a:rPr>
              <a:t>List&lt;Student&gt; </a:t>
            </a:r>
            <a:r>
              <a:rPr lang="en-US" sz="1800" dirty="0" err="1" smtClean="0">
                <a:solidFill>
                  <a:srgbClr val="000000"/>
                </a:solidFill>
                <a:latin typeface="Consolas"/>
              </a:rPr>
              <a:t>findStudents</a:t>
            </a:r>
            <a:r>
              <a:rPr lang="en-US" sz="1800" dirty="0" smtClean="0">
                <a:solidFill>
                  <a:srgbClr val="000000"/>
                </a:solidFill>
                <a:latin typeface="Consolas"/>
              </a:rPr>
              <a:t>(String country</a:t>
            </a:r>
            <a:r>
              <a:rPr lang="en-US" sz="1800" smtClean="0">
                <a:solidFill>
                  <a:srgbClr val="000000"/>
                </a:solidFill>
                <a:latin typeface="Consolas"/>
              </a:rPr>
              <a:t>) </a:t>
            </a:r>
          </a:p>
          <a:p>
            <a:pPr>
              <a:buNone/>
            </a:pPr>
            <a:r>
              <a:rPr lang="en-US" sz="1800">
                <a:solidFill>
                  <a:srgbClr val="000000"/>
                </a:solidFill>
                <a:latin typeface="Consolas"/>
              </a:rPr>
              <a:t>  See Demos in </a:t>
            </a:r>
            <a:r>
              <a:rPr lang="en-US" sz="1600" smtClean="0">
                <a:solidFill>
                  <a:srgbClr val="000000"/>
                </a:solidFill>
                <a:latin typeface="Consolas"/>
              </a:rPr>
              <a:t>lesson5.lecture.intfaces1</a:t>
            </a:r>
            <a:r>
              <a:rPr lang="en-US" sz="1600">
                <a:solidFill>
                  <a:srgbClr val="000000"/>
                </a:solidFill>
                <a:latin typeface="Consolas"/>
              </a:rPr>
              <a:t>, </a:t>
            </a:r>
            <a:r>
              <a:rPr lang="en-US" sz="1600" smtClean="0">
                <a:solidFill>
                  <a:srgbClr val="000000"/>
                </a:solidFill>
                <a:latin typeface="Consolas"/>
              </a:rPr>
              <a:t>lesson5.lecture.intfaces2</a:t>
            </a:r>
            <a:endParaRPr lang="en-US" sz="1600" dirty="0" smtClean="0">
              <a:solidFill>
                <a:srgbClr val="000000"/>
              </a:solidFill>
              <a:latin typeface="Consolas"/>
            </a:endParaRPr>
          </a:p>
          <a:p>
            <a:pPr lvl="2">
              <a:buFont typeface="Wingdings" pitchFamily="2" charset="2"/>
              <a:buNone/>
            </a:pP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Multiple Inheritance in Other Languages (like C++)</a:t>
            </a:r>
            <a:endParaRPr lang="en-US" dirty="0"/>
          </a:p>
        </p:txBody>
      </p:sp>
      <p:sp>
        <p:nvSpPr>
          <p:cNvPr id="3" name="Content Placeholder 2"/>
          <p:cNvSpPr>
            <a:spLocks noGrp="1"/>
          </p:cNvSpPr>
          <p:nvPr>
            <p:ph idx="1"/>
          </p:nvPr>
        </p:nvSpPr>
        <p:spPr/>
        <p:txBody>
          <a:bodyPr>
            <a:normAutofit/>
          </a:bodyPr>
          <a:lstStyle/>
          <a:p>
            <a:r>
              <a:rPr lang="en-US" dirty="0" smtClean="0"/>
              <a:t>Diamond Problem</a:t>
            </a:r>
          </a:p>
          <a:p>
            <a:pPr lvl="1"/>
            <a:r>
              <a:rPr lang="en-US" dirty="0" smtClean="0"/>
              <a:t>Which (conflicting) implementation do we use?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smtClean="0"/>
              <a:t>Note there is no conflict among the types </a:t>
            </a:r>
            <a:r>
              <a:rPr lang="en-US" dirty="0" smtClean="0"/>
              <a:t>(interfaces) declared by the different classes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971800" y="2729814"/>
            <a:ext cx="3243298" cy="2958413"/>
          </a:xfrm>
          <a:prstGeom prst="rect">
            <a:avLst/>
          </a:prstGeom>
          <a:noFill/>
          <a:ln w="9525">
            <a:noFill/>
            <a:miter lim="800000"/>
            <a:headEnd/>
            <a:tailEnd/>
          </a:ln>
          <a:effectLst/>
        </p:spPr>
      </p:pic>
      <p:sp>
        <p:nvSpPr>
          <p:cNvPr id="5" name="TextBox 4"/>
          <p:cNvSpPr txBox="1"/>
          <p:nvPr/>
        </p:nvSpPr>
        <p:spPr>
          <a:xfrm>
            <a:off x="6025659" y="4648200"/>
            <a:ext cx="3041282" cy="646331"/>
          </a:xfrm>
          <a:prstGeom prst="rect">
            <a:avLst/>
          </a:prstGeom>
          <a:noFill/>
        </p:spPr>
        <p:txBody>
          <a:bodyPr wrap="none" rtlCol="0">
            <a:spAutoFit/>
          </a:bodyPr>
          <a:lstStyle/>
          <a:p>
            <a:pPr algn="ctr"/>
            <a:r>
              <a:rPr lang="en-US" dirty="0" smtClean="0"/>
              <a:t>Which version of </a:t>
            </a:r>
            <a:r>
              <a:rPr lang="en-US" dirty="0" smtClean="0">
                <a:latin typeface="Courier New" panose="02070309020205020404" pitchFamily="49" charset="0"/>
                <a:cs typeface="Courier New" panose="02070309020205020404" pitchFamily="49" charset="0"/>
              </a:rPr>
              <a:t>method()</a:t>
            </a:r>
          </a:p>
          <a:p>
            <a:pPr algn="ctr"/>
            <a:r>
              <a:rPr lang="en-US" dirty="0" smtClean="0"/>
              <a:t>Does D inherit?</a:t>
            </a:r>
            <a:endParaRPr lang="en-US" dirty="0"/>
          </a:p>
        </p:txBody>
      </p:sp>
      <p:cxnSp>
        <p:nvCxnSpPr>
          <p:cNvPr id="7" name="Straight Arrow Connector 6"/>
          <p:cNvCxnSpPr>
            <a:stCxn id="5" idx="1"/>
          </p:cNvCxnSpPr>
          <p:nvPr/>
        </p:nvCxnSpPr>
        <p:spPr>
          <a:xfrm flipH="1">
            <a:off x="5105400" y="4971366"/>
            <a:ext cx="920259" cy="362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mzijlstra\AppData\Local\Microsoft\Windows\Temporary Internet Files\Content.IE5\AQ8I387B\MC900434403[1].wmf"/>
          <p:cNvPicPr>
            <a:picLocks noChangeAspect="1" noChangeArrowheads="1"/>
          </p:cNvPicPr>
          <p:nvPr/>
        </p:nvPicPr>
        <p:blipFill>
          <a:blip r:embed="rId3" cstate="print"/>
          <a:srcRect/>
          <a:stretch>
            <a:fillRect/>
          </a:stretch>
        </p:blipFill>
        <p:spPr bwMode="auto">
          <a:xfrm>
            <a:off x="7315200" y="3581400"/>
            <a:ext cx="757238" cy="1060839"/>
          </a:xfrm>
          <a:prstGeom prst="rect">
            <a:avLst/>
          </a:prstGeom>
          <a:noFill/>
        </p:spPr>
      </p:pic>
      <p:sp>
        <p:nvSpPr>
          <p:cNvPr id="14" name="Slide Number Placeholder 13"/>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p:cNvPicPr>
            <a:picLocks noChangeAspect="1" noChangeArrowheads="1"/>
          </p:cNvPicPr>
          <p:nvPr/>
        </p:nvPicPr>
        <p:blipFill>
          <a:blip r:embed="rId2" cstate="print"/>
          <a:srcRect/>
          <a:stretch>
            <a:fillRect/>
          </a:stretch>
        </p:blipFill>
        <p:spPr bwMode="auto">
          <a:xfrm>
            <a:off x="1066800" y="4171950"/>
            <a:ext cx="4352823" cy="23812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Java’s </a:t>
            </a:r>
            <a:r>
              <a:rPr lang="en-US" smtClean="0"/>
              <a:t>Answer (pre - Java SE 8)</a:t>
            </a:r>
            <a:endParaRPr lang="en-US" dirty="0"/>
          </a:p>
        </p:txBody>
      </p:sp>
      <p:sp>
        <p:nvSpPr>
          <p:cNvPr id="3" name="Content Placeholder 2"/>
          <p:cNvSpPr>
            <a:spLocks noGrp="1"/>
          </p:cNvSpPr>
          <p:nvPr>
            <p:ph idx="1"/>
          </p:nvPr>
        </p:nvSpPr>
        <p:spPr>
          <a:xfrm>
            <a:off x="457200" y="1935480"/>
            <a:ext cx="8458200" cy="4389120"/>
          </a:xfrm>
        </p:spPr>
        <p:txBody>
          <a:bodyPr/>
          <a:lstStyle/>
          <a:p>
            <a:r>
              <a:rPr lang="en-US" i="1" dirty="0" smtClean="0"/>
              <a:t>Implementation</a:t>
            </a:r>
            <a:r>
              <a:rPr lang="en-US" dirty="0" smtClean="0"/>
              <a:t> can only be ‘inherited’ / </a:t>
            </a:r>
            <a:r>
              <a:rPr lang="en-US" dirty="0" smtClean="0">
                <a:solidFill>
                  <a:srgbClr val="0070C0"/>
                </a:solidFill>
              </a:rPr>
              <a:t>extended </a:t>
            </a:r>
            <a:r>
              <a:rPr lang="en-US" u="sng" dirty="0" smtClean="0">
                <a:solidFill>
                  <a:srgbClr val="0070C0"/>
                </a:solidFill>
              </a:rPr>
              <a:t>once</a:t>
            </a:r>
          </a:p>
          <a:p>
            <a:r>
              <a:rPr lang="en-US" i="1" dirty="0" smtClean="0"/>
              <a:t>Types</a:t>
            </a:r>
            <a:r>
              <a:rPr lang="en-US" dirty="0" smtClean="0"/>
              <a:t> can be ‘inherited’ / </a:t>
            </a:r>
            <a:r>
              <a:rPr lang="en-US" dirty="0" smtClean="0">
                <a:solidFill>
                  <a:srgbClr val="0070C0"/>
                </a:solidFill>
              </a:rPr>
              <a:t>implemented multiple times</a:t>
            </a:r>
          </a:p>
          <a:p>
            <a:pPr lvl="1"/>
            <a:r>
              <a:rPr lang="en-US" smtClean="0"/>
              <a:t>No </a:t>
            </a:r>
            <a:r>
              <a:rPr lang="en-US" dirty="0" smtClean="0"/>
              <a:t>limit on the amount of interfaces you can implement</a:t>
            </a:r>
          </a:p>
          <a:p>
            <a:pPr lvl="1"/>
            <a:r>
              <a:rPr lang="en-US" dirty="0" smtClean="0"/>
              <a:t>A single interface can extend multiple other interfaces</a:t>
            </a:r>
          </a:p>
        </p:txBody>
      </p:sp>
      <p:sp>
        <p:nvSpPr>
          <p:cNvPr id="23" name="TextBox 22"/>
          <p:cNvSpPr txBox="1"/>
          <p:nvPr/>
        </p:nvSpPr>
        <p:spPr>
          <a:xfrm>
            <a:off x="4419600" y="5638800"/>
            <a:ext cx="3072509" cy="646331"/>
          </a:xfrm>
          <a:prstGeom prst="rect">
            <a:avLst/>
          </a:prstGeom>
          <a:noFill/>
        </p:spPr>
        <p:txBody>
          <a:bodyPr wrap="none" rtlCol="0">
            <a:spAutoFit/>
          </a:bodyPr>
          <a:lstStyle/>
          <a:p>
            <a:pPr algn="ctr"/>
            <a:r>
              <a:rPr lang="en-US" dirty="0" smtClean="0"/>
              <a:t>Dog ‘is a’: </a:t>
            </a:r>
          </a:p>
          <a:p>
            <a:pPr algn="ctr"/>
            <a:r>
              <a:rPr lang="en-US" dirty="0" smtClean="0"/>
              <a:t>Animal, Pet, and Companion</a:t>
            </a:r>
            <a:endParaRPr lang="en-US" dirty="0"/>
          </a:p>
        </p:txBody>
      </p:sp>
      <p:cxnSp>
        <p:nvCxnSpPr>
          <p:cNvPr id="24" name="Straight Arrow Connector 23"/>
          <p:cNvCxnSpPr>
            <a:stCxn id="23" idx="1"/>
          </p:cNvCxnSpPr>
          <p:nvPr/>
        </p:nvCxnSpPr>
        <p:spPr>
          <a:xfrm flipH="1" flipV="1">
            <a:off x="3429000" y="5867400"/>
            <a:ext cx="990600" cy="94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Slide Number Placeholder 26"/>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80999" y="709448"/>
            <a:ext cx="8871275" cy="769441"/>
          </a:xfrm>
          <a:prstGeom prst="rect">
            <a:avLst/>
          </a:prstGeom>
          <a:noFill/>
          <a:ln w="9525">
            <a:noFill/>
            <a:miter lim="800000"/>
            <a:headEnd/>
            <a:tailEnd/>
          </a:ln>
          <a:effectLst/>
        </p:spPr>
        <p:txBody>
          <a:bodyPr wrap="none">
            <a:spAutoFit/>
          </a:bodyPr>
          <a:lstStyle/>
          <a:p>
            <a:pPr>
              <a:spcBef>
                <a:spcPct val="0"/>
              </a:spcBef>
            </a:pPr>
            <a:r>
              <a:rPr lang="en-US" sz="4400" dirty="0">
                <a:solidFill>
                  <a:schemeClr val="tx2"/>
                </a:solidFill>
                <a:latin typeface="+mj-lt"/>
                <a:ea typeface="+mj-ea"/>
                <a:cs typeface="+mj-cs"/>
              </a:rPr>
              <a:t>Interface vs</a:t>
            </a:r>
            <a:r>
              <a:rPr lang="en-US" sz="4400">
                <a:solidFill>
                  <a:schemeClr val="tx2"/>
                </a:solidFill>
                <a:latin typeface="+mj-lt"/>
                <a:ea typeface="+mj-ea"/>
                <a:cs typeface="+mj-cs"/>
              </a:rPr>
              <a:t>. </a:t>
            </a:r>
            <a:r>
              <a:rPr lang="en-US" sz="4400" smtClean="0">
                <a:solidFill>
                  <a:schemeClr val="tx2"/>
                </a:solidFill>
                <a:latin typeface="+mj-lt"/>
                <a:ea typeface="+mj-ea"/>
                <a:cs typeface="+mj-cs"/>
              </a:rPr>
              <a:t>Abstract Class: Pre-Java 8</a:t>
            </a:r>
            <a:endParaRPr lang="en-US" sz="4400" dirty="0">
              <a:solidFill>
                <a:schemeClr val="tx2"/>
              </a:solidFill>
              <a:latin typeface="+mj-lt"/>
              <a:ea typeface="+mj-ea"/>
              <a:cs typeface="+mj-cs"/>
            </a:endParaRPr>
          </a:p>
        </p:txBody>
      </p:sp>
      <p:sp>
        <p:nvSpPr>
          <p:cNvPr id="77828" name="Text Box 4"/>
          <p:cNvSpPr txBox="1">
            <a:spLocks noChangeArrowheads="1"/>
          </p:cNvSpPr>
          <p:nvPr/>
        </p:nvSpPr>
        <p:spPr bwMode="auto">
          <a:xfrm>
            <a:off x="4495800" y="1752600"/>
            <a:ext cx="4495800" cy="5262979"/>
          </a:xfrm>
          <a:prstGeom prst="rect">
            <a:avLst/>
          </a:prstGeom>
          <a:noFill/>
          <a:ln w="9525">
            <a:noFill/>
            <a:miter lim="800000"/>
            <a:headEnd/>
            <a:tailEnd/>
          </a:ln>
          <a:effectLst/>
        </p:spPr>
        <p:txBody>
          <a:bodyPr>
            <a:spAutoFit/>
          </a:bodyPr>
          <a:lstStyle/>
          <a:p>
            <a:pPr eaLnBrk="0" hangingPunct="0"/>
            <a:r>
              <a:rPr lang="en-US" sz="2400" b="1" dirty="0">
                <a:latin typeface="Times New Roman" charset="0"/>
              </a:rPr>
              <a:t>Interface has no </a:t>
            </a:r>
            <a:r>
              <a:rPr lang="en-US" sz="2400" b="1" dirty="0" smtClean="0">
                <a:latin typeface="Times New Roman" charset="0"/>
              </a:rPr>
              <a:t>implementation</a:t>
            </a:r>
          </a:p>
          <a:p>
            <a:pPr eaLnBrk="0" hangingPunct="0">
              <a:buFont typeface="Arial" pitchFamily="34" charset="0"/>
              <a:buChar char="•"/>
            </a:pPr>
            <a:r>
              <a:rPr lang="en-US" sz="2400" dirty="0" smtClean="0">
                <a:latin typeface="Times New Roman" charset="0"/>
              </a:rPr>
              <a:t> Important types should always be interfaces to allow for ‘multiple’ inheritance</a:t>
            </a:r>
            <a:endParaRPr lang="en-US" sz="2400" dirty="0">
              <a:latin typeface="Times New Roman" charset="0"/>
            </a:endParaRPr>
          </a:p>
          <a:p>
            <a:pPr eaLnBrk="0" hangingPunct="0"/>
            <a:endParaRPr lang="en-US" sz="2400" dirty="0">
              <a:latin typeface="Times New Roman" charset="0"/>
            </a:endParaRPr>
          </a:p>
          <a:p>
            <a:pPr eaLnBrk="0" hangingPunct="0"/>
            <a:r>
              <a:rPr lang="en-US" sz="2400" b="1" dirty="0">
                <a:latin typeface="Times New Roman" charset="0"/>
              </a:rPr>
              <a:t>Interface takes abstraction one step further.</a:t>
            </a:r>
            <a:endParaRPr lang="en-US" sz="2400" dirty="0">
              <a:latin typeface="Times New Roman" charset="0"/>
            </a:endParaRPr>
          </a:p>
          <a:p>
            <a:pPr eaLnBrk="0" hangingPunct="0">
              <a:buFontTx/>
              <a:buChar char="•"/>
            </a:pPr>
            <a:r>
              <a:rPr lang="en-US" sz="2400" smtClean="0">
                <a:latin typeface="Times New Roman" charset="0"/>
              </a:rPr>
              <a:t> Abstract </a:t>
            </a:r>
            <a:r>
              <a:rPr lang="en-US" sz="2400" dirty="0">
                <a:latin typeface="Times New Roman" charset="0"/>
              </a:rPr>
              <a:t>class is an abstraction of its </a:t>
            </a:r>
            <a:r>
              <a:rPr lang="en-US" sz="2400" dirty="0" smtClean="0">
                <a:latin typeface="Times New Roman" charset="0"/>
              </a:rPr>
              <a:t>subclasses – provide common implementation.</a:t>
            </a:r>
            <a:endParaRPr lang="en-US" sz="2400" dirty="0">
              <a:latin typeface="Times New Roman" charset="0"/>
            </a:endParaRPr>
          </a:p>
          <a:p>
            <a:pPr eaLnBrk="0" hangingPunct="0">
              <a:buFontTx/>
              <a:buChar char="•"/>
            </a:pPr>
            <a:r>
              <a:rPr lang="en-US" sz="2400" smtClean="0">
                <a:latin typeface="Times New Roman" charset="0"/>
              </a:rPr>
              <a:t> Interface </a:t>
            </a:r>
            <a:r>
              <a:rPr lang="en-US" sz="2400" dirty="0">
                <a:latin typeface="Times New Roman" charset="0"/>
              </a:rPr>
              <a:t>is an abstraction of its (abstract) </a:t>
            </a:r>
            <a:r>
              <a:rPr lang="en-US" sz="2400" dirty="0" smtClean="0">
                <a:latin typeface="Times New Roman" charset="0"/>
              </a:rPr>
              <a:t>subclasses – provides  common type.</a:t>
            </a:r>
          </a:p>
          <a:p>
            <a:pPr eaLnBrk="0" hangingPunct="0">
              <a:buFontTx/>
              <a:buChar char="•"/>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pic>
        <p:nvPicPr>
          <p:cNvPr id="1027" name="Picture 3"/>
          <p:cNvPicPr>
            <a:picLocks noChangeAspect="1" noChangeArrowheads="1"/>
          </p:cNvPicPr>
          <p:nvPr/>
        </p:nvPicPr>
        <p:blipFill>
          <a:blip r:embed="rId2" cstate="print"/>
          <a:srcRect/>
          <a:stretch>
            <a:fillRect/>
          </a:stretch>
        </p:blipFill>
        <p:spPr bwMode="auto">
          <a:xfrm>
            <a:off x="685800" y="1523999"/>
            <a:ext cx="3276600" cy="5206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Some Advantages of Interfaces</a:t>
            </a:r>
            <a:endParaRPr lang="en-US" dirty="0"/>
          </a:p>
        </p:txBody>
      </p:sp>
      <p:sp>
        <p:nvSpPr>
          <p:cNvPr id="1027"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mtClean="0"/>
              <a:t>They support the safe part of multiple inheritance</a:t>
            </a:r>
          </a:p>
          <a:p>
            <a:r>
              <a:rPr lang="en-US" smtClean="0"/>
              <a:t>They </a:t>
            </a:r>
            <a:r>
              <a:rPr lang="en-US" dirty="0" smtClean="0"/>
              <a:t>enforce information hiding and encapsulation.</a:t>
            </a:r>
          </a:p>
          <a:p>
            <a:pPr lvl="1"/>
            <a:r>
              <a:rPr lang="en-US" dirty="0" smtClean="0"/>
              <a:t>Remember encapsulation is about grouping data and methods together for ease of use.  Information hiding </a:t>
            </a:r>
            <a:r>
              <a:rPr lang="en-US" smtClean="0"/>
              <a:t>hides the </a:t>
            </a:r>
            <a:r>
              <a:rPr lang="en-US" dirty="0" smtClean="0">
                <a:solidFill>
                  <a:schemeClr val="accent1"/>
                </a:solidFill>
              </a:rPr>
              <a:t>implementation</a:t>
            </a:r>
            <a:r>
              <a:rPr lang="en-US" dirty="0" smtClean="0"/>
              <a:t> from the public ‘</a:t>
            </a:r>
            <a:r>
              <a:rPr lang="en-US" smtClean="0"/>
              <a:t>interface’.</a:t>
            </a:r>
            <a:endParaRPr lang="en-US" dirty="0" smtClean="0"/>
          </a:p>
          <a:p>
            <a:r>
              <a:rPr lang="en-US" smtClean="0"/>
              <a:t>They support change – implementation can be changed behind the interface</a:t>
            </a:r>
          </a:p>
          <a:p>
            <a:r>
              <a:rPr lang="en-US" smtClean="0"/>
              <a:t>They support development of code in parallel – each team can rely on other teams interfaces even before they are implemented.</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80999" y="759767"/>
            <a:ext cx="8397875" cy="461665"/>
          </a:xfrm>
          <a:prstGeom prst="rect">
            <a:avLst/>
          </a:prstGeom>
          <a:noFill/>
          <a:ln w="9525">
            <a:noFill/>
            <a:miter lim="800000"/>
            <a:headEnd/>
            <a:tailEnd/>
          </a:ln>
          <a:effectLst/>
        </p:spPr>
        <p:txBody>
          <a:bodyPr>
            <a:spAutoFit/>
          </a:bodyPr>
          <a:lstStyle/>
          <a:p>
            <a:pPr eaLnBrk="0" hangingPunct="0"/>
            <a:endParaRPr lang="en-US" sz="2400" dirty="0">
              <a:latin typeface="Times New Roman" charset="0"/>
            </a:endParaRPr>
          </a:p>
        </p:txBody>
      </p:sp>
      <p:sp>
        <p:nvSpPr>
          <p:cNvPr id="6" name="Title 5"/>
          <p:cNvSpPr>
            <a:spLocks noGrp="1"/>
          </p:cNvSpPr>
          <p:nvPr>
            <p:ph type="title"/>
          </p:nvPr>
        </p:nvSpPr>
        <p:spPr>
          <a:xfrm>
            <a:off x="457200" y="228600"/>
            <a:ext cx="8229600" cy="1143000"/>
          </a:xfrm>
        </p:spPr>
        <p:txBody>
          <a:bodyPr>
            <a:normAutofit/>
          </a:bodyPr>
          <a:lstStyle/>
          <a:p>
            <a:r>
              <a:rPr lang="en-US" sz="3600" smtClean="0"/>
              <a:t>Flexibility of Interfaces </a:t>
            </a:r>
            <a:r>
              <a:rPr lang="en-US" sz="3600" dirty="0" smtClean="0"/>
              <a:t>– In class exercise</a:t>
            </a:r>
            <a:endParaRPr lang="en-US" sz="3600" dirty="0"/>
          </a:p>
        </p:txBody>
      </p:sp>
      <p:sp>
        <p:nvSpPr>
          <p:cNvPr id="7" name="Content Placeholder 6"/>
          <p:cNvSpPr>
            <a:spLocks noGrp="1"/>
          </p:cNvSpPr>
          <p:nvPr>
            <p:ph idx="1"/>
          </p:nvPr>
        </p:nvSpPr>
        <p:spPr>
          <a:xfrm>
            <a:off x="457200" y="1219200"/>
            <a:ext cx="8229600" cy="4389120"/>
          </a:xfrm>
        </p:spPr>
        <p:txBody>
          <a:bodyPr>
            <a:normAutofit lnSpcReduction="10000"/>
          </a:bodyPr>
          <a:lstStyle/>
          <a:p>
            <a:endParaRPr lang="en-US" dirty="0" smtClean="0"/>
          </a:p>
          <a:p>
            <a:r>
              <a:rPr lang="en-US" dirty="0" smtClean="0"/>
              <a:t>Interfaces let you take greater advantage of polymorphism in your designs, which in turn helps you make your software more flexible. </a:t>
            </a:r>
          </a:p>
          <a:p>
            <a:r>
              <a:rPr lang="en-US" sz="2800" dirty="0" smtClean="0">
                <a:latin typeface="Times New Roman" charset="0"/>
              </a:rPr>
              <a:t>In your small groups modify this class </a:t>
            </a:r>
            <a:r>
              <a:rPr lang="en-US" sz="2800" smtClean="0">
                <a:latin typeface="Times New Roman" charset="0"/>
              </a:rPr>
              <a:t>hierarchy so it supports display of images.</a:t>
            </a:r>
            <a:endParaRPr lang="en-US" sz="2800" dirty="0" smtClean="0">
              <a:latin typeface="Times New Roman" charset="0"/>
            </a:endParaRPr>
          </a:p>
          <a:p>
            <a:pPr marL="365760" lvl="1" indent="0">
              <a:buNone/>
            </a:pPr>
            <a:endParaRPr lang="en-US" smtClean="0">
              <a:latin typeface="Times New Roman" charset="0"/>
            </a:endParaRPr>
          </a:p>
          <a:p>
            <a:pPr marL="365760" lvl="1" indent="0">
              <a:buNone/>
            </a:pPr>
            <a:r>
              <a:rPr lang="en-US" smtClean="0">
                <a:latin typeface="Times New Roman" charset="0"/>
              </a:rPr>
              <a:t>[Use </a:t>
            </a:r>
            <a:r>
              <a:rPr lang="en-US" dirty="0" smtClean="0">
                <a:latin typeface="Times New Roman" charset="0"/>
              </a:rPr>
              <a:t>an interface to</a:t>
            </a:r>
          </a:p>
          <a:p>
            <a:pPr marL="365760" lvl="1" indent="0">
              <a:buNone/>
            </a:pPr>
            <a:r>
              <a:rPr lang="en-US" dirty="0">
                <a:latin typeface="Times New Roman" charset="0"/>
              </a:rPr>
              <a:t>c</a:t>
            </a:r>
            <a:r>
              <a:rPr lang="en-US" dirty="0" smtClean="0">
                <a:latin typeface="Times New Roman" charset="0"/>
              </a:rPr>
              <a:t>reate greater</a:t>
            </a:r>
          </a:p>
          <a:p>
            <a:pPr marL="365760" lvl="1" indent="0">
              <a:buNone/>
            </a:pPr>
            <a:r>
              <a:rPr lang="en-US">
                <a:latin typeface="Times New Roman" charset="0"/>
              </a:rPr>
              <a:t>a</a:t>
            </a:r>
            <a:r>
              <a:rPr lang="en-US" smtClean="0">
                <a:latin typeface="Times New Roman" charset="0"/>
              </a:rPr>
              <a:t>bstraction.]</a:t>
            </a:r>
            <a:endParaRPr lang="en-US" dirty="0" smtClean="0">
              <a:latin typeface="Times New Roman" charset="0"/>
            </a:endParaRPr>
          </a:p>
          <a:p>
            <a:endParaRPr lang="en-US" sz="2800" dirty="0" smtClean="0">
              <a:latin typeface="Times New Roman" charset="0"/>
            </a:endParaRPr>
          </a:p>
          <a:p>
            <a:endParaRPr lang="en-US" dirty="0" smtClean="0"/>
          </a:p>
          <a:p>
            <a:pPr marL="0" indent="0">
              <a:buNone/>
            </a:pPr>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28</a:t>
            </a:fld>
            <a:endParaRPr kumimoji="0" lang="en-US"/>
          </a:p>
        </p:txBody>
      </p:sp>
      <p:pic>
        <p:nvPicPr>
          <p:cNvPr id="2052" name="Picture 4"/>
          <p:cNvPicPr>
            <a:picLocks noChangeAspect="1" noChangeArrowheads="1"/>
          </p:cNvPicPr>
          <p:nvPr/>
        </p:nvPicPr>
        <p:blipFill>
          <a:blip r:embed="rId2" cstate="print"/>
          <a:srcRect/>
          <a:stretch>
            <a:fillRect/>
          </a:stretch>
        </p:blipFill>
        <p:spPr bwMode="auto">
          <a:xfrm>
            <a:off x="4572000" y="3452648"/>
            <a:ext cx="4572000" cy="3573648"/>
          </a:xfrm>
          <a:prstGeom prst="rect">
            <a:avLst/>
          </a:prstGeom>
          <a:noFill/>
          <a:ln w="9525">
            <a:noFill/>
            <a:miter lim="800000"/>
            <a:headEnd/>
            <a:tailEnd/>
          </a:ln>
          <a:effectLst/>
        </p:spPr>
      </p:pic>
      <p:sp>
        <p:nvSpPr>
          <p:cNvPr id="10" name="Isosceles Triangle 9"/>
          <p:cNvSpPr/>
          <p:nvPr/>
        </p:nvSpPr>
        <p:spPr>
          <a:xfrm rot="5400000">
            <a:off x="6343648" y="4092470"/>
            <a:ext cx="114302" cy="762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
            <a:ext cx="8229600" cy="1143000"/>
          </a:xfrm>
        </p:spPr>
        <p:txBody>
          <a:bodyPr/>
          <a:lstStyle/>
          <a:p>
            <a:r>
              <a:rPr lang="en-US" smtClean="0"/>
              <a:t>A Solution</a:t>
            </a:r>
            <a:endParaRPr lang="en-US" dirty="0"/>
          </a:p>
        </p:txBody>
      </p:sp>
      <p:sp>
        <p:nvSpPr>
          <p:cNvPr id="7" name="Content Placeholder 6"/>
          <p:cNvSpPr>
            <a:spLocks noGrp="1"/>
          </p:cNvSpPr>
          <p:nvPr>
            <p:ph idx="1"/>
          </p:nvPr>
        </p:nvSpPr>
        <p:spPr>
          <a:xfrm>
            <a:off x="457200" y="1536192"/>
            <a:ext cx="8686800" cy="4389120"/>
          </a:xfrm>
        </p:spPr>
        <p:txBody>
          <a:bodyPr/>
          <a:lstStyle/>
          <a:p>
            <a:r>
              <a:rPr lang="en-US" dirty="0" smtClean="0"/>
              <a:t>With </a:t>
            </a:r>
            <a:r>
              <a:rPr lang="en-US" smtClean="0"/>
              <a:t>an interface, </a:t>
            </a:r>
            <a:r>
              <a:rPr lang="en-US" dirty="0" smtClean="0"/>
              <a:t>we can easily add a new class hierarchy</a:t>
            </a:r>
          </a:p>
          <a:p>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29</a:t>
            </a:fld>
            <a:endParaRPr kumimoji="0" lang="en-US"/>
          </a:p>
        </p:txBody>
      </p:sp>
      <p:grpSp>
        <p:nvGrpSpPr>
          <p:cNvPr id="59" name="Group 58"/>
          <p:cNvGrpSpPr/>
          <p:nvPr/>
        </p:nvGrpSpPr>
        <p:grpSpPr>
          <a:xfrm>
            <a:off x="838200" y="1876425"/>
            <a:ext cx="4800600" cy="4981575"/>
            <a:chOff x="838200" y="1876425"/>
            <a:chExt cx="4800600" cy="4981575"/>
          </a:xfrm>
        </p:grpSpPr>
        <p:sp>
          <p:nvSpPr>
            <p:cNvPr id="9" name="Isosceles Triangle 8"/>
            <p:cNvSpPr/>
            <p:nvPr/>
          </p:nvSpPr>
          <p:spPr>
            <a:xfrm rot="5400000">
              <a:off x="3276600" y="2362199"/>
              <a:ext cx="152401"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5"/>
            <p:cNvGrpSpPr>
              <a:grpSpLocks noChangeAspect="1"/>
            </p:cNvGrpSpPr>
            <p:nvPr/>
          </p:nvGrpSpPr>
          <p:grpSpPr bwMode="auto">
            <a:xfrm>
              <a:off x="838200" y="1876425"/>
              <a:ext cx="4800600" cy="4981575"/>
              <a:chOff x="528" y="1182"/>
              <a:chExt cx="3024" cy="3138"/>
            </a:xfrm>
          </p:grpSpPr>
          <p:sp>
            <p:nvSpPr>
              <p:cNvPr id="3076" name="AutoShape 4"/>
              <p:cNvSpPr>
                <a:spLocks noChangeAspect="1" noChangeArrowheads="1" noTextEdit="1"/>
              </p:cNvSpPr>
              <p:nvPr/>
            </p:nvSpPr>
            <p:spPr bwMode="auto">
              <a:xfrm>
                <a:off x="528" y="1182"/>
                <a:ext cx="3024" cy="3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671" y="1382"/>
                <a:ext cx="708" cy="386"/>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Rectangle 7"/>
              <p:cNvSpPr>
                <a:spLocks noChangeArrowheads="1"/>
              </p:cNvSpPr>
              <p:nvPr/>
            </p:nvSpPr>
            <p:spPr bwMode="auto">
              <a:xfrm>
                <a:off x="721" y="1411"/>
                <a:ext cx="6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GraphicWindow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Line 8"/>
              <p:cNvSpPr>
                <a:spLocks noChangeShapeType="1"/>
              </p:cNvSpPr>
              <p:nvPr/>
            </p:nvSpPr>
            <p:spPr bwMode="auto">
              <a:xfrm>
                <a:off x="671" y="1539"/>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Rectangle 9"/>
              <p:cNvSpPr>
                <a:spLocks noChangeArrowheads="1"/>
              </p:cNvSpPr>
              <p:nvPr/>
            </p:nvSpPr>
            <p:spPr bwMode="auto">
              <a:xfrm>
                <a:off x="707" y="1632"/>
                <a:ext cx="39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Line 10"/>
              <p:cNvSpPr>
                <a:spLocks noChangeShapeType="1"/>
              </p:cNvSpPr>
              <p:nvPr/>
            </p:nvSpPr>
            <p:spPr bwMode="auto">
              <a:xfrm>
                <a:off x="671" y="1604"/>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Rectangle 11"/>
              <p:cNvSpPr>
                <a:spLocks noChangeArrowheads="1"/>
              </p:cNvSpPr>
              <p:nvPr/>
            </p:nvSpPr>
            <p:spPr bwMode="auto">
              <a:xfrm>
                <a:off x="2415" y="2211"/>
                <a:ext cx="629" cy="944"/>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2608" y="2333"/>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rgbClr val="000000"/>
                    </a:solidFill>
                    <a:effectLst/>
                    <a:latin typeface="Tahoma" pitchFamily="34" charset="0"/>
                    <a:cs typeface="Arial" pitchFamily="34" charset="0"/>
                  </a:rPr>
                  <a:t>Shape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2480" y="2240"/>
                <a:ext cx="5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&lt;&lt;abstract&gt;&gt;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2451" y="2490"/>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2451" y="2583"/>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2451" y="2676"/>
                <a:ext cx="23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-color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a:off x="2415" y="2461"/>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2451" y="2833"/>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Rectangle 19"/>
              <p:cNvSpPr>
                <a:spLocks noChangeArrowheads="1"/>
              </p:cNvSpPr>
              <p:nvPr/>
            </p:nvSpPr>
            <p:spPr bwMode="auto">
              <a:xfrm>
                <a:off x="2451" y="2926"/>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Rectangle 20"/>
              <p:cNvSpPr>
                <a:spLocks noChangeArrowheads="1"/>
              </p:cNvSpPr>
              <p:nvPr/>
            </p:nvSpPr>
            <p:spPr bwMode="auto">
              <a:xfrm>
                <a:off x="2451" y="3019"/>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a:off x="2415" y="2805"/>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2044" y="3412"/>
                <a:ext cx="600" cy="758"/>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Rectangle 23"/>
              <p:cNvSpPr>
                <a:spLocks noChangeArrowheads="1"/>
              </p:cNvSpPr>
              <p:nvPr/>
            </p:nvSpPr>
            <p:spPr bwMode="auto">
              <a:xfrm>
                <a:off x="2144" y="3441"/>
                <a:ext cx="4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Rectangle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6" name="Rectangle 24"/>
              <p:cNvSpPr>
                <a:spLocks noChangeArrowheads="1"/>
              </p:cNvSpPr>
              <p:nvPr/>
            </p:nvSpPr>
            <p:spPr bwMode="auto">
              <a:xfrm>
                <a:off x="2079" y="3598"/>
                <a:ext cx="25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-width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7" name="Rectangle 25"/>
              <p:cNvSpPr>
                <a:spLocks noChangeArrowheads="1"/>
              </p:cNvSpPr>
              <p:nvPr/>
            </p:nvSpPr>
            <p:spPr bwMode="auto">
              <a:xfrm>
                <a:off x="2079" y="3691"/>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-height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8" name="Line 26"/>
              <p:cNvSpPr>
                <a:spLocks noChangeShapeType="1"/>
              </p:cNvSpPr>
              <p:nvPr/>
            </p:nvSpPr>
            <p:spPr bwMode="auto">
              <a:xfrm>
                <a:off x="2044" y="3569"/>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9" name="Rectangle 27"/>
              <p:cNvSpPr>
                <a:spLocks noChangeArrowheads="1"/>
              </p:cNvSpPr>
              <p:nvPr/>
            </p:nvSpPr>
            <p:spPr bwMode="auto">
              <a:xfrm>
                <a:off x="2079" y="3848"/>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0" name="Rectangle 28"/>
              <p:cNvSpPr>
                <a:spLocks noChangeArrowheads="1"/>
              </p:cNvSpPr>
              <p:nvPr/>
            </p:nvSpPr>
            <p:spPr bwMode="auto">
              <a:xfrm>
                <a:off x="2079"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Rectangle 29"/>
              <p:cNvSpPr>
                <a:spLocks noChangeArrowheads="1"/>
              </p:cNvSpPr>
              <p:nvPr/>
            </p:nvSpPr>
            <p:spPr bwMode="auto">
              <a:xfrm>
                <a:off x="2079" y="4034"/>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Line 30"/>
              <p:cNvSpPr>
                <a:spLocks noChangeShapeType="1"/>
              </p:cNvSpPr>
              <p:nvPr/>
            </p:nvSpPr>
            <p:spPr bwMode="auto">
              <a:xfrm>
                <a:off x="2044" y="3820"/>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3" name="Rectangle 31"/>
              <p:cNvSpPr>
                <a:spLocks noChangeArrowheads="1"/>
              </p:cNvSpPr>
              <p:nvPr/>
            </p:nvSpPr>
            <p:spPr bwMode="auto">
              <a:xfrm>
                <a:off x="2844" y="3412"/>
                <a:ext cx="558" cy="665"/>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3016" y="3441"/>
                <a:ext cx="2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Circle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Rectangle 33"/>
              <p:cNvSpPr>
                <a:spLocks noChangeArrowheads="1"/>
              </p:cNvSpPr>
              <p:nvPr/>
            </p:nvSpPr>
            <p:spPr bwMode="auto">
              <a:xfrm>
                <a:off x="2880" y="3598"/>
                <a:ext cx="2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-radius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6" name="Line 34"/>
              <p:cNvSpPr>
                <a:spLocks noChangeShapeType="1"/>
              </p:cNvSpPr>
              <p:nvPr/>
            </p:nvSpPr>
            <p:spPr bwMode="auto">
              <a:xfrm>
                <a:off x="2844" y="3569"/>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7" name="Rectangle 35"/>
              <p:cNvSpPr>
                <a:spLocks noChangeArrowheads="1"/>
              </p:cNvSpPr>
              <p:nvPr/>
            </p:nvSpPr>
            <p:spPr bwMode="auto">
              <a:xfrm>
                <a:off x="2880" y="3755"/>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8" name="Rectangle 36"/>
              <p:cNvSpPr>
                <a:spLocks noChangeArrowheads="1"/>
              </p:cNvSpPr>
              <p:nvPr/>
            </p:nvSpPr>
            <p:spPr bwMode="auto">
              <a:xfrm>
                <a:off x="2880" y="3848"/>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9" name="Rectangle 37"/>
              <p:cNvSpPr>
                <a:spLocks noChangeArrowheads="1"/>
              </p:cNvSpPr>
              <p:nvPr/>
            </p:nvSpPr>
            <p:spPr bwMode="auto">
              <a:xfrm>
                <a:off x="2880"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0" name="Line 38"/>
              <p:cNvSpPr>
                <a:spLocks noChangeShapeType="1"/>
              </p:cNvSpPr>
              <p:nvPr/>
            </p:nvSpPr>
            <p:spPr bwMode="auto">
              <a:xfrm>
                <a:off x="2844" y="3727"/>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1" name="Line 39"/>
              <p:cNvSpPr>
                <a:spLocks noChangeShapeType="1"/>
              </p:cNvSpPr>
              <p:nvPr/>
            </p:nvSpPr>
            <p:spPr bwMode="auto">
              <a:xfrm flipV="1">
                <a:off x="2473" y="3162"/>
                <a:ext cx="85"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Freeform 40"/>
              <p:cNvSpPr>
                <a:spLocks/>
              </p:cNvSpPr>
              <p:nvPr/>
            </p:nvSpPr>
            <p:spPr bwMode="auto">
              <a:xfrm>
                <a:off x="2458" y="3162"/>
                <a:ext cx="107" cy="150"/>
              </a:xfrm>
              <a:custGeom>
                <a:avLst/>
                <a:gdLst/>
                <a:ahLst/>
                <a:cxnLst>
                  <a:cxn ang="0">
                    <a:pos x="107" y="150"/>
                  </a:cxn>
                  <a:cxn ang="0">
                    <a:pos x="100" y="0"/>
                  </a:cxn>
                  <a:cxn ang="0">
                    <a:pos x="0" y="114"/>
                  </a:cxn>
                  <a:cxn ang="0">
                    <a:pos x="107" y="150"/>
                  </a:cxn>
                </a:cxnLst>
                <a:rect l="0" t="0" r="r" b="b"/>
                <a:pathLst>
                  <a:path w="107" h="150">
                    <a:moveTo>
                      <a:pt x="107" y="150"/>
                    </a:moveTo>
                    <a:lnTo>
                      <a:pt x="100" y="0"/>
                    </a:lnTo>
                    <a:lnTo>
                      <a:pt x="0" y="114"/>
                    </a:lnTo>
                    <a:lnTo>
                      <a:pt x="107" y="150"/>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3" name="Line 41"/>
              <p:cNvSpPr>
                <a:spLocks noChangeShapeType="1"/>
              </p:cNvSpPr>
              <p:nvPr/>
            </p:nvSpPr>
            <p:spPr bwMode="auto">
              <a:xfrm flipH="1" flipV="1">
                <a:off x="2909" y="3162"/>
                <a:ext cx="93"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4" name="Freeform 42"/>
              <p:cNvSpPr>
                <a:spLocks/>
              </p:cNvSpPr>
              <p:nvPr/>
            </p:nvSpPr>
            <p:spPr bwMode="auto">
              <a:xfrm>
                <a:off x="2909" y="3162"/>
                <a:ext cx="100" cy="150"/>
              </a:xfrm>
              <a:custGeom>
                <a:avLst/>
                <a:gdLst/>
                <a:ahLst/>
                <a:cxnLst>
                  <a:cxn ang="0">
                    <a:pos x="100" y="114"/>
                  </a:cxn>
                  <a:cxn ang="0">
                    <a:pos x="0" y="0"/>
                  </a:cxn>
                  <a:cxn ang="0">
                    <a:pos x="0" y="150"/>
                  </a:cxn>
                  <a:cxn ang="0">
                    <a:pos x="100" y="114"/>
                  </a:cxn>
                </a:cxnLst>
                <a:rect l="0" t="0" r="r" b="b"/>
                <a:pathLst>
                  <a:path w="100" h="150">
                    <a:moveTo>
                      <a:pt x="100" y="114"/>
                    </a:moveTo>
                    <a:lnTo>
                      <a:pt x="0" y="0"/>
                    </a:lnTo>
                    <a:lnTo>
                      <a:pt x="0" y="150"/>
                    </a:lnTo>
                    <a:lnTo>
                      <a:pt x="100" y="114"/>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5" name="Rectangle 43"/>
              <p:cNvSpPr>
                <a:spLocks noChangeArrowheads="1"/>
              </p:cNvSpPr>
              <p:nvPr/>
            </p:nvSpPr>
            <p:spPr bwMode="auto">
              <a:xfrm>
                <a:off x="2415" y="1325"/>
                <a:ext cx="601" cy="593"/>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6" name="Rectangle 44"/>
              <p:cNvSpPr>
                <a:spLocks noChangeArrowheads="1"/>
              </p:cNvSpPr>
              <p:nvPr/>
            </p:nvSpPr>
            <p:spPr bwMode="auto">
              <a:xfrm>
                <a:off x="2515" y="1446"/>
                <a:ext cx="458"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IDrawable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7" name="Rectangle 45"/>
              <p:cNvSpPr>
                <a:spLocks noChangeArrowheads="1"/>
              </p:cNvSpPr>
              <p:nvPr/>
            </p:nvSpPr>
            <p:spPr bwMode="auto">
              <a:xfrm>
                <a:off x="2451" y="1354"/>
                <a:ext cx="5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8" name="Rectangle 46"/>
              <p:cNvSpPr>
                <a:spLocks noChangeArrowheads="1"/>
              </p:cNvSpPr>
              <p:nvPr/>
            </p:nvSpPr>
            <p:spPr bwMode="auto">
              <a:xfrm>
                <a:off x="2451" y="1604"/>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9" name="Rectangle 47"/>
              <p:cNvSpPr>
                <a:spLocks noChangeArrowheads="1"/>
              </p:cNvSpPr>
              <p:nvPr/>
            </p:nvSpPr>
            <p:spPr bwMode="auto">
              <a:xfrm>
                <a:off x="2451" y="1697"/>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0" name="Rectangle 48"/>
              <p:cNvSpPr>
                <a:spLocks noChangeArrowheads="1"/>
              </p:cNvSpPr>
              <p:nvPr/>
            </p:nvSpPr>
            <p:spPr bwMode="auto">
              <a:xfrm>
                <a:off x="2451" y="1790"/>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1" name="Line 49"/>
              <p:cNvSpPr>
                <a:spLocks noChangeShapeType="1"/>
              </p:cNvSpPr>
              <p:nvPr/>
            </p:nvSpPr>
            <p:spPr bwMode="auto">
              <a:xfrm>
                <a:off x="2415" y="1575"/>
                <a:ext cx="608"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Line 50"/>
              <p:cNvSpPr>
                <a:spLocks noChangeShapeType="1"/>
              </p:cNvSpPr>
              <p:nvPr/>
            </p:nvSpPr>
            <p:spPr bwMode="auto">
              <a:xfrm flipV="1">
                <a:off x="2723" y="1925"/>
                <a:ext cx="1" cy="286"/>
              </a:xfrm>
              <a:prstGeom prst="line">
                <a:avLst/>
              </a:prstGeom>
              <a:noFill/>
              <a:ln w="11113">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Freeform 51"/>
              <p:cNvSpPr>
                <a:spLocks/>
              </p:cNvSpPr>
              <p:nvPr/>
            </p:nvSpPr>
            <p:spPr bwMode="auto">
              <a:xfrm>
                <a:off x="2666" y="1925"/>
                <a:ext cx="114" cy="143"/>
              </a:xfrm>
              <a:custGeom>
                <a:avLst/>
                <a:gdLst/>
                <a:ahLst/>
                <a:cxnLst>
                  <a:cxn ang="0">
                    <a:pos x="114" y="143"/>
                  </a:cxn>
                  <a:cxn ang="0">
                    <a:pos x="57" y="0"/>
                  </a:cxn>
                  <a:cxn ang="0">
                    <a:pos x="0" y="143"/>
                  </a:cxn>
                  <a:cxn ang="0">
                    <a:pos x="114" y="143"/>
                  </a:cxn>
                </a:cxnLst>
                <a:rect l="0" t="0" r="r" b="b"/>
                <a:pathLst>
                  <a:path w="114" h="143">
                    <a:moveTo>
                      <a:pt x="114" y="143"/>
                    </a:moveTo>
                    <a:lnTo>
                      <a:pt x="57" y="0"/>
                    </a:lnTo>
                    <a:lnTo>
                      <a:pt x="0" y="143"/>
                    </a:lnTo>
                    <a:lnTo>
                      <a:pt x="114" y="143"/>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Line 52"/>
              <p:cNvSpPr>
                <a:spLocks noChangeShapeType="1"/>
              </p:cNvSpPr>
              <p:nvPr/>
            </p:nvSpPr>
            <p:spPr bwMode="auto">
              <a:xfrm>
                <a:off x="1386" y="1618"/>
                <a:ext cx="1029"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Freeform 53"/>
              <p:cNvSpPr>
                <a:spLocks/>
              </p:cNvSpPr>
              <p:nvPr/>
            </p:nvSpPr>
            <p:spPr bwMode="auto">
              <a:xfrm>
                <a:off x="2344" y="1589"/>
                <a:ext cx="71" cy="58"/>
              </a:xfrm>
              <a:custGeom>
                <a:avLst/>
                <a:gdLst/>
                <a:ahLst/>
                <a:cxnLst>
                  <a:cxn ang="0">
                    <a:pos x="0" y="58"/>
                  </a:cxn>
                  <a:cxn ang="0">
                    <a:pos x="71" y="29"/>
                  </a:cxn>
                  <a:cxn ang="0">
                    <a:pos x="0" y="0"/>
                  </a:cxn>
                </a:cxnLst>
                <a:rect l="0" t="0" r="r" b="b"/>
                <a:pathLst>
                  <a:path w="71" h="58">
                    <a:moveTo>
                      <a:pt x="0" y="58"/>
                    </a:moveTo>
                    <a:lnTo>
                      <a:pt x="71" y="29"/>
                    </a:lnTo>
                    <a:lnTo>
                      <a:pt x="0" y="0"/>
                    </a:lnTo>
                  </a:path>
                </a:pathLst>
              </a:cu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Rectangle 54"/>
              <p:cNvSpPr>
                <a:spLocks noChangeArrowheads="1"/>
              </p:cNvSpPr>
              <p:nvPr/>
            </p:nvSpPr>
            <p:spPr bwMode="auto">
              <a:xfrm>
                <a:off x="1786" y="1468"/>
                <a:ext cx="21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ahoma" pitchFamily="34" charset="0"/>
                    <a:cs typeface="Arial" pitchFamily="34" charset="0"/>
                  </a:rPr>
                  <a:t>draws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mtClean="0"/>
              <a:t>Lecture 5: </a:t>
            </a:r>
            <a:br>
              <a:rPr lang="en-US" smtClean="0"/>
            </a:br>
            <a:r>
              <a:rPr lang="en-US" sz="4900" smtClean="0"/>
              <a:t>Inheritance and Abstractions</a:t>
            </a:r>
            <a:endParaRPr lang="en-US" sz="4900" dirty="0"/>
          </a:p>
        </p:txBody>
      </p:sp>
      <p:sp>
        <p:nvSpPr>
          <p:cNvPr id="5" name="Subtitle 4"/>
          <p:cNvSpPr>
            <a:spLocks noGrp="1"/>
          </p:cNvSpPr>
          <p:nvPr>
            <p:ph type="subTitle" idx="1"/>
          </p:nvPr>
        </p:nvSpPr>
        <p:spPr/>
        <p:txBody>
          <a:bodyPr>
            <a:normAutofit/>
          </a:bodyPr>
          <a:lstStyle/>
          <a:p>
            <a:r>
              <a:rPr lang="en-US" i="1" smtClean="0"/>
              <a:t>Engaging Abstract Levels to Enrich Life</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2AED99-7FB4-404E-8A97-64753DCE42EC}" type="slidenum">
              <a:rPr kumimoji="0" lang="en-US" smtClean="0"/>
              <a:pPr/>
              <a:t>30</a:t>
            </a:fld>
            <a:endParaRPr kumimoji="0" lang="en-US"/>
          </a:p>
        </p:txBody>
      </p:sp>
      <p:pic>
        <p:nvPicPr>
          <p:cNvPr id="4098" name="Picture 2"/>
          <p:cNvPicPr>
            <a:picLocks noChangeAspect="1" noChangeArrowheads="1"/>
          </p:cNvPicPr>
          <p:nvPr/>
        </p:nvPicPr>
        <p:blipFill>
          <a:blip r:embed="rId2" cstate="print"/>
          <a:srcRect/>
          <a:stretch>
            <a:fillRect/>
          </a:stretch>
        </p:blipFill>
        <p:spPr bwMode="auto">
          <a:xfrm>
            <a:off x="533400" y="609600"/>
            <a:ext cx="8390183"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28600" y="754559"/>
            <a:ext cx="9046579" cy="769441"/>
          </a:xfrm>
          <a:prstGeom prst="rect">
            <a:avLst/>
          </a:prstGeom>
          <a:noFill/>
          <a:ln w="9525">
            <a:noFill/>
            <a:miter lim="800000"/>
            <a:headEnd/>
            <a:tailEnd/>
          </a:ln>
          <a:effectLst/>
        </p:spPr>
        <p:txBody>
          <a:bodyPr wrap="none">
            <a:spAutoFit/>
          </a:bodyPr>
          <a:lstStyle/>
          <a:p>
            <a:pPr eaLnBrk="0" hangingPunct="0"/>
            <a:r>
              <a:rPr lang="en-US" sz="4400">
                <a:solidFill>
                  <a:schemeClr val="tx2"/>
                </a:solidFill>
                <a:latin typeface="+mj-lt"/>
                <a:ea typeface="+mj-ea"/>
                <a:cs typeface="+mj-cs"/>
              </a:rPr>
              <a:t>Interfaces </a:t>
            </a:r>
            <a:r>
              <a:rPr lang="en-US" sz="4400" smtClean="0">
                <a:solidFill>
                  <a:schemeClr val="tx2"/>
                </a:solidFill>
                <a:latin typeface="+mj-lt"/>
                <a:ea typeface="+mj-ea"/>
                <a:cs typeface="+mj-cs"/>
              </a:rPr>
              <a:t>Support Team Development</a:t>
            </a:r>
            <a:endParaRPr lang="en-US" dirty="0">
              <a:latin typeface="Times New Roman" charset="0"/>
            </a:endParaRPr>
          </a:p>
        </p:txBody>
      </p:sp>
      <p:sp>
        <p:nvSpPr>
          <p:cNvPr id="76803" name="Text Box 3"/>
          <p:cNvSpPr txBox="1">
            <a:spLocks noChangeArrowheads="1"/>
          </p:cNvSpPr>
          <p:nvPr/>
        </p:nvSpPr>
        <p:spPr bwMode="auto">
          <a:xfrm>
            <a:off x="381000" y="1447800"/>
            <a:ext cx="8397875" cy="1187450"/>
          </a:xfrm>
          <a:prstGeom prst="rect">
            <a:avLst/>
          </a:prstGeom>
          <a:noFill/>
          <a:ln w="9525">
            <a:noFill/>
            <a:miter lim="800000"/>
            <a:headEnd/>
            <a:tailEnd/>
          </a:ln>
          <a:effectLst/>
        </p:spPr>
        <p:txBody>
          <a:bodyPr>
            <a:spAutoFit/>
          </a:bodyPr>
          <a:lstStyle/>
          <a:p>
            <a:pPr eaLnBrk="0" hangingPunct="0"/>
            <a:r>
              <a:rPr lang="en-US" sz="2400" dirty="0">
                <a:latin typeface="Times New Roman" charset="0"/>
              </a:rPr>
              <a:t>First define the interfaces for all subsystems, then every programmer can program one subsystem by using the interfaces of the other subsystems.</a:t>
            </a:r>
          </a:p>
        </p:txBody>
      </p:sp>
      <p:pic>
        <p:nvPicPr>
          <p:cNvPr id="76804" name="Picture 4"/>
          <p:cNvPicPr>
            <a:picLocks noChangeAspect="1" noChangeArrowheads="1"/>
          </p:cNvPicPr>
          <p:nvPr/>
        </p:nvPicPr>
        <p:blipFill>
          <a:blip r:embed="rId2" cstate="print"/>
          <a:srcRect/>
          <a:stretch>
            <a:fillRect/>
          </a:stretch>
        </p:blipFill>
        <p:spPr bwMode="auto">
          <a:xfrm>
            <a:off x="304800" y="2286000"/>
            <a:ext cx="7241175" cy="4371975"/>
          </a:xfrm>
          <a:prstGeom prst="rect">
            <a:avLst/>
          </a:prstGeom>
          <a:noFill/>
          <a:ln w="9525">
            <a:noFill/>
            <a:miter lim="800000"/>
            <a:headEnd/>
            <a:tailEnd/>
          </a:ln>
          <a:effectLst/>
        </p:spPr>
      </p:pic>
      <p:sp>
        <p:nvSpPr>
          <p:cNvPr id="76805" name="Text Box 5"/>
          <p:cNvSpPr txBox="1">
            <a:spLocks noChangeArrowheads="1"/>
          </p:cNvSpPr>
          <p:nvPr/>
        </p:nvSpPr>
        <p:spPr bwMode="auto">
          <a:xfrm>
            <a:off x="6324600" y="3657600"/>
            <a:ext cx="2454275" cy="2225675"/>
          </a:xfrm>
          <a:prstGeom prst="rect">
            <a:avLst/>
          </a:prstGeom>
          <a:noFill/>
          <a:ln w="9525">
            <a:noFill/>
            <a:miter lim="800000"/>
            <a:headEnd/>
            <a:tailEnd/>
          </a:ln>
          <a:effectLst/>
        </p:spPr>
        <p:txBody>
          <a:bodyPr>
            <a:spAutoFit/>
          </a:bodyPr>
          <a:lstStyle/>
          <a:p>
            <a:pPr eaLnBrk="0" hangingPunct="0"/>
            <a:r>
              <a:rPr lang="en-US" sz="2000" dirty="0">
                <a:latin typeface="Times New Roman" charset="0"/>
              </a:rPr>
              <a:t>The implementation of subsystems may change </a:t>
            </a:r>
            <a:r>
              <a:rPr lang="en-US" sz="2000">
                <a:latin typeface="Times New Roman" charset="0"/>
              </a:rPr>
              <a:t>without </a:t>
            </a:r>
            <a:r>
              <a:rPr lang="en-US" sz="2000" smtClean="0">
                <a:latin typeface="Times New Roman" charset="0"/>
              </a:rPr>
              <a:t>affecting </a:t>
            </a:r>
            <a:r>
              <a:rPr lang="en-US" sz="2000" dirty="0">
                <a:latin typeface="Times New Roman" charset="0"/>
              </a:rPr>
              <a:t>all other subsystems, as long as the interfaces remain the same.</a:t>
            </a:r>
            <a:endParaRPr lang="en-US" sz="2400" dirty="0">
              <a:latin typeface="Times New Roman" charset="0"/>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81000" y="685800"/>
            <a:ext cx="7985328" cy="769441"/>
          </a:xfrm>
          <a:prstGeom prst="rect">
            <a:avLst/>
          </a:prstGeom>
          <a:noFill/>
          <a:ln w="9525">
            <a:noFill/>
            <a:miter lim="800000"/>
            <a:headEnd/>
            <a:tailEnd/>
          </a:ln>
          <a:effectLst/>
        </p:spPr>
        <p:txBody>
          <a:bodyPr wrap="none">
            <a:spAutoFit/>
          </a:bodyPr>
          <a:lstStyle/>
          <a:p>
            <a:pPr>
              <a:spcBef>
                <a:spcPct val="0"/>
              </a:spcBef>
            </a:pPr>
            <a:r>
              <a:rPr lang="en-US" sz="4400" smtClean="0">
                <a:solidFill>
                  <a:schemeClr val="tx2"/>
                </a:solidFill>
                <a:latin typeface="+mj-lt"/>
                <a:ea typeface="+mj-ea"/>
                <a:cs typeface="+mj-cs"/>
              </a:rPr>
              <a:t>Interfaces in System Development</a:t>
            </a:r>
            <a:endParaRPr lang="en-US" sz="4400" dirty="0">
              <a:solidFill>
                <a:schemeClr val="tx2"/>
              </a:solidFill>
              <a:latin typeface="+mj-lt"/>
              <a:ea typeface="+mj-ea"/>
              <a:cs typeface="+mj-cs"/>
            </a:endParaRPr>
          </a:p>
        </p:txBody>
      </p:sp>
      <p:sp>
        <p:nvSpPr>
          <p:cNvPr id="78851" name="Text Box 3"/>
          <p:cNvSpPr txBox="1">
            <a:spLocks noChangeArrowheads="1"/>
          </p:cNvSpPr>
          <p:nvPr/>
        </p:nvSpPr>
        <p:spPr bwMode="auto">
          <a:xfrm>
            <a:off x="762000" y="1676400"/>
            <a:ext cx="8153400" cy="3933825"/>
          </a:xfrm>
          <a:prstGeom prst="rect">
            <a:avLst/>
          </a:prstGeom>
          <a:noFill/>
          <a:ln w="9525">
            <a:noFill/>
            <a:miter lim="800000"/>
            <a:headEnd/>
            <a:tailEnd/>
          </a:ln>
          <a:effectLst/>
        </p:spPr>
        <p:txBody>
          <a:bodyPr>
            <a:spAutoFit/>
          </a:bodyPr>
          <a:lstStyle/>
          <a:p>
            <a:pPr eaLnBrk="0" hangingPunct="0">
              <a:spcBef>
                <a:spcPts val="500"/>
              </a:spcBef>
              <a:spcAft>
                <a:spcPts val="500"/>
              </a:spcAft>
            </a:pPr>
            <a:r>
              <a:rPr lang="en-US" sz="2400">
                <a:latin typeface="Times New Roman" charset="0"/>
              </a:rPr>
              <a:t>If you have a subsystem that represents an abstraction that may have multiple implementations, whether the subsystem is a single object, a group of objects, an entire Java applet or application, you should define Java interfaces through which the rest of the world communicates with that subsystem. </a:t>
            </a:r>
          </a:p>
          <a:p>
            <a:pPr eaLnBrk="0" hangingPunct="0">
              <a:spcBef>
                <a:spcPts val="500"/>
              </a:spcBef>
              <a:spcAft>
                <a:spcPts val="500"/>
              </a:spcAft>
            </a:pPr>
            <a:r>
              <a:rPr lang="en-US" sz="2400">
                <a:latin typeface="Times New Roman" charset="0"/>
              </a:rPr>
              <a:t>When you use interfaces in this way, you decouple the parts of your system from each other and generate code that is more flexible: more easily changed, extended, and customized. (encapsulation and abstraction)</a:t>
            </a:r>
          </a:p>
          <a:p>
            <a:pPr eaLnBrk="0" hangingPunct="0"/>
            <a:endParaRPr lang="en-US" sz="2400">
              <a:latin typeface="Times New Roman" charset="0"/>
            </a:endParaRPr>
          </a:p>
        </p:txBody>
      </p:sp>
      <p:sp>
        <p:nvSpPr>
          <p:cNvPr id="78852" name="Text Box 4"/>
          <p:cNvSpPr txBox="1">
            <a:spLocks noChangeArrowheads="1"/>
          </p:cNvSpPr>
          <p:nvPr/>
        </p:nvSpPr>
        <p:spPr bwMode="auto">
          <a:xfrm>
            <a:off x="914400" y="5562600"/>
            <a:ext cx="7590604" cy="461665"/>
          </a:xfrm>
          <a:prstGeom prst="rect">
            <a:avLst/>
          </a:prstGeom>
          <a:noFill/>
          <a:ln w="28575">
            <a:solidFill>
              <a:srgbClr val="FF6600"/>
            </a:solidFill>
            <a:miter lim="800000"/>
            <a:headEnd/>
            <a:tailEnd/>
          </a:ln>
          <a:effectLst/>
        </p:spPr>
        <p:txBody>
          <a:bodyPr wrap="none">
            <a:spAutoFit/>
          </a:bodyPr>
          <a:lstStyle/>
          <a:p>
            <a:pPr eaLnBrk="0" hangingPunct="0"/>
            <a:r>
              <a:rPr lang="en-US" sz="2400" b="1" dirty="0">
                <a:latin typeface="Times New Roman" charset="0"/>
              </a:rPr>
              <a:t>Program to </a:t>
            </a:r>
            <a:r>
              <a:rPr lang="en-US" sz="2400" b="1" dirty="0" smtClean="0">
                <a:latin typeface="Times New Roman" charset="0"/>
              </a:rPr>
              <a:t>Interface (P2I), </a:t>
            </a:r>
            <a:r>
              <a:rPr lang="en-US" sz="2400" b="1" dirty="0">
                <a:latin typeface="Times New Roman" charset="0"/>
              </a:rPr>
              <a:t>rather than implementation.</a:t>
            </a: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57200" y="685800"/>
            <a:ext cx="8422627" cy="707886"/>
          </a:xfrm>
          <a:prstGeom prst="rect">
            <a:avLst/>
          </a:prstGeom>
          <a:noFill/>
          <a:ln w="9525">
            <a:noFill/>
            <a:miter lim="800000"/>
            <a:headEnd/>
            <a:tailEnd/>
          </a:ln>
          <a:effectLst/>
        </p:spPr>
        <p:txBody>
          <a:bodyPr wrap="none">
            <a:spAutoFit/>
          </a:bodyPr>
          <a:lstStyle/>
          <a:p>
            <a:pPr>
              <a:spcBef>
                <a:spcPct val="0"/>
              </a:spcBef>
            </a:pPr>
            <a:r>
              <a:rPr lang="en-US" sz="4000" smtClean="0">
                <a:solidFill>
                  <a:schemeClr val="tx2"/>
                </a:solidFill>
                <a:latin typeface="+mj-lt"/>
                <a:ea typeface="+mj-ea"/>
                <a:cs typeface="+mj-cs"/>
              </a:rPr>
              <a:t>Best Practices: When to Use Interfaces?</a:t>
            </a:r>
            <a:endParaRPr lang="en-US" sz="4000" dirty="0">
              <a:solidFill>
                <a:schemeClr val="tx2"/>
              </a:solidFill>
              <a:latin typeface="+mj-lt"/>
              <a:ea typeface="+mj-ea"/>
              <a:cs typeface="+mj-cs"/>
            </a:endParaRPr>
          </a:p>
        </p:txBody>
      </p:sp>
      <p:sp>
        <p:nvSpPr>
          <p:cNvPr id="78851" name="Text Box 3"/>
          <p:cNvSpPr txBox="1">
            <a:spLocks noChangeArrowheads="1"/>
          </p:cNvSpPr>
          <p:nvPr/>
        </p:nvSpPr>
        <p:spPr bwMode="auto">
          <a:xfrm>
            <a:off x="762000" y="1524000"/>
            <a:ext cx="8153400" cy="3688189"/>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buFont typeface="+mj-lt"/>
              <a:buAutoNum type="arabicPeriod"/>
            </a:pPr>
            <a:r>
              <a:rPr lang="en-US" sz="2400" u="sng" smtClean="0">
                <a:latin typeface="Times New Roman" charset="0"/>
              </a:rPr>
              <a:t>Always</a:t>
            </a:r>
            <a:r>
              <a:rPr lang="en-US" sz="2400" smtClean="0">
                <a:latin typeface="Times New Roman" charset="0"/>
              </a:rPr>
              <a:t> </a:t>
            </a:r>
            <a:r>
              <a:rPr lang="en-US" sz="2400" dirty="0" smtClean="0">
                <a:latin typeface="Times New Roman" charset="0"/>
              </a:rPr>
              <a:t>use interfaces for subsystem development</a:t>
            </a:r>
          </a:p>
          <a:p>
            <a:pPr marL="457200" indent="-457200" eaLnBrk="0" hangingPunct="0">
              <a:spcBef>
                <a:spcPts val="500"/>
              </a:spcBef>
              <a:spcAft>
                <a:spcPts val="500"/>
              </a:spcAft>
              <a:buFont typeface="+mj-lt"/>
              <a:buAutoNum type="arabicPeriod"/>
            </a:pPr>
            <a:r>
              <a:rPr lang="en-US" sz="2400" u="sng" dirty="0">
                <a:latin typeface="Times New Roman" charset="0"/>
              </a:rPr>
              <a:t>P</a:t>
            </a:r>
            <a:r>
              <a:rPr lang="en-US" sz="2400" u="sng" dirty="0" smtClean="0">
                <a:latin typeface="Times New Roman" charset="0"/>
              </a:rPr>
              <a:t>refer</a:t>
            </a:r>
            <a:r>
              <a:rPr lang="en-US" sz="2400" dirty="0" smtClean="0">
                <a:latin typeface="Times New Roman" charset="0"/>
              </a:rPr>
              <a:t> interfaces over multiple levels of abstract classes</a:t>
            </a:r>
          </a:p>
          <a:p>
            <a:pPr marL="457200" indent="-457200" eaLnBrk="0" hangingPunct="0">
              <a:spcBef>
                <a:spcPts val="500"/>
              </a:spcBef>
              <a:spcAft>
                <a:spcPts val="500"/>
              </a:spcAft>
              <a:buFont typeface="+mj-lt"/>
              <a:buAutoNum type="arabicPeriod"/>
            </a:pPr>
            <a:r>
              <a:rPr lang="en-US" sz="2400" dirty="0" smtClean="0">
                <a:latin typeface="Times New Roman" charset="0"/>
              </a:rPr>
              <a:t>If an abstract class will provide all the abstraction you need, then do not add an interface.</a:t>
            </a:r>
          </a:p>
          <a:p>
            <a:pPr marL="457200" indent="-457200" eaLnBrk="0" hangingPunct="0">
              <a:spcBef>
                <a:spcPts val="500"/>
              </a:spcBef>
              <a:spcAft>
                <a:spcPts val="500"/>
              </a:spcAft>
              <a:buFont typeface="+mj-lt"/>
              <a:buAutoNum type="arabicPeriod"/>
            </a:pPr>
            <a:r>
              <a:rPr lang="en-US" sz="2400" dirty="0" smtClean="0">
                <a:latin typeface="Times New Roman" charset="0"/>
              </a:rPr>
              <a:t>Code will be </a:t>
            </a:r>
            <a:r>
              <a:rPr lang="en-US" sz="2400" i="1" u="sng" dirty="0" smtClean="0">
                <a:latin typeface="Times New Roman" charset="0"/>
              </a:rPr>
              <a:t>read</a:t>
            </a:r>
            <a:r>
              <a:rPr lang="en-US" sz="2400" dirty="0" smtClean="0">
                <a:latin typeface="Times New Roman" charset="0"/>
              </a:rPr>
              <a:t> many more hours than it will take to </a:t>
            </a:r>
            <a:r>
              <a:rPr lang="en-US" sz="2400" i="1" u="sng" dirty="0" smtClean="0">
                <a:latin typeface="Times New Roman" charset="0"/>
              </a:rPr>
              <a:t>write</a:t>
            </a:r>
            <a:r>
              <a:rPr lang="en-US" sz="2400" dirty="0" smtClean="0">
                <a:latin typeface="Times New Roman" charset="0"/>
              </a:rPr>
              <a:t> it.  Make it as simple, elegant, and clear as possible.</a:t>
            </a:r>
          </a:p>
          <a:p>
            <a:pPr algn="ctr" eaLnBrk="0" hangingPunct="0">
              <a:spcBef>
                <a:spcPts val="500"/>
              </a:spcBef>
              <a:spcAft>
                <a:spcPts val="500"/>
              </a:spcAft>
            </a:pPr>
            <a:r>
              <a:rPr lang="en-US" sz="2400" dirty="0" smtClean="0">
                <a:latin typeface="Times New Roman" charset="0"/>
              </a:rPr>
              <a:t>“</a:t>
            </a:r>
            <a:r>
              <a:rPr lang="en-US" sz="2400" b="1" dirty="0" smtClean="0">
                <a:latin typeface="Times New Roman" charset="0"/>
              </a:rPr>
              <a:t>as simple as possible, but no simpler</a:t>
            </a:r>
            <a:r>
              <a:rPr lang="en-US" sz="2400" dirty="0" smtClean="0">
                <a:latin typeface="Times New Roman" charset="0"/>
              </a:rPr>
              <a:t>” (Einstein)</a:t>
            </a:r>
          </a:p>
          <a:p>
            <a:pPr eaLnBrk="0" hangingPunct="0">
              <a:spcBef>
                <a:spcPts val="500"/>
              </a:spcBef>
              <a:spcAft>
                <a:spcPts val="500"/>
              </a:spcAft>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extLst>
      <p:ext uri="{BB962C8B-B14F-4D97-AF65-F5344CB8AC3E}">
        <p14:creationId xmlns:p14="http://schemas.microsoft.com/office/powerpoint/2010/main" val="1203842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The Evolving API Problem</a:t>
            </a:r>
          </a:p>
        </p:txBody>
      </p:sp>
      <p:sp>
        <p:nvSpPr>
          <p:cNvPr id="21507" name="Content Placeholder 2"/>
          <p:cNvSpPr>
            <a:spLocks noGrp="1"/>
          </p:cNvSpPr>
          <p:nvPr>
            <p:ph idx="1"/>
          </p:nvPr>
        </p:nvSpPr>
        <p:spPr>
          <a:xfrm>
            <a:off x="457200" y="1935163"/>
            <a:ext cx="8229600" cy="4618037"/>
          </a:xfrm>
        </p:spPr>
        <p:txBody>
          <a:bodyPr/>
          <a:lstStyle/>
          <a:p>
            <a:pPr marL="0" indent="0">
              <a:buFont typeface="Wingdings 2" pitchFamily="18" charset="2"/>
              <a:buNone/>
            </a:pPr>
            <a:r>
              <a:rPr lang="en-US" altLang="en-US" sz="2000" b="1" u="sng" smtClean="0"/>
              <a:t>Problem</a:t>
            </a:r>
            <a:r>
              <a:rPr lang="en-US" altLang="en-US" sz="2000" smtClean="0"/>
              <a:t>: You have created a library of Java classes and you have a substantial clientele who make use of your library. Your library contains numerous interfaces, for which you have implementations (in some cases, multiple implementations) in your library code. </a:t>
            </a:r>
          </a:p>
          <a:p>
            <a:pPr marL="0" indent="0">
              <a:buFont typeface="Wingdings 2" pitchFamily="18" charset="2"/>
              <a:buNone/>
            </a:pPr>
            <a:endParaRPr lang="en-US" altLang="en-US" sz="2000" smtClean="0"/>
          </a:p>
          <a:p>
            <a:pPr marL="0" indent="0">
              <a:buFont typeface="Wingdings 2" pitchFamily="18" charset="2"/>
              <a:buNone/>
            </a:pPr>
            <a:r>
              <a:rPr lang="en-US" altLang="en-US" sz="2000" smtClean="0"/>
              <a:t>Suppose you now want to add new functionality to your library. In many cases, you will need to add new methods to some of your interfaces. You think “I have to be careful not to change the signature of my interface methods, but adding new methods should not create a problem for my users.” You add some methods, and distribute a new release. </a:t>
            </a:r>
          </a:p>
          <a:p>
            <a:pPr marL="0" indent="0">
              <a:buFont typeface="Wingdings 2" pitchFamily="18" charset="2"/>
              <a:buNone/>
            </a:pPr>
            <a:endParaRPr lang="en-US" altLang="en-US" sz="2000" smtClean="0"/>
          </a:p>
          <a:p>
            <a:pPr marL="0" indent="0">
              <a:buFont typeface="Wingdings 2" pitchFamily="18" charset="2"/>
              <a:buNone/>
            </a:pPr>
            <a:r>
              <a:rPr lang="en-US" altLang="en-US" sz="2000" smtClean="0"/>
              <a:t>A few days later you get hundreds of complaints that your new code has broken the code of your clients who were using your library. What went wrong?</a:t>
            </a:r>
          </a:p>
        </p:txBody>
      </p:sp>
      <p:sp>
        <p:nvSpPr>
          <p:cNvPr id="4" name="Slide Number Placeholder 3"/>
          <p:cNvSpPr>
            <a:spLocks noGrp="1"/>
          </p:cNvSpPr>
          <p:nvPr>
            <p:ph type="sldNum" sz="quarter" idx="12"/>
          </p:nvPr>
        </p:nvSpPr>
        <p:spPr/>
        <p:txBody>
          <a:bodyPr/>
          <a:lstStyle/>
          <a:p>
            <a:pPr>
              <a:defRPr/>
            </a:pPr>
            <a:fld id="{BB8010BD-F1C4-415D-B1BA-EC5C2F8EF147}" type="slidenum">
              <a:rPr lang="en-US" smtClean="0"/>
              <a:pPr>
                <a:defRPr/>
              </a:pPr>
              <a:t>34</a:t>
            </a:fld>
            <a:endParaRPr lang="en-US" dirty="0"/>
          </a:p>
        </p:txBody>
      </p:sp>
    </p:spTree>
    <p:extLst>
      <p:ext uri="{BB962C8B-B14F-4D97-AF65-F5344CB8AC3E}">
        <p14:creationId xmlns:p14="http://schemas.microsoft.com/office/powerpoint/2010/main" val="3616150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914400"/>
            <a:ext cx="8229600" cy="4389438"/>
          </a:xfrm>
        </p:spPr>
        <p:txBody>
          <a:bodyPr/>
          <a:lstStyle/>
          <a:p>
            <a:pPr marL="0" indent="0">
              <a:buFont typeface="Wingdings 2" pitchFamily="18" charset="2"/>
              <a:buNone/>
            </a:pPr>
            <a:r>
              <a:rPr lang="en-US" altLang="en-US" b="1" smtClean="0"/>
              <a:t>Explanation:</a:t>
            </a:r>
            <a:endParaRPr lang="en-US" altLang="en-US" smtClean="0"/>
          </a:p>
          <a:p>
            <a:pPr marL="0" indent="0">
              <a:buFont typeface="Wingdings 2" pitchFamily="18" charset="2"/>
              <a:buNone/>
            </a:pPr>
            <a:endParaRPr lang="en-US" altLang="en-US" b="1" smtClean="0"/>
          </a:p>
          <a:p>
            <a:pPr marL="0" indent="0">
              <a:buFont typeface="Wingdings 2" pitchFamily="18" charset="2"/>
              <a:buNone/>
            </a:pPr>
            <a:r>
              <a:rPr lang="en-US" altLang="en-US" smtClean="0"/>
              <a:t>Clients created their own implementations of your interfaces, in earlier versions of your code. When you add new methods to those interfaces, their code breaks because they do not have implementations of the new methods.</a:t>
            </a:r>
          </a:p>
          <a:p>
            <a:pPr marL="0" indent="0">
              <a:buFont typeface="Wingdings 2" pitchFamily="18" charset="2"/>
              <a:buNone/>
            </a:pPr>
            <a:endParaRPr lang="en-US" altLang="en-US" smtClean="0"/>
          </a:p>
          <a:p>
            <a:pPr marL="0" indent="0">
              <a:buFont typeface="Wingdings 2" pitchFamily="18" charset="2"/>
              <a:buNone/>
            </a:pPr>
            <a:r>
              <a:rPr lang="en-US" altLang="en-US" smtClean="0"/>
              <a:t>New features of interfaces in Java 8 provide a solution to this and other issues concerning interfaces.</a:t>
            </a:r>
          </a:p>
        </p:txBody>
      </p:sp>
      <p:sp>
        <p:nvSpPr>
          <p:cNvPr id="4" name="Slide Number Placeholder 3"/>
          <p:cNvSpPr>
            <a:spLocks noGrp="1"/>
          </p:cNvSpPr>
          <p:nvPr>
            <p:ph type="sldNum" sz="quarter" idx="12"/>
          </p:nvPr>
        </p:nvSpPr>
        <p:spPr/>
        <p:txBody>
          <a:bodyPr/>
          <a:lstStyle/>
          <a:p>
            <a:pPr>
              <a:defRPr/>
            </a:pPr>
            <a:fld id="{FDAEF368-07FD-47F4-AB16-13F1D4A2E3F6}" type="slidenum">
              <a:rPr lang="en-US" smtClean="0"/>
              <a:pPr>
                <a:defRPr/>
              </a:pPr>
              <a:t>35</a:t>
            </a:fld>
            <a:endParaRPr lang="en-US" dirty="0"/>
          </a:p>
        </p:txBody>
      </p:sp>
    </p:spTree>
    <p:extLst>
      <p:ext uri="{BB962C8B-B14F-4D97-AF65-F5344CB8AC3E}">
        <p14:creationId xmlns:p14="http://schemas.microsoft.com/office/powerpoint/2010/main" val="2976865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a:t>Abstract classes and Interfaces are both strongly related to the concept of Inheritance.</a:t>
            </a:r>
          </a:p>
          <a:p>
            <a:pPr marL="0" indent="0">
              <a:buNone/>
            </a:pPr>
            <a:r>
              <a:rPr lang="en-US"/>
              <a:t>The interface is the most abstract entity in the class diagram, and by pro-gramming to interfaces, we generate more flexible code. </a:t>
            </a:r>
          </a:p>
          <a:p>
            <a:endParaRPr lang="en-US"/>
          </a:p>
          <a:p>
            <a:pPr marL="0" indent="0">
              <a:buNone/>
            </a:pPr>
            <a:r>
              <a:rPr lang="en-US"/>
              <a:t>Greater abstraction holds the possibility of greater potential; this priniciple is especially evident in the case of the unified field.</a:t>
            </a:r>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a:t>
            </a:r>
            <a:r>
              <a:rPr lang="en-US" smtClean="0">
                <a:solidFill>
                  <a:srgbClr val="000099"/>
                </a:solidFill>
              </a:rPr>
              <a:t>Point 2</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28800"/>
            <a:ext cx="7772400" cy="4724400"/>
          </a:xfrm>
          <a:noFill/>
        </p:spPr>
        <p:txBody>
          <a:bodyPr lIns="90488" tIns="44450" rIns="90488" bIns="44450">
            <a:normAutofit/>
          </a:bodyPr>
          <a:lstStyle/>
          <a:p>
            <a:pPr marL="0" indent="0" eaLnBrk="1" hangingPunct="1">
              <a:lnSpc>
                <a:spcPct val="90000"/>
              </a:lnSpc>
              <a:buFontTx/>
              <a:buNone/>
            </a:pPr>
            <a:r>
              <a:rPr lang="en-US" dirty="0" smtClean="0"/>
              <a:t>Today we looked at modeling Abstractions through Inheritance, Abstract classes and Interfaces. We also looked at the design decisions that go along with using them:</a:t>
            </a:r>
          </a:p>
          <a:p>
            <a:r>
              <a:rPr lang="en-US" dirty="0" smtClean="0"/>
              <a:t>Abstract classes and Interfaces contain less and less implementation details, and instead focuses more on general abstract parts (like types)</a:t>
            </a:r>
          </a:p>
          <a:p>
            <a:r>
              <a:rPr lang="en-US" dirty="0" smtClean="0"/>
              <a:t>With Java it is important to always Program to Interface - P2I.</a:t>
            </a:r>
          </a:p>
          <a:p>
            <a:r>
              <a:rPr lang="en-US" dirty="0" smtClean="0"/>
              <a:t>Use interfaces for ‘multiple’ inheritance, encapsulation, flexibility, and </a:t>
            </a:r>
            <a:r>
              <a:rPr lang="en-US" smtClean="0"/>
              <a:t>team work.</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38</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4660"/>
            <a:ext cx="7239000" cy="6152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667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a:t>Both abstract classes and interfaces can be used in conjunction with polymorphism, but interfaces provide even more flexibility. Both make possible a variety of implementations or expressions of fundamental themes, the most extreme example of these being the fact that all Java classes inherit from Object. Likewise in the universe, objects form hierarchies of wholeness which express the unmanifest  field of pure creative intelligence into all the specific structures of existence and intelligence.</a:t>
            </a: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smtClean="0">
                <a:solidFill>
                  <a:srgbClr val="000099"/>
                </a:solidFill>
              </a:rPr>
              <a:t>Wholeness </a:t>
            </a:r>
            <a:r>
              <a:rPr lang="en-US" smtClean="0">
                <a:solidFill>
                  <a:srgbClr val="000099"/>
                </a:solidFill>
              </a:rPr>
              <a:t>of the Lesson</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Topics</a:t>
            </a:r>
            <a:endParaRPr lang="en-US"/>
          </a:p>
        </p:txBody>
      </p:sp>
      <p:sp>
        <p:nvSpPr>
          <p:cNvPr id="3" name="Content Placeholder 2"/>
          <p:cNvSpPr>
            <a:spLocks noGrp="1"/>
          </p:cNvSpPr>
          <p:nvPr>
            <p:ph idx="1"/>
          </p:nvPr>
        </p:nvSpPr>
        <p:spPr/>
        <p:txBody>
          <a:bodyPr/>
          <a:lstStyle/>
          <a:p>
            <a:r>
              <a:rPr lang="en-US" smtClean="0"/>
              <a:t>Review of inheritance and its implementation in Java</a:t>
            </a:r>
          </a:p>
          <a:p>
            <a:r>
              <a:rPr lang="en-US" smtClean="0"/>
              <a:t>Inheritance and polymorphism</a:t>
            </a:r>
          </a:p>
          <a:p>
            <a:r>
              <a:rPr lang="en-US" smtClean="0"/>
              <a:t>Using abstract classes with polymorphism</a:t>
            </a:r>
          </a:p>
          <a:p>
            <a:r>
              <a:rPr lang="en-US" smtClean="0"/>
              <a:t>Interfaces in Java and using them with polymorphism</a:t>
            </a:r>
          </a:p>
          <a:p>
            <a:r>
              <a:rPr lang="en-US" smtClean="0"/>
              <a:t>Best practices concerning interfaces and some applications</a:t>
            </a:r>
          </a:p>
          <a:p>
            <a:endParaRPr lang="en-US" smtClean="0"/>
          </a:p>
          <a:p>
            <a:endParaRPr lang="en-US" smtClean="0"/>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1511193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533400"/>
            <a:ext cx="8229600" cy="1143000"/>
          </a:xfrm>
        </p:spPr>
        <p:txBody>
          <a:bodyPr/>
          <a:lstStyle/>
          <a:p>
            <a:r>
              <a:rPr lang="en-US" altLang="en-US" smtClean="0"/>
              <a:t>Review of Inheritance</a:t>
            </a:r>
          </a:p>
        </p:txBody>
      </p:sp>
      <p:sp>
        <p:nvSpPr>
          <p:cNvPr id="3" name="Content Placeholder 2"/>
          <p:cNvSpPr>
            <a:spLocks noGrp="1"/>
          </p:cNvSpPr>
          <p:nvPr>
            <p:ph idx="1"/>
          </p:nvPr>
        </p:nvSpPr>
        <p:spPr>
          <a:xfrm>
            <a:off x="533400" y="1706563"/>
            <a:ext cx="4495800" cy="4999037"/>
          </a:xfrm>
        </p:spPr>
        <p:txBody>
          <a:bodyPr>
            <a:normAutofit fontScale="85000" lnSpcReduction="20000"/>
          </a:bodyPr>
          <a:lstStyle/>
          <a:p>
            <a:pPr marL="0" indent="0">
              <a:buFont typeface="Wingdings 2" pitchFamily="18" charset="2"/>
              <a:buNone/>
              <a:defRPr/>
            </a:pPr>
            <a:r>
              <a:rPr lang="en-US" sz="1800" smtClean="0"/>
              <a:t>class </a:t>
            </a:r>
            <a:r>
              <a:rPr lang="en-US" sz="1800"/>
              <a:t>Superclass {</a:t>
            </a:r>
          </a:p>
          <a:p>
            <a:pPr marL="0" indent="0">
              <a:buFont typeface="Wingdings 2" pitchFamily="18" charset="2"/>
              <a:buNone/>
              <a:defRPr/>
            </a:pPr>
            <a:r>
              <a:rPr lang="en-US" sz="1800" b="1" smtClean="0"/>
              <a:t>    protected</a:t>
            </a:r>
            <a:r>
              <a:rPr lang="en-US" sz="1800" smtClean="0"/>
              <a:t> </a:t>
            </a:r>
            <a:r>
              <a:rPr lang="en-US" sz="1800"/>
              <a:t>void supermethod() {</a:t>
            </a:r>
          </a:p>
          <a:p>
            <a:pPr marL="0" indent="0">
              <a:buFont typeface="Wingdings 2" pitchFamily="18" charset="2"/>
              <a:buNone/>
              <a:defRPr/>
            </a:pPr>
            <a:r>
              <a:rPr lang="en-US" sz="1800" smtClean="0"/>
              <a:t>        int </a:t>
            </a:r>
            <a:r>
              <a:rPr lang="en-US" sz="1800"/>
              <a:t>x = 0;</a:t>
            </a:r>
          </a:p>
          <a:p>
            <a:pPr marL="0" indent="0">
              <a:buFont typeface="Wingdings 2" pitchFamily="18" charset="2"/>
              <a:buNone/>
              <a:defRPr/>
            </a:pPr>
            <a:r>
              <a:rPr lang="en-US" sz="1800" smtClean="0"/>
              <a:t>    }</a:t>
            </a:r>
            <a:endParaRPr lang="en-US" sz="1800"/>
          </a:p>
          <a:p>
            <a:pPr marL="0" indent="0">
              <a:buFont typeface="Wingdings 2" pitchFamily="18" charset="2"/>
              <a:buNone/>
              <a:defRPr/>
            </a:pPr>
            <a:r>
              <a:rPr lang="en-US" sz="1800" smtClean="0"/>
              <a:t>}</a:t>
            </a:r>
            <a:r>
              <a:rPr lang="en-US" sz="1800"/>
              <a:t> </a:t>
            </a:r>
          </a:p>
          <a:p>
            <a:pPr marL="0" indent="0">
              <a:buFont typeface="Wingdings 2" pitchFamily="18" charset="2"/>
              <a:buNone/>
              <a:defRPr/>
            </a:pPr>
            <a:r>
              <a:rPr lang="en-US" sz="1800"/>
              <a:t>class Subclass {</a:t>
            </a:r>
          </a:p>
          <a:p>
            <a:pPr marL="0" indent="0">
              <a:buFont typeface="Wingdings 2" pitchFamily="18" charset="2"/>
              <a:buNone/>
              <a:defRPr/>
            </a:pPr>
            <a:r>
              <a:rPr lang="en-US" sz="1800" smtClean="0"/>
              <a:t>}</a:t>
            </a:r>
            <a:endParaRPr lang="en-US" sz="1800"/>
          </a:p>
          <a:p>
            <a:pPr marL="0" indent="0">
              <a:buFont typeface="Wingdings 2" pitchFamily="18" charset="2"/>
              <a:buNone/>
              <a:defRPr/>
            </a:pPr>
            <a:r>
              <a:rPr lang="en-US" sz="1800"/>
              <a:t>class Main {</a:t>
            </a:r>
          </a:p>
          <a:p>
            <a:pPr marL="0" indent="0">
              <a:buFont typeface="Wingdings 2" pitchFamily="18" charset="2"/>
              <a:buNone/>
              <a:defRPr/>
            </a:pPr>
            <a:r>
              <a:rPr lang="en-US" sz="1800"/>
              <a:t> </a:t>
            </a:r>
            <a:r>
              <a:rPr lang="en-US" sz="1800" smtClean="0"/>
              <a:t>   public </a:t>
            </a:r>
            <a:r>
              <a:rPr lang="en-US" sz="1800"/>
              <a:t>static void main(String[] args) {</a:t>
            </a:r>
          </a:p>
          <a:p>
            <a:pPr marL="0" indent="0">
              <a:buFont typeface="Wingdings 2" pitchFamily="18" charset="2"/>
              <a:buNone/>
              <a:defRPr/>
            </a:pPr>
            <a:r>
              <a:rPr lang="en-US" sz="1800"/>
              <a:t> </a:t>
            </a:r>
            <a:r>
              <a:rPr lang="en-US" sz="1800" smtClean="0"/>
              <a:t>       Superclass </a:t>
            </a:r>
            <a:r>
              <a:rPr lang="en-US" sz="1800"/>
              <a:t>sub = new Subclass</a:t>
            </a:r>
            <a:r>
              <a:rPr lang="en-US" sz="1800" smtClean="0"/>
              <a:t>();</a:t>
            </a:r>
          </a:p>
          <a:p>
            <a:pPr marL="0" indent="0">
              <a:buFont typeface="Wingdings 2" pitchFamily="18" charset="2"/>
              <a:buNone/>
              <a:defRPr/>
            </a:pPr>
            <a:r>
              <a:rPr lang="en-US" sz="1800" smtClean="0"/>
              <a:t>        </a:t>
            </a:r>
            <a:r>
              <a:rPr lang="en-US" sz="1800" smtClean="0">
                <a:solidFill>
                  <a:schemeClr val="accent5">
                    <a:lumMod val="50000"/>
                  </a:schemeClr>
                </a:solidFill>
              </a:rPr>
              <a:t>//subclass has access to data and </a:t>
            </a:r>
          </a:p>
          <a:p>
            <a:pPr marL="0" indent="0">
              <a:buFont typeface="Wingdings 2" pitchFamily="18" charset="2"/>
              <a:buNone/>
              <a:defRPr/>
            </a:pPr>
            <a:r>
              <a:rPr lang="en-US" sz="1800">
                <a:solidFill>
                  <a:schemeClr val="accent5">
                    <a:lumMod val="50000"/>
                  </a:schemeClr>
                </a:solidFill>
              </a:rPr>
              <a:t> </a:t>
            </a:r>
            <a:r>
              <a:rPr lang="en-US" sz="1800" smtClean="0">
                <a:solidFill>
                  <a:schemeClr val="accent5">
                    <a:lumMod val="50000"/>
                  </a:schemeClr>
                </a:solidFill>
              </a:rPr>
              <a:t>       // methods of superclass</a:t>
            </a:r>
            <a:endParaRPr lang="en-US" sz="1800">
              <a:solidFill>
                <a:schemeClr val="accent5">
                  <a:lumMod val="50000"/>
                </a:schemeClr>
              </a:solidFill>
            </a:endParaRPr>
          </a:p>
          <a:p>
            <a:pPr marL="0" indent="0">
              <a:buFont typeface="Wingdings 2" pitchFamily="18" charset="2"/>
              <a:buNone/>
              <a:defRPr/>
            </a:pPr>
            <a:r>
              <a:rPr lang="en-US" sz="1800"/>
              <a:t> </a:t>
            </a:r>
            <a:r>
              <a:rPr lang="en-US" sz="1800" smtClean="0"/>
              <a:t>       sub.supermethod</a:t>
            </a:r>
            <a:r>
              <a:rPr lang="en-US" sz="1800"/>
              <a:t>();</a:t>
            </a:r>
          </a:p>
          <a:p>
            <a:pPr marL="0" indent="0">
              <a:buFont typeface="Wingdings 2" pitchFamily="18" charset="2"/>
              <a:buNone/>
              <a:defRPr/>
            </a:pPr>
            <a:r>
              <a:rPr lang="en-US" sz="1800"/>
              <a:t> </a:t>
            </a:r>
            <a:r>
              <a:rPr lang="en-US" sz="1800" smtClean="0"/>
              <a:t>   }</a:t>
            </a:r>
            <a:endParaRPr lang="en-US" sz="1800"/>
          </a:p>
          <a:p>
            <a:pPr marL="0" indent="0">
              <a:buFont typeface="Wingdings 2" pitchFamily="18" charset="2"/>
              <a:buNone/>
              <a:defRPr/>
            </a:pPr>
            <a:r>
              <a:rPr lang="en-US" sz="1800"/>
              <a:t>}</a:t>
            </a:r>
          </a:p>
          <a:p>
            <a:pPr marL="0" indent="0">
              <a:buFont typeface="Wingdings 2" pitchFamily="18" charset="2"/>
              <a:buNone/>
              <a:defRPr/>
            </a:pPr>
            <a:r>
              <a:rPr lang="en-US" sz="1800"/>
              <a:t> </a:t>
            </a:r>
          </a:p>
          <a:p>
            <a:pPr marL="0" indent="0">
              <a:buFont typeface="Wingdings 2" pitchFamily="18" charset="2"/>
              <a:buNone/>
              <a:defRPr/>
            </a:pPr>
            <a:r>
              <a:rPr lang="en-US" smtClean="0"/>
              <a:t/>
            </a:r>
            <a:br>
              <a:rPr lang="en-US" smtClean="0"/>
            </a:br>
            <a:r>
              <a:rPr lang="en-US" smtClean="0"/>
              <a:t/>
            </a:r>
            <a:br>
              <a:rPr lang="en-US" smtClean="0"/>
            </a:br>
            <a:endParaRPr lang="en-US"/>
          </a:p>
        </p:txBody>
      </p:sp>
      <p:sp>
        <p:nvSpPr>
          <p:cNvPr id="4" name="Slide Number Placeholder 3"/>
          <p:cNvSpPr>
            <a:spLocks noGrp="1"/>
          </p:cNvSpPr>
          <p:nvPr>
            <p:ph type="sldNum" sz="quarter" idx="12"/>
          </p:nvPr>
        </p:nvSpPr>
        <p:spPr/>
        <p:txBody>
          <a:bodyPr/>
          <a:lstStyle/>
          <a:p>
            <a:pPr>
              <a:defRPr/>
            </a:pPr>
            <a:fld id="{7D3464DF-8F6C-4372-A92D-CBA0E5E08DDC}" type="slidenum">
              <a:rPr lang="en-US" smtClean="0"/>
              <a:pPr>
                <a:defRPr/>
              </a:pPr>
              <a:t>6</a:t>
            </a:fld>
            <a:endParaRPr lang="en-US" dirty="0"/>
          </a:p>
        </p:txBody>
      </p:sp>
      <p:pic>
        <p:nvPicPr>
          <p:cNvPr id="9221" name="Picture 2" descr="Screen shot 2013-07-15 a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981200"/>
            <a:ext cx="17145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223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Inheritance Arises . . .</a:t>
            </a:r>
          </a:p>
        </p:txBody>
      </p:sp>
      <p:sp>
        <p:nvSpPr>
          <p:cNvPr id="10243" name="Content Placeholder 2"/>
          <p:cNvSpPr>
            <a:spLocks noGrp="1"/>
          </p:cNvSpPr>
          <p:nvPr>
            <p:ph idx="1"/>
          </p:nvPr>
        </p:nvSpPr>
        <p:spPr>
          <a:xfrm>
            <a:off x="457200" y="1935163"/>
            <a:ext cx="3505200" cy="1417637"/>
          </a:xfrm>
        </p:spPr>
        <p:txBody>
          <a:bodyPr>
            <a:normAutofit fontScale="77500" lnSpcReduction="20000"/>
          </a:bodyPr>
          <a:lstStyle/>
          <a:p>
            <a:pPr marL="0" indent="0">
              <a:buFont typeface="Wingdings 2" pitchFamily="18" charset="2"/>
              <a:buNone/>
            </a:pPr>
            <a:r>
              <a:rPr lang="en-US" altLang="en-US" smtClean="0"/>
              <a:t>As a way to </a:t>
            </a:r>
            <a:r>
              <a:rPr lang="en-US" altLang="en-US" i="1" smtClean="0"/>
              <a:t>generalize </a:t>
            </a:r>
            <a:r>
              <a:rPr lang="en-US" altLang="en-US" smtClean="0"/>
              <a:t>data and behavior of related classes</a:t>
            </a:r>
            <a:br>
              <a:rPr lang="en-US" altLang="en-US" smtClean="0"/>
            </a:br>
            <a:r>
              <a:rPr lang="en-US" altLang="en-US" smtClean="0"/>
              <a:t/>
            </a:r>
            <a:br>
              <a:rPr lang="en-US" altLang="en-US" smtClean="0"/>
            </a:br>
            <a:endParaRPr lang="en-US" altLang="en-US" smtClean="0"/>
          </a:p>
        </p:txBody>
      </p:sp>
      <p:sp>
        <p:nvSpPr>
          <p:cNvPr id="4" name="Slide Number Placeholder 3"/>
          <p:cNvSpPr>
            <a:spLocks noGrp="1"/>
          </p:cNvSpPr>
          <p:nvPr>
            <p:ph type="sldNum" sz="quarter" idx="12"/>
          </p:nvPr>
        </p:nvSpPr>
        <p:spPr/>
        <p:txBody>
          <a:bodyPr/>
          <a:lstStyle/>
          <a:p>
            <a:pPr>
              <a:defRPr/>
            </a:pPr>
            <a:fld id="{39DBFD9E-59D0-43CC-8855-1775B43493AA}" type="slidenum">
              <a:rPr lang="en-US" smtClean="0"/>
              <a:pPr>
                <a:defRPr/>
              </a:pPr>
              <a:t>7</a:t>
            </a:fld>
            <a:endParaRPr lang="en-US" dirty="0"/>
          </a:p>
        </p:txBody>
      </p:sp>
      <p:pic>
        <p:nvPicPr>
          <p:cNvPr id="10245" name="Picture 3" descr="sta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133600"/>
            <a:ext cx="4079875"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3581400"/>
            <a:ext cx="2362200" cy="2047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81400"/>
            <a:ext cx="2171700" cy="2047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248" name="TextBox 5"/>
          <p:cNvSpPr txBox="1">
            <a:spLocks noChangeArrowheads="1"/>
          </p:cNvSpPr>
          <p:nvPr/>
        </p:nvSpPr>
        <p:spPr bwMode="auto">
          <a:xfrm>
            <a:off x="304800" y="60960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latin typeface="Arial" charset="0"/>
              </a:rPr>
              <a:t>See demos in </a:t>
            </a:r>
            <a:r>
              <a:rPr lang="en-US" altLang="en-US" sz="1400" smtClean="0">
                <a:latin typeface="Courier New" pitchFamily="49" charset="0"/>
                <a:cs typeface="Courier New" pitchFamily="49" charset="0"/>
              </a:rPr>
              <a:t>lesson5.lecture.polymorphism1</a:t>
            </a:r>
            <a:r>
              <a:rPr lang="en-US" altLang="en-US" sz="1400">
                <a:latin typeface="Courier New" pitchFamily="49" charset="0"/>
                <a:cs typeface="Courier New" pitchFamily="49" charset="0"/>
              </a:rPr>
              <a:t>, </a:t>
            </a:r>
            <a:r>
              <a:rPr lang="en-US" altLang="en-US" sz="1400" smtClean="0">
                <a:latin typeface="Courier New" pitchFamily="49" charset="0"/>
                <a:cs typeface="Courier New" pitchFamily="49" charset="0"/>
              </a:rPr>
              <a:t>lesson5.lecture.polymorphism2</a:t>
            </a:r>
            <a:endParaRPr lang="en-US" altLang="en-US" sz="1400">
              <a:latin typeface="Courier New" pitchFamily="49" charset="0"/>
              <a:cs typeface="Courier New" pitchFamily="49" charset="0"/>
            </a:endParaRPr>
          </a:p>
        </p:txBody>
      </p:sp>
    </p:spTree>
    <p:extLst>
      <p:ext uri="{BB962C8B-B14F-4D97-AF65-F5344CB8AC3E}">
        <p14:creationId xmlns:p14="http://schemas.microsoft.com/office/powerpoint/2010/main" val="1936296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And . . .</a:t>
            </a:r>
          </a:p>
        </p:txBody>
      </p:sp>
      <p:sp>
        <p:nvSpPr>
          <p:cNvPr id="11267" name="Content Placeholder 2"/>
          <p:cNvSpPr>
            <a:spLocks noGrp="1"/>
          </p:cNvSpPr>
          <p:nvPr>
            <p:ph idx="1"/>
          </p:nvPr>
        </p:nvSpPr>
        <p:spPr>
          <a:xfrm>
            <a:off x="5410200" y="1143000"/>
            <a:ext cx="3124200" cy="1722438"/>
          </a:xfrm>
        </p:spPr>
        <p:txBody>
          <a:bodyPr/>
          <a:lstStyle/>
          <a:p>
            <a:pPr marL="0" indent="0">
              <a:buFont typeface="Wingdings 2" pitchFamily="18" charset="2"/>
              <a:buNone/>
            </a:pPr>
            <a:r>
              <a:rPr lang="en-US" altLang="en-US" smtClean="0"/>
              <a:t>As a way to </a:t>
            </a:r>
            <a:r>
              <a:rPr lang="en-US" altLang="en-US" i="1" smtClean="0"/>
              <a:t>extend</a:t>
            </a:r>
            <a:r>
              <a:rPr lang="en-US" altLang="en-US" smtClean="0"/>
              <a:t> the behavior of a particular class</a:t>
            </a:r>
          </a:p>
        </p:txBody>
      </p:sp>
      <p:sp>
        <p:nvSpPr>
          <p:cNvPr id="4" name="Slide Number Placeholder 3"/>
          <p:cNvSpPr>
            <a:spLocks noGrp="1"/>
          </p:cNvSpPr>
          <p:nvPr>
            <p:ph type="sldNum" sz="quarter" idx="12"/>
          </p:nvPr>
        </p:nvSpPr>
        <p:spPr/>
        <p:txBody>
          <a:bodyPr/>
          <a:lstStyle/>
          <a:p>
            <a:pPr>
              <a:defRPr/>
            </a:pPr>
            <a:fld id="{EA35656B-8F6D-4B5E-B64D-48DCEBEA5A91}" type="slidenum">
              <a:rPr lang="en-US" smtClean="0"/>
              <a:pPr>
                <a:defRPr/>
              </a:pPr>
              <a:t>8</a:t>
            </a:fld>
            <a:endParaRPr lang="en-US" dirty="0"/>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1917700"/>
            <a:ext cx="4648200" cy="4800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2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38413"/>
            <a:ext cx="4027488" cy="4159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997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533400"/>
            <a:ext cx="8229600" cy="1143000"/>
          </a:xfrm>
        </p:spPr>
        <p:txBody>
          <a:bodyPr/>
          <a:lstStyle/>
          <a:p>
            <a:r>
              <a:rPr lang="en-US" altLang="en-US" smtClean="0"/>
              <a:t>Rules Concerning Inheritance</a:t>
            </a:r>
          </a:p>
        </p:txBody>
      </p:sp>
      <p:sp>
        <p:nvSpPr>
          <p:cNvPr id="3" name="Content Placeholder 2"/>
          <p:cNvSpPr>
            <a:spLocks noGrp="1"/>
          </p:cNvSpPr>
          <p:nvPr>
            <p:ph idx="1"/>
          </p:nvPr>
        </p:nvSpPr>
        <p:spPr>
          <a:xfrm>
            <a:off x="304800" y="1676400"/>
            <a:ext cx="8458200" cy="4572000"/>
          </a:xfrm>
        </p:spPr>
        <p:txBody>
          <a:bodyPr/>
          <a:lstStyle/>
          <a:p>
            <a:pPr>
              <a:defRPr/>
            </a:pPr>
            <a:r>
              <a:rPr lang="en-US" sz="1800" smtClean="0"/>
              <a:t>A subclass constructor must make use of one of the superclass constructors (see Manager class), but does not need the same signature as any of these constructors</a:t>
            </a:r>
          </a:p>
          <a:p>
            <a:pPr>
              <a:defRPr/>
            </a:pPr>
            <a:r>
              <a:rPr lang="en-US" sz="1800" smtClean="0"/>
              <a:t>A class can have multiple (overloaded) constructors. To call one constructor from another, “this” is used (must be the first line of the constructor). Example: </a:t>
            </a:r>
            <a:br>
              <a:rPr lang="en-US" sz="1800" smtClean="0"/>
            </a:br>
            <a:r>
              <a:rPr lang="en-US" sz="1800" smtClean="0"/>
              <a:t>        public Employee(String name) {</a:t>
            </a:r>
            <a:br>
              <a:rPr lang="en-US" sz="1800" smtClean="0"/>
            </a:br>
            <a:r>
              <a:rPr lang="en-US" sz="1800" smtClean="0"/>
              <a:t>	     this(name, </a:t>
            </a:r>
            <a:r>
              <a:rPr lang="en-US" sz="1800" smtClean="0">
                <a:latin typeface="Courier New" panose="02070309020205020404" pitchFamily="49" charset="0"/>
                <a:cs typeface="Courier New" panose="02070309020205020404" pitchFamily="49" charset="0"/>
              </a:rPr>
              <a:t>0.00</a:t>
            </a:r>
            <a:r>
              <a:rPr lang="en-US" sz="1800" smtClean="0"/>
              <a:t>);</a:t>
            </a:r>
          </a:p>
          <a:p>
            <a:pPr marL="393700" lvl="1" indent="0">
              <a:buFont typeface="Wingdings 2" pitchFamily="18" charset="2"/>
              <a:buNone/>
              <a:defRPr/>
            </a:pPr>
            <a:r>
              <a:rPr lang="en-US" sz="1800" smtClean="0"/>
              <a:t>       }</a:t>
            </a:r>
          </a:p>
          <a:p>
            <a:pPr>
              <a:defRPr/>
            </a:pPr>
            <a:r>
              <a:rPr lang="en-US" sz="2000" smtClean="0"/>
              <a:t>A constructor can call a superclass constructor using “super”. See Manager class (also notice super is used in another way to call a superclass method).</a:t>
            </a:r>
          </a:p>
          <a:p>
            <a:pPr>
              <a:defRPr/>
            </a:pPr>
            <a:r>
              <a:rPr lang="en-US" sz="2000" smtClean="0"/>
              <a:t>If A is a subclass of class B, when the constructor of A is invoked, there is a specific sequence of steps by which the static/instance variables are initialized and the bodies of the two constructors are executed.</a:t>
            </a:r>
          </a:p>
          <a:p>
            <a:pPr marL="0" indent="0">
              <a:buFont typeface="Wingdings 2" pitchFamily="18" charset="2"/>
              <a:buNone/>
              <a:defRPr/>
            </a:pPr>
            <a:r>
              <a:rPr lang="en-US" sz="2000"/>
              <a:t> </a:t>
            </a:r>
            <a:r>
              <a:rPr lang="en-US" sz="2000" smtClean="0"/>
              <a:t>      DEMO: package lesson5.lecture.orderofexec</a:t>
            </a:r>
            <a:endParaRPr lang="en-US" sz="2000"/>
          </a:p>
        </p:txBody>
      </p:sp>
      <p:sp>
        <p:nvSpPr>
          <p:cNvPr id="4" name="Slide Number Placeholder 3"/>
          <p:cNvSpPr>
            <a:spLocks noGrp="1"/>
          </p:cNvSpPr>
          <p:nvPr>
            <p:ph type="sldNum" sz="quarter" idx="12"/>
          </p:nvPr>
        </p:nvSpPr>
        <p:spPr/>
        <p:txBody>
          <a:bodyPr/>
          <a:lstStyle/>
          <a:p>
            <a:pPr>
              <a:defRPr/>
            </a:pPr>
            <a:fld id="{BAE81C52-4A21-4FC3-B98F-CABEC80C0A12}" type="slidenum">
              <a:rPr lang="en-US" smtClean="0"/>
              <a:pPr>
                <a:defRPr/>
              </a:pPr>
              <a:t>9</a:t>
            </a:fld>
            <a:endParaRPr lang="en-US" dirty="0"/>
          </a:p>
        </p:txBody>
      </p:sp>
    </p:spTree>
    <p:extLst>
      <p:ext uri="{BB962C8B-B14F-4D97-AF65-F5344CB8AC3E}">
        <p14:creationId xmlns:p14="http://schemas.microsoft.com/office/powerpoint/2010/main" val="1607747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27893</TotalTime>
  <Words>2052</Words>
  <Application>Microsoft Office PowerPoint</Application>
  <PresentationFormat>On-screen Show (4:3)</PresentationFormat>
  <Paragraphs>349</Paragraphs>
  <Slides>38</Slides>
  <Notes>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CS401 Modern Programming Practices (MPP) Professor Paul Corazza</vt:lpstr>
      <vt:lpstr>PowerPoint Presentation</vt:lpstr>
      <vt:lpstr>Lecture 5:  Inheritance and Abstractions</vt:lpstr>
      <vt:lpstr>Wholeness of the Lesson</vt:lpstr>
      <vt:lpstr>Overview of Topics</vt:lpstr>
      <vt:lpstr>Review of Inheritance</vt:lpstr>
      <vt:lpstr>Inheritance Arises . . .</vt:lpstr>
      <vt:lpstr>And . . .</vt:lpstr>
      <vt:lpstr>Rules Concerning Inheritance</vt:lpstr>
      <vt:lpstr>Using the Default Constructor</vt:lpstr>
      <vt:lpstr>Inheritance  Polymorphism</vt:lpstr>
      <vt:lpstr>Polymorphism and Late Binding</vt:lpstr>
      <vt:lpstr>PowerPoint Presentation</vt:lpstr>
      <vt:lpstr>Abstract Classes and Methods</vt:lpstr>
      <vt:lpstr>Abstract Class Example</vt:lpstr>
      <vt:lpstr>Abstract Classes and Polymorphism</vt:lpstr>
      <vt:lpstr>Java Interfaces</vt:lpstr>
      <vt:lpstr>Interface Example</vt:lpstr>
      <vt:lpstr>Interface Example</vt:lpstr>
      <vt:lpstr>Application of Interfaces: Object Creation-Factory</vt:lpstr>
      <vt:lpstr>PowerPoint Presentation</vt:lpstr>
      <vt:lpstr>Interfaces as Types</vt:lpstr>
      <vt:lpstr>Interfaces and Polymorphism</vt:lpstr>
      <vt:lpstr>Multiple Inheritance in Other Languages (like C++)</vt:lpstr>
      <vt:lpstr>Java’s Answer (pre - Java SE 8)</vt:lpstr>
      <vt:lpstr>PowerPoint Presentation</vt:lpstr>
      <vt:lpstr>Some Advantages of Interfaces</vt:lpstr>
      <vt:lpstr>Flexibility of Interfaces – In class exercise</vt:lpstr>
      <vt:lpstr>A Solution</vt:lpstr>
      <vt:lpstr>PowerPoint Presentation</vt:lpstr>
      <vt:lpstr>PowerPoint Presentation</vt:lpstr>
      <vt:lpstr>PowerPoint Presentation</vt:lpstr>
      <vt:lpstr>PowerPoint Presentation</vt:lpstr>
      <vt:lpstr>The Evolving API Problem</vt:lpstr>
      <vt:lpstr>PowerPoint Presentation</vt:lpstr>
      <vt:lpstr>Main Point 2</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Paul Corazza</cp:lastModifiedBy>
  <cp:revision>531</cp:revision>
  <cp:lastPrinted>2015-03-18T00:28:36Z</cp:lastPrinted>
  <dcterms:created xsi:type="dcterms:W3CDTF">2010-06-08T15:14:26Z</dcterms:created>
  <dcterms:modified xsi:type="dcterms:W3CDTF">2015-06-18T15:09:16Z</dcterms:modified>
</cp:coreProperties>
</file>