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9492-FE61-44B7-87F0-8800BC433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指標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(Pointer)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A41C53-AB1C-48CE-9BD9-DB0F0D01F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/>
              <a:t>其實很簡單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274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B8890-1516-48D5-8692-7BCC6E03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指標的使用</a:t>
            </a:r>
            <a:r>
              <a:rPr lang="en-US" altLang="zh-TW" dirty="0"/>
              <a:t>—</a:t>
            </a:r>
            <a:r>
              <a:rPr lang="zh-TW" altLang="en-US" dirty="0"/>
              <a:t>動態配置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4D64DA-FAE5-467A-93B6-35056C9B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92572"/>
            <a:ext cx="5083351" cy="4994849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跟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PE3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內容差不多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new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的使用是型態後加上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[]</a:t>
            </a:r>
          </a:p>
          <a:p>
            <a:pPr marL="0" indent="0">
              <a:buNone/>
            </a:pP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要記得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delete[]</a:t>
            </a: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真的要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delete[]</a:t>
            </a: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一定要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delete[]</a:t>
            </a:r>
          </a:p>
          <a:p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跟一般陣列名稱差不多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但是不是常數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B3DAF5-C9CC-4EAE-AFEB-5F534B61A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509" y="1243930"/>
            <a:ext cx="3743325" cy="42862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A2F52FC-640B-4066-933C-AEB25CF0993C}"/>
              </a:ext>
            </a:extLst>
          </p:cNvPr>
          <p:cNvSpPr txBox="1"/>
          <p:nvPr/>
        </p:nvSpPr>
        <p:spPr>
          <a:xfrm>
            <a:off x="5729462" y="5530180"/>
            <a:ext cx="6037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程式碼</a:t>
            </a:r>
            <a:r>
              <a:rPr lang="en-US" altLang="zh-TW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(pointer_example_5.cpp)</a:t>
            </a:r>
            <a:endParaRPr lang="zh-TW" alt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59F0573-9530-49D5-9CCF-D771930459B7}"/>
              </a:ext>
            </a:extLst>
          </p:cNvPr>
          <p:cNvGrpSpPr/>
          <p:nvPr/>
        </p:nvGrpSpPr>
        <p:grpSpPr>
          <a:xfrm>
            <a:off x="7287146" y="4667974"/>
            <a:ext cx="4567116" cy="1942004"/>
            <a:chOff x="4921451" y="4005244"/>
            <a:chExt cx="4567116" cy="1942004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4703A4A0-8B4C-4337-B98E-D69AC9C4566A}"/>
                </a:ext>
              </a:extLst>
            </p:cNvPr>
            <p:cNvGrpSpPr/>
            <p:nvPr/>
          </p:nvGrpSpPr>
          <p:grpSpPr>
            <a:xfrm>
              <a:off x="4921451" y="4005244"/>
              <a:ext cx="4567116" cy="1942004"/>
              <a:chOff x="6136160" y="1853249"/>
              <a:chExt cx="4398175" cy="1942004"/>
            </a:xfrm>
          </p:grpSpPr>
          <p:sp>
            <p:nvSpPr>
              <p:cNvPr id="12" name="流程圖: 替代程序 11">
                <a:extLst>
                  <a:ext uri="{FF2B5EF4-FFF2-40B4-BE49-F238E27FC236}">
                    <a16:creationId xmlns:a16="http://schemas.microsoft.com/office/drawing/2014/main" id="{9F7E3FCF-9B1A-4A84-8784-25F2B334B238}"/>
                  </a:ext>
                </a:extLst>
              </p:cNvPr>
              <p:cNvSpPr/>
              <p:nvPr/>
            </p:nvSpPr>
            <p:spPr>
              <a:xfrm>
                <a:off x="6136160" y="1853249"/>
                <a:ext cx="4398175" cy="1942004"/>
              </a:xfrm>
              <a:prstGeom prst="flowChartAlternateProcess">
                <a:avLst/>
              </a:prstGeom>
              <a:gradFill flip="none" rotWithShape="1">
                <a:gsLst>
                  <a:gs pos="17000">
                    <a:schemeClr val="accent5">
                      <a:lumMod val="75000"/>
                    </a:schemeClr>
                  </a:gs>
                  <a:gs pos="47000">
                    <a:schemeClr val="accent5">
                      <a:lumMod val="50000"/>
                    </a:schemeClr>
                  </a:gs>
                  <a:gs pos="69000">
                    <a:srgbClr val="7030A0"/>
                  </a:gs>
                  <a:gs pos="91000">
                    <a:schemeClr val="accent5">
                      <a:lumMod val="5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7A740B1-3EEE-4971-BAD0-EEA0B9D4133E}"/>
                  </a:ext>
                </a:extLst>
              </p:cNvPr>
              <p:cNvSpPr txBox="1"/>
              <p:nvPr/>
            </p:nvSpPr>
            <p:spPr>
              <a:xfrm>
                <a:off x="7372988" y="2047761"/>
                <a:ext cx="16811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執行結果</a:t>
                </a:r>
              </a:p>
            </p:txBody>
          </p:sp>
        </p:grp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79BB47CB-B75C-4D51-9B10-05B7CFD01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6203" y="4848392"/>
              <a:ext cx="3657600" cy="87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82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9CE2D-CD6B-4559-BE57-39531DDB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簡單簡單的練習題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en-US" altLang="zh-TW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真的很簡單</a:t>
            </a:r>
            <a:r>
              <a:rPr lang="en-US" altLang="zh-TW" sz="1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016B15-87F7-4204-BD0D-2C01D449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請撰寫一個函數，該程式有一個整數陣列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自己設值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請用指標傳入函數將陣列由小到大排序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請撰寫一函數，引數為一個指標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將一個整數陣列傳入，將每一項平方後輸出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輸入為先一個整數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</a:t>
            </a:r>
          </a:p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 下一行會有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個數字，請將這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個數字用動態配置陣列儲存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  然後撰寫一個函數排序這個陣列，最後把指標釋放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840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F8543-2646-4D5C-BFFE-0EB4520F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位址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0EF99B-6EBA-4EF6-A763-36E8A02C9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變數在記憶體存放的位置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不同的變數型態有不同的長度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	</a:t>
            </a:r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例如</a:t>
            </a: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 </a:t>
            </a:r>
            <a:r>
              <a:rPr lang="en-US" altLang="zh-TW" sz="3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</a:t>
            </a:r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為</a:t>
            </a: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</a:t>
            </a:r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個</a:t>
            </a: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bytes char</a:t>
            </a:r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為</a:t>
            </a: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個</a:t>
            </a: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byte</a:t>
            </a:r>
          </a:p>
          <a:p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CAD48FA-5603-44EF-9E76-8919FFE16867}"/>
              </a:ext>
            </a:extLst>
          </p:cNvPr>
          <p:cNvGrpSpPr/>
          <p:nvPr/>
        </p:nvGrpSpPr>
        <p:grpSpPr>
          <a:xfrm>
            <a:off x="1459684" y="2768367"/>
            <a:ext cx="8305101" cy="1610686"/>
            <a:chOff x="1459684" y="2768367"/>
            <a:chExt cx="8305101" cy="161068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1B5B3AB-29CA-461B-954D-2BCB3B3ECF9F}"/>
                </a:ext>
              </a:extLst>
            </p:cNvPr>
            <p:cNvSpPr/>
            <p:nvPr/>
          </p:nvSpPr>
          <p:spPr>
            <a:xfrm>
              <a:off x="1459684" y="2768367"/>
              <a:ext cx="8305101" cy="161068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9A982AD0-4C6A-4BE0-81E5-1B18A7494230}"/>
                </a:ext>
              </a:extLst>
            </p:cNvPr>
            <p:cNvCxnSpPr/>
            <p:nvPr/>
          </p:nvCxnSpPr>
          <p:spPr>
            <a:xfrm>
              <a:off x="1459684" y="3171039"/>
              <a:ext cx="83051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0FDE2B59-1032-4FCF-A8FD-CB658B74BE8D}"/>
                </a:ext>
              </a:extLst>
            </p:cNvPr>
            <p:cNvCxnSpPr/>
            <p:nvPr/>
          </p:nvCxnSpPr>
          <p:spPr>
            <a:xfrm>
              <a:off x="2801923" y="2793534"/>
              <a:ext cx="0" cy="1568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5A7A4BCC-8F78-418F-97D1-47731E41C9D8}"/>
                </a:ext>
              </a:extLst>
            </p:cNvPr>
            <p:cNvCxnSpPr/>
            <p:nvPr/>
          </p:nvCxnSpPr>
          <p:spPr>
            <a:xfrm>
              <a:off x="4254616" y="2793534"/>
              <a:ext cx="0" cy="1568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EAA76E9-2CA1-4D74-9CBD-FE1D1C4D9E19}"/>
                </a:ext>
              </a:extLst>
            </p:cNvPr>
            <p:cNvCxnSpPr/>
            <p:nvPr/>
          </p:nvCxnSpPr>
          <p:spPr>
            <a:xfrm>
              <a:off x="5663967" y="2793534"/>
              <a:ext cx="0" cy="1568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42833DBD-A445-42B3-AB03-FAA4B50C08EA}"/>
                </a:ext>
              </a:extLst>
            </p:cNvPr>
            <p:cNvCxnSpPr/>
            <p:nvPr/>
          </p:nvCxnSpPr>
          <p:spPr>
            <a:xfrm>
              <a:off x="7140429" y="2793534"/>
              <a:ext cx="0" cy="1568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2200A67-DA5E-44C6-93C1-8DAF2343A664}"/>
                </a:ext>
              </a:extLst>
            </p:cNvPr>
            <p:cNvCxnSpPr/>
            <p:nvPr/>
          </p:nvCxnSpPr>
          <p:spPr>
            <a:xfrm>
              <a:off x="8465890" y="2793534"/>
              <a:ext cx="0" cy="1568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27292BE-FF0D-4B90-AA76-39B62A09319B}"/>
                </a:ext>
              </a:extLst>
            </p:cNvPr>
            <p:cNvSpPr txBox="1"/>
            <p:nvPr/>
          </p:nvSpPr>
          <p:spPr>
            <a:xfrm>
              <a:off x="1754698" y="2768367"/>
              <a:ext cx="1023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位址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660C52A-8438-4C06-973D-9EC4BB3B6EC7}"/>
                </a:ext>
              </a:extLst>
            </p:cNvPr>
            <p:cNvSpPr txBox="1"/>
            <p:nvPr/>
          </p:nvSpPr>
          <p:spPr>
            <a:xfrm>
              <a:off x="1572936" y="3482659"/>
              <a:ext cx="1132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內容</a:t>
              </a: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292C76-BE47-44DE-9B8C-41F048B362E6}"/>
              </a:ext>
            </a:extLst>
          </p:cNvPr>
          <p:cNvSpPr txBox="1"/>
          <p:nvPr/>
        </p:nvSpPr>
        <p:spPr>
          <a:xfrm>
            <a:off x="3081556" y="2768366"/>
            <a:ext cx="102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1009</a:t>
            </a:r>
            <a:endParaRPr lang="zh-TW" altLang="en-US" sz="24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141774-1A42-4A70-993B-EEE278A6A6B9}"/>
              </a:ext>
            </a:extLst>
          </p:cNvPr>
          <p:cNvSpPr txBox="1"/>
          <p:nvPr/>
        </p:nvSpPr>
        <p:spPr>
          <a:xfrm>
            <a:off x="4534248" y="2768365"/>
            <a:ext cx="102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100D</a:t>
            </a:r>
            <a:endParaRPr lang="zh-TW" altLang="en-US" sz="24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9AA3876-6011-4134-A51D-EB440F82B370}"/>
              </a:ext>
            </a:extLst>
          </p:cNvPr>
          <p:cNvSpPr txBox="1"/>
          <p:nvPr/>
        </p:nvSpPr>
        <p:spPr>
          <a:xfrm>
            <a:off x="5971402" y="2768364"/>
            <a:ext cx="102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1011</a:t>
            </a:r>
            <a:endParaRPr lang="zh-TW" altLang="en-US" sz="24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86EAE2-B9BF-4C50-BA4B-8ACEBEA2E5B8}"/>
              </a:ext>
            </a:extLst>
          </p:cNvPr>
          <p:cNvSpPr txBox="1"/>
          <p:nvPr/>
        </p:nvSpPr>
        <p:spPr>
          <a:xfrm>
            <a:off x="7401565" y="2768364"/>
            <a:ext cx="102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1015</a:t>
            </a:r>
            <a:endParaRPr lang="zh-TW" altLang="en-US" sz="24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32F5C0C-9DE1-428C-8135-52E50262B77E}"/>
              </a:ext>
            </a:extLst>
          </p:cNvPr>
          <p:cNvSpPr txBox="1"/>
          <p:nvPr/>
        </p:nvSpPr>
        <p:spPr>
          <a:xfrm>
            <a:off x="8686157" y="2768364"/>
            <a:ext cx="102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1019</a:t>
            </a:r>
            <a:endParaRPr lang="zh-TW" altLang="en-US" sz="24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2ECBE23-0493-46C2-B4A4-576FD6963C68}"/>
              </a:ext>
            </a:extLst>
          </p:cNvPr>
          <p:cNvSpPr txBox="1"/>
          <p:nvPr/>
        </p:nvSpPr>
        <p:spPr>
          <a:xfrm>
            <a:off x="2915175" y="3258445"/>
            <a:ext cx="1132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</a:t>
            </a:r>
            <a:r>
              <a:rPr lang="zh-TW" altLang="en-US" sz="32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</a:t>
            </a:r>
            <a:r>
              <a:rPr lang="zh-TW" altLang="en-US" sz="32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 20</a:t>
            </a:r>
            <a:endParaRPr lang="zh-TW" altLang="en-US" sz="32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FCFFEE6-FFA1-44FA-914F-35EBF520C9DB}"/>
              </a:ext>
            </a:extLst>
          </p:cNvPr>
          <p:cNvSpPr txBox="1"/>
          <p:nvPr/>
        </p:nvSpPr>
        <p:spPr>
          <a:xfrm>
            <a:off x="4461544" y="3248392"/>
            <a:ext cx="1132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</a:t>
            </a:r>
            <a:r>
              <a:rPr lang="zh-TW" altLang="en-US" sz="32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</a:t>
            </a:r>
            <a:r>
              <a:rPr lang="zh-TW" altLang="en-US" sz="32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 17</a:t>
            </a:r>
            <a:endParaRPr lang="zh-TW" altLang="en-US" sz="32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36565A-0631-4F38-86EF-70F80A55985D}"/>
              </a:ext>
            </a:extLst>
          </p:cNvPr>
          <p:cNvSpPr txBox="1"/>
          <p:nvPr/>
        </p:nvSpPr>
        <p:spPr>
          <a:xfrm>
            <a:off x="5844651" y="3228048"/>
            <a:ext cx="1132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</a:t>
            </a:r>
            <a:r>
              <a:rPr lang="zh-TW" altLang="en-US" sz="32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</a:t>
            </a:r>
            <a:r>
              <a:rPr lang="zh-TW" altLang="en-US" sz="32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 9</a:t>
            </a:r>
            <a:endParaRPr lang="zh-TW" altLang="en-US" sz="32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3FFF547-4638-4DE5-971F-5164766232C6}"/>
              </a:ext>
            </a:extLst>
          </p:cNvPr>
          <p:cNvSpPr txBox="1"/>
          <p:nvPr/>
        </p:nvSpPr>
        <p:spPr>
          <a:xfrm>
            <a:off x="7298260" y="3226652"/>
            <a:ext cx="1132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</a:t>
            </a:r>
            <a:r>
              <a:rPr lang="zh-TW" altLang="en-US" sz="32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</a:t>
            </a:r>
            <a:r>
              <a:rPr lang="zh-TW" altLang="en-US" sz="32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 22</a:t>
            </a:r>
            <a:endParaRPr lang="zh-TW" altLang="en-US" sz="32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642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07462-C78E-480E-826D-FACCED12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B7078A-B358-4DD4-87B1-D1DCF3DAF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是一種變數</a:t>
            </a:r>
            <a:endParaRPr lang="en-US" altLang="zh-TW" sz="3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3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3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專門拿來存放位址</a:t>
            </a:r>
            <a:r>
              <a:rPr lang="en-US" altLang="zh-TW" sz="3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(address)</a:t>
            </a:r>
          </a:p>
          <a:p>
            <a:endParaRPr lang="en-US" altLang="zh-TW" sz="3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36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可以直接使用位址來存取變數</a:t>
            </a:r>
            <a:endParaRPr lang="en-US" altLang="zh-TW" sz="3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3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sz="3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317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DE661F-7BDC-4A75-BFD5-D4BC995B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TW" altLang="en-US" dirty="0"/>
              <a:t>指標的使用</a:t>
            </a:r>
            <a:r>
              <a:rPr lang="en-US" altLang="zh-TW" dirty="0"/>
              <a:t>—</a:t>
            </a:r>
            <a:r>
              <a:rPr lang="zh-TW" altLang="en-US" dirty="0"/>
              <a:t>基本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03B3AF0-0C71-431D-A116-C3458F4C3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7735" y="1393300"/>
            <a:ext cx="5944738" cy="30624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DEE78F4-8E41-49FB-9DC0-7575B2B8A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735" y="5201261"/>
            <a:ext cx="3609975" cy="6667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EEDC9E8-9E89-4EE7-9DB9-9A4A3C95C052}"/>
              </a:ext>
            </a:extLst>
          </p:cNvPr>
          <p:cNvSpPr txBox="1"/>
          <p:nvPr/>
        </p:nvSpPr>
        <p:spPr>
          <a:xfrm>
            <a:off x="5125455" y="4445181"/>
            <a:ext cx="6037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程式碼</a:t>
            </a:r>
            <a:r>
              <a:rPr lang="en-US" altLang="zh-TW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(pointer_example_1.cpp)</a:t>
            </a:r>
            <a:endParaRPr lang="zh-TW" alt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B3E51B3-A9BC-45AF-A633-396B54624550}"/>
              </a:ext>
            </a:extLst>
          </p:cNvPr>
          <p:cNvSpPr txBox="1"/>
          <p:nvPr/>
        </p:nvSpPr>
        <p:spPr>
          <a:xfrm>
            <a:off x="5125456" y="5868011"/>
            <a:ext cx="393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執行結果</a:t>
            </a: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163CB2E6-185D-4AFD-91B9-EDA39434C3B3}"/>
              </a:ext>
            </a:extLst>
          </p:cNvPr>
          <p:cNvSpPr txBox="1">
            <a:spLocks/>
          </p:cNvSpPr>
          <p:nvPr/>
        </p:nvSpPr>
        <p:spPr>
          <a:xfrm>
            <a:off x="646111" y="1853248"/>
            <a:ext cx="447934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zh-TW" altLang="en-US" sz="36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8267DBEB-FEB2-43BB-BC36-C6BB75602AB5}"/>
              </a:ext>
            </a:extLst>
          </p:cNvPr>
          <p:cNvSpPr txBox="1">
            <a:spLocks/>
          </p:cNvSpPr>
          <p:nvPr/>
        </p:nvSpPr>
        <p:spPr>
          <a:xfrm>
            <a:off x="646110" y="1510746"/>
            <a:ext cx="4479345" cy="500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(Type)</a:t>
            </a:r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*代表指標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&amp;</a:t>
            </a:r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符號是取址運算子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3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3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不是參照</a:t>
            </a:r>
            <a:r>
              <a:rPr lang="en-US" altLang="zh-TW" sz="3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</a:p>
          <a:p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指標的內容就是位址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*(</a:t>
            </a:r>
            <a:r>
              <a:rPr lang="en-US" altLang="zh-TW" sz="3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ptr</a:t>
            </a: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代表按址取值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615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4FBDB-D514-4F2B-912B-D1A4F318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指標的使用</a:t>
            </a:r>
            <a:r>
              <a:rPr lang="en-US" altLang="zh-TW" dirty="0"/>
              <a:t>—</a:t>
            </a:r>
            <a:r>
              <a:rPr lang="zh-TW" altLang="en-US" dirty="0"/>
              <a:t>傳址運算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F2234-B256-413C-8511-08815EE72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2" y="1683802"/>
            <a:ext cx="515907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同樣的函數名稱因為引數不同所以變成兩個函數就是多載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傳入指標再進行運算可以避免函數因為傳值運算而沒作用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FAF669-E75D-4698-85DD-2D6A96335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736" y="1192543"/>
            <a:ext cx="5429250" cy="43148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D475522-0A47-4BC0-A9B6-7A17CE4C94BC}"/>
              </a:ext>
            </a:extLst>
          </p:cNvPr>
          <p:cNvSpPr txBox="1"/>
          <p:nvPr/>
        </p:nvSpPr>
        <p:spPr>
          <a:xfrm>
            <a:off x="5696736" y="5507368"/>
            <a:ext cx="6037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程式碼</a:t>
            </a:r>
            <a:r>
              <a:rPr lang="en-US" altLang="zh-TW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(pointer_example_2.cpp)</a:t>
            </a:r>
            <a:endParaRPr lang="zh-TW" alt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4DEE12A-ED0E-4810-B066-7545B7E23905}"/>
              </a:ext>
            </a:extLst>
          </p:cNvPr>
          <p:cNvGrpSpPr/>
          <p:nvPr/>
        </p:nvGrpSpPr>
        <p:grpSpPr>
          <a:xfrm>
            <a:off x="7362647" y="4258514"/>
            <a:ext cx="4567116" cy="1942004"/>
            <a:chOff x="6136160" y="1853249"/>
            <a:chExt cx="4398175" cy="1942004"/>
          </a:xfrm>
        </p:grpSpPr>
        <p:sp>
          <p:nvSpPr>
            <p:cNvPr id="7" name="流程圖: 替代程序 6">
              <a:extLst>
                <a:ext uri="{FF2B5EF4-FFF2-40B4-BE49-F238E27FC236}">
                  <a16:creationId xmlns:a16="http://schemas.microsoft.com/office/drawing/2014/main" id="{F66D7007-1EA0-4A1C-9BA6-A86AB0907606}"/>
                </a:ext>
              </a:extLst>
            </p:cNvPr>
            <p:cNvSpPr/>
            <p:nvPr/>
          </p:nvSpPr>
          <p:spPr>
            <a:xfrm>
              <a:off x="6136160" y="1853249"/>
              <a:ext cx="4398175" cy="1942004"/>
            </a:xfrm>
            <a:prstGeom prst="flowChartAlternateProcess">
              <a:avLst/>
            </a:prstGeom>
            <a:gradFill flip="none" rotWithShape="1">
              <a:gsLst>
                <a:gs pos="17000">
                  <a:schemeClr val="accent5">
                    <a:lumMod val="75000"/>
                  </a:schemeClr>
                </a:gs>
                <a:gs pos="47000">
                  <a:schemeClr val="accent5">
                    <a:lumMod val="50000"/>
                  </a:schemeClr>
                </a:gs>
                <a:gs pos="69000">
                  <a:srgbClr val="7030A0"/>
                </a:gs>
                <a:gs pos="91000">
                  <a:schemeClr val="accent5">
                    <a:lumMod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4B615FC-5ED9-4BBC-A3EC-180BD0B15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0261" y="2765493"/>
              <a:ext cx="3609975" cy="6858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ED4751A-251A-4B00-8452-B424F09FEA57}"/>
                </a:ext>
              </a:extLst>
            </p:cNvPr>
            <p:cNvSpPr txBox="1"/>
            <p:nvPr/>
          </p:nvSpPr>
          <p:spPr>
            <a:xfrm>
              <a:off x="7372988" y="2047761"/>
              <a:ext cx="16811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執行結果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4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94809-9D61-4F7B-AB53-357B880A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E6BC37-DACB-4D94-840A-ED7E98BF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559" y="1841021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可以儲存一連串的資料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在記憶體中是連續的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名稱可視為指標常數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有些資料結構是不連續的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309F98C-1F77-4A16-9068-70ECF92D7FCE}"/>
              </a:ext>
            </a:extLst>
          </p:cNvPr>
          <p:cNvGrpSpPr/>
          <p:nvPr/>
        </p:nvGrpSpPr>
        <p:grpSpPr>
          <a:xfrm>
            <a:off x="1195921" y="3489821"/>
            <a:ext cx="8305101" cy="1610686"/>
            <a:chOff x="1459684" y="2768367"/>
            <a:chExt cx="8305101" cy="161068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3D7BB0-2574-4941-9A0B-648222543CA6}"/>
                </a:ext>
              </a:extLst>
            </p:cNvPr>
            <p:cNvSpPr/>
            <p:nvPr/>
          </p:nvSpPr>
          <p:spPr>
            <a:xfrm>
              <a:off x="1459684" y="2768367"/>
              <a:ext cx="8305101" cy="161068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215E8A49-0060-47C1-A8CD-174B260D3BFB}"/>
                </a:ext>
              </a:extLst>
            </p:cNvPr>
            <p:cNvCxnSpPr/>
            <p:nvPr/>
          </p:nvCxnSpPr>
          <p:spPr>
            <a:xfrm>
              <a:off x="1459684" y="3171039"/>
              <a:ext cx="83051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A18FBB9D-ABE7-4614-AAC6-3D0E1F3A4A14}"/>
                </a:ext>
              </a:extLst>
            </p:cNvPr>
            <p:cNvCxnSpPr/>
            <p:nvPr/>
          </p:nvCxnSpPr>
          <p:spPr>
            <a:xfrm>
              <a:off x="2801923" y="2793534"/>
              <a:ext cx="0" cy="1568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5B55DE8-379E-4194-9DB7-B9B0081DDBD7}"/>
                </a:ext>
              </a:extLst>
            </p:cNvPr>
            <p:cNvCxnSpPr/>
            <p:nvPr/>
          </p:nvCxnSpPr>
          <p:spPr>
            <a:xfrm>
              <a:off x="4254616" y="2793534"/>
              <a:ext cx="0" cy="1568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A51CA326-E28B-4CD4-93C1-3F4D4DE2252E}"/>
                </a:ext>
              </a:extLst>
            </p:cNvPr>
            <p:cNvCxnSpPr/>
            <p:nvPr/>
          </p:nvCxnSpPr>
          <p:spPr>
            <a:xfrm>
              <a:off x="5663967" y="2793534"/>
              <a:ext cx="0" cy="1568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58EE527-5553-4287-870A-A547477ED843}"/>
                </a:ext>
              </a:extLst>
            </p:cNvPr>
            <p:cNvCxnSpPr/>
            <p:nvPr/>
          </p:nvCxnSpPr>
          <p:spPr>
            <a:xfrm>
              <a:off x="7140429" y="2793534"/>
              <a:ext cx="0" cy="1568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EB902FE-D8F0-406A-8635-C029A763E9FC}"/>
                </a:ext>
              </a:extLst>
            </p:cNvPr>
            <p:cNvCxnSpPr/>
            <p:nvPr/>
          </p:nvCxnSpPr>
          <p:spPr>
            <a:xfrm>
              <a:off x="8465890" y="2793534"/>
              <a:ext cx="0" cy="1568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7693B45-FEDE-45AA-BA2A-D73C150A3F81}"/>
                </a:ext>
              </a:extLst>
            </p:cNvPr>
            <p:cNvSpPr txBox="1"/>
            <p:nvPr/>
          </p:nvSpPr>
          <p:spPr>
            <a:xfrm>
              <a:off x="1754698" y="2768367"/>
              <a:ext cx="1023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位址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F17CE20-DEDB-48F7-9344-9787BD82C7D5}"/>
                </a:ext>
              </a:extLst>
            </p:cNvPr>
            <p:cNvSpPr txBox="1"/>
            <p:nvPr/>
          </p:nvSpPr>
          <p:spPr>
            <a:xfrm>
              <a:off x="1572936" y="3482659"/>
              <a:ext cx="1132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chemeClr val="bg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內容</a:t>
              </a: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651E3BB-5FC1-4906-B284-146A648A23B0}"/>
              </a:ext>
            </a:extLst>
          </p:cNvPr>
          <p:cNvSpPr txBox="1"/>
          <p:nvPr/>
        </p:nvSpPr>
        <p:spPr>
          <a:xfrm>
            <a:off x="2799296" y="3489819"/>
            <a:ext cx="102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1009</a:t>
            </a:r>
            <a:endParaRPr lang="zh-TW" altLang="en-US" sz="24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7492B70-B5EF-4AB7-BA18-A71EFEB15671}"/>
              </a:ext>
            </a:extLst>
          </p:cNvPr>
          <p:cNvSpPr txBox="1"/>
          <p:nvPr/>
        </p:nvSpPr>
        <p:spPr>
          <a:xfrm>
            <a:off x="4254897" y="3489819"/>
            <a:ext cx="102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100D</a:t>
            </a:r>
            <a:endParaRPr lang="zh-TW" altLang="en-US" sz="24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448DE07-1838-4756-B6C4-DB5D9B5F1505}"/>
              </a:ext>
            </a:extLst>
          </p:cNvPr>
          <p:cNvSpPr txBox="1"/>
          <p:nvPr/>
        </p:nvSpPr>
        <p:spPr>
          <a:xfrm>
            <a:off x="5747269" y="3481428"/>
            <a:ext cx="102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1011</a:t>
            </a:r>
            <a:endParaRPr lang="zh-TW" altLang="en-US" sz="24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A9F8439-ABE0-4183-9332-B6587AA38B60}"/>
              </a:ext>
            </a:extLst>
          </p:cNvPr>
          <p:cNvSpPr txBox="1"/>
          <p:nvPr/>
        </p:nvSpPr>
        <p:spPr>
          <a:xfrm>
            <a:off x="7199327" y="3477098"/>
            <a:ext cx="102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1015</a:t>
            </a:r>
            <a:endParaRPr lang="zh-TW" altLang="en-US" sz="24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213A730-35E9-4BDB-9D55-FF5FDCF44468}"/>
              </a:ext>
            </a:extLst>
          </p:cNvPr>
          <p:cNvSpPr txBox="1"/>
          <p:nvPr/>
        </p:nvSpPr>
        <p:spPr>
          <a:xfrm>
            <a:off x="8374101" y="3477097"/>
            <a:ext cx="102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1019</a:t>
            </a:r>
            <a:endParaRPr lang="zh-TW" altLang="en-US" sz="24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DC0C4A7-B52B-4568-A889-9CD583BF5F13}"/>
              </a:ext>
            </a:extLst>
          </p:cNvPr>
          <p:cNvSpPr txBox="1"/>
          <p:nvPr/>
        </p:nvSpPr>
        <p:spPr>
          <a:xfrm>
            <a:off x="2706261" y="4055266"/>
            <a:ext cx="1132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</a:t>
            </a:r>
            <a:r>
              <a:rPr lang="zh-TW" altLang="en-US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a[0]</a:t>
            </a:r>
            <a:r>
              <a:rPr lang="zh-TW" altLang="en-US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 20</a:t>
            </a:r>
            <a:endParaRPr lang="zh-TW" altLang="en-US" sz="24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C1D98F1-6D70-4EC8-83B6-2D0DE4CDC84F}"/>
              </a:ext>
            </a:extLst>
          </p:cNvPr>
          <p:cNvSpPr txBox="1"/>
          <p:nvPr/>
        </p:nvSpPr>
        <p:spPr>
          <a:xfrm>
            <a:off x="4124490" y="4059837"/>
            <a:ext cx="1132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</a:t>
            </a:r>
            <a:r>
              <a:rPr lang="zh-TW" altLang="en-US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a[1]</a:t>
            </a:r>
            <a:r>
              <a:rPr lang="zh-TW" altLang="en-US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 17</a:t>
            </a:r>
            <a:endParaRPr lang="zh-TW" altLang="en-US" sz="24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51AB2ED-A2D6-4A78-B9CB-BBC8AB536016}"/>
              </a:ext>
            </a:extLst>
          </p:cNvPr>
          <p:cNvSpPr txBox="1"/>
          <p:nvPr/>
        </p:nvSpPr>
        <p:spPr>
          <a:xfrm>
            <a:off x="5609830" y="4019439"/>
            <a:ext cx="1132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</a:t>
            </a:r>
            <a:r>
              <a:rPr lang="zh-TW" altLang="en-US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a[2]</a:t>
            </a:r>
            <a:r>
              <a:rPr lang="zh-TW" altLang="en-US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 9</a:t>
            </a:r>
            <a:endParaRPr lang="zh-TW" altLang="en-US" sz="24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7F22C13-2F15-4CC0-AA3A-8B9DA3DB5906}"/>
              </a:ext>
            </a:extLst>
          </p:cNvPr>
          <p:cNvSpPr txBox="1"/>
          <p:nvPr/>
        </p:nvSpPr>
        <p:spPr>
          <a:xfrm>
            <a:off x="6969276" y="4040660"/>
            <a:ext cx="1132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</a:t>
            </a:r>
            <a:r>
              <a:rPr lang="zh-TW" altLang="en-US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a[3]</a:t>
            </a:r>
            <a:r>
              <a:rPr lang="zh-TW" altLang="en-US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 22</a:t>
            </a:r>
            <a:endParaRPr lang="zh-TW" altLang="en-US" sz="24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10DC6F0-51AC-49A7-9307-B4A0D392EE72}"/>
              </a:ext>
            </a:extLst>
          </p:cNvPr>
          <p:cNvSpPr txBox="1"/>
          <p:nvPr/>
        </p:nvSpPr>
        <p:spPr>
          <a:xfrm>
            <a:off x="8272105" y="4019439"/>
            <a:ext cx="1132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</a:t>
            </a:r>
            <a:r>
              <a:rPr lang="zh-TW" altLang="en-US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a[4]</a:t>
            </a:r>
            <a:r>
              <a:rPr lang="zh-TW" altLang="en-US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 87</a:t>
            </a:r>
            <a:endParaRPr lang="zh-TW" altLang="en-US" sz="24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063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E482E-AB29-47BB-86D7-5210F7A8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指標的使用</a:t>
            </a:r>
            <a:r>
              <a:rPr lang="en-US" altLang="zh-TW" dirty="0"/>
              <a:t>—</a:t>
            </a:r>
            <a:r>
              <a:rPr lang="zh-TW" altLang="en-US" dirty="0"/>
              <a:t>操作陣列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6A53E-1E55-4A3E-BAB3-21E78419B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20" y="1750914"/>
            <a:ext cx="3962027" cy="4195481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指標變數可以運算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	-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對純量有加減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	-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對指標只有減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陣列指標指向第一個元素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其實效能也沒差很多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沒有必要勉強自己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4DA846-6B9C-455A-946F-60BE7886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324" y="1259812"/>
            <a:ext cx="3343275" cy="31146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2B8ED37-CEA6-40C5-805B-8FD1498BA2AB}"/>
              </a:ext>
            </a:extLst>
          </p:cNvPr>
          <p:cNvSpPr txBox="1"/>
          <p:nvPr/>
        </p:nvSpPr>
        <p:spPr>
          <a:xfrm>
            <a:off x="5637183" y="4333482"/>
            <a:ext cx="6037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程式碼</a:t>
            </a:r>
            <a:r>
              <a:rPr lang="en-US" altLang="zh-TW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(pointer_example_3.cpp)</a:t>
            </a:r>
            <a:endParaRPr lang="zh-TW" alt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E0987F-B649-4A96-9D19-D9DFA3027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324" y="4944304"/>
            <a:ext cx="3733800" cy="8763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8C0D82E-20B3-45EF-BC92-DAD428165FD6}"/>
              </a:ext>
            </a:extLst>
          </p:cNvPr>
          <p:cNvSpPr txBox="1"/>
          <p:nvPr/>
        </p:nvSpPr>
        <p:spPr>
          <a:xfrm>
            <a:off x="5747267" y="5908206"/>
            <a:ext cx="1749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執行結果</a:t>
            </a:r>
          </a:p>
        </p:txBody>
      </p:sp>
    </p:spTree>
    <p:extLst>
      <p:ext uri="{BB962C8B-B14F-4D97-AF65-F5344CB8AC3E}">
        <p14:creationId xmlns:p14="http://schemas.microsoft.com/office/powerpoint/2010/main" val="397470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58AE5F-3A09-4CD3-B0F6-0347DF69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指標特殊用途</a:t>
            </a:r>
            <a:r>
              <a:rPr lang="en-US" altLang="zh-TW" dirty="0"/>
              <a:t>—</a:t>
            </a:r>
            <a:r>
              <a:rPr lang="zh-TW" altLang="en-US" dirty="0"/>
              <a:t>動態配置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073AD5-6AC7-4F1E-AC8B-A3A2C5DA5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靜態配置占用固定記憶體空間造成浪費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new</a:t>
            </a:r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運算子分配空間</a:t>
            </a:r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3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delete</a:t>
            </a:r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運算子釋放空間</a:t>
            </a:r>
          </a:p>
        </p:txBody>
      </p:sp>
      <p:sp>
        <p:nvSpPr>
          <p:cNvPr id="5" name="流程圖: 替代程序 4">
            <a:extLst>
              <a:ext uri="{FF2B5EF4-FFF2-40B4-BE49-F238E27FC236}">
                <a16:creationId xmlns:a16="http://schemas.microsoft.com/office/drawing/2014/main" id="{A4992DCF-A021-4F10-9CA9-2C9A7AB77582}"/>
              </a:ext>
            </a:extLst>
          </p:cNvPr>
          <p:cNvSpPr/>
          <p:nvPr/>
        </p:nvSpPr>
        <p:spPr>
          <a:xfrm>
            <a:off x="6532138" y="4150658"/>
            <a:ext cx="5011114" cy="1555057"/>
          </a:xfrm>
          <a:prstGeom prst="flowChartAlternateProcess">
            <a:avLst/>
          </a:prstGeom>
          <a:gradFill flip="none" rotWithShape="1">
            <a:gsLst>
              <a:gs pos="17000">
                <a:schemeClr val="accent5">
                  <a:lumMod val="75000"/>
                </a:schemeClr>
              </a:gs>
              <a:gs pos="47000">
                <a:schemeClr val="accent5">
                  <a:lumMod val="50000"/>
                </a:schemeClr>
              </a:gs>
              <a:gs pos="69000">
                <a:srgbClr val="7030A0"/>
              </a:gs>
              <a:gs pos="91000">
                <a:schemeClr val="accent5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動態配置需要注意是否有釋放空間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否則將會永久佔據直到關機為止</a:t>
            </a:r>
          </a:p>
        </p:txBody>
      </p:sp>
    </p:spTree>
    <p:extLst>
      <p:ext uri="{BB962C8B-B14F-4D97-AF65-F5344CB8AC3E}">
        <p14:creationId xmlns:p14="http://schemas.microsoft.com/office/powerpoint/2010/main" val="216876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82735-6C22-446E-9D34-21BEF982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指標的使用</a:t>
            </a:r>
            <a:r>
              <a:rPr lang="en-US" altLang="zh-TW" dirty="0"/>
              <a:t>—</a:t>
            </a:r>
            <a:r>
              <a:rPr lang="zh-TW" altLang="en-US" dirty="0"/>
              <a:t>動態配置</a:t>
            </a:r>
            <a:r>
              <a:rPr lang="en-US" altLang="zh-TW" dirty="0"/>
              <a:t>(</a:t>
            </a:r>
            <a:r>
              <a:rPr lang="zh-TW" altLang="en-US" dirty="0"/>
              <a:t>變數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41A1B3-14FA-46DF-9592-8DB1686CE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780" y="1853248"/>
            <a:ext cx="3486150" cy="18764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39B9542-8E81-427A-BD3D-D3D14E295028}"/>
              </a:ext>
            </a:extLst>
          </p:cNvPr>
          <p:cNvSpPr txBox="1"/>
          <p:nvPr/>
        </p:nvSpPr>
        <p:spPr>
          <a:xfrm>
            <a:off x="6006299" y="3729673"/>
            <a:ext cx="6037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程式碼</a:t>
            </a:r>
            <a:r>
              <a:rPr lang="en-US" altLang="zh-TW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(pointer_example_4.cpp)</a:t>
            </a:r>
            <a:endParaRPr lang="zh-TW" alt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35534F-5D21-4047-89DC-839F6D427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85" y="4602279"/>
            <a:ext cx="3619500" cy="3714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2356E81-B4F0-4F8A-9DB3-BFA31823BCF7}"/>
              </a:ext>
            </a:extLst>
          </p:cNvPr>
          <p:cNvSpPr txBox="1"/>
          <p:nvPr/>
        </p:nvSpPr>
        <p:spPr>
          <a:xfrm>
            <a:off x="6006299" y="4973754"/>
            <a:ext cx="1749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執行結果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FE60780-8157-488B-A764-15D2CBED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76456"/>
            <a:ext cx="5360188" cy="4429654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new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運算子後的型態要與指標的型態一樣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使用完一定要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delete</a:t>
            </a: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用完要記得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delete</a:t>
            </a: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真的要記得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delete</a:t>
            </a:r>
          </a:p>
          <a:p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將</a:t>
            </a:r>
            <a:r>
              <a:rPr lang="en-US" altLang="zh-TW" sz="28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ptr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指向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NULL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避免當機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7554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294</TotalTime>
  <Words>493</Words>
  <Application>Microsoft Office PowerPoint</Application>
  <PresentationFormat>寬螢幕</PresentationFormat>
  <Paragraphs>121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 Light</vt:lpstr>
      <vt:lpstr>新細明體</vt:lpstr>
      <vt:lpstr>Arial</vt:lpstr>
      <vt:lpstr>Century Gothic</vt:lpstr>
      <vt:lpstr>Wingdings 3</vt:lpstr>
      <vt:lpstr>離子</vt:lpstr>
      <vt:lpstr>指標(Pointer)</vt:lpstr>
      <vt:lpstr>位址</vt:lpstr>
      <vt:lpstr>簡介指標</vt:lpstr>
      <vt:lpstr>指標的使用—基本</vt:lpstr>
      <vt:lpstr>指標的使用—傳址運算</vt:lpstr>
      <vt:lpstr>陣列</vt:lpstr>
      <vt:lpstr>指標的使用—操作陣列</vt:lpstr>
      <vt:lpstr>指標特殊用途—動態配置</vt:lpstr>
      <vt:lpstr>指標的使用—動態配置(變數)</vt:lpstr>
      <vt:lpstr>指標的使用—動態配置(陣列)</vt:lpstr>
      <vt:lpstr>簡單簡單的練習題 (真的很簡單)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指標(Pointer)</dc:title>
  <dc:creator>李驊諺</dc:creator>
  <cp:lastModifiedBy>李驊諺</cp:lastModifiedBy>
  <cp:revision>32</cp:revision>
  <dcterms:created xsi:type="dcterms:W3CDTF">2017-09-17T08:53:59Z</dcterms:created>
  <dcterms:modified xsi:type="dcterms:W3CDTF">2017-09-23T03:28:14Z</dcterms:modified>
</cp:coreProperties>
</file>