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9" r:id="rId2"/>
    <p:sldId id="409" r:id="rId3"/>
    <p:sldId id="413" r:id="rId4"/>
    <p:sldId id="435" r:id="rId5"/>
    <p:sldId id="411" r:id="rId6"/>
    <p:sldId id="414" r:id="rId7"/>
    <p:sldId id="415" r:id="rId8"/>
    <p:sldId id="436" r:id="rId9"/>
    <p:sldId id="416" r:id="rId10"/>
    <p:sldId id="437" r:id="rId11"/>
    <p:sldId id="417" r:id="rId12"/>
    <p:sldId id="418" r:id="rId13"/>
    <p:sldId id="419" r:id="rId14"/>
    <p:sldId id="438" r:id="rId15"/>
    <p:sldId id="420" r:id="rId16"/>
    <p:sldId id="439" r:id="rId17"/>
    <p:sldId id="440" r:id="rId18"/>
    <p:sldId id="441" r:id="rId19"/>
    <p:sldId id="421" r:id="rId20"/>
    <p:sldId id="442" r:id="rId21"/>
    <p:sldId id="422" r:id="rId22"/>
    <p:sldId id="424" r:id="rId23"/>
    <p:sldId id="426" r:id="rId24"/>
    <p:sldId id="427" r:id="rId25"/>
    <p:sldId id="428" r:id="rId26"/>
    <p:sldId id="443" r:id="rId27"/>
    <p:sldId id="431" r:id="rId28"/>
    <p:sldId id="432" r:id="rId29"/>
    <p:sldId id="433" r:id="rId30"/>
    <p:sldId id="44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>
      <p:cViewPr varScale="1">
        <p:scale>
          <a:sx n="81" d="100"/>
          <a:sy n="81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1348A5-B237-FECE-0585-D440AB7B89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B3CDC-D1B0-C057-CE50-63386E0962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41A1E2D-393F-47DA-9F3F-108611B027EC}" type="datetimeFigureOut">
              <a:rPr lang="en-US"/>
              <a:pPr>
                <a:defRPr/>
              </a:pPr>
              <a:t>7/27/2022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D3C208-43FA-FBCC-5331-2AB9D88FD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A0DF6DD-449E-2EDC-E30D-5F85ADDD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29DEA-7F96-CBE7-DDBF-8802B714A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CFB56-7F0A-18FC-B0DE-B57D25B70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7B62DE-D10F-4057-AB75-D1CFBFEDBAD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176CE1-1FE9-0A9B-BE57-F8A7FE5BB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90ECD8-B4CA-9EDB-8102-52A53B254B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F8C7B4-D2FE-60DA-8060-4121C6BB5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3FD37-4471-4308-90A5-265D1DCDB2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76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5768B6-0996-4DA0-001A-5C7799BA7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A7EB44-C1EF-CE69-D9B9-B2D0F37FA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390B33-66DB-C75B-2B1C-436C46B78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9AE11-33C5-4F1D-B5C7-D3F05FB2E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1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43D6B6-9F1D-3C88-EA95-3C3F7D9C6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D5D40E-C21D-CD69-4528-BDD4D3E16F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43E40A-1A3F-3511-1358-18D997481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230B8-6A9E-4258-B2C0-E3AF907B2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86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379284-1E50-CBB5-5042-93855EA25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0F4367-8E43-EB27-60A3-D227AFD2C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C9EC95-9907-1192-1AB3-5B5430ADA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720BC-23F7-4BAC-87C7-CAAF0CE04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18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BDA0D6-7EB9-0070-C154-ED145848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CF211B-F8D1-7455-1F87-F8B3056FF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DD8051-E04A-5AAC-9E5C-12E03838AA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7174C-89B0-465F-BE65-32C2A4823A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98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05F78-116F-E1A5-B6FB-F756C52E99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FC409-C8A3-F9C7-C121-2640DFEBC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72B2C2-BCF6-E9B6-14D7-0AC86F1ED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152A5-66B4-4499-B4C4-FD30FDEB0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61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73576F-F402-F1F1-7865-E57E9C9EC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964E0E-1D62-F4BF-4994-8BCFB5DA2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6B09C-C3E6-036D-2768-4CE3015A8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FF66B-2FB0-4E42-A8C1-A28BDC4F95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23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FA8C27-B313-74BD-7715-C642172C3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96FAE1-700C-416F-3A08-26FD953AAC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1DC27F-434E-5CE7-4486-770F1BD09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282A5-033D-4EB4-9A8D-90C4C50E6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3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426E3B-8943-9198-0C6C-486012F0B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716760-232A-F1C0-AF37-3364F1BF8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867976-7441-1BED-420E-0D0885ED7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CF23F-CFB9-413F-9363-C5C7CAAF6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19A82-48B4-DB10-72CC-BB03D37DA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EC53C-B440-D056-E435-D21F10011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1A978-E8D4-BC81-31B5-45024D330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0CED6-539A-4EFF-87EA-B606E3A1C9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03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117D47-E1EB-61A5-F51E-AC20DB3A6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5C317E-681F-0FD1-43F0-52670E830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EECA72-8759-8125-67E1-EB5792C0A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36C7E-5587-444A-BB5C-BBA5A06CA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96287D-3853-74B0-3548-A7FD36477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D11BC8-A4FB-57D0-BA86-166FF15A6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457915-4BDF-8E8E-7202-B849294DC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B068D-4A21-4FFA-8A6C-7A4FEFCC9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32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A9A62B-815C-8BEF-962A-F579819D7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E2F0BE-C09B-7A6B-D401-E0BF46ADA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37A136-F63E-8038-2B04-32A05DE18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E5B21-0B2A-4F4E-93FE-5E4922647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6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280EA-F19E-BF23-3CFD-48E4A9300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E56E-C6CB-68C6-0E88-725A4717A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18E07-52D9-2868-EA6B-74D9B7429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B2F33-3B21-4C7A-8FFF-718292299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7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D5879-06C4-6513-985F-FF76D8F0A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A17CE-ACB0-6AFD-97AF-5F0A4996A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675B5-B7DD-756F-B442-BA8CB8E1D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EDE69-7723-416E-9D15-B1B633E21A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7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8F481A-A9AE-E8B8-42AE-1E0ABA7F7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066996-5434-7392-DD26-9D3E03B44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1A4CBE-3A42-7928-553E-03852E5C36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FDC4476-3F16-E150-373D-15732A301E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24AF91-298F-2146-32EB-54F03A100F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0124C8CF-D4CC-452E-8FA4-4DED2F27E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EB1C3B6-B378-DEF0-F2CA-F20B9CD8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000"/>
            <a:ext cx="7467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600" dirty="0">
                <a:latin typeface="Comic Sans MS" panose="030F0702030302020204" pitchFamily="66" charset="0"/>
                <a:cs typeface="Times New Roman" panose="02020603050405020304" pitchFamily="18" charset="0"/>
              </a:rPr>
              <a:t>CSE-3109 Computer Architecture</a:t>
            </a:r>
            <a:br>
              <a:rPr lang="en-US" altLang="en-US" sz="3600" dirty="0">
                <a:latin typeface="Comic Sans MS" panose="030F0702030302020204" pitchFamily="66" charset="0"/>
              </a:rPr>
            </a:br>
            <a:r>
              <a:rPr lang="en-US" altLang="en-US" sz="3600" dirty="0">
                <a:latin typeface="Comic Sans MS" panose="030F0702030302020204" pitchFamily="66" charset="0"/>
              </a:rPr>
              <a:t>Lecture 3</a:t>
            </a:r>
          </a:p>
          <a:p>
            <a:pPr algn="ctr" eaLnBrk="1" hangingPunct="1"/>
            <a:endParaRPr lang="en-US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2051" name="Title 1">
            <a:extLst>
              <a:ext uri="{FF2B5EF4-FFF2-40B4-BE49-F238E27FC236}">
                <a16:creationId xmlns:a16="http://schemas.microsoft.com/office/drawing/2014/main" id="{95AB9062-A44E-93AE-3551-17FA8E1E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Instruction Set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C776B19-58C0-1B54-6566-9EF514D2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72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Registers-Cont.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5CEDE0A3-CF0B-C0FD-B5C3-E4B37DCE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2800" dirty="0">
              <a:latin typeface="Comic Sans MS" panose="030F0702030302020204" pitchFamily="66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Comic Sans MS" panose="030F0702030302020204" pitchFamily="66" charset="0"/>
              </a:rPr>
              <a:t>we will use $s0, $s1, . . . $s7 for registers that correspond to variables in C and Java programs and $t0, $t1, . . . $t9 for temporary registers needed to compile the program into MIPS instructions.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5BE7E084-E9D3-E53E-9EBF-36E1C3F4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4642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Example 3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CE372D6-6923-983C-4D2C-7DDE4A3A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                 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C code    f = (g + h) – (</a:t>
            </a:r>
            <a:r>
              <a:rPr lang="en-US" altLang="en-US" sz="2800" dirty="0" err="1">
                <a:latin typeface="Comic Sans MS" pitchFamily="66" charset="0"/>
                <a:cs typeface="Arial" charset="0"/>
              </a:rPr>
              <a:t>i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 + j);</a:t>
            </a:r>
          </a:p>
          <a:p>
            <a:pPr algn="just">
              <a:buClr>
                <a:srgbClr val="CC0000"/>
              </a:buClr>
              <a:defRPr/>
            </a:pPr>
            <a:endParaRPr lang="en-US" altLang="en-US" sz="2800" dirty="0">
              <a:latin typeface="Comic Sans MS" pitchFamily="66" charset="0"/>
              <a:cs typeface="Arial" charset="0"/>
            </a:endParaRPr>
          </a:p>
          <a:p>
            <a:pPr>
              <a:defRPr/>
            </a:pPr>
            <a:r>
              <a:rPr lang="en-GB" sz="2800" dirty="0">
                <a:latin typeface="Comic Sans MS" pitchFamily="66" charset="0"/>
                <a:cs typeface="Arial" charset="0"/>
              </a:rPr>
              <a:t>The variables f, g, h, </a:t>
            </a:r>
            <a:r>
              <a:rPr lang="en-GB" sz="2800" dirty="0" err="1">
                <a:latin typeface="Comic Sans MS" pitchFamily="66" charset="0"/>
                <a:cs typeface="Arial" charset="0"/>
              </a:rPr>
              <a:t>i</a:t>
            </a:r>
            <a:r>
              <a:rPr lang="en-GB" sz="2800" dirty="0">
                <a:latin typeface="Comic Sans MS" pitchFamily="66" charset="0"/>
                <a:cs typeface="Arial" charset="0"/>
              </a:rPr>
              <a:t>, and j are assigned to the registers $s0, $s1, $s2, $s3,  and $s4, respectively.</a:t>
            </a:r>
            <a:r>
              <a:rPr lang="en-GB" sz="2800" dirty="0">
                <a:cs typeface="Arial" charset="0"/>
              </a:rPr>
              <a:t> </a:t>
            </a:r>
          </a:p>
          <a:p>
            <a:pPr>
              <a:defRPr/>
            </a:pPr>
            <a:endParaRPr lang="en-GB" sz="2800" dirty="0">
              <a:cs typeface="Arial" charset="0"/>
            </a:endParaRPr>
          </a:p>
          <a:p>
            <a:pPr>
              <a:defRPr/>
            </a:pPr>
            <a:endParaRPr lang="en-GB" sz="2800" dirty="0">
              <a:cs typeface="Arial" charset="0"/>
            </a:endParaRPr>
          </a:p>
          <a:p>
            <a:pPr lvl="4">
              <a:defRPr/>
            </a:pPr>
            <a:r>
              <a:rPr lang="en-GB" sz="2800" dirty="0">
                <a:cs typeface="Arial" charset="0"/>
              </a:rPr>
              <a:t>	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$t0,$s1,$s2 </a:t>
            </a:r>
          </a:p>
          <a:p>
            <a:pPr lvl="4">
              <a:defRPr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	add $t1,$s3,$s4 </a:t>
            </a:r>
          </a:p>
          <a:p>
            <a:pPr lvl="4">
              <a:defRPr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	sub $s0,$t0,$t1 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  <a:cs typeface="Arial" charset="0"/>
            </a:endParaRPr>
          </a:p>
          <a:p>
            <a:pPr>
              <a:buClr>
                <a:srgbClr val="CC0000"/>
              </a:buClr>
              <a:defRPr/>
            </a:pPr>
            <a:endParaRPr lang="en-US" altLang="en-US" sz="2400" dirty="0">
              <a:latin typeface="Comic Sans MS" pitchFamily="66" charset="0"/>
              <a:cs typeface="Arial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F65D0101-313E-3B1F-6A5A-BB4D8DA0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2864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C04636C-D342-4A76-D247-E8EEC0E5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The processor can keep only a small amount of data in registers, but computer memory contains billions of data elements. </a:t>
            </a:r>
          </a:p>
          <a:p>
            <a:pPr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GB" altLang="en-US" sz="2400" dirty="0">
                <a:latin typeface="Comic Sans MS" panose="030F0702030302020204" pitchFamily="66" charset="0"/>
              </a:rPr>
              <a:t>Hence, data structures (arrays and structures) are kept in memory. </a:t>
            </a:r>
          </a:p>
          <a:p>
            <a:pPr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Arithmetic operations occur only on registers in MIPS instructions; thus, MIPS must include instructions that transfer data between memory and registers. </a:t>
            </a:r>
          </a:p>
          <a:p>
            <a:pPr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Such instructions are called </a:t>
            </a:r>
            <a:r>
              <a:rPr lang="en-GB" altLang="en-US" sz="2400" b="1" dirty="0">
                <a:latin typeface="Comic Sans MS" panose="030F0702030302020204" pitchFamily="66" charset="0"/>
              </a:rPr>
              <a:t>data transfer instructions.</a:t>
            </a:r>
            <a:r>
              <a:rPr lang="en-GB" altLang="en-US" sz="2400" dirty="0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36853B2D-A074-726C-CB44-EF2E643E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8485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4DE3D3DC-FB00-6F53-C9C7-55619886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8077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To access a word in memory, the instruction must supply the memory </a:t>
            </a:r>
            <a:r>
              <a:rPr lang="en-GB" altLang="en-US" sz="2400" b="1" dirty="0">
                <a:latin typeface="Comic Sans MS" panose="030F0702030302020204" pitchFamily="66" charset="0"/>
              </a:rPr>
              <a:t>address.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b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Address: A value used to define the location of a specific data element within a memory array.</a:t>
            </a:r>
            <a:r>
              <a:rPr lang="en-GB" altLang="en-US" sz="2400" dirty="0">
                <a:latin typeface="Comic Sans MS" panose="030F0702030302020204" pitchFamily="66" charset="0"/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b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Memory is just a large, single-dimensional array, with the address acting as the index to that array, starting at 0.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Memory is byte addressed: each address identifies an 8-bit byte.</a:t>
            </a: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36853B2D-A074-726C-CB44-EF2E643E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8485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4DE3D3DC-FB00-6F53-C9C7-55619886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For example, in Figure, the address of the third data element is 2, and the value of Memory[2] is 10.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6A9284B8-6200-4F55-CFD6-20CFAE20E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336925" cy="2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6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4C0D9E2A-7E81-0BD8-1CEB-73943804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399209D6-DD72-16CD-8F0F-CA0D2907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18788"/>
            <a:ext cx="457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 err="1">
                <a:latin typeface="Comic Sans MS" panose="030F0702030302020204" pitchFamily="66" charset="0"/>
              </a:rPr>
              <a:t>lw</a:t>
            </a:r>
            <a:r>
              <a:rPr lang="en-US" altLang="en-US" sz="2800" dirty="0">
                <a:latin typeface="Comic Sans MS" panose="030F0702030302020204" pitchFamily="66" charset="0"/>
              </a:rPr>
              <a:t>  $t0, memory-address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C7CCC354-94C5-F48B-5B39-D32A9757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7391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The data transfer instruction that copies data from memory to a register is traditionally called </a:t>
            </a:r>
            <a:r>
              <a:rPr lang="en-GB" altLang="en-US" sz="2400" i="1" dirty="0">
                <a:latin typeface="Comic Sans MS" panose="030F0702030302020204" pitchFamily="66" charset="0"/>
              </a:rPr>
              <a:t>load.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i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The actual MIPS name for this instruction is </a:t>
            </a:r>
            <a:r>
              <a:rPr lang="en-US" altLang="en-US" sz="2400" dirty="0" err="1">
                <a:latin typeface="Comic Sans MS" panose="030F0702030302020204" pitchFamily="66" charset="0"/>
              </a:rPr>
              <a:t>lw</a:t>
            </a:r>
            <a:r>
              <a:rPr lang="en-US" altLang="en-US" sz="2400" dirty="0">
                <a:latin typeface="Comic Sans MS" panose="030F0702030302020204" pitchFamily="66" charset="0"/>
              </a:rPr>
              <a:t>, standing for load word.</a:t>
            </a:r>
            <a:endParaRPr lang="en-GB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FE913B-D7A4-FB79-C2C9-37FA67D8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02617"/>
            <a:ext cx="4350903" cy="16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4C0D9E2A-7E81-0BD8-1CEB-73943804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C7CCC354-94C5-F48B-5B39-D32A9757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5000"/>
            <a:ext cx="7696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The instruction complementary to load is traditionally called store; it copies data from a register to memory. The actual MIPS name is </a:t>
            </a:r>
            <a:r>
              <a:rPr lang="en-US" altLang="en-US" sz="2400" dirty="0" err="1">
                <a:latin typeface="Comic Sans MS" panose="030F0702030302020204" pitchFamily="66" charset="0"/>
              </a:rPr>
              <a:t>sw</a:t>
            </a:r>
            <a:r>
              <a:rPr lang="en-US" altLang="en-US" sz="2400" dirty="0">
                <a:latin typeface="Comic Sans MS" panose="030F0702030302020204" pitchFamily="66" charset="0"/>
              </a:rPr>
              <a:t>, standing for store word.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400" i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Comic Sans MS" panose="030F0702030302020204" pitchFamily="66" charset="0"/>
              </a:rPr>
              <a:t>Keep in mind that memory is byte-addressable, so a 32-bit word actually occupies four contiguous locations (bytes) of main memory.</a:t>
            </a:r>
          </a:p>
          <a:p>
            <a:pPr algn="just" eaLnBrk="1" hangingPunct="1"/>
            <a:endParaRPr lang="en-US" altLang="en-US" sz="24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9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4C0D9E2A-7E81-0BD8-1CEB-73943804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C7CCC354-94C5-F48B-5B39-D32A9757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696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en-US" sz="2400" i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Comic Sans MS" panose="030F0702030302020204" pitchFamily="66" charset="0"/>
              </a:rPr>
              <a:t>The MIPS architecture requires words to be aligned in memory; 32-bit words must start at an address that is divisible by 4.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400" i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400" i="1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Comic Sans MS" panose="030F0702030302020204" pitchFamily="66" charset="0"/>
              </a:rPr>
              <a:t>0, 4, 8 and 12 are valid word addresses.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Comic Sans MS" panose="030F0702030302020204" pitchFamily="66" charset="0"/>
              </a:rPr>
              <a:t>1, 2, 3, 5, 6, 7, 9, 10 and 11 are not valid word addresses.</a:t>
            </a:r>
            <a:endParaRPr lang="en-GB" altLang="en-US" sz="24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4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4C0D9E2A-7E81-0BD8-1CEB-73943804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Memory Operands-Cont.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EA81-2FD7-0E6A-38BE-B40620E7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4743632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EDA53C9A-3530-95E5-80E6-F3590FFB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E9B815D-4248-A9AC-9F1A-83BD1B94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85043"/>
            <a:ext cx="8001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en-US" sz="2400" dirty="0">
                <a:latin typeface="Comic Sans MS" panose="030F0702030302020204" pitchFamily="66" charset="0"/>
              </a:rPr>
              <a:t>Let’s assume that A is an array of 100 words and that the compiler has associated the variables g and h with the registers $s1 and $s2. </a:t>
            </a:r>
          </a:p>
          <a:p>
            <a:pPr algn="just"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/>
            <a:r>
              <a:rPr lang="en-GB" altLang="en-US" sz="2400" dirty="0">
                <a:latin typeface="Comic Sans MS" panose="030F0702030302020204" pitchFamily="66" charset="0"/>
              </a:rPr>
              <a:t>Let’s also assume that the starting address, or base address, of the array is in $s3. Compile this C assignment statement: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293BDCB7-112D-E967-501D-4CDC47410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61594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>
                <a:latin typeface="Comic Sans MS" panose="030F0702030302020204" pitchFamily="66" charset="0"/>
              </a:rPr>
              <a:t>g = h + A[8];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18F95A05-8967-B573-39C8-73A66E10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Although there is a single operation in this assignment statement, one of the operands is in memory, so we must first transfer A[8] to a register.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3065C3-4F7E-7E2A-FC14-51D37356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8153400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To command a computer’s hardware, you must speak its language.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The words of a computer’s language are called </a:t>
            </a:r>
            <a:r>
              <a:rPr lang="en-GB" altLang="en-US" sz="2400" i="1" dirty="0">
                <a:latin typeface="Comic Sans MS" panose="030F0702030302020204" pitchFamily="66" charset="0"/>
              </a:rPr>
              <a:t>instructions, and its vocabulary is called an </a:t>
            </a:r>
            <a:r>
              <a:rPr lang="en-GB" altLang="en-US" sz="2400" b="1" dirty="0">
                <a:latin typeface="Comic Sans MS" panose="030F0702030302020204" pitchFamily="66" charset="0"/>
              </a:rPr>
              <a:t>instruction set.</a:t>
            </a: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The chosen instruction set comes from MIPS Technologies, which is an elegant example of the instruction sets designed since the 1980s.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MIPS (Microprocessor without Interlocked Pipeline Stages) is a reduced instruction set computer (RISC) instruction set architecture (ISA) developed by MIPS Technologies.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373F7953-5B18-EFBF-F5C0-4606546C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61" y="122158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EDA53C9A-3530-95E5-80E6-F3590FFB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18F95A05-8967-B573-39C8-73A66E10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029616"/>
            <a:ext cx="800100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The address of this array element is the sum of the base of the array A, found in register $s3, plus the number to select element 8. </a:t>
            </a:r>
          </a:p>
          <a:p>
            <a:pPr algn="just"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The data should be placed in a temporary register for use in the next instruction.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pt-BR" altLang="en-US" sz="2400" dirty="0">
                <a:latin typeface="Comic Sans MS" panose="030F0702030302020204" pitchFamily="66" charset="0"/>
              </a:rPr>
              <a:t>C Code: g = h + A[8];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1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3A1F5443-0F48-04C0-3B8C-6F90C437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>
                <a:latin typeface="Comic Sans MS" panose="030F0702030302020204" pitchFamily="66" charset="0"/>
              </a:rPr>
              <a:t>Memory Operands-Cont.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CC25A2-619F-8543-3AEE-CF81F80105DD}"/>
                  </a:ext>
                </a:extLst>
              </p:cNvPr>
              <p:cNvSpPr/>
              <p:nvPr/>
            </p:nvSpPr>
            <p:spPr>
              <a:xfrm>
                <a:off x="304800" y="685800"/>
                <a:ext cx="8610600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GB" sz="3200" dirty="0">
                  <a:solidFill>
                    <a:schemeClr val="accent6">
                      <a:lumMod val="50000"/>
                    </a:schemeClr>
                  </a:solidFill>
                  <a:latin typeface="Comic Sans MS" pitchFamily="66" charset="0"/>
                  <a:cs typeface="Arial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Comic Sans MS" pitchFamily="66" charset="0"/>
                    <a:cs typeface="Arial" charset="0"/>
                  </a:rPr>
                  <a:t>Compiled MIPS code: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Comic Sans MS" pitchFamily="66" charset="0"/>
                    <a:cs typeface="Arial" charset="0"/>
                  </a:rPr>
                  <a:t>g in $s1, h in $s2, base address of A in $s3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Comic Sans MS" pitchFamily="66" charset="0"/>
                    <a:cs typeface="Arial" charset="0"/>
                  </a:rPr>
                  <a:t>Index 8 requires offset of 32 (4 bytes per word)</a:t>
                </a:r>
              </a:p>
              <a:p>
                <a:pPr>
                  <a:defRPr/>
                </a:pPr>
                <a:r>
                  <a:rPr lang="en-GB" sz="2400" dirty="0">
                    <a:latin typeface="Comic Sans MS" panose="030F0702030302020204" pitchFamily="66" charset="0"/>
                    <a:cs typeface="Arial" charset="0"/>
                  </a:rPr>
                  <a:t>Assembly Code Translation:</a:t>
                </a:r>
              </a:p>
              <a:p>
                <a:pPr>
                  <a:defRPr/>
                </a:pPr>
                <a:endParaRPr lang="en-GB" sz="2400" dirty="0">
                  <a:latin typeface="Comic Sans MS" panose="030F0702030302020204" pitchFamily="66" charset="0"/>
                  <a:cs typeface="Arial" charset="0"/>
                </a:endParaRPr>
              </a:p>
              <a:p>
                <a:pPr>
                  <a:defRPr/>
                </a:pPr>
                <a:r>
                  <a:rPr lang="en-GB" sz="2400" dirty="0" err="1">
                    <a:solidFill>
                      <a:schemeClr val="accent6">
                        <a:lumMod val="50000"/>
                      </a:schemeClr>
                    </a:solidFill>
                    <a:latin typeface="Comic Sans MS" panose="030F0702030302020204" pitchFamily="66" charset="0"/>
                    <a:cs typeface="Arial" charset="0"/>
                  </a:rPr>
                  <a:t>lw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  <a:latin typeface="Comic Sans MS" panose="030F0702030302020204" pitchFamily="66" charset="0"/>
                    <a:cs typeface="Arial" charset="0"/>
                  </a:rPr>
                  <a:t> $t0,32($s3)  # $t0 get A[8] (base register $s3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×8</m:t>
                    </m:r>
                  </m:oMath>
                </a14:m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  <a:latin typeface="Comic Sans MS" panose="030F0702030302020204" pitchFamily="66" charset="0"/>
                    <a:cs typeface="Arial" charset="0"/>
                  </a:rPr>
                  <a:t>)</a:t>
                </a:r>
              </a:p>
              <a:p>
                <a:pPr>
                  <a:defRPr/>
                </a:pP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  <a:latin typeface="Comic Sans MS" panose="030F0702030302020204" pitchFamily="66" charset="0"/>
                    <a:cs typeface="Arial" charset="0"/>
                  </a:rPr>
                  <a:t>add $s1,$s2,$t0</a:t>
                </a:r>
                <a:r>
                  <a:rPr lang="en-GB" sz="2400" dirty="0">
                    <a:latin typeface="Comic Sans MS" panose="030F0702030302020204" pitchFamily="66" charset="0"/>
                    <a:cs typeface="Arial" charset="0"/>
                  </a:rPr>
                  <a:t> # g = h + A[8]</a:t>
                </a:r>
              </a:p>
              <a:p>
                <a:pPr>
                  <a:defRPr/>
                </a:pPr>
                <a:endParaRPr lang="en-GB" sz="2400" dirty="0">
                  <a:latin typeface="Comic Sans MS" panose="030F0702030302020204" pitchFamily="66" charset="0"/>
                  <a:cs typeface="Arial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Comic Sans MS" panose="030F0702030302020204" pitchFamily="66" charset="0"/>
                    <a:cs typeface="Arial" charset="0"/>
                  </a:rPr>
                  <a:t>The constant in a data transfer instruction (8) is called the offset, and the register added to form the address ($s3) is called the base register.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GB" sz="2400" dirty="0">
                  <a:latin typeface="Comic Sans MS" panose="030F0702030302020204" pitchFamily="66" charset="0"/>
                  <a:cs typeface="Arial" charset="0"/>
                </a:endParaRPr>
              </a:p>
              <a:p>
                <a:pPr>
                  <a:defRPr/>
                </a:pPr>
                <a:endParaRPr lang="en-GB" sz="3200" dirty="0">
                  <a:cs typeface="Arial" charset="0"/>
                </a:endParaRPr>
              </a:p>
              <a:p>
                <a:pPr>
                  <a:defRPr/>
                </a:pPr>
                <a:endParaRPr lang="en-GB" sz="3200" dirty="0">
                  <a:solidFill>
                    <a:schemeClr val="accent6">
                      <a:lumMod val="50000"/>
                    </a:schemeClr>
                  </a:solidFill>
                  <a:latin typeface="Comic Sans MS" pitchFamily="66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CC25A2-619F-8543-3AEE-CF81F8010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85800"/>
                <a:ext cx="8610600" cy="6001643"/>
              </a:xfrm>
              <a:prstGeom prst="rect">
                <a:avLst/>
              </a:prstGeom>
              <a:blipFill>
                <a:blip r:embed="rId2"/>
                <a:stretch>
                  <a:fillRect l="-1062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67C11063-341B-F174-C53A-A8E1D1B0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>
                <a:latin typeface="Comic Sans MS" panose="030F0702030302020204" pitchFamily="66" charset="0"/>
              </a:rPr>
              <a:t>Memory Operands-Cont.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55C3FF67-2522-078B-A555-A4F5D05B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GB" altLang="en-US" sz="2800" dirty="0">
              <a:latin typeface="Comic Sans MS" panose="030F0702030302020204" pitchFamily="66" charset="0"/>
            </a:endParaRPr>
          </a:p>
          <a:p>
            <a:pPr algn="just" eaLnBrk="1" hangingPunct="1"/>
            <a:endParaRPr lang="en-GB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97BD9D0A-4334-9315-B452-9756D3BE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93907"/>
            <a:ext cx="8077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Byte addressing also affects the array index. To get the proper byte address in the code above, </a:t>
            </a:r>
            <a:r>
              <a:rPr lang="en-GB" altLang="en-US" sz="2400" i="1" dirty="0">
                <a:latin typeface="Comic Sans MS" panose="030F0702030302020204" pitchFamily="66" charset="0"/>
              </a:rPr>
              <a:t>the offset to be added to the base register $s3 must be 4 × 8, or 32, so </a:t>
            </a:r>
            <a:r>
              <a:rPr lang="en-GB" altLang="en-US" sz="2400" dirty="0">
                <a:latin typeface="Comic Sans MS" panose="030F0702030302020204" pitchFamily="66" charset="0"/>
              </a:rPr>
              <a:t>that the load address will select A[8] and not A[8/4].</a:t>
            </a:r>
            <a:r>
              <a:rPr lang="en-GB" altLang="en-US" sz="2400" b="1" dirty="0">
                <a:latin typeface="Comic Sans MS" panose="030F0702030302020204" pitchFamily="66" charset="0"/>
              </a:rPr>
              <a:t> </a:t>
            </a:r>
            <a:endParaRPr lang="en-GB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BE760939-D1AE-7B48-4DF6-00C13357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>
                <a:latin typeface="Comic Sans MS" panose="030F0702030302020204" pitchFamily="66" charset="0"/>
              </a:rPr>
              <a:t>Example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4A47F0B9-BB3F-20BA-9A4A-F14BD37A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en-US" sz="2400" dirty="0">
                <a:latin typeface="Comic Sans MS" panose="030F0702030302020204" pitchFamily="66" charset="0"/>
              </a:rPr>
              <a:t>Assume variable h is associated with register $s2 and the base address of the array A is in $s3. What is the MIPS assembly code for the C assignment statement below? 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6A8850E9-8921-63A7-864A-6669AAE3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81200"/>
            <a:ext cx="294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latin typeface="Comic Sans MS" panose="030F0702030302020204" pitchFamily="66" charset="0"/>
              </a:rPr>
              <a:t>A[12] = h + A[8];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5AAF6716-C311-A3F9-013E-1CC262BC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06779"/>
            <a:ext cx="8077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Compiled MIPS code: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h in $s2, base address of A in $s3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Index 8 requires offset of 32</a:t>
            </a:r>
            <a:endParaRPr lang="en-GB" altLang="en-US" sz="2400" dirty="0">
              <a:latin typeface="Comic Sans MS" panose="030F0702030302020204" pitchFamily="66" charset="0"/>
            </a:endParaRPr>
          </a:p>
          <a:p>
            <a:pPr eaLnBrk="1" hangingPunct="1"/>
            <a:endParaRPr lang="en-GB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05F800DF-24B4-6050-050A-AE113842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30393"/>
            <a:ext cx="8534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 err="1">
                <a:latin typeface="Comic Sans MS" panose="030F0702030302020204" pitchFamily="66" charset="0"/>
              </a:rPr>
              <a:t>lw</a:t>
            </a:r>
            <a:r>
              <a:rPr lang="en-GB" altLang="en-US" sz="2800" dirty="0">
                <a:latin typeface="Comic Sans MS" panose="030F0702030302020204" pitchFamily="66" charset="0"/>
              </a:rPr>
              <a:t> $t0,32($s3) 		</a:t>
            </a:r>
            <a:r>
              <a:rPr lang="en-GB" altLang="en-US" sz="2400" dirty="0">
                <a:latin typeface="Comic Sans MS" panose="030F0702030302020204" pitchFamily="66" charset="0"/>
              </a:rPr>
              <a:t># $t0 gets A[8]	</a:t>
            </a:r>
          </a:p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add $t0,$s2,$t0	</a:t>
            </a:r>
            <a:r>
              <a:rPr lang="en-GB" altLang="en-US" sz="2400" dirty="0">
                <a:latin typeface="Comic Sans MS" panose="030F0702030302020204" pitchFamily="66" charset="0"/>
              </a:rPr>
              <a:t># $t0 gets h + A[8]</a:t>
            </a:r>
          </a:p>
          <a:p>
            <a:pPr eaLnBrk="1" hangingPunct="1"/>
            <a:r>
              <a:rPr lang="en-GB" altLang="en-US" sz="2800" dirty="0" err="1">
                <a:latin typeface="Comic Sans MS" panose="030F0702030302020204" pitchFamily="66" charset="0"/>
              </a:rPr>
              <a:t>sw</a:t>
            </a:r>
            <a:r>
              <a:rPr lang="en-GB" altLang="en-US" sz="2800" dirty="0">
                <a:latin typeface="Comic Sans MS" panose="030F0702030302020204" pitchFamily="66" charset="0"/>
              </a:rPr>
              <a:t> $t0,48($s3)		</a:t>
            </a:r>
            <a:r>
              <a:rPr lang="en-US" altLang="en-US" sz="2400" dirty="0">
                <a:latin typeface="Comic Sans MS" panose="030F0702030302020204" pitchFamily="66" charset="0"/>
              </a:rPr>
              <a:t># $ Store h + A[8] back into 					     A[12]</a:t>
            </a:r>
            <a:endParaRPr lang="en-GB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A48958F4-A6C0-7405-F8DF-C1DF89B80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577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Constant or Immediate Operands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22D17D49-DFEB-734F-8AB7-CE4136C0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800" dirty="0">
              <a:latin typeface="Comic Sans MS" panose="030F0702030302020204" pitchFamily="66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mic Sans MS" panose="030F0702030302020204" pitchFamily="66" charset="0"/>
              </a:rPr>
              <a:t>An instruction may require a constant as input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mic Sans MS" panose="030F0702030302020204" pitchFamily="66" charset="0"/>
              </a:rPr>
              <a:t>An immediate instruction uses a constant number as one of the inputs (instead of a register operand)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Comic Sans MS" panose="030F0702030302020204" pitchFamily="66" charset="0"/>
              </a:rPr>
              <a:t>To add 4 to register $s3, we just write</a:t>
            </a:r>
          </a:p>
          <a:p>
            <a:pPr algn="ctr" eaLnBrk="1" hangingPunct="1"/>
            <a:endParaRPr lang="en-GB" altLang="en-US" sz="2800" dirty="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GB" altLang="en-US" sz="2800" dirty="0" err="1">
                <a:latin typeface="Comic Sans MS" panose="030F0702030302020204" pitchFamily="66" charset="0"/>
              </a:rPr>
              <a:t>addi</a:t>
            </a:r>
            <a:r>
              <a:rPr lang="en-GB" altLang="en-US" sz="2800" dirty="0">
                <a:latin typeface="Comic Sans MS" panose="030F0702030302020204" pitchFamily="66" charset="0"/>
              </a:rPr>
              <a:t> $s3,$s3,4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7F559311-A539-4DE2-5EAF-9427F4B0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30" y="228600"/>
            <a:ext cx="1677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Example 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92D63471-5A74-B3CC-87BF-C9D1456DE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305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400">
                <a:latin typeface="Comic Sans MS" panose="030F0702030302020204" pitchFamily="66" charset="0"/>
              </a:rPr>
              <a:t>Convert to assembly: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latin typeface="Comic Sans MS" panose="030F0702030302020204" pitchFamily="66" charset="0"/>
              </a:rPr>
              <a:t>C code:     d[3]  = d[2] + a;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latin typeface="Comic Sans MS" panose="030F0702030302020204" pitchFamily="66" charset="0"/>
              </a:rPr>
              <a:t>Assembly: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latin typeface="Comic Sans MS" panose="030F0702030302020204" pitchFamily="66" charset="0"/>
              </a:rPr>
              <a:t>lw     $t0, 8($s4)     #  d[2] is brought into $t0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latin typeface="Comic Sans MS" panose="030F0702030302020204" pitchFamily="66" charset="0"/>
              </a:rPr>
              <a:t>addi   $t0, $t0, a    #  the sum is in $t0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latin typeface="Comic Sans MS" panose="030F0702030302020204" pitchFamily="66" charset="0"/>
              </a:rPr>
              <a:t>sw     $t0, 12($s4)   #  $t0 is stored into d[3]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Assembly version of the code continues to expand!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7F559311-A539-4DE2-5EAF-9427F4B0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1180"/>
            <a:ext cx="4532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2800" dirty="0">
                <a:latin typeface="Comic Sans MS" panose="030F0702030302020204" pitchFamily="66" charset="0"/>
              </a:rPr>
              <a:t>MIPS register 0 ($zero) </a:t>
            </a:r>
            <a:endParaRPr lang="en-GB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92D63471-5A74-B3CC-87BF-C9D1456DE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39" y="1295400"/>
            <a:ext cx="8305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400" dirty="0">
                <a:latin typeface="Comic Sans MS" panose="030F0702030302020204" pitchFamily="66" charset="0"/>
              </a:rPr>
              <a:t>MIPS register 0 ($zero) is the constant 0. It cannot be overwritten.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de-DE" altLang="en-US" sz="2400" dirty="0">
                <a:latin typeface="Comic Sans MS" panose="030F0702030302020204" pitchFamily="66" charset="0"/>
              </a:rPr>
              <a:t>add $t2, $s1, $zero # $t2 gets $s1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2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12EF2F4D-6833-767E-3B40-7C0BEF35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253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Byte Storage 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10C02661-3E50-4394-BE75-FF0D20DF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0215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97DAB671-484D-6146-0BBF-75B7E13BD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4806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Big-Endian Storage Method</a:t>
            </a:r>
            <a:endParaRPr lang="en-GB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83FAA362-CF43-B104-F96E-653823BD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31242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1">
            <a:extLst>
              <a:ext uri="{FF2B5EF4-FFF2-40B4-BE49-F238E27FC236}">
                <a16:creationId xmlns:a16="http://schemas.microsoft.com/office/drawing/2014/main" id="{7D0AA4AF-7284-8622-8A6F-5FB23355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4478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/>
              <a:t>Suppose a word 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represented as B</a:t>
            </a:r>
            <a:r>
              <a:rPr lang="en-US" altLang="en-US" sz="2400" baseline="-25000" dirty="0"/>
              <a:t>i, 3 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i, 2 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i, 1 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i, 0</a:t>
            </a:r>
            <a:r>
              <a:rPr lang="en-US" altLang="en-US" sz="2400" dirty="0"/>
              <a:t>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/>
              <a:t>Most significant byte B</a:t>
            </a:r>
            <a:r>
              <a:rPr lang="en-US" altLang="en-US" sz="2400" baseline="-25000" dirty="0"/>
              <a:t>i, 3</a:t>
            </a:r>
            <a:r>
              <a:rPr lang="en-US" altLang="en-US" sz="2400" dirty="0"/>
              <a:t> of  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assigned the lowest address and the least significant byte B</a:t>
            </a:r>
            <a:r>
              <a:rPr lang="en-US" altLang="en-US" sz="2400" baseline="-25000" dirty="0"/>
              <a:t>i, 0</a:t>
            </a:r>
            <a:r>
              <a:rPr lang="en-US" altLang="en-US" sz="2400" dirty="0"/>
              <a:t> is assigned the highest address.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/>
              <a:t>It is so named because it assigns highest address to byte 0 of a word.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51ABDF23-0224-CC07-07A5-C1A8A198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4325"/>
            <a:ext cx="5222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Little-Endian Storage Method</a:t>
            </a:r>
            <a:endParaRPr lang="en-GB" altLang="en-US" sz="2800">
              <a:latin typeface="Comic Sans MS" panose="030F0702030302020204" pitchFamily="66" charset="0"/>
            </a:endParaRP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A6A79FCC-8ABE-E1D0-36F5-9E8FD80F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2971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>
            <a:extLst>
              <a:ext uri="{FF2B5EF4-FFF2-40B4-BE49-F238E27FC236}">
                <a16:creationId xmlns:a16="http://schemas.microsoft.com/office/drawing/2014/main" id="{0B91E72E-FFFD-3B19-F8E4-D7B07FA0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480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/>
              <a:t>Suppose a word 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represented as B</a:t>
            </a:r>
            <a:r>
              <a:rPr lang="en-US" altLang="en-US" sz="2400" baseline="-25000" dirty="0"/>
              <a:t>i, 0 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i, 1 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i, 2 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i, 3</a:t>
            </a:r>
            <a:r>
              <a:rPr lang="en-US" altLang="en-US" sz="2400" dirty="0"/>
              <a:t>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/>
              <a:t>Most significant byte B</a:t>
            </a:r>
            <a:r>
              <a:rPr lang="en-US" altLang="en-US" sz="2400" baseline="-25000" dirty="0"/>
              <a:t>i, 3</a:t>
            </a:r>
            <a:r>
              <a:rPr lang="en-US" altLang="en-US" sz="2400" dirty="0"/>
              <a:t> of  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assigned the highest address and the least significant byte B</a:t>
            </a:r>
            <a:r>
              <a:rPr lang="en-US" altLang="en-US" sz="2400" baseline="-25000" dirty="0"/>
              <a:t>i, 0</a:t>
            </a:r>
            <a:r>
              <a:rPr lang="en-US" altLang="en-US" sz="2400" dirty="0"/>
              <a:t> is assigned the lowest address.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/>
              <a:t>It is so named because it assigns lowest address to byte 0 of a 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6DA99BE-2861-D3B4-A033-DD9D352F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5126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omic Sans MS" panose="030F0702030302020204" pitchFamily="66" charset="0"/>
              </a:rPr>
              <a:t>A Basic MIPS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D9F4-164C-1556-1DFE-77D92231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447800"/>
            <a:ext cx="7696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GB" sz="2400" dirty="0">
                <a:latin typeface="Comic Sans MS" pitchFamily="66" charset="0"/>
                <a:cs typeface="Arial" charset="0"/>
              </a:rPr>
              <a:t>Every computer must be able to perform arithmetic. </a:t>
            </a:r>
          </a:p>
          <a:p>
            <a:pPr algn="just">
              <a:buFont typeface="Arial" charset="0"/>
              <a:buChar char="•"/>
              <a:defRPr/>
            </a:pPr>
            <a:endParaRPr lang="en-US" altLang="en-US" sz="2400" dirty="0">
              <a:latin typeface="Comic Sans MS" pitchFamily="66" charset="0"/>
              <a:cs typeface="Arial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C  code:       </a:t>
            </a:r>
            <a:r>
              <a:rPr lang="en-US" altLang="en-US" sz="24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a= b + c ;</a:t>
            </a:r>
            <a:r>
              <a:rPr lang="en-GB" sz="24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</a:t>
            </a:r>
          </a:p>
          <a:p>
            <a:pPr algn="just">
              <a:buFont typeface="Arial" charset="0"/>
              <a:buChar char="•"/>
              <a:defRPr/>
            </a:pPr>
            <a:endParaRPr lang="en-GB" sz="2400" dirty="0">
              <a:latin typeface="Comic Sans MS" pitchFamily="66" charset="0"/>
              <a:cs typeface="Arial" charset="0"/>
            </a:endParaRPr>
          </a:p>
          <a:p>
            <a:pPr algn="just">
              <a:buFont typeface="Arial" charset="0"/>
              <a:buChar char="•"/>
              <a:defRPr/>
            </a:pPr>
            <a:r>
              <a:rPr lang="en-GB" sz="2400" dirty="0">
                <a:latin typeface="Comic Sans MS" pitchFamily="66" charset="0"/>
                <a:cs typeface="Arial" charset="0"/>
              </a:rPr>
              <a:t>The MIPS assembly language notation</a:t>
            </a:r>
          </a:p>
          <a:p>
            <a:pPr algn="just">
              <a:defRPr/>
            </a:pPr>
            <a:endParaRPr lang="en-GB" sz="2400" dirty="0">
              <a:latin typeface="Comic Sans MS" pitchFamily="66" charset="0"/>
              <a:cs typeface="Arial" charset="0"/>
            </a:endParaRPr>
          </a:p>
          <a:p>
            <a:pPr lvl="3" algn="just">
              <a:defRPr/>
            </a:pP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  <a:cs typeface="Arial" charset="0"/>
              </a:rPr>
              <a:t>	  </a:t>
            </a:r>
            <a:r>
              <a:rPr lang="en-GB" sz="24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add a, b, c</a:t>
            </a:r>
          </a:p>
          <a:p>
            <a:pPr lvl="3" algn="just">
              <a:defRPr/>
            </a:pPr>
            <a:endParaRPr lang="en-GB" sz="2400" dirty="0">
              <a:solidFill>
                <a:schemeClr val="accent2"/>
              </a:solidFill>
              <a:latin typeface="Comic Sans MS" pitchFamily="66" charset="0"/>
              <a:cs typeface="Arial" charset="0"/>
            </a:endParaRPr>
          </a:p>
          <a:p>
            <a:pPr marL="0" lvl="3" algn="just">
              <a:defRPr/>
            </a:pPr>
            <a:r>
              <a:rPr lang="en-GB" sz="2400" dirty="0">
                <a:latin typeface="Comic Sans MS" pitchFamily="66" charset="0"/>
                <a:cs typeface="Arial" charset="0"/>
              </a:rPr>
              <a:t>instructs a computer to add the two  variables b and c and to put their sum in a. </a:t>
            </a:r>
          </a:p>
          <a:p>
            <a:pPr algn="just">
              <a:buClr>
                <a:srgbClr val="CC0000"/>
              </a:buClr>
              <a:defRPr/>
            </a:pPr>
            <a:r>
              <a:rPr lang="en-GB" sz="2400" dirty="0">
                <a:latin typeface="Comic Sans MS" pitchFamily="66" charset="0"/>
                <a:cs typeface="Arial" charset="0"/>
              </a:rPr>
              <a:t>This notation is rigid in that each MIPS arithmetic instruction performs only one operation and must always have exactly three variables.</a:t>
            </a:r>
            <a:r>
              <a:rPr lang="en-US" altLang="en-US" sz="2400" dirty="0">
                <a:latin typeface="Comic Sans MS" pitchFamily="66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51ABDF23-0224-CC07-07A5-C1A8A198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16193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Continue</a:t>
            </a:r>
          </a:p>
          <a:p>
            <a:pPr eaLnBrk="1" hangingPunct="1"/>
            <a:endParaRPr lang="en-GB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6DA99BE-2861-D3B4-A033-DD9D352F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048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Comic Sans MS" panose="030F0702030302020204" pitchFamily="66" charset="0"/>
              </a:rPr>
              <a:t>A Basic MIPS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D9F4-164C-1556-1DFE-77D92231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7696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altLang="en-US" sz="2800" dirty="0">
                <a:latin typeface="Comic Sans MS" pitchFamily="66" charset="0"/>
                <a:cs typeface="Arial" charset="0"/>
              </a:rPr>
              <a:t>Machine code: (hardware-friendly machine instructions)</a:t>
            </a:r>
          </a:p>
          <a:p>
            <a:pPr algn="just">
              <a:defRPr/>
            </a:pPr>
            <a:endParaRPr lang="en-US" altLang="en-US" sz="2800" dirty="0">
              <a:latin typeface="Comic Sans MS" pitchFamily="66" charset="0"/>
              <a:cs typeface="Arial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altLang="en-US" sz="2800" dirty="0">
                <a:latin typeface="Comic Sans MS" pitchFamily="66" charset="0"/>
                <a:cs typeface="Arial" charset="0"/>
              </a:rPr>
              <a:t>        </a:t>
            </a:r>
            <a:r>
              <a:rPr lang="en-US" altLang="en-US" sz="28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00000010001100100100000000100000</a:t>
            </a:r>
            <a:endParaRPr lang="en-GB" sz="2800" dirty="0"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FF6BB32-8679-A838-E58A-09025083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>
                <a:latin typeface="Comic Sans MS" panose="030F0702030302020204" pitchFamily="66" charset="0"/>
              </a:rPr>
              <a:t>Example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F1F8B-F544-D29C-6FBA-297BA2E051D8}"/>
              </a:ext>
            </a:extLst>
          </p:cNvPr>
          <p:cNvSpPr/>
          <p:nvPr/>
        </p:nvSpPr>
        <p:spPr>
          <a:xfrm>
            <a:off x="419100" y="1066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Translate the following C code into assembly code:</a:t>
            </a:r>
          </a:p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                          a = b + c + d + e; </a:t>
            </a:r>
          </a:p>
          <a:p>
            <a:pPr>
              <a:buClr>
                <a:srgbClr val="CC0000"/>
              </a:buClr>
              <a:defRPr/>
            </a:pPr>
            <a:endParaRPr lang="en-US" altLang="en-US" sz="2400" dirty="0">
              <a:cs typeface="Arial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cs typeface="Arial" charset="0"/>
              </a:rPr>
              <a:t>	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 a, b, c			add  a, b, c</a:t>
            </a:r>
          </a:p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	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 a, a, d		</a:t>
            </a:r>
            <a:r>
              <a:rPr lang="en-US" altLang="en-US" sz="2400" dirty="0">
                <a:latin typeface="Comic Sans MS" pitchFamily="66" charset="0"/>
                <a:cs typeface="Arial" charset="0"/>
              </a:rPr>
              <a:t>or	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 f, d, e</a:t>
            </a:r>
            <a:r>
              <a:rPr lang="en-US" altLang="en-US" sz="2400" dirty="0">
                <a:latin typeface="Comic Sans MS" pitchFamily="66" charset="0"/>
                <a:cs typeface="Arial" charset="0"/>
              </a:rPr>
              <a:t>	</a:t>
            </a:r>
          </a:p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	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 a, a, e			add  a, a, f</a:t>
            </a:r>
          </a:p>
          <a:p>
            <a:pPr>
              <a:buClr>
                <a:srgbClr val="CC0000"/>
              </a:buClr>
              <a:defRPr/>
            </a:pPr>
            <a:endParaRPr lang="en-US" altLang="en-US" sz="24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  <a:cs typeface="Arial" charset="0"/>
            </a:endParaRPr>
          </a:p>
          <a:p>
            <a:pPr algn="just">
              <a:buFontTx/>
              <a:buChar char="•"/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Instructions are simple: fixed number of operands (unlike C)</a:t>
            </a:r>
          </a:p>
          <a:p>
            <a:pPr algn="just">
              <a:buFontTx/>
              <a:buChar char="•"/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 A single line of C code is converted into multiple lines of assembly code</a:t>
            </a:r>
          </a:p>
          <a:p>
            <a:pPr algn="just">
              <a:buFontTx/>
              <a:buChar char="•"/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 Some sequences are better than others… the second Sequence needs one more (temporary) variable  f</a:t>
            </a:r>
            <a:endParaRPr lang="en-US" altLang="en-US" sz="2400" dirty="0">
              <a:solidFill>
                <a:schemeClr val="accent2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BB1B1BC4-F632-A130-4CA4-EFB3393E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Example 2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78C7FD-F204-8A4B-000D-4EAFDFED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05743"/>
            <a:ext cx="83820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                 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C code    f = (g + h) – (</a:t>
            </a:r>
            <a:r>
              <a:rPr lang="en-US" altLang="en-US" sz="2800" dirty="0" err="1">
                <a:latin typeface="Comic Sans MS" pitchFamily="66" charset="0"/>
                <a:cs typeface="Arial" charset="0"/>
              </a:rPr>
              <a:t>i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 + j);</a:t>
            </a:r>
          </a:p>
          <a:p>
            <a:pPr algn="just">
              <a:buClr>
                <a:srgbClr val="CC0000"/>
              </a:buClr>
              <a:defRPr/>
            </a:pPr>
            <a:endParaRPr lang="en-US" altLang="en-US" sz="2800" dirty="0">
              <a:latin typeface="Comic Sans MS" pitchFamily="66" charset="0"/>
              <a:cs typeface="Arial" charset="0"/>
            </a:endParaRPr>
          </a:p>
          <a:p>
            <a:pPr algn="just">
              <a:buClr>
                <a:srgbClr val="CC0000"/>
              </a:buClr>
              <a:defRPr/>
            </a:pPr>
            <a:r>
              <a:rPr lang="en-US" altLang="en-US" sz="2800" dirty="0">
                <a:latin typeface="Comic Sans MS" pitchFamily="66" charset="0"/>
                <a:cs typeface="Arial" charset="0"/>
              </a:rPr>
              <a:t>Assembly code translation with only add and sub instructions:</a:t>
            </a:r>
          </a:p>
          <a:p>
            <a:pPr>
              <a:buClr>
                <a:srgbClr val="CC0000"/>
              </a:buClr>
              <a:defRPr/>
            </a:pPr>
            <a:endParaRPr lang="en-US" altLang="en-US" sz="2400" dirty="0">
              <a:latin typeface="Comic Sans MS" pitchFamily="66" charset="0"/>
              <a:cs typeface="Arial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altLang="en-US" sz="2400" dirty="0">
                <a:latin typeface="Comic Sans MS" pitchFamily="66" charset="0"/>
                <a:cs typeface="Arial" charset="0"/>
              </a:rPr>
              <a:t>		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 t0, g, h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		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add  f, g, h  </a:t>
            </a:r>
          </a:p>
          <a:p>
            <a:pPr>
              <a:buClr>
                <a:srgbClr val="CC0000"/>
              </a:buClr>
              <a:defRPr/>
            </a:pPr>
            <a:r>
              <a:rPr lang="en-US" altLang="en-US" sz="2800" dirty="0">
                <a:latin typeface="Comic Sans MS" pitchFamily="66" charset="0"/>
                <a:cs typeface="Arial" charset="0"/>
              </a:rPr>
              <a:t>                 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	add  t1,  </a:t>
            </a:r>
            <a:r>
              <a:rPr lang="en-US" altLang="en-US" sz="2800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i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, j         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or    	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sub   f, f, </a:t>
            </a:r>
            <a:r>
              <a:rPr lang="en-US" altLang="en-US" sz="2800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i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  <a:cs typeface="Arial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altLang="en-US" sz="2800" dirty="0">
                <a:latin typeface="Comic Sans MS" pitchFamily="66" charset="0"/>
                <a:cs typeface="Arial" charset="0"/>
              </a:rPr>
              <a:t>                 	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sub  f,   t0, t1</a:t>
            </a:r>
            <a:r>
              <a:rPr lang="en-US" altLang="en-US" sz="2800" dirty="0">
                <a:latin typeface="Comic Sans MS" pitchFamily="66" charset="0"/>
                <a:cs typeface="Arial" charset="0"/>
              </a:rPr>
              <a:t>             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sub   f, f, j</a:t>
            </a:r>
          </a:p>
          <a:p>
            <a:pPr>
              <a:buClr>
                <a:srgbClr val="CC0000"/>
              </a:buClr>
              <a:defRPr/>
            </a:pPr>
            <a:endParaRPr lang="en-US" altLang="en-US" sz="2400" dirty="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D8F1D3D2-D55F-835D-2920-1F0E52F2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7D5107F2-B56F-67F3-0A58-EDA1885DA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24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In C, each “variable” is a location in memory</a:t>
            </a:r>
          </a:p>
          <a:p>
            <a:pPr eaLnBrk="1" hangingPunct="1"/>
            <a:endParaRPr lang="en-GB" altLang="en-US" sz="24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Unlike programs in high-level languages, the operands of arithmetic instructions are restricted; they must be from a limited number of special locations built directly in hardware called </a:t>
            </a:r>
            <a:r>
              <a:rPr lang="en-GB" altLang="en-US" sz="2400" i="1" dirty="0">
                <a:latin typeface="Comic Sans MS" panose="030F0702030302020204" pitchFamily="66" charset="0"/>
              </a:rPr>
              <a:t>registers.</a:t>
            </a:r>
          </a:p>
          <a:p>
            <a:pPr algn="just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D8F1D3D2-D55F-835D-2920-1F0E52F2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72" y="2540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7D5107F2-B56F-67F3-0A58-EDA1885DA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536174"/>
            <a:ext cx="7696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 To simplify the instructions, we require that each instruction (add, sub) only operate on registers</a:t>
            </a:r>
          </a:p>
          <a:p>
            <a:pPr eaLnBrk="1" hangingPunct="1"/>
            <a:endParaRPr lang="en-GB" altLang="en-US" sz="24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Comic Sans MS" panose="030F0702030302020204" pitchFamily="66" charset="0"/>
              </a:rPr>
              <a:t>One major difference between the variables of a programming language and registers is the limited number of registers, typically 32 on current computers, like MIPS. 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43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C776B19-58C0-1B54-6566-9EF514D2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Comic Sans MS" panose="030F0702030302020204" pitchFamily="66" charset="0"/>
              </a:rPr>
              <a:t>Registers-Cont.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5CEDE0A3-CF0B-C0FD-B5C3-E4B37DCE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3820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Each register is 32-bit wide  (modern 64-bit architectures  have 64-bit wide registers)</a:t>
            </a:r>
          </a:p>
          <a:p>
            <a:pPr algn="just" eaLnBrk="1" hangingPunct="1"/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 A 32-bit entity (4 bytes) is referred to as a word</a:t>
            </a:r>
          </a:p>
          <a:p>
            <a:pPr algn="just" eaLnBrk="1" hangingPunct="1">
              <a:buClr>
                <a:srgbClr val="CC0000"/>
              </a:buClr>
              <a:buFontTx/>
              <a:buChar char="•"/>
            </a:pP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 </a:t>
            </a:r>
            <a:r>
              <a:rPr lang="en-GB" altLang="en-US" sz="2400" dirty="0">
                <a:latin typeface="Comic Sans MS" panose="030F0702030302020204" pitchFamily="66" charset="0"/>
              </a:rPr>
              <a:t>Although we could simply write instructions using numbers for registers, from 0 to 31, the MIPS convention is to use two-character names following a dollar sign to represent a register. </a:t>
            </a:r>
          </a:p>
          <a:p>
            <a:pPr algn="just" eaLnBrk="1" hangingPunct="1"/>
            <a:endParaRPr lang="en-GB" altLang="en-US" sz="2400" dirty="0">
              <a:latin typeface="Comic Sans MS" panose="030F0702030302020204" pitchFamily="66" charset="0"/>
            </a:endParaRPr>
          </a:p>
          <a:p>
            <a:pPr algn="just" eaLnBrk="1" hangingPunct="1"/>
            <a:endParaRPr lang="en-US" altLang="en-US" sz="2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1758</Words>
  <Application>Microsoft Office PowerPoint</Application>
  <PresentationFormat>On-screen Show (4:3)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Times New Roman</vt:lpstr>
      <vt:lpstr>Wingdings</vt:lpstr>
      <vt:lpstr>Default Design</vt:lpstr>
      <vt:lpstr>Instruction 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Mrs.Nayeema Islam</dc:creator>
  <cp:lastModifiedBy>User</cp:lastModifiedBy>
  <cp:revision>660</cp:revision>
  <dcterms:created xsi:type="dcterms:W3CDTF">2008-03-23T23:58:27Z</dcterms:created>
  <dcterms:modified xsi:type="dcterms:W3CDTF">2022-07-27T17:30:03Z</dcterms:modified>
</cp:coreProperties>
</file>