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49" r:id="rId2"/>
    <p:sldId id="409" r:id="rId3"/>
    <p:sldId id="413" r:id="rId4"/>
    <p:sldId id="435" r:id="rId5"/>
    <p:sldId id="411" r:id="rId6"/>
    <p:sldId id="414" r:id="rId7"/>
    <p:sldId id="415" r:id="rId8"/>
    <p:sldId id="436" r:id="rId9"/>
    <p:sldId id="416" r:id="rId10"/>
    <p:sldId id="437" r:id="rId11"/>
    <p:sldId id="417" r:id="rId12"/>
    <p:sldId id="418" r:id="rId13"/>
    <p:sldId id="419" r:id="rId14"/>
    <p:sldId id="438" r:id="rId15"/>
    <p:sldId id="420" r:id="rId16"/>
    <p:sldId id="439" r:id="rId17"/>
    <p:sldId id="440" r:id="rId18"/>
    <p:sldId id="441" r:id="rId19"/>
    <p:sldId id="421" r:id="rId20"/>
    <p:sldId id="442" r:id="rId21"/>
    <p:sldId id="422" r:id="rId22"/>
    <p:sldId id="424" r:id="rId23"/>
    <p:sldId id="426" r:id="rId24"/>
    <p:sldId id="427" r:id="rId25"/>
    <p:sldId id="428" r:id="rId26"/>
    <p:sldId id="443" r:id="rId27"/>
    <p:sldId id="431" r:id="rId28"/>
    <p:sldId id="432" r:id="rId29"/>
    <p:sldId id="433" r:id="rId30"/>
    <p:sldId id="445" r:id="rId31"/>
    <p:sldId id="446" r:id="rId32"/>
    <p:sldId id="447" r:id="rId33"/>
    <p:sldId id="448" r:id="rId34"/>
    <p:sldId id="444"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7" autoAdjust="0"/>
    <p:restoredTop sz="94660"/>
  </p:normalViewPr>
  <p:slideViewPr>
    <p:cSldViewPr>
      <p:cViewPr varScale="1">
        <p:scale>
          <a:sx n="81" d="100"/>
          <a:sy n="81" d="100"/>
        </p:scale>
        <p:origin x="148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1348A5-B237-FECE-0585-D440AB7B895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GB"/>
          </a:p>
        </p:txBody>
      </p:sp>
      <p:sp>
        <p:nvSpPr>
          <p:cNvPr id="3" name="Date Placeholder 2">
            <a:extLst>
              <a:ext uri="{FF2B5EF4-FFF2-40B4-BE49-F238E27FC236}">
                <a16:creationId xmlns:a16="http://schemas.microsoft.com/office/drawing/2014/main" id="{338B3CDC-D1B0-C057-CE50-63386E0962F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C41A1E2D-393F-47DA-9F3F-108611B027EC}" type="datetimeFigureOut">
              <a:rPr lang="en-US"/>
              <a:pPr>
                <a:defRPr/>
              </a:pPr>
              <a:t>7/31/2022</a:t>
            </a:fld>
            <a:endParaRPr lang="en-GB" dirty="0"/>
          </a:p>
        </p:txBody>
      </p:sp>
      <p:sp>
        <p:nvSpPr>
          <p:cNvPr id="4" name="Slide Image Placeholder 3">
            <a:extLst>
              <a:ext uri="{FF2B5EF4-FFF2-40B4-BE49-F238E27FC236}">
                <a16:creationId xmlns:a16="http://schemas.microsoft.com/office/drawing/2014/main" id="{51D3C208-43FA-FBCC-5331-2AB9D88FD5D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3A0DF6DD-449E-2EDC-E30D-5F85ADDDF09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4F029DEA-7F96-CBE7-DDBF-8802B714A7A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480CFB56-7F0A-18FC-B0DE-B57D25B70B4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67B62DE-D10F-4057-AB75-D1CFBFEDBAD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D3176CE1-1FE9-0A9B-BE57-F8A7FE5BB6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190ECD8-B4CA-9EDB-8102-52A53B254BA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FF8C7B4-D2FE-60DA-8060-4121C6BB585C}"/>
              </a:ext>
            </a:extLst>
          </p:cNvPr>
          <p:cNvSpPr>
            <a:spLocks noGrp="1" noChangeArrowheads="1"/>
          </p:cNvSpPr>
          <p:nvPr>
            <p:ph type="sldNum" sz="quarter" idx="12"/>
          </p:nvPr>
        </p:nvSpPr>
        <p:spPr>
          <a:ln/>
        </p:spPr>
        <p:txBody>
          <a:bodyPr/>
          <a:lstStyle>
            <a:lvl1pPr>
              <a:defRPr/>
            </a:lvl1pPr>
          </a:lstStyle>
          <a:p>
            <a:fld id="{2953FD37-4471-4308-90A5-265D1DCDB29C}" type="slidenum">
              <a:rPr lang="en-US" altLang="en-US"/>
              <a:pPr/>
              <a:t>‹#›</a:t>
            </a:fld>
            <a:endParaRPr lang="en-US" altLang="en-US"/>
          </a:p>
        </p:txBody>
      </p:sp>
    </p:spTree>
    <p:extLst>
      <p:ext uri="{BB962C8B-B14F-4D97-AF65-F5344CB8AC3E}">
        <p14:creationId xmlns:p14="http://schemas.microsoft.com/office/powerpoint/2010/main" val="403476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D95768B6-0996-4DA0-001A-5C7799BA7FD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AA7EB44-C1EF-CE69-D9B9-B2D0F37FAF0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A390B33-66DB-C75B-2B1C-436C46B78414}"/>
              </a:ext>
            </a:extLst>
          </p:cNvPr>
          <p:cNvSpPr>
            <a:spLocks noGrp="1" noChangeArrowheads="1"/>
          </p:cNvSpPr>
          <p:nvPr>
            <p:ph type="sldNum" sz="quarter" idx="12"/>
          </p:nvPr>
        </p:nvSpPr>
        <p:spPr>
          <a:ln/>
        </p:spPr>
        <p:txBody>
          <a:bodyPr/>
          <a:lstStyle>
            <a:lvl1pPr>
              <a:defRPr/>
            </a:lvl1pPr>
          </a:lstStyle>
          <a:p>
            <a:fld id="{9659AE11-33C5-4F1D-B5C7-D3F05FB2ED0E}" type="slidenum">
              <a:rPr lang="en-US" altLang="en-US"/>
              <a:pPr/>
              <a:t>‹#›</a:t>
            </a:fld>
            <a:endParaRPr lang="en-US" altLang="en-US"/>
          </a:p>
        </p:txBody>
      </p:sp>
    </p:spTree>
    <p:extLst>
      <p:ext uri="{BB962C8B-B14F-4D97-AF65-F5344CB8AC3E}">
        <p14:creationId xmlns:p14="http://schemas.microsoft.com/office/powerpoint/2010/main" val="5781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C43D6B6-9F1D-3C88-EA95-3C3F7D9C6D4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6D5D40E-C21D-CD69-4528-BDD4D3E16F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543E40A-1A3F-3511-1358-18D997481A82}"/>
              </a:ext>
            </a:extLst>
          </p:cNvPr>
          <p:cNvSpPr>
            <a:spLocks noGrp="1" noChangeArrowheads="1"/>
          </p:cNvSpPr>
          <p:nvPr>
            <p:ph type="sldNum" sz="quarter" idx="12"/>
          </p:nvPr>
        </p:nvSpPr>
        <p:spPr>
          <a:ln/>
        </p:spPr>
        <p:txBody>
          <a:bodyPr/>
          <a:lstStyle>
            <a:lvl1pPr>
              <a:defRPr/>
            </a:lvl1pPr>
          </a:lstStyle>
          <a:p>
            <a:fld id="{4D1230B8-6A9E-4258-B2C0-E3AF907B2DBD}" type="slidenum">
              <a:rPr lang="en-US" altLang="en-US"/>
              <a:pPr/>
              <a:t>‹#›</a:t>
            </a:fld>
            <a:endParaRPr lang="en-US" altLang="en-US"/>
          </a:p>
        </p:txBody>
      </p:sp>
    </p:spTree>
    <p:extLst>
      <p:ext uri="{BB962C8B-B14F-4D97-AF65-F5344CB8AC3E}">
        <p14:creationId xmlns:p14="http://schemas.microsoft.com/office/powerpoint/2010/main" val="2267862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D5379284-1E50-CBB5-5042-93855EA252BC}"/>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5A0F4367-8E43-EB27-60A3-D227AFD2C1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EFC9EC95-9907-1192-1AB3-5B5430ADA7F0}"/>
              </a:ext>
            </a:extLst>
          </p:cNvPr>
          <p:cNvSpPr>
            <a:spLocks noGrp="1" noChangeArrowheads="1"/>
          </p:cNvSpPr>
          <p:nvPr>
            <p:ph type="sldNum" sz="quarter" idx="12"/>
          </p:nvPr>
        </p:nvSpPr>
        <p:spPr>
          <a:ln/>
        </p:spPr>
        <p:txBody>
          <a:bodyPr/>
          <a:lstStyle>
            <a:lvl1pPr>
              <a:defRPr/>
            </a:lvl1pPr>
          </a:lstStyle>
          <a:p>
            <a:fld id="{4C3720BC-23F7-4BAC-87C7-CAAF0CE049F1}" type="slidenum">
              <a:rPr lang="en-US" altLang="en-US"/>
              <a:pPr/>
              <a:t>‹#›</a:t>
            </a:fld>
            <a:endParaRPr lang="en-US" altLang="en-US"/>
          </a:p>
        </p:txBody>
      </p:sp>
    </p:spTree>
    <p:extLst>
      <p:ext uri="{BB962C8B-B14F-4D97-AF65-F5344CB8AC3E}">
        <p14:creationId xmlns:p14="http://schemas.microsoft.com/office/powerpoint/2010/main" val="2559189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4">
            <a:extLst>
              <a:ext uri="{FF2B5EF4-FFF2-40B4-BE49-F238E27FC236}">
                <a16:creationId xmlns:a16="http://schemas.microsoft.com/office/drawing/2014/main" id="{2DBDA0D6-7EB9-0070-C154-ED145848571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BCF211B-F8D1-7455-1F87-F8B3056FF8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9DD8051-E04A-5AAC-9E5C-12E03838AAEF}"/>
              </a:ext>
            </a:extLst>
          </p:cNvPr>
          <p:cNvSpPr>
            <a:spLocks noGrp="1" noChangeArrowheads="1"/>
          </p:cNvSpPr>
          <p:nvPr>
            <p:ph type="sldNum" sz="quarter" idx="12"/>
          </p:nvPr>
        </p:nvSpPr>
        <p:spPr>
          <a:ln/>
        </p:spPr>
        <p:txBody>
          <a:bodyPr/>
          <a:lstStyle>
            <a:lvl1pPr>
              <a:defRPr/>
            </a:lvl1pPr>
          </a:lstStyle>
          <a:p>
            <a:fld id="{2067174C-89B0-465F-BE65-32C2A4823A88}" type="slidenum">
              <a:rPr lang="en-US" altLang="en-US"/>
              <a:pPr/>
              <a:t>‹#›</a:t>
            </a:fld>
            <a:endParaRPr lang="en-US" altLang="en-US"/>
          </a:p>
        </p:txBody>
      </p:sp>
    </p:spTree>
    <p:extLst>
      <p:ext uri="{BB962C8B-B14F-4D97-AF65-F5344CB8AC3E}">
        <p14:creationId xmlns:p14="http://schemas.microsoft.com/office/powerpoint/2010/main" val="2636980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CB705F78-116F-E1A5-B6FB-F756C52E99A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E0FC409-C8A3-F9C7-C121-2640DFEBC7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172B2C2-BCF6-E9B6-14D7-0AC86F1ED837}"/>
              </a:ext>
            </a:extLst>
          </p:cNvPr>
          <p:cNvSpPr>
            <a:spLocks noGrp="1" noChangeArrowheads="1"/>
          </p:cNvSpPr>
          <p:nvPr>
            <p:ph type="sldNum" sz="quarter" idx="12"/>
          </p:nvPr>
        </p:nvSpPr>
        <p:spPr>
          <a:ln/>
        </p:spPr>
        <p:txBody>
          <a:bodyPr/>
          <a:lstStyle>
            <a:lvl1pPr>
              <a:defRPr/>
            </a:lvl1pPr>
          </a:lstStyle>
          <a:p>
            <a:fld id="{583152A5-66B4-4499-B4C4-FD30FDEB0ACE}" type="slidenum">
              <a:rPr lang="en-US" altLang="en-US"/>
              <a:pPr/>
              <a:t>‹#›</a:t>
            </a:fld>
            <a:endParaRPr lang="en-US" altLang="en-US"/>
          </a:p>
        </p:txBody>
      </p:sp>
    </p:spTree>
    <p:extLst>
      <p:ext uri="{BB962C8B-B14F-4D97-AF65-F5344CB8AC3E}">
        <p14:creationId xmlns:p14="http://schemas.microsoft.com/office/powerpoint/2010/main" val="3183610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A673576F-F402-F1F1-7865-E57E9C9ECA04}"/>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DF964E0E-1D62-F4BF-4994-8BCFB5DA2C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4876B09C-C3E6-036D-2768-4CE3015A895A}"/>
              </a:ext>
            </a:extLst>
          </p:cNvPr>
          <p:cNvSpPr>
            <a:spLocks noGrp="1" noChangeArrowheads="1"/>
          </p:cNvSpPr>
          <p:nvPr>
            <p:ph type="sldNum" sz="quarter" idx="12"/>
          </p:nvPr>
        </p:nvSpPr>
        <p:spPr>
          <a:ln/>
        </p:spPr>
        <p:txBody>
          <a:bodyPr/>
          <a:lstStyle>
            <a:lvl1pPr>
              <a:defRPr/>
            </a:lvl1pPr>
          </a:lstStyle>
          <a:p>
            <a:fld id="{A7AFF66B-2FB0-4E42-A8C1-A28BDC4F9504}" type="slidenum">
              <a:rPr lang="en-US" altLang="en-US"/>
              <a:pPr/>
              <a:t>‹#›</a:t>
            </a:fld>
            <a:endParaRPr lang="en-US" altLang="en-US"/>
          </a:p>
        </p:txBody>
      </p:sp>
    </p:spTree>
    <p:extLst>
      <p:ext uri="{BB962C8B-B14F-4D97-AF65-F5344CB8AC3E}">
        <p14:creationId xmlns:p14="http://schemas.microsoft.com/office/powerpoint/2010/main" val="294023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8CFA8C27-B313-74BD-7715-C642172C3D4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F96FAE1-700C-416F-3A08-26FD953AAC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21DC27F-434E-5CE7-4486-770F1BD094D2}"/>
              </a:ext>
            </a:extLst>
          </p:cNvPr>
          <p:cNvSpPr>
            <a:spLocks noGrp="1" noChangeArrowheads="1"/>
          </p:cNvSpPr>
          <p:nvPr>
            <p:ph type="sldNum" sz="quarter" idx="12"/>
          </p:nvPr>
        </p:nvSpPr>
        <p:spPr>
          <a:ln/>
        </p:spPr>
        <p:txBody>
          <a:bodyPr/>
          <a:lstStyle>
            <a:lvl1pPr>
              <a:defRPr/>
            </a:lvl1pPr>
          </a:lstStyle>
          <a:p>
            <a:fld id="{B63282A5-033D-4EB4-9A8D-90C4C50E69F1}" type="slidenum">
              <a:rPr lang="en-US" altLang="en-US"/>
              <a:pPr/>
              <a:t>‹#›</a:t>
            </a:fld>
            <a:endParaRPr lang="en-US" altLang="en-US"/>
          </a:p>
        </p:txBody>
      </p:sp>
    </p:spTree>
    <p:extLst>
      <p:ext uri="{BB962C8B-B14F-4D97-AF65-F5344CB8AC3E}">
        <p14:creationId xmlns:p14="http://schemas.microsoft.com/office/powerpoint/2010/main" val="208533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7426E3B-8943-9198-0C6C-486012F0BD5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6716760-232A-F1C0-AF37-3364F1BF88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9867976-7441-1BED-420E-0D0885ED7C22}"/>
              </a:ext>
            </a:extLst>
          </p:cNvPr>
          <p:cNvSpPr>
            <a:spLocks noGrp="1" noChangeArrowheads="1"/>
          </p:cNvSpPr>
          <p:nvPr>
            <p:ph type="sldNum" sz="quarter" idx="12"/>
          </p:nvPr>
        </p:nvSpPr>
        <p:spPr>
          <a:ln/>
        </p:spPr>
        <p:txBody>
          <a:bodyPr/>
          <a:lstStyle>
            <a:lvl1pPr>
              <a:defRPr/>
            </a:lvl1pPr>
          </a:lstStyle>
          <a:p>
            <a:fld id="{5F3CF23F-CFB9-413F-9363-C5C7CAAF6F1F}" type="slidenum">
              <a:rPr lang="en-US" altLang="en-US"/>
              <a:pPr/>
              <a:t>‹#›</a:t>
            </a:fld>
            <a:endParaRPr lang="en-US" altLang="en-US"/>
          </a:p>
        </p:txBody>
      </p:sp>
    </p:spTree>
    <p:extLst>
      <p:ext uri="{BB962C8B-B14F-4D97-AF65-F5344CB8AC3E}">
        <p14:creationId xmlns:p14="http://schemas.microsoft.com/office/powerpoint/2010/main" val="98945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BFA19A82-48B4-DB10-72CC-BB03D37DAFF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D9EC53C-B440-D056-E435-D21F1001168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EC1A978-E8D4-BC81-31B5-45024D33047F}"/>
              </a:ext>
            </a:extLst>
          </p:cNvPr>
          <p:cNvSpPr>
            <a:spLocks noGrp="1" noChangeArrowheads="1"/>
          </p:cNvSpPr>
          <p:nvPr>
            <p:ph type="sldNum" sz="quarter" idx="12"/>
          </p:nvPr>
        </p:nvSpPr>
        <p:spPr>
          <a:ln/>
        </p:spPr>
        <p:txBody>
          <a:bodyPr/>
          <a:lstStyle>
            <a:lvl1pPr>
              <a:defRPr/>
            </a:lvl1pPr>
          </a:lstStyle>
          <a:p>
            <a:fld id="{ED50CED6-539A-4EFF-87EA-B606E3A1C923}" type="slidenum">
              <a:rPr lang="en-US" altLang="en-US"/>
              <a:pPr/>
              <a:t>‹#›</a:t>
            </a:fld>
            <a:endParaRPr lang="en-US" altLang="en-US"/>
          </a:p>
        </p:txBody>
      </p:sp>
    </p:spTree>
    <p:extLst>
      <p:ext uri="{BB962C8B-B14F-4D97-AF65-F5344CB8AC3E}">
        <p14:creationId xmlns:p14="http://schemas.microsoft.com/office/powerpoint/2010/main" val="3124036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FC117D47-E1EB-61A5-F51E-AC20DB3A651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D85C317E-681F-0FD1-43F0-52670E8306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2EECA72-8759-8125-67E1-EB5792C0AA41}"/>
              </a:ext>
            </a:extLst>
          </p:cNvPr>
          <p:cNvSpPr>
            <a:spLocks noGrp="1" noChangeArrowheads="1"/>
          </p:cNvSpPr>
          <p:nvPr>
            <p:ph type="sldNum" sz="quarter" idx="12"/>
          </p:nvPr>
        </p:nvSpPr>
        <p:spPr>
          <a:ln/>
        </p:spPr>
        <p:txBody>
          <a:bodyPr/>
          <a:lstStyle>
            <a:lvl1pPr>
              <a:defRPr/>
            </a:lvl1pPr>
          </a:lstStyle>
          <a:p>
            <a:fld id="{48536C7E-5587-444A-BB5C-BBA5A06CAA04}" type="slidenum">
              <a:rPr lang="en-US" altLang="en-US"/>
              <a:pPr/>
              <a:t>‹#›</a:t>
            </a:fld>
            <a:endParaRPr lang="en-US" altLang="en-US"/>
          </a:p>
        </p:txBody>
      </p:sp>
    </p:spTree>
    <p:extLst>
      <p:ext uri="{BB962C8B-B14F-4D97-AF65-F5344CB8AC3E}">
        <p14:creationId xmlns:p14="http://schemas.microsoft.com/office/powerpoint/2010/main" val="26590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A196287D-3853-74B0-3548-A7FD36477E5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8D11BC8-A4FB-57D0-BA86-166FF15A632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0457915-4BDF-8E8E-7202-B849294DC727}"/>
              </a:ext>
            </a:extLst>
          </p:cNvPr>
          <p:cNvSpPr>
            <a:spLocks noGrp="1" noChangeArrowheads="1"/>
          </p:cNvSpPr>
          <p:nvPr>
            <p:ph type="sldNum" sz="quarter" idx="12"/>
          </p:nvPr>
        </p:nvSpPr>
        <p:spPr>
          <a:ln/>
        </p:spPr>
        <p:txBody>
          <a:bodyPr/>
          <a:lstStyle>
            <a:lvl1pPr>
              <a:defRPr/>
            </a:lvl1pPr>
          </a:lstStyle>
          <a:p>
            <a:fld id="{4B1B068D-4A21-4FFA-8A6C-7A4FEFCC942E}" type="slidenum">
              <a:rPr lang="en-US" altLang="en-US"/>
              <a:pPr/>
              <a:t>‹#›</a:t>
            </a:fld>
            <a:endParaRPr lang="en-US" altLang="en-US"/>
          </a:p>
        </p:txBody>
      </p:sp>
    </p:spTree>
    <p:extLst>
      <p:ext uri="{BB962C8B-B14F-4D97-AF65-F5344CB8AC3E}">
        <p14:creationId xmlns:p14="http://schemas.microsoft.com/office/powerpoint/2010/main" val="122632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AA9A62B-815C-8BEF-962A-F579819D746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4E2F0BE-C09B-7A6B-D401-E0BF46ADA5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E37A136-F63E-8038-2B04-32A05DE1846F}"/>
              </a:ext>
            </a:extLst>
          </p:cNvPr>
          <p:cNvSpPr>
            <a:spLocks noGrp="1" noChangeArrowheads="1"/>
          </p:cNvSpPr>
          <p:nvPr>
            <p:ph type="sldNum" sz="quarter" idx="12"/>
          </p:nvPr>
        </p:nvSpPr>
        <p:spPr>
          <a:ln/>
        </p:spPr>
        <p:txBody>
          <a:bodyPr/>
          <a:lstStyle>
            <a:lvl1pPr>
              <a:defRPr/>
            </a:lvl1pPr>
          </a:lstStyle>
          <a:p>
            <a:fld id="{2ABE5B21-0B2A-4F4E-93FE-5E492264776B}" type="slidenum">
              <a:rPr lang="en-US" altLang="en-US"/>
              <a:pPr/>
              <a:t>‹#›</a:t>
            </a:fld>
            <a:endParaRPr lang="en-US" altLang="en-US"/>
          </a:p>
        </p:txBody>
      </p:sp>
    </p:spTree>
    <p:extLst>
      <p:ext uri="{BB962C8B-B14F-4D97-AF65-F5344CB8AC3E}">
        <p14:creationId xmlns:p14="http://schemas.microsoft.com/office/powerpoint/2010/main" val="324665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B5280EA-F19E-BF23-3CFD-48E4A930053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52EE56E-C6CB-68C6-0E88-725A4717A1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0318E07-52D9-2868-EA6B-74D9B74294E5}"/>
              </a:ext>
            </a:extLst>
          </p:cNvPr>
          <p:cNvSpPr>
            <a:spLocks noGrp="1" noChangeArrowheads="1"/>
          </p:cNvSpPr>
          <p:nvPr>
            <p:ph type="sldNum" sz="quarter" idx="12"/>
          </p:nvPr>
        </p:nvSpPr>
        <p:spPr>
          <a:ln/>
        </p:spPr>
        <p:txBody>
          <a:bodyPr/>
          <a:lstStyle>
            <a:lvl1pPr>
              <a:defRPr/>
            </a:lvl1pPr>
          </a:lstStyle>
          <a:p>
            <a:fld id="{798B2F33-3B21-4C7A-8FFF-718292299ADC}" type="slidenum">
              <a:rPr lang="en-US" altLang="en-US"/>
              <a:pPr/>
              <a:t>‹#›</a:t>
            </a:fld>
            <a:endParaRPr lang="en-US" altLang="en-US"/>
          </a:p>
        </p:txBody>
      </p:sp>
    </p:spTree>
    <p:extLst>
      <p:ext uri="{BB962C8B-B14F-4D97-AF65-F5344CB8AC3E}">
        <p14:creationId xmlns:p14="http://schemas.microsoft.com/office/powerpoint/2010/main" val="1437705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88D5879-06C4-6513-985F-FF76D8F0ADB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1CA17CE-ACB0-6AFD-97AF-5F0A4996AAC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0E675B5-B7DD-756F-B442-BA8CB8E1DD69}"/>
              </a:ext>
            </a:extLst>
          </p:cNvPr>
          <p:cNvSpPr>
            <a:spLocks noGrp="1" noChangeArrowheads="1"/>
          </p:cNvSpPr>
          <p:nvPr>
            <p:ph type="sldNum" sz="quarter" idx="12"/>
          </p:nvPr>
        </p:nvSpPr>
        <p:spPr>
          <a:ln/>
        </p:spPr>
        <p:txBody>
          <a:bodyPr/>
          <a:lstStyle>
            <a:lvl1pPr>
              <a:defRPr/>
            </a:lvl1pPr>
          </a:lstStyle>
          <a:p>
            <a:fld id="{8E7EDE69-7723-416E-9D15-B1B633E21AB3}" type="slidenum">
              <a:rPr lang="en-US" altLang="en-US"/>
              <a:pPr/>
              <a:t>‹#›</a:t>
            </a:fld>
            <a:endParaRPr lang="en-US" altLang="en-US"/>
          </a:p>
        </p:txBody>
      </p:sp>
    </p:spTree>
    <p:extLst>
      <p:ext uri="{BB962C8B-B14F-4D97-AF65-F5344CB8AC3E}">
        <p14:creationId xmlns:p14="http://schemas.microsoft.com/office/powerpoint/2010/main" val="3320788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E8F481A-A9AE-E8B8-42AE-1E0ABA7F739E}"/>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3066996-5434-7392-DD26-9D3E03B4458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41A4CBE-3A42-7928-553E-03852E5C362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cs typeface="Arial" charset="0"/>
              </a:defRPr>
            </a:lvl1pPr>
          </a:lstStyle>
          <a:p>
            <a:pPr>
              <a:defRPr/>
            </a:pPr>
            <a:endParaRPr lang="en-US"/>
          </a:p>
        </p:txBody>
      </p:sp>
      <p:sp>
        <p:nvSpPr>
          <p:cNvPr id="1029" name="Rectangle 5">
            <a:extLst>
              <a:ext uri="{FF2B5EF4-FFF2-40B4-BE49-F238E27FC236}">
                <a16:creationId xmlns:a16="http://schemas.microsoft.com/office/drawing/2014/main" id="{8FDC4476-3F16-E150-373D-15732A301E79}"/>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cs typeface="Arial" charset="0"/>
              </a:defRPr>
            </a:lvl1pPr>
          </a:lstStyle>
          <a:p>
            <a:pPr>
              <a:defRPr/>
            </a:pPr>
            <a:endParaRPr lang="en-US"/>
          </a:p>
        </p:txBody>
      </p:sp>
      <p:sp>
        <p:nvSpPr>
          <p:cNvPr id="1030" name="Rectangle 6">
            <a:extLst>
              <a:ext uri="{FF2B5EF4-FFF2-40B4-BE49-F238E27FC236}">
                <a16:creationId xmlns:a16="http://schemas.microsoft.com/office/drawing/2014/main" id="{2024AF91-298F-2146-32EB-54F03A100F6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fld id="{0124C8CF-D4CC-452E-8FA4-4DED2F27E36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3EB1C3B6-B378-DEF0-F2CA-F20B9CD86166}"/>
              </a:ext>
            </a:extLst>
          </p:cNvPr>
          <p:cNvSpPr>
            <a:spLocks noChangeArrowheads="1"/>
          </p:cNvSpPr>
          <p:nvPr/>
        </p:nvSpPr>
        <p:spPr bwMode="auto">
          <a:xfrm>
            <a:off x="609600" y="2667000"/>
            <a:ext cx="7467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3600" dirty="0">
                <a:latin typeface="Comic Sans MS" panose="030F0702030302020204" pitchFamily="66" charset="0"/>
                <a:cs typeface="Times New Roman" panose="02020603050405020304" pitchFamily="18" charset="0"/>
              </a:rPr>
              <a:t>CSE-3109 Computer Architecture</a:t>
            </a:r>
            <a:br>
              <a:rPr lang="en-US" altLang="en-US" sz="3600" dirty="0">
                <a:latin typeface="Comic Sans MS" panose="030F0702030302020204" pitchFamily="66" charset="0"/>
              </a:rPr>
            </a:br>
            <a:r>
              <a:rPr lang="en-US" altLang="en-US" sz="3600" dirty="0">
                <a:latin typeface="Comic Sans MS" panose="030F0702030302020204" pitchFamily="66" charset="0"/>
              </a:rPr>
              <a:t>Lecture 3</a:t>
            </a:r>
          </a:p>
          <a:p>
            <a:pPr algn="ctr" eaLnBrk="1" hangingPunct="1"/>
            <a:endParaRPr lang="en-US" altLang="en-US" sz="3600" dirty="0">
              <a:latin typeface="Comic Sans MS" panose="030F0702030302020204" pitchFamily="66" charset="0"/>
            </a:endParaRPr>
          </a:p>
        </p:txBody>
      </p:sp>
      <p:sp>
        <p:nvSpPr>
          <p:cNvPr id="2051" name="Title 1">
            <a:extLst>
              <a:ext uri="{FF2B5EF4-FFF2-40B4-BE49-F238E27FC236}">
                <a16:creationId xmlns:a16="http://schemas.microsoft.com/office/drawing/2014/main" id="{95AB9062-A44E-93AE-3551-17FA8E1EF5A8}"/>
              </a:ext>
            </a:extLst>
          </p:cNvPr>
          <p:cNvSpPr>
            <a:spLocks noGrp="1"/>
          </p:cNvSpPr>
          <p:nvPr>
            <p:ph type="title"/>
          </p:nvPr>
        </p:nvSpPr>
        <p:spPr>
          <a:xfrm>
            <a:off x="457200" y="4343400"/>
            <a:ext cx="8229600" cy="1143000"/>
          </a:xfrm>
        </p:spPr>
        <p:txBody>
          <a:bodyPr/>
          <a:lstStyle/>
          <a:p>
            <a:r>
              <a:rPr lang="en-GB" altLang="en-US">
                <a:latin typeface="Comic Sans MS" panose="030F0702030302020204" pitchFamily="66" charset="0"/>
              </a:rPr>
              <a:t>Instruction Set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2C776B19-58C0-1B54-6566-9EF514D284ED}"/>
              </a:ext>
            </a:extLst>
          </p:cNvPr>
          <p:cNvSpPr>
            <a:spLocks noChangeArrowheads="1"/>
          </p:cNvSpPr>
          <p:nvPr/>
        </p:nvSpPr>
        <p:spPr bwMode="auto">
          <a:xfrm>
            <a:off x="152400" y="4572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Registers-Cont.</a:t>
            </a:r>
          </a:p>
        </p:txBody>
      </p:sp>
      <p:sp>
        <p:nvSpPr>
          <p:cNvPr id="8195" name="Text Box 4">
            <a:extLst>
              <a:ext uri="{FF2B5EF4-FFF2-40B4-BE49-F238E27FC236}">
                <a16:creationId xmlns:a16="http://schemas.microsoft.com/office/drawing/2014/main" id="{5CEDE0A3-CF0B-C0FD-B5C3-E4B37DCEF31D}"/>
              </a:ext>
            </a:extLst>
          </p:cNvPr>
          <p:cNvSpPr txBox="1">
            <a:spLocks noChangeArrowheads="1"/>
          </p:cNvSpPr>
          <p:nvPr/>
        </p:nvSpPr>
        <p:spPr bwMode="auto">
          <a:xfrm>
            <a:off x="609600" y="1447800"/>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en-GB" altLang="en-US" sz="2800" dirty="0">
              <a:latin typeface="Comic Sans MS" panose="030F0702030302020204" pitchFamily="66" charset="0"/>
            </a:endParaRPr>
          </a:p>
          <a:p>
            <a:pPr marL="457200" indent="-457200" algn="just" eaLnBrk="1" hangingPunct="1">
              <a:buFont typeface="Arial" panose="020B0604020202020204" pitchFamily="34" charset="0"/>
              <a:buChar char="•"/>
            </a:pPr>
            <a:r>
              <a:rPr lang="en-GB" altLang="en-US" sz="2800" dirty="0">
                <a:latin typeface="Comic Sans MS" panose="030F0702030302020204" pitchFamily="66" charset="0"/>
              </a:rPr>
              <a:t>we will use $s0, $s1, . . . $s7 for registers that correspond to variables in C and Java programs and $t0, $t1, . . . $t9 for temporary registers needed to compile the program into MIPS instructions.</a:t>
            </a:r>
            <a:endParaRPr lang="en-US" altLang="en-US" sz="2800" dirty="0">
              <a:latin typeface="Comic Sans MS" panose="030F0702030302020204" pitchFamily="66" charset="0"/>
            </a:endParaRPr>
          </a:p>
        </p:txBody>
      </p:sp>
    </p:spTree>
    <p:extLst>
      <p:ext uri="{BB962C8B-B14F-4D97-AF65-F5344CB8AC3E}">
        <p14:creationId xmlns:p14="http://schemas.microsoft.com/office/powerpoint/2010/main" val="405410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5BE7E084-E9D3-E53E-9EBF-36E1C3F43F58}"/>
              </a:ext>
            </a:extLst>
          </p:cNvPr>
          <p:cNvSpPr>
            <a:spLocks noChangeArrowheads="1"/>
          </p:cNvSpPr>
          <p:nvPr/>
        </p:nvSpPr>
        <p:spPr bwMode="auto">
          <a:xfrm>
            <a:off x="152400" y="514642"/>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Example 3</a:t>
            </a:r>
          </a:p>
        </p:txBody>
      </p:sp>
      <p:sp>
        <p:nvSpPr>
          <p:cNvPr id="5" name="Text Box 4">
            <a:extLst>
              <a:ext uri="{FF2B5EF4-FFF2-40B4-BE49-F238E27FC236}">
                <a16:creationId xmlns:a16="http://schemas.microsoft.com/office/drawing/2014/main" id="{FCE372D6-6923-983C-4D2C-7DDE4A3A4709}"/>
              </a:ext>
            </a:extLst>
          </p:cNvPr>
          <p:cNvSpPr txBox="1">
            <a:spLocks noChangeArrowheads="1"/>
          </p:cNvSpPr>
          <p:nvPr/>
        </p:nvSpPr>
        <p:spPr bwMode="auto">
          <a:xfrm>
            <a:off x="457200" y="1219200"/>
            <a:ext cx="8229600" cy="5139869"/>
          </a:xfrm>
          <a:prstGeom prst="rect">
            <a:avLst/>
          </a:prstGeom>
          <a:noFill/>
          <a:ln w="9525">
            <a:noFill/>
            <a:miter lim="800000"/>
            <a:headEnd/>
            <a:tailEnd/>
          </a:ln>
          <a:effectLst/>
        </p:spPr>
        <p:txBody>
          <a:bodyPr wrap="square">
            <a:spAutoFit/>
          </a:bodyPr>
          <a:lstStyle/>
          <a:p>
            <a:pPr algn="just">
              <a:buClr>
                <a:srgbClr val="CC0000"/>
              </a:buClr>
              <a:defRPr/>
            </a:pPr>
            <a:r>
              <a:rPr lang="en-US" altLang="en-US" sz="2400" dirty="0">
                <a:latin typeface="Comic Sans MS" pitchFamily="66" charset="0"/>
                <a:cs typeface="Arial" charset="0"/>
              </a:rPr>
              <a:t>                 </a:t>
            </a:r>
            <a:r>
              <a:rPr lang="en-US" altLang="en-US" sz="2800" dirty="0">
                <a:latin typeface="Comic Sans MS" pitchFamily="66" charset="0"/>
                <a:cs typeface="Arial" charset="0"/>
              </a:rPr>
              <a:t>C code    f = (g + h) – (</a:t>
            </a:r>
            <a:r>
              <a:rPr lang="en-US" altLang="en-US" sz="2800" dirty="0" err="1">
                <a:latin typeface="Comic Sans MS" pitchFamily="66" charset="0"/>
                <a:cs typeface="Arial" charset="0"/>
              </a:rPr>
              <a:t>i</a:t>
            </a:r>
            <a:r>
              <a:rPr lang="en-US" altLang="en-US" sz="2800" dirty="0">
                <a:latin typeface="Comic Sans MS" pitchFamily="66" charset="0"/>
                <a:cs typeface="Arial" charset="0"/>
              </a:rPr>
              <a:t> + j);</a:t>
            </a:r>
          </a:p>
          <a:p>
            <a:pPr algn="just">
              <a:buClr>
                <a:srgbClr val="CC0000"/>
              </a:buClr>
              <a:defRPr/>
            </a:pPr>
            <a:endParaRPr lang="en-US" altLang="en-US" sz="2800" dirty="0">
              <a:latin typeface="Comic Sans MS" pitchFamily="66" charset="0"/>
              <a:cs typeface="Arial" charset="0"/>
            </a:endParaRPr>
          </a:p>
          <a:p>
            <a:pPr>
              <a:defRPr/>
            </a:pPr>
            <a:r>
              <a:rPr lang="en-GB" sz="2800" dirty="0">
                <a:latin typeface="Comic Sans MS" pitchFamily="66" charset="0"/>
                <a:cs typeface="Arial" charset="0"/>
              </a:rPr>
              <a:t>The variables f, g, h, </a:t>
            </a:r>
            <a:r>
              <a:rPr lang="en-GB" sz="2800" dirty="0" err="1">
                <a:latin typeface="Comic Sans MS" pitchFamily="66" charset="0"/>
                <a:cs typeface="Arial" charset="0"/>
              </a:rPr>
              <a:t>i</a:t>
            </a:r>
            <a:r>
              <a:rPr lang="en-GB" sz="2800" dirty="0">
                <a:latin typeface="Comic Sans MS" pitchFamily="66" charset="0"/>
                <a:cs typeface="Arial" charset="0"/>
              </a:rPr>
              <a:t>, and j are assigned to the registers $s0, $s1, $s2, $s3,  and $s4, respectively.</a:t>
            </a:r>
            <a:r>
              <a:rPr lang="en-GB" sz="2800" dirty="0">
                <a:cs typeface="Arial" charset="0"/>
              </a:rPr>
              <a:t> </a:t>
            </a:r>
          </a:p>
          <a:p>
            <a:pPr>
              <a:defRPr/>
            </a:pPr>
            <a:endParaRPr lang="en-GB" sz="2800" dirty="0">
              <a:cs typeface="Arial" charset="0"/>
            </a:endParaRPr>
          </a:p>
          <a:p>
            <a:pPr>
              <a:defRPr/>
            </a:pPr>
            <a:endParaRPr lang="en-GB" sz="2800" dirty="0">
              <a:cs typeface="Arial" charset="0"/>
            </a:endParaRPr>
          </a:p>
          <a:p>
            <a:pPr lvl="4">
              <a:defRPr/>
            </a:pPr>
            <a:r>
              <a:rPr lang="en-GB" sz="2800" dirty="0">
                <a:cs typeface="Arial" charset="0"/>
              </a:rPr>
              <a:t>	</a:t>
            </a:r>
            <a:r>
              <a:rPr lang="en-GB" sz="2800" dirty="0">
                <a:solidFill>
                  <a:schemeClr val="accent2">
                    <a:lumMod val="75000"/>
                  </a:schemeClr>
                </a:solidFill>
                <a:latin typeface="Comic Sans MS" pitchFamily="66" charset="0"/>
                <a:cs typeface="Arial" charset="0"/>
              </a:rPr>
              <a:t>add $t0,$s1,$s2 </a:t>
            </a:r>
          </a:p>
          <a:p>
            <a:pPr lvl="4">
              <a:defRPr/>
            </a:pPr>
            <a:r>
              <a:rPr lang="en-GB" sz="2800" dirty="0">
                <a:solidFill>
                  <a:schemeClr val="accent2">
                    <a:lumMod val="75000"/>
                  </a:schemeClr>
                </a:solidFill>
                <a:latin typeface="Comic Sans MS" pitchFamily="66" charset="0"/>
                <a:cs typeface="Arial" charset="0"/>
              </a:rPr>
              <a:t>	add $t1,$s3,$s4 </a:t>
            </a:r>
          </a:p>
          <a:p>
            <a:pPr lvl="4">
              <a:defRPr/>
            </a:pPr>
            <a:r>
              <a:rPr lang="en-GB" sz="2800" dirty="0">
                <a:solidFill>
                  <a:schemeClr val="accent2">
                    <a:lumMod val="75000"/>
                  </a:schemeClr>
                </a:solidFill>
                <a:latin typeface="Comic Sans MS" pitchFamily="66" charset="0"/>
                <a:cs typeface="Arial" charset="0"/>
              </a:rPr>
              <a:t>	sub $s0,$t0,$t1 </a:t>
            </a:r>
            <a:endParaRPr lang="en-US" altLang="en-US" sz="2800" dirty="0">
              <a:solidFill>
                <a:schemeClr val="accent2">
                  <a:lumMod val="75000"/>
                </a:schemeClr>
              </a:solidFill>
              <a:latin typeface="Comic Sans MS" pitchFamily="66" charset="0"/>
              <a:cs typeface="Arial" charset="0"/>
            </a:endParaRPr>
          </a:p>
          <a:p>
            <a:pPr>
              <a:buClr>
                <a:srgbClr val="CC0000"/>
              </a:buClr>
              <a:defRPr/>
            </a:pPr>
            <a:endParaRPr lang="en-US" altLang="en-US" sz="2400" dirty="0">
              <a:latin typeface="Comic Sans MS" pitchFamily="66" charset="0"/>
              <a:cs typeface="Arial" charset="0"/>
            </a:endParaRPr>
          </a:p>
          <a:p>
            <a:pPr>
              <a:buClr>
                <a:srgbClr val="CC0000"/>
              </a:buClr>
              <a:defRPr/>
            </a:pPr>
            <a:r>
              <a:rPr lang="en-US" altLang="en-US" sz="2400" dirty="0">
                <a:latin typeface="Comic Sans MS" pitchFamily="66" charset="0"/>
                <a:cs typeface="Arial"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F65D0101-313E-3B1F-6A5A-BB4D8DA0D7F9}"/>
              </a:ext>
            </a:extLst>
          </p:cNvPr>
          <p:cNvSpPr>
            <a:spLocks noChangeArrowheads="1"/>
          </p:cNvSpPr>
          <p:nvPr/>
        </p:nvSpPr>
        <p:spPr bwMode="auto">
          <a:xfrm>
            <a:off x="152400" y="252864"/>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Memory Operands</a:t>
            </a:r>
          </a:p>
        </p:txBody>
      </p:sp>
      <p:sp>
        <p:nvSpPr>
          <p:cNvPr id="10243" name="Rectangle 2">
            <a:extLst>
              <a:ext uri="{FF2B5EF4-FFF2-40B4-BE49-F238E27FC236}">
                <a16:creationId xmlns:a16="http://schemas.microsoft.com/office/drawing/2014/main" id="{1C04636C-D342-4A76-D247-E8EEC0E56CC3}"/>
              </a:ext>
            </a:extLst>
          </p:cNvPr>
          <p:cNvSpPr>
            <a:spLocks noChangeArrowheads="1"/>
          </p:cNvSpPr>
          <p:nvPr/>
        </p:nvSpPr>
        <p:spPr bwMode="auto">
          <a:xfrm>
            <a:off x="381000" y="1143000"/>
            <a:ext cx="82296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 typeface="Arial" panose="020B0604020202020204" pitchFamily="34" charset="0"/>
              <a:buChar char="•"/>
            </a:pPr>
            <a:r>
              <a:rPr lang="en-GB" altLang="en-US" sz="2400" dirty="0">
                <a:latin typeface="Comic Sans MS" panose="030F0702030302020204" pitchFamily="66" charset="0"/>
              </a:rPr>
              <a:t>The processor can keep only a small amount of data in registers, but computer memory contains billions of data elements. </a:t>
            </a:r>
          </a:p>
          <a:p>
            <a:pPr eaLnBrk="1" hangingPunct="1"/>
            <a:endParaRPr lang="en-GB" altLang="en-US" sz="2400" dirty="0">
              <a:latin typeface="Comic Sans MS" panose="030F0702030302020204" pitchFamily="66" charset="0"/>
            </a:endParaRPr>
          </a:p>
          <a:p>
            <a:pPr eaLnBrk="1" hangingPunct="1"/>
            <a:r>
              <a:rPr lang="en-GB" altLang="en-US" sz="2400" dirty="0">
                <a:latin typeface="Comic Sans MS" panose="030F0702030302020204" pitchFamily="66" charset="0"/>
              </a:rPr>
              <a:t>Hence, data structures (arrays and structures) are kept in memory. </a:t>
            </a:r>
          </a:p>
          <a:p>
            <a:pPr eaLnBrk="1" hangingPunct="1"/>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Arithmetic operations occur only on registers in MIPS instructions; thus, MIPS must include instructions that transfer data between memory and registers. </a:t>
            </a:r>
          </a:p>
          <a:p>
            <a:pPr eaLnBrk="1" hangingPunct="1"/>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Such instructions are called </a:t>
            </a:r>
            <a:r>
              <a:rPr lang="en-GB" altLang="en-US" sz="2400" b="1" dirty="0">
                <a:latin typeface="Comic Sans MS" panose="030F0702030302020204" pitchFamily="66" charset="0"/>
              </a:rPr>
              <a:t>data transfer instructions.</a:t>
            </a:r>
            <a:r>
              <a:rPr lang="en-GB" altLang="en-US" sz="2400" dirty="0">
                <a:latin typeface="Comic Sans MS" panose="030F0702030302020204" pitchFamily="66"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36853B2D-A074-726C-CB44-EF2E643E3B5D}"/>
              </a:ext>
            </a:extLst>
          </p:cNvPr>
          <p:cNvSpPr>
            <a:spLocks noChangeArrowheads="1"/>
          </p:cNvSpPr>
          <p:nvPr/>
        </p:nvSpPr>
        <p:spPr bwMode="auto">
          <a:xfrm>
            <a:off x="152400" y="308485"/>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Memory Operands-Cont.</a:t>
            </a:r>
          </a:p>
        </p:txBody>
      </p:sp>
      <p:sp>
        <p:nvSpPr>
          <p:cNvPr id="11267" name="Rectangle 4">
            <a:extLst>
              <a:ext uri="{FF2B5EF4-FFF2-40B4-BE49-F238E27FC236}">
                <a16:creationId xmlns:a16="http://schemas.microsoft.com/office/drawing/2014/main" id="{4DE3D3DC-FB00-6F53-C9C7-55619886AF60}"/>
              </a:ext>
            </a:extLst>
          </p:cNvPr>
          <p:cNvSpPr>
            <a:spLocks noChangeArrowheads="1"/>
          </p:cNvSpPr>
          <p:nvPr/>
        </p:nvSpPr>
        <p:spPr bwMode="auto">
          <a:xfrm>
            <a:off x="685800" y="990600"/>
            <a:ext cx="8077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 typeface="Arial" panose="020B0604020202020204" pitchFamily="34" charset="0"/>
              <a:buChar char="•"/>
            </a:pPr>
            <a:r>
              <a:rPr lang="en-GB" altLang="en-US" sz="2400" dirty="0">
                <a:latin typeface="Comic Sans MS" panose="030F0702030302020204" pitchFamily="66" charset="0"/>
              </a:rPr>
              <a:t>To access a word in memory, the instruction must supply the memory </a:t>
            </a:r>
            <a:r>
              <a:rPr lang="en-GB" altLang="en-US" sz="2400" b="1" dirty="0">
                <a:latin typeface="Comic Sans MS" panose="030F0702030302020204" pitchFamily="66" charset="0"/>
              </a:rPr>
              <a:t>address.</a:t>
            </a:r>
          </a:p>
          <a:p>
            <a:pPr algn="just" eaLnBrk="1" hangingPunct="1">
              <a:buFont typeface="Arial" panose="020B0604020202020204" pitchFamily="34" charset="0"/>
              <a:buChar char="•"/>
            </a:pPr>
            <a:endParaRPr lang="en-GB" altLang="en-US" sz="2400" b="1" dirty="0">
              <a:latin typeface="Comic Sans MS" panose="030F0702030302020204" pitchFamily="66" charset="0"/>
            </a:endParaRPr>
          </a:p>
          <a:p>
            <a:pPr algn="just" eaLnBrk="1" hangingPunct="1">
              <a:buFont typeface="Arial" panose="020B0604020202020204" pitchFamily="34" charset="0"/>
              <a:buChar char="•"/>
            </a:pPr>
            <a:r>
              <a:rPr lang="en-US" altLang="en-US" sz="2400" dirty="0">
                <a:latin typeface="Comic Sans MS" panose="030F0702030302020204" pitchFamily="66" charset="0"/>
              </a:rPr>
              <a:t>Address: A value used to define the location of a specific data element within a memory array.</a:t>
            </a:r>
            <a:r>
              <a:rPr lang="en-GB" altLang="en-US" sz="2400" dirty="0">
                <a:latin typeface="Comic Sans MS" panose="030F0702030302020204" pitchFamily="66" charset="0"/>
              </a:rPr>
              <a:t> </a:t>
            </a:r>
          </a:p>
          <a:p>
            <a:pPr algn="just" eaLnBrk="1" hangingPunct="1">
              <a:buFont typeface="Arial" panose="020B0604020202020204" pitchFamily="34" charset="0"/>
              <a:buChar char="•"/>
            </a:pPr>
            <a:endParaRPr lang="en-GB" altLang="en-US" sz="2400" b="1"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Memory is just a large, single-dimensional array, with the address acting as the index to that array, starting at 0.</a:t>
            </a:r>
          </a:p>
          <a:p>
            <a:pPr algn="just" eaLnBrk="1" hangingPunct="1">
              <a:buFont typeface="Arial" panose="020B0604020202020204" pitchFamily="34" charset="0"/>
              <a:buChar char="•"/>
            </a:pPr>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US" altLang="en-US" sz="2400" dirty="0">
                <a:latin typeface="Comic Sans MS" panose="030F0702030302020204" pitchFamily="66" charset="0"/>
              </a:rPr>
              <a:t>Memory is byte addressed: each address identifies an 8-bit byte.</a:t>
            </a:r>
            <a:endParaRPr lang="en-GB" altLang="en-US" sz="2400" dirty="0">
              <a:latin typeface="Comic Sans MS" panose="030F0702030302020204" pitchFamily="66" charset="0"/>
            </a:endParaRPr>
          </a:p>
          <a:p>
            <a:pPr algn="just" eaLnBrk="1" hangingPunct="1">
              <a:buFont typeface="Arial" panose="020B0604020202020204" pitchFamily="34" charset="0"/>
              <a:buChar char="•"/>
            </a:pPr>
            <a:endParaRPr lang="en-GB" altLang="en-US" sz="2400" dirty="0">
              <a:latin typeface="Comic Sans MS" panose="030F0702030302020204" pitchFamily="66" charset="0"/>
            </a:endParaRPr>
          </a:p>
          <a:p>
            <a:pPr algn="just" eaLnBrk="1" hangingPunct="1">
              <a:buFont typeface="Arial" panose="020B0604020202020204" pitchFamily="34" charset="0"/>
              <a:buChar char="•"/>
            </a:pPr>
            <a:endParaRPr lang="en-GB" altLang="en-US" sz="2400" dirty="0">
              <a:latin typeface="Comic Sans MS" panose="030F0702030302020204"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36853B2D-A074-726C-CB44-EF2E643E3B5D}"/>
              </a:ext>
            </a:extLst>
          </p:cNvPr>
          <p:cNvSpPr>
            <a:spLocks noChangeArrowheads="1"/>
          </p:cNvSpPr>
          <p:nvPr/>
        </p:nvSpPr>
        <p:spPr bwMode="auto">
          <a:xfrm>
            <a:off x="152400" y="308485"/>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Memory Operands-Cont.</a:t>
            </a:r>
          </a:p>
        </p:txBody>
      </p:sp>
      <p:sp>
        <p:nvSpPr>
          <p:cNvPr id="11267" name="Rectangle 4">
            <a:extLst>
              <a:ext uri="{FF2B5EF4-FFF2-40B4-BE49-F238E27FC236}">
                <a16:creationId xmlns:a16="http://schemas.microsoft.com/office/drawing/2014/main" id="{4DE3D3DC-FB00-6F53-C9C7-55619886AF60}"/>
              </a:ext>
            </a:extLst>
          </p:cNvPr>
          <p:cNvSpPr>
            <a:spLocks noChangeArrowheads="1"/>
          </p:cNvSpPr>
          <p:nvPr/>
        </p:nvSpPr>
        <p:spPr bwMode="auto">
          <a:xfrm>
            <a:off x="685800" y="990600"/>
            <a:ext cx="8077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For example, in Figure, the address of the third data element is 2, and the value of Memory[2] is 10.</a:t>
            </a:r>
          </a:p>
        </p:txBody>
      </p:sp>
      <p:pic>
        <p:nvPicPr>
          <p:cNvPr id="11268" name="Picture 2">
            <a:extLst>
              <a:ext uri="{FF2B5EF4-FFF2-40B4-BE49-F238E27FC236}">
                <a16:creationId xmlns:a16="http://schemas.microsoft.com/office/drawing/2014/main" id="{6A9284B8-6200-4F55-CFD6-20CFAE20E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514600"/>
            <a:ext cx="3336925" cy="238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161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4C0D9E2A-7E81-0BD8-1CEB-73943804E1D1}"/>
              </a:ext>
            </a:extLst>
          </p:cNvPr>
          <p:cNvSpPr>
            <a:spLocks noChangeArrowheads="1"/>
          </p:cNvSpPr>
          <p:nvPr/>
        </p:nvSpPr>
        <p:spPr bwMode="auto">
          <a:xfrm>
            <a:off x="152400" y="3810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Memory Operands-Cont.</a:t>
            </a:r>
          </a:p>
        </p:txBody>
      </p:sp>
      <p:sp>
        <p:nvSpPr>
          <p:cNvPr id="12291" name="Rectangle 4">
            <a:extLst>
              <a:ext uri="{FF2B5EF4-FFF2-40B4-BE49-F238E27FC236}">
                <a16:creationId xmlns:a16="http://schemas.microsoft.com/office/drawing/2014/main" id="{399209D6-DD72-16CD-8F0F-CA0D2907948E}"/>
              </a:ext>
            </a:extLst>
          </p:cNvPr>
          <p:cNvSpPr>
            <a:spLocks noChangeArrowheads="1"/>
          </p:cNvSpPr>
          <p:nvPr/>
        </p:nvSpPr>
        <p:spPr bwMode="auto">
          <a:xfrm>
            <a:off x="1905000" y="3418788"/>
            <a:ext cx="457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buClr>
                <a:srgbClr val="CC0000"/>
              </a:buClr>
            </a:pPr>
            <a:endParaRPr lang="en-US" altLang="en-US" sz="2800" dirty="0">
              <a:latin typeface="Comic Sans MS" panose="030F0702030302020204" pitchFamily="66" charset="0"/>
            </a:endParaRPr>
          </a:p>
          <a:p>
            <a:pPr eaLnBrk="1" hangingPunct="1">
              <a:buClr>
                <a:srgbClr val="CC0000"/>
              </a:buClr>
            </a:pPr>
            <a:r>
              <a:rPr lang="en-US" altLang="en-US" sz="2800" dirty="0" err="1">
                <a:latin typeface="Comic Sans MS" panose="030F0702030302020204" pitchFamily="66" charset="0"/>
              </a:rPr>
              <a:t>lw</a:t>
            </a:r>
            <a:r>
              <a:rPr lang="en-US" altLang="en-US" sz="2800" dirty="0">
                <a:latin typeface="Comic Sans MS" panose="030F0702030302020204" pitchFamily="66" charset="0"/>
              </a:rPr>
              <a:t>  $t0, memory-address</a:t>
            </a:r>
          </a:p>
        </p:txBody>
      </p:sp>
      <p:sp>
        <p:nvSpPr>
          <p:cNvPr id="12292" name="Rectangle 5">
            <a:extLst>
              <a:ext uri="{FF2B5EF4-FFF2-40B4-BE49-F238E27FC236}">
                <a16:creationId xmlns:a16="http://schemas.microsoft.com/office/drawing/2014/main" id="{C7CCC354-94C5-F48B-5B39-D32A975785EA}"/>
              </a:ext>
            </a:extLst>
          </p:cNvPr>
          <p:cNvSpPr>
            <a:spLocks noChangeArrowheads="1"/>
          </p:cNvSpPr>
          <p:nvPr/>
        </p:nvSpPr>
        <p:spPr bwMode="auto">
          <a:xfrm>
            <a:off x="609600" y="1447800"/>
            <a:ext cx="7391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 typeface="Arial" panose="020B0604020202020204" pitchFamily="34" charset="0"/>
              <a:buChar char="•"/>
            </a:pPr>
            <a:r>
              <a:rPr lang="en-GB" altLang="en-US" sz="2400" dirty="0">
                <a:latin typeface="Comic Sans MS" panose="030F0702030302020204" pitchFamily="66" charset="0"/>
              </a:rPr>
              <a:t>The data transfer instruction that copies data from memory to a register is traditionally called </a:t>
            </a:r>
            <a:r>
              <a:rPr lang="en-GB" altLang="en-US" sz="2400" i="1" dirty="0">
                <a:latin typeface="Comic Sans MS" panose="030F0702030302020204" pitchFamily="66" charset="0"/>
              </a:rPr>
              <a:t>load.</a:t>
            </a:r>
          </a:p>
          <a:p>
            <a:pPr algn="just" eaLnBrk="1" hangingPunct="1">
              <a:buFont typeface="Arial" panose="020B0604020202020204" pitchFamily="34" charset="0"/>
              <a:buChar char="•"/>
            </a:pPr>
            <a:endParaRPr lang="en-GB" altLang="en-US" sz="2400" i="1" dirty="0">
              <a:latin typeface="Comic Sans MS" panose="030F0702030302020204" pitchFamily="66" charset="0"/>
            </a:endParaRPr>
          </a:p>
          <a:p>
            <a:pPr algn="just" eaLnBrk="1" hangingPunct="1">
              <a:buFont typeface="Arial" panose="020B0604020202020204" pitchFamily="34" charset="0"/>
              <a:buChar char="•"/>
            </a:pPr>
            <a:r>
              <a:rPr lang="en-US" altLang="en-US" sz="2400" dirty="0">
                <a:latin typeface="Comic Sans MS" panose="030F0702030302020204" pitchFamily="66" charset="0"/>
              </a:rPr>
              <a:t>The actual MIPS name for this instruction is </a:t>
            </a:r>
            <a:r>
              <a:rPr lang="en-US" altLang="en-US" sz="2400" dirty="0" err="1">
                <a:latin typeface="Comic Sans MS" panose="030F0702030302020204" pitchFamily="66" charset="0"/>
              </a:rPr>
              <a:t>lw</a:t>
            </a:r>
            <a:r>
              <a:rPr lang="en-US" altLang="en-US" sz="2400" dirty="0">
                <a:latin typeface="Comic Sans MS" panose="030F0702030302020204" pitchFamily="66" charset="0"/>
              </a:rPr>
              <a:t>, standing for load word.</a:t>
            </a:r>
            <a:endParaRPr lang="en-GB" altLang="en-US" sz="2400" dirty="0">
              <a:latin typeface="Comic Sans MS" panose="030F0702030302020204" pitchFamily="66" charset="0"/>
            </a:endParaRPr>
          </a:p>
        </p:txBody>
      </p:sp>
      <p:pic>
        <p:nvPicPr>
          <p:cNvPr id="7" name="Picture 2">
            <a:extLst>
              <a:ext uri="{FF2B5EF4-FFF2-40B4-BE49-F238E27FC236}">
                <a16:creationId xmlns:a16="http://schemas.microsoft.com/office/drawing/2014/main" id="{C5FE913B-D7A4-FB79-C2C9-37FA67D8E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702617"/>
            <a:ext cx="4350903" cy="1641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4C0D9E2A-7E81-0BD8-1CEB-73943804E1D1}"/>
              </a:ext>
            </a:extLst>
          </p:cNvPr>
          <p:cNvSpPr>
            <a:spLocks noChangeArrowheads="1"/>
          </p:cNvSpPr>
          <p:nvPr/>
        </p:nvSpPr>
        <p:spPr bwMode="auto">
          <a:xfrm>
            <a:off x="152400" y="3810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Memory Operands-Cont.</a:t>
            </a:r>
          </a:p>
        </p:txBody>
      </p:sp>
      <p:sp>
        <p:nvSpPr>
          <p:cNvPr id="12292" name="Rectangle 5">
            <a:extLst>
              <a:ext uri="{FF2B5EF4-FFF2-40B4-BE49-F238E27FC236}">
                <a16:creationId xmlns:a16="http://schemas.microsoft.com/office/drawing/2014/main" id="{C7CCC354-94C5-F48B-5B39-D32A975785EA}"/>
              </a:ext>
            </a:extLst>
          </p:cNvPr>
          <p:cNvSpPr>
            <a:spLocks noChangeArrowheads="1"/>
          </p:cNvSpPr>
          <p:nvPr/>
        </p:nvSpPr>
        <p:spPr bwMode="auto">
          <a:xfrm>
            <a:off x="609600" y="1905000"/>
            <a:ext cx="7696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 typeface="Arial" panose="020B0604020202020204" pitchFamily="34" charset="0"/>
              <a:buChar char="•"/>
            </a:pPr>
            <a:r>
              <a:rPr lang="en-US" altLang="en-US" sz="2400" dirty="0">
                <a:latin typeface="Comic Sans MS" panose="030F0702030302020204" pitchFamily="66" charset="0"/>
              </a:rPr>
              <a:t>The instruction complementary to load is traditionally called store; it copies data from a register to memory. The actual MIPS name is </a:t>
            </a:r>
            <a:r>
              <a:rPr lang="en-US" altLang="en-US" sz="2400" dirty="0" err="1">
                <a:latin typeface="Comic Sans MS" panose="030F0702030302020204" pitchFamily="66" charset="0"/>
              </a:rPr>
              <a:t>sw</a:t>
            </a:r>
            <a:r>
              <a:rPr lang="en-US" altLang="en-US" sz="2400" dirty="0">
                <a:latin typeface="Comic Sans MS" panose="030F0702030302020204" pitchFamily="66" charset="0"/>
              </a:rPr>
              <a:t>, standing for store word.</a:t>
            </a:r>
          </a:p>
          <a:p>
            <a:pPr algn="just" eaLnBrk="1" hangingPunct="1">
              <a:buFont typeface="Arial" panose="020B0604020202020204" pitchFamily="34" charset="0"/>
              <a:buChar char="•"/>
            </a:pPr>
            <a:endParaRPr lang="en-US" altLang="en-US" sz="2400" i="1" dirty="0">
              <a:latin typeface="Comic Sans MS" panose="030F0702030302020204" pitchFamily="66" charset="0"/>
            </a:endParaRPr>
          </a:p>
          <a:p>
            <a:pPr algn="just" eaLnBrk="1" hangingPunct="1">
              <a:buFont typeface="Arial" panose="020B0604020202020204" pitchFamily="34" charset="0"/>
              <a:buChar char="•"/>
            </a:pPr>
            <a:r>
              <a:rPr lang="en-US" altLang="en-US" sz="2400" i="1" dirty="0">
                <a:latin typeface="Comic Sans MS" panose="030F0702030302020204" pitchFamily="66" charset="0"/>
              </a:rPr>
              <a:t>Keep in mind that memory is byte-addressable, so a 32-bit word actually occupies four contiguous locations (bytes) of main memory.</a:t>
            </a:r>
          </a:p>
          <a:p>
            <a:pPr algn="just" eaLnBrk="1" hangingPunct="1"/>
            <a:endParaRPr lang="en-US" altLang="en-US" sz="2400" i="1" dirty="0">
              <a:latin typeface="Comic Sans MS" panose="030F0702030302020204" pitchFamily="66" charset="0"/>
            </a:endParaRPr>
          </a:p>
        </p:txBody>
      </p:sp>
    </p:spTree>
    <p:extLst>
      <p:ext uri="{BB962C8B-B14F-4D97-AF65-F5344CB8AC3E}">
        <p14:creationId xmlns:p14="http://schemas.microsoft.com/office/powerpoint/2010/main" val="124369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4C0D9E2A-7E81-0BD8-1CEB-73943804E1D1}"/>
              </a:ext>
            </a:extLst>
          </p:cNvPr>
          <p:cNvSpPr>
            <a:spLocks noChangeArrowheads="1"/>
          </p:cNvSpPr>
          <p:nvPr/>
        </p:nvSpPr>
        <p:spPr bwMode="auto">
          <a:xfrm>
            <a:off x="152400" y="3810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Memory Operands-Cont.</a:t>
            </a:r>
          </a:p>
        </p:txBody>
      </p:sp>
      <p:sp>
        <p:nvSpPr>
          <p:cNvPr id="12292" name="Rectangle 5">
            <a:extLst>
              <a:ext uri="{FF2B5EF4-FFF2-40B4-BE49-F238E27FC236}">
                <a16:creationId xmlns:a16="http://schemas.microsoft.com/office/drawing/2014/main" id="{C7CCC354-94C5-F48B-5B39-D32A975785EA}"/>
              </a:ext>
            </a:extLst>
          </p:cNvPr>
          <p:cNvSpPr>
            <a:spLocks noChangeArrowheads="1"/>
          </p:cNvSpPr>
          <p:nvPr/>
        </p:nvSpPr>
        <p:spPr bwMode="auto">
          <a:xfrm>
            <a:off x="685800" y="1447800"/>
            <a:ext cx="7696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endParaRPr lang="en-US" altLang="en-US" sz="2400" i="1" dirty="0">
              <a:latin typeface="Comic Sans MS" panose="030F0702030302020204" pitchFamily="66" charset="0"/>
            </a:endParaRPr>
          </a:p>
          <a:p>
            <a:pPr algn="just" eaLnBrk="1" hangingPunct="1">
              <a:buFont typeface="Arial" panose="020B0604020202020204" pitchFamily="34" charset="0"/>
              <a:buChar char="•"/>
            </a:pPr>
            <a:r>
              <a:rPr lang="en-US" altLang="en-US" sz="2400" i="1" dirty="0">
                <a:latin typeface="Comic Sans MS" panose="030F0702030302020204" pitchFamily="66" charset="0"/>
              </a:rPr>
              <a:t>The MIPS architecture requires words to be aligned in memory; 32-bit words must start at an address that is divisible by 4.</a:t>
            </a:r>
          </a:p>
          <a:p>
            <a:pPr algn="just" eaLnBrk="1" hangingPunct="1">
              <a:buFont typeface="Arial" panose="020B0604020202020204" pitchFamily="34" charset="0"/>
              <a:buChar char="•"/>
            </a:pPr>
            <a:endParaRPr lang="en-US" altLang="en-US" sz="2400" i="1" dirty="0">
              <a:latin typeface="Comic Sans MS" panose="030F0702030302020204" pitchFamily="66" charset="0"/>
            </a:endParaRPr>
          </a:p>
          <a:p>
            <a:pPr algn="just" eaLnBrk="1" hangingPunct="1">
              <a:buFont typeface="Arial" panose="020B0604020202020204" pitchFamily="34" charset="0"/>
              <a:buChar char="•"/>
            </a:pPr>
            <a:endParaRPr lang="en-US" altLang="en-US" sz="2400" i="1" dirty="0">
              <a:latin typeface="Comic Sans MS" panose="030F0702030302020204" pitchFamily="66" charset="0"/>
            </a:endParaRPr>
          </a:p>
          <a:p>
            <a:pPr algn="just" eaLnBrk="1" hangingPunct="1">
              <a:buFont typeface="Arial" panose="020B0604020202020204" pitchFamily="34" charset="0"/>
              <a:buChar char="•"/>
            </a:pPr>
            <a:r>
              <a:rPr lang="en-US" altLang="en-US" sz="2400" i="1" dirty="0">
                <a:latin typeface="Comic Sans MS" panose="030F0702030302020204" pitchFamily="66" charset="0"/>
              </a:rPr>
              <a:t>0, 4, 8 and 12 are valid word addresses.</a:t>
            </a:r>
          </a:p>
          <a:p>
            <a:pPr algn="just" eaLnBrk="1" hangingPunct="1">
              <a:buFont typeface="Arial" panose="020B0604020202020204" pitchFamily="34" charset="0"/>
              <a:buChar char="•"/>
            </a:pPr>
            <a:r>
              <a:rPr lang="en-US" altLang="en-US" sz="2400" i="1" dirty="0">
                <a:latin typeface="Comic Sans MS" panose="030F0702030302020204" pitchFamily="66" charset="0"/>
              </a:rPr>
              <a:t>1, 2, 3, 5, 6, 7, 9, 10 and 11 are not valid word addresses.</a:t>
            </a:r>
            <a:endParaRPr lang="en-GB" altLang="en-US" sz="2400" i="1" dirty="0">
              <a:latin typeface="Comic Sans MS" panose="030F0702030302020204" pitchFamily="66" charset="0"/>
            </a:endParaRPr>
          </a:p>
        </p:txBody>
      </p:sp>
    </p:spTree>
    <p:extLst>
      <p:ext uri="{BB962C8B-B14F-4D97-AF65-F5344CB8AC3E}">
        <p14:creationId xmlns:p14="http://schemas.microsoft.com/office/powerpoint/2010/main" val="689345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4C0D9E2A-7E81-0BD8-1CEB-73943804E1D1}"/>
              </a:ext>
            </a:extLst>
          </p:cNvPr>
          <p:cNvSpPr>
            <a:spLocks noChangeArrowheads="1"/>
          </p:cNvSpPr>
          <p:nvPr/>
        </p:nvSpPr>
        <p:spPr bwMode="auto">
          <a:xfrm>
            <a:off x="152400" y="3810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Memory Operands-Cont.</a:t>
            </a:r>
          </a:p>
        </p:txBody>
      </p:sp>
      <p:pic>
        <p:nvPicPr>
          <p:cNvPr id="3" name="Picture 2">
            <a:extLst>
              <a:ext uri="{FF2B5EF4-FFF2-40B4-BE49-F238E27FC236}">
                <a16:creationId xmlns:a16="http://schemas.microsoft.com/office/drawing/2014/main" id="{E1CBEA81-2FD7-0E6A-38BE-B40620E72FE5}"/>
              </a:ext>
            </a:extLst>
          </p:cNvPr>
          <p:cNvPicPr>
            <a:picLocks noChangeAspect="1"/>
          </p:cNvPicPr>
          <p:nvPr/>
        </p:nvPicPr>
        <p:blipFill>
          <a:blip r:embed="rId2"/>
          <a:stretch>
            <a:fillRect/>
          </a:stretch>
        </p:blipFill>
        <p:spPr>
          <a:xfrm>
            <a:off x="2057400" y="1371600"/>
            <a:ext cx="4743632" cy="3705225"/>
          </a:xfrm>
          <a:prstGeom prst="rect">
            <a:avLst/>
          </a:prstGeom>
        </p:spPr>
      </p:pic>
    </p:spTree>
    <p:extLst>
      <p:ext uri="{BB962C8B-B14F-4D97-AF65-F5344CB8AC3E}">
        <p14:creationId xmlns:p14="http://schemas.microsoft.com/office/powerpoint/2010/main" val="214371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EDA53C9A-3530-95E5-80E6-F3590FFB4F9A}"/>
              </a:ext>
            </a:extLst>
          </p:cNvPr>
          <p:cNvSpPr>
            <a:spLocks noChangeArrowheads="1"/>
          </p:cNvSpPr>
          <p:nvPr/>
        </p:nvSpPr>
        <p:spPr bwMode="auto">
          <a:xfrm>
            <a:off x="0" y="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a:latin typeface="Comic Sans MS" panose="030F0702030302020204" pitchFamily="66" charset="0"/>
              </a:rPr>
              <a:t>Memory Operands-Cont.</a:t>
            </a:r>
          </a:p>
        </p:txBody>
      </p:sp>
      <p:sp>
        <p:nvSpPr>
          <p:cNvPr id="13315" name="Rectangle 4">
            <a:extLst>
              <a:ext uri="{FF2B5EF4-FFF2-40B4-BE49-F238E27FC236}">
                <a16:creationId xmlns:a16="http://schemas.microsoft.com/office/drawing/2014/main" id="{9E9B815D-4248-A9AC-9F1A-83BD1B94ABB0}"/>
              </a:ext>
            </a:extLst>
          </p:cNvPr>
          <p:cNvSpPr>
            <a:spLocks noChangeArrowheads="1"/>
          </p:cNvSpPr>
          <p:nvPr/>
        </p:nvSpPr>
        <p:spPr bwMode="auto">
          <a:xfrm>
            <a:off x="381000" y="985043"/>
            <a:ext cx="8001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r>
              <a:rPr lang="en-GB" altLang="en-US" sz="2400" dirty="0">
                <a:latin typeface="Comic Sans MS" panose="030F0702030302020204" pitchFamily="66" charset="0"/>
              </a:rPr>
              <a:t>Let’s assume that A is an array of 100 words and that the compiler has associated the variables g and h with the registers $s1 and $s2. </a:t>
            </a:r>
          </a:p>
          <a:p>
            <a:pPr algn="just" eaLnBrk="1" hangingPunct="1"/>
            <a:endParaRPr lang="en-GB" altLang="en-US" sz="2400" dirty="0">
              <a:latin typeface="Comic Sans MS" panose="030F0702030302020204" pitchFamily="66" charset="0"/>
            </a:endParaRPr>
          </a:p>
          <a:p>
            <a:pPr algn="just" eaLnBrk="1" hangingPunct="1"/>
            <a:r>
              <a:rPr lang="en-GB" altLang="en-US" sz="2400" dirty="0">
                <a:latin typeface="Comic Sans MS" panose="030F0702030302020204" pitchFamily="66" charset="0"/>
              </a:rPr>
              <a:t>Let’s also assume that the starting address, or base address, of the array is in $s3. Compile this C assignment statement:</a:t>
            </a:r>
          </a:p>
        </p:txBody>
      </p:sp>
      <p:sp>
        <p:nvSpPr>
          <p:cNvPr id="13316" name="Rectangle 5">
            <a:extLst>
              <a:ext uri="{FF2B5EF4-FFF2-40B4-BE49-F238E27FC236}">
                <a16:creationId xmlns:a16="http://schemas.microsoft.com/office/drawing/2014/main" id="{293BDCB7-112D-E967-501D-4CDC474102CC}"/>
              </a:ext>
            </a:extLst>
          </p:cNvPr>
          <p:cNvSpPr>
            <a:spLocks noChangeArrowheads="1"/>
          </p:cNvSpPr>
          <p:nvPr/>
        </p:nvSpPr>
        <p:spPr bwMode="auto">
          <a:xfrm>
            <a:off x="3352800" y="3861594"/>
            <a:ext cx="205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2400" dirty="0">
                <a:latin typeface="Comic Sans MS" panose="030F0702030302020204" pitchFamily="66" charset="0"/>
              </a:rPr>
              <a:t>g = h + A[8];</a:t>
            </a:r>
          </a:p>
        </p:txBody>
      </p:sp>
      <p:sp>
        <p:nvSpPr>
          <p:cNvPr id="13317" name="Rectangle 6">
            <a:extLst>
              <a:ext uri="{FF2B5EF4-FFF2-40B4-BE49-F238E27FC236}">
                <a16:creationId xmlns:a16="http://schemas.microsoft.com/office/drawing/2014/main" id="{18F95A05-8967-B573-39C8-73A66E10314F}"/>
              </a:ext>
            </a:extLst>
          </p:cNvPr>
          <p:cNvSpPr>
            <a:spLocks noChangeArrowheads="1"/>
          </p:cNvSpPr>
          <p:nvPr/>
        </p:nvSpPr>
        <p:spPr bwMode="auto">
          <a:xfrm>
            <a:off x="533400" y="4724400"/>
            <a:ext cx="8077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 typeface="Arial" panose="020B0604020202020204" pitchFamily="34" charset="0"/>
              <a:buChar char="•"/>
            </a:pPr>
            <a:r>
              <a:rPr lang="en-GB" altLang="en-US" sz="2400" dirty="0">
                <a:latin typeface="Comic Sans MS" panose="030F0702030302020204" pitchFamily="66" charset="0"/>
              </a:rPr>
              <a:t>Although there is a single operation in this assignment statement, one of the operands is in memory, so we must first transfer A[8] to a register.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8C3065C3-4F7E-7E2A-FC14-51D37356EF62}"/>
              </a:ext>
            </a:extLst>
          </p:cNvPr>
          <p:cNvSpPr>
            <a:spLocks noChangeArrowheads="1"/>
          </p:cNvSpPr>
          <p:nvPr/>
        </p:nvSpPr>
        <p:spPr bwMode="auto">
          <a:xfrm>
            <a:off x="304800" y="457200"/>
            <a:ext cx="8153400" cy="627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To command a computer’s hardware, you must speak its language. </a:t>
            </a:r>
          </a:p>
          <a:p>
            <a:pPr algn="just" eaLnBrk="1" hangingPunct="1">
              <a:buFont typeface="Arial" panose="020B0604020202020204" pitchFamily="34" charset="0"/>
              <a:buChar char="•"/>
            </a:pPr>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The words of a computer’s language are called </a:t>
            </a:r>
            <a:r>
              <a:rPr lang="en-GB" altLang="en-US" sz="2400" i="1" dirty="0">
                <a:latin typeface="Comic Sans MS" panose="030F0702030302020204" pitchFamily="66" charset="0"/>
              </a:rPr>
              <a:t>instructions, and its vocabulary is called an </a:t>
            </a:r>
            <a:r>
              <a:rPr lang="en-GB" altLang="en-US" sz="2400" b="1" dirty="0">
                <a:latin typeface="Comic Sans MS" panose="030F0702030302020204" pitchFamily="66" charset="0"/>
              </a:rPr>
              <a:t>instruction set.</a:t>
            </a:r>
            <a:endParaRPr lang="en-GB" altLang="en-US" sz="2400" dirty="0">
              <a:latin typeface="Comic Sans MS" panose="030F0702030302020204" pitchFamily="66" charset="0"/>
            </a:endParaRPr>
          </a:p>
          <a:p>
            <a:pPr algn="just" eaLnBrk="1" hangingPunct="1">
              <a:buFont typeface="Arial" panose="020B0604020202020204" pitchFamily="34" charset="0"/>
              <a:buChar char="•"/>
            </a:pPr>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The chosen instruction set comes from MIPS Technologies, which is an elegant example of the instruction sets designed since the 1980s. </a:t>
            </a:r>
          </a:p>
          <a:p>
            <a:pPr algn="just" eaLnBrk="1" hangingPunct="1">
              <a:buFont typeface="Arial" panose="020B0604020202020204" pitchFamily="34" charset="0"/>
              <a:buChar char="•"/>
            </a:pPr>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MIPS (Microprocessor without Interlocked Pipeline Stages) is a reduced instruction set computer (RISC) instruction set architecture (ISA) developed by MIPS Technologies.</a:t>
            </a:r>
          </a:p>
          <a:p>
            <a:pPr algn="just" eaLnBrk="1" hangingPunct="1">
              <a:buFont typeface="Arial" panose="020B0604020202020204" pitchFamily="34" charset="0"/>
              <a:buChar char="•"/>
            </a:pPr>
            <a:endParaRPr lang="en-GB" altLang="en-US" dirty="0"/>
          </a:p>
        </p:txBody>
      </p:sp>
      <p:sp>
        <p:nvSpPr>
          <p:cNvPr id="3075" name="Rectangle 4">
            <a:extLst>
              <a:ext uri="{FF2B5EF4-FFF2-40B4-BE49-F238E27FC236}">
                <a16:creationId xmlns:a16="http://schemas.microsoft.com/office/drawing/2014/main" id="{373F7953-5B18-EFBF-F5C0-4606546C8B11}"/>
              </a:ext>
            </a:extLst>
          </p:cNvPr>
          <p:cNvSpPr>
            <a:spLocks noChangeArrowheads="1"/>
          </p:cNvSpPr>
          <p:nvPr/>
        </p:nvSpPr>
        <p:spPr bwMode="auto">
          <a:xfrm>
            <a:off x="285161" y="122158"/>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EDA53C9A-3530-95E5-80E6-F3590FFB4F9A}"/>
              </a:ext>
            </a:extLst>
          </p:cNvPr>
          <p:cNvSpPr>
            <a:spLocks noChangeArrowheads="1"/>
          </p:cNvSpPr>
          <p:nvPr/>
        </p:nvSpPr>
        <p:spPr bwMode="auto">
          <a:xfrm>
            <a:off x="0" y="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a:latin typeface="Comic Sans MS" panose="030F0702030302020204" pitchFamily="66" charset="0"/>
              </a:rPr>
              <a:t>Memory Operands-Cont.</a:t>
            </a:r>
          </a:p>
        </p:txBody>
      </p:sp>
      <p:sp>
        <p:nvSpPr>
          <p:cNvPr id="13317" name="Rectangle 6">
            <a:extLst>
              <a:ext uri="{FF2B5EF4-FFF2-40B4-BE49-F238E27FC236}">
                <a16:creationId xmlns:a16="http://schemas.microsoft.com/office/drawing/2014/main" id="{18F95A05-8967-B573-39C8-73A66E10314F}"/>
              </a:ext>
            </a:extLst>
          </p:cNvPr>
          <p:cNvSpPr>
            <a:spLocks noChangeArrowheads="1"/>
          </p:cNvSpPr>
          <p:nvPr/>
        </p:nvSpPr>
        <p:spPr bwMode="auto">
          <a:xfrm>
            <a:off x="457199" y="1029616"/>
            <a:ext cx="800100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 typeface="Arial" panose="020B0604020202020204" pitchFamily="34" charset="0"/>
              <a:buChar char="•"/>
            </a:pPr>
            <a:r>
              <a:rPr lang="en-GB" altLang="en-US" sz="2400" dirty="0">
                <a:latin typeface="Comic Sans MS" panose="030F0702030302020204" pitchFamily="66" charset="0"/>
              </a:rPr>
              <a:t>The address of this array element is the sum of the base of the array A, found in register $s3, plus the number to select element 8. </a:t>
            </a:r>
          </a:p>
          <a:p>
            <a:pPr algn="just" eaLnBrk="1" hangingPunct="1"/>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The data should be placed in a temporary register for use in the next instruction.</a:t>
            </a:r>
          </a:p>
          <a:p>
            <a:pPr algn="just" eaLnBrk="1" hangingPunct="1">
              <a:buFont typeface="Arial" panose="020B0604020202020204" pitchFamily="34" charset="0"/>
              <a:buChar char="•"/>
            </a:pPr>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pt-BR" altLang="en-US" sz="2400" dirty="0">
                <a:latin typeface="Comic Sans MS" panose="030F0702030302020204" pitchFamily="66" charset="0"/>
              </a:rPr>
              <a:t>C Code: g = h + A[8];</a:t>
            </a:r>
          </a:p>
          <a:p>
            <a:pPr algn="just" eaLnBrk="1" hangingPunct="1">
              <a:buFont typeface="Arial" panose="020B0604020202020204" pitchFamily="34" charset="0"/>
              <a:buChar char="•"/>
            </a:pPr>
            <a:endParaRPr lang="en-GB" altLang="en-US" sz="2400" dirty="0">
              <a:latin typeface="Comic Sans MS" panose="030F0702030302020204" pitchFamily="66" charset="0"/>
            </a:endParaRPr>
          </a:p>
          <a:p>
            <a:pPr algn="just" eaLnBrk="1" hangingPunct="1">
              <a:buFont typeface="Arial" panose="020B0604020202020204" pitchFamily="34" charset="0"/>
              <a:buChar char="•"/>
            </a:pPr>
            <a:endParaRPr lang="en-GB" altLang="en-US" sz="2400" dirty="0">
              <a:latin typeface="Comic Sans MS" panose="030F0702030302020204" pitchFamily="66" charset="0"/>
            </a:endParaRPr>
          </a:p>
        </p:txBody>
      </p:sp>
    </p:spTree>
    <p:extLst>
      <p:ext uri="{BB962C8B-B14F-4D97-AF65-F5344CB8AC3E}">
        <p14:creationId xmlns:p14="http://schemas.microsoft.com/office/powerpoint/2010/main" val="3982419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3A1F5443-0F48-04C0-3B8C-6F90C43780BC}"/>
              </a:ext>
            </a:extLst>
          </p:cNvPr>
          <p:cNvSpPr>
            <a:spLocks noChangeArrowheads="1"/>
          </p:cNvSpPr>
          <p:nvPr/>
        </p:nvSpPr>
        <p:spPr bwMode="auto">
          <a:xfrm>
            <a:off x="0" y="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a:latin typeface="Comic Sans MS" panose="030F0702030302020204" pitchFamily="66" charset="0"/>
              </a:rPr>
              <a:t>Memory Operands-Cont.</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CC25A2-619F-8543-3AEE-CF81F80105DD}"/>
                  </a:ext>
                </a:extLst>
              </p:cNvPr>
              <p:cNvSpPr/>
              <p:nvPr/>
            </p:nvSpPr>
            <p:spPr>
              <a:xfrm>
                <a:off x="304800" y="685800"/>
                <a:ext cx="8610600" cy="6001643"/>
              </a:xfrm>
              <a:prstGeom prst="rect">
                <a:avLst/>
              </a:prstGeom>
            </p:spPr>
            <p:txBody>
              <a:bodyPr wrap="square">
                <a:spAutoFit/>
              </a:bodyPr>
              <a:lstStyle/>
              <a:p>
                <a:pPr>
                  <a:defRPr/>
                </a:pPr>
                <a:endParaRPr lang="en-GB" sz="3200" dirty="0">
                  <a:solidFill>
                    <a:schemeClr val="accent6">
                      <a:lumMod val="50000"/>
                    </a:schemeClr>
                  </a:solidFill>
                  <a:latin typeface="Comic Sans MS" pitchFamily="66" charset="0"/>
                  <a:cs typeface="Arial" charset="0"/>
                </a:endParaRPr>
              </a:p>
              <a:p>
                <a:pPr>
                  <a:defRPr/>
                </a:pPr>
                <a:r>
                  <a:rPr lang="en-US" sz="2400" dirty="0">
                    <a:latin typeface="Comic Sans MS" pitchFamily="66" charset="0"/>
                    <a:cs typeface="Arial" charset="0"/>
                  </a:rPr>
                  <a:t>Compiled MIPS code:</a:t>
                </a:r>
              </a:p>
              <a:p>
                <a:pPr marL="457200" indent="-457200">
                  <a:buFont typeface="Arial" panose="020B0604020202020204" pitchFamily="34" charset="0"/>
                  <a:buChar char="•"/>
                  <a:defRPr/>
                </a:pPr>
                <a:r>
                  <a:rPr lang="en-US" sz="2400" dirty="0">
                    <a:latin typeface="Comic Sans MS" pitchFamily="66" charset="0"/>
                    <a:cs typeface="Arial" charset="0"/>
                  </a:rPr>
                  <a:t>g in $s1, h in $s2, base address of A in $s3</a:t>
                </a:r>
              </a:p>
              <a:p>
                <a:pPr marL="457200" indent="-457200">
                  <a:buFont typeface="Arial" panose="020B0604020202020204" pitchFamily="34" charset="0"/>
                  <a:buChar char="•"/>
                  <a:defRPr/>
                </a:pPr>
                <a:r>
                  <a:rPr lang="en-US" sz="2400" dirty="0">
                    <a:latin typeface="Comic Sans MS" pitchFamily="66" charset="0"/>
                    <a:cs typeface="Arial" charset="0"/>
                  </a:rPr>
                  <a:t>Index 8 requires offset of 32 (4 bytes per word)</a:t>
                </a:r>
              </a:p>
              <a:p>
                <a:pPr>
                  <a:defRPr/>
                </a:pPr>
                <a:r>
                  <a:rPr lang="en-GB" sz="2400" dirty="0">
                    <a:latin typeface="Comic Sans MS" panose="030F0702030302020204" pitchFamily="66" charset="0"/>
                    <a:cs typeface="Arial" charset="0"/>
                  </a:rPr>
                  <a:t>Assembly Code Translation:</a:t>
                </a:r>
              </a:p>
              <a:p>
                <a:pPr>
                  <a:defRPr/>
                </a:pPr>
                <a:endParaRPr lang="en-GB" sz="2400" dirty="0">
                  <a:latin typeface="Comic Sans MS" panose="030F0702030302020204" pitchFamily="66" charset="0"/>
                  <a:cs typeface="Arial" charset="0"/>
                </a:endParaRPr>
              </a:p>
              <a:p>
                <a:pPr>
                  <a:defRPr/>
                </a:pPr>
                <a:r>
                  <a:rPr lang="en-GB" sz="2400" dirty="0" err="1">
                    <a:solidFill>
                      <a:schemeClr val="accent6">
                        <a:lumMod val="50000"/>
                      </a:schemeClr>
                    </a:solidFill>
                    <a:latin typeface="Comic Sans MS" panose="030F0702030302020204" pitchFamily="66" charset="0"/>
                    <a:cs typeface="Arial" charset="0"/>
                  </a:rPr>
                  <a:t>lw</a:t>
                </a:r>
                <a:r>
                  <a:rPr lang="en-GB" sz="2400" dirty="0">
                    <a:solidFill>
                      <a:schemeClr val="accent6">
                        <a:lumMod val="50000"/>
                      </a:schemeClr>
                    </a:solidFill>
                    <a:latin typeface="Comic Sans MS" panose="030F0702030302020204" pitchFamily="66" charset="0"/>
                    <a:cs typeface="Arial" charset="0"/>
                  </a:rPr>
                  <a:t> $t0,32($s3)  # $t0 get A[8] (base register $s3 + </a:t>
                </a:r>
                <a14:m>
                  <m:oMath xmlns:m="http://schemas.openxmlformats.org/officeDocument/2006/math">
                    <m:r>
                      <a:rPr lang="en-US" sz="2400" b="0" i="1" smtClean="0">
                        <a:solidFill>
                          <a:schemeClr val="accent6">
                            <a:lumMod val="50000"/>
                          </a:schemeClr>
                        </a:solidFill>
                        <a:latin typeface="Cambria Math" panose="02040503050406030204" pitchFamily="18" charset="0"/>
                        <a:cs typeface="Arial" charset="0"/>
                      </a:rPr>
                      <m:t>4</m:t>
                    </m:r>
                    <m:r>
                      <a:rPr lang="en-US" sz="2400" b="0" i="1" smtClean="0">
                        <a:solidFill>
                          <a:schemeClr val="accent6">
                            <a:lumMod val="50000"/>
                          </a:schemeClr>
                        </a:solidFill>
                        <a:latin typeface="Cambria Math" panose="02040503050406030204" pitchFamily="18" charset="0"/>
                        <a:ea typeface="Cambria Math" panose="02040503050406030204" pitchFamily="18" charset="0"/>
                        <a:cs typeface="Arial" charset="0"/>
                      </a:rPr>
                      <m:t>×8</m:t>
                    </m:r>
                  </m:oMath>
                </a14:m>
                <a:r>
                  <a:rPr lang="en-GB" sz="2400" dirty="0">
                    <a:solidFill>
                      <a:schemeClr val="accent6">
                        <a:lumMod val="50000"/>
                      </a:schemeClr>
                    </a:solidFill>
                    <a:latin typeface="Comic Sans MS" panose="030F0702030302020204" pitchFamily="66" charset="0"/>
                    <a:cs typeface="Arial" charset="0"/>
                  </a:rPr>
                  <a:t>)</a:t>
                </a:r>
              </a:p>
              <a:p>
                <a:pPr>
                  <a:defRPr/>
                </a:pPr>
                <a:r>
                  <a:rPr lang="en-GB" sz="2400" dirty="0">
                    <a:solidFill>
                      <a:schemeClr val="accent6">
                        <a:lumMod val="50000"/>
                      </a:schemeClr>
                    </a:solidFill>
                    <a:latin typeface="Comic Sans MS" panose="030F0702030302020204" pitchFamily="66" charset="0"/>
                    <a:cs typeface="Arial" charset="0"/>
                  </a:rPr>
                  <a:t>add $s1,$s2,$t0</a:t>
                </a:r>
                <a:r>
                  <a:rPr lang="en-GB" sz="2400" dirty="0">
                    <a:latin typeface="Comic Sans MS" panose="030F0702030302020204" pitchFamily="66" charset="0"/>
                    <a:cs typeface="Arial" charset="0"/>
                  </a:rPr>
                  <a:t> # g = h + A[8]</a:t>
                </a:r>
              </a:p>
              <a:p>
                <a:pPr>
                  <a:defRPr/>
                </a:pPr>
                <a:endParaRPr lang="en-GB" sz="2400" dirty="0">
                  <a:latin typeface="Comic Sans MS" panose="030F0702030302020204" pitchFamily="66" charset="0"/>
                  <a:cs typeface="Arial" charset="0"/>
                </a:endParaRPr>
              </a:p>
              <a:p>
                <a:pPr marL="342900" indent="-342900">
                  <a:buFont typeface="Arial" panose="020B0604020202020204" pitchFamily="34" charset="0"/>
                  <a:buChar char="•"/>
                  <a:defRPr/>
                </a:pPr>
                <a:r>
                  <a:rPr lang="en-US" sz="2400" dirty="0">
                    <a:latin typeface="Comic Sans MS" panose="030F0702030302020204" pitchFamily="66" charset="0"/>
                    <a:cs typeface="Arial" charset="0"/>
                  </a:rPr>
                  <a:t>The constant in a data transfer instruction (8) is called the offset, and the register added to form the address ($s3) is called the base register.</a:t>
                </a:r>
              </a:p>
              <a:p>
                <a:pPr marL="342900" indent="-342900">
                  <a:buFont typeface="Arial" panose="020B0604020202020204" pitchFamily="34" charset="0"/>
                  <a:buChar char="•"/>
                  <a:defRPr/>
                </a:pPr>
                <a:endParaRPr lang="en-GB" sz="2400" dirty="0">
                  <a:latin typeface="Comic Sans MS" panose="030F0702030302020204" pitchFamily="66" charset="0"/>
                  <a:cs typeface="Arial" charset="0"/>
                </a:endParaRPr>
              </a:p>
              <a:p>
                <a:pPr>
                  <a:defRPr/>
                </a:pPr>
                <a:endParaRPr lang="en-GB" sz="3200" dirty="0">
                  <a:cs typeface="Arial" charset="0"/>
                </a:endParaRPr>
              </a:p>
              <a:p>
                <a:pPr>
                  <a:defRPr/>
                </a:pPr>
                <a:endParaRPr lang="en-GB" sz="3200" dirty="0">
                  <a:solidFill>
                    <a:schemeClr val="accent6">
                      <a:lumMod val="50000"/>
                    </a:schemeClr>
                  </a:solidFill>
                  <a:latin typeface="Comic Sans MS" pitchFamily="66" charset="0"/>
                  <a:cs typeface="Arial" charset="0"/>
                </a:endParaRPr>
              </a:p>
            </p:txBody>
          </p:sp>
        </mc:Choice>
        <mc:Fallback xmlns="">
          <p:sp>
            <p:nvSpPr>
              <p:cNvPr id="7" name="Rectangle 6">
                <a:extLst>
                  <a:ext uri="{FF2B5EF4-FFF2-40B4-BE49-F238E27FC236}">
                    <a16:creationId xmlns:a16="http://schemas.microsoft.com/office/drawing/2014/main" id="{4FCC25A2-619F-8543-3AEE-CF81F80105DD}"/>
                  </a:ext>
                </a:extLst>
              </p:cNvPr>
              <p:cNvSpPr>
                <a:spLocks noRot="1" noChangeAspect="1" noMove="1" noResize="1" noEditPoints="1" noAdjustHandles="1" noChangeArrowheads="1" noChangeShapeType="1" noTextEdit="1"/>
              </p:cNvSpPr>
              <p:nvPr/>
            </p:nvSpPr>
            <p:spPr>
              <a:xfrm>
                <a:off x="304800" y="685800"/>
                <a:ext cx="8610600" cy="6001643"/>
              </a:xfrm>
              <a:prstGeom prst="rect">
                <a:avLst/>
              </a:prstGeom>
              <a:blipFill>
                <a:blip r:embed="rId2"/>
                <a:stretch>
                  <a:fillRect l="-1062" r="-354"/>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67C11063-341B-F174-C53A-A8E1D1B0B51B}"/>
              </a:ext>
            </a:extLst>
          </p:cNvPr>
          <p:cNvSpPr>
            <a:spLocks noChangeArrowheads="1"/>
          </p:cNvSpPr>
          <p:nvPr/>
        </p:nvSpPr>
        <p:spPr bwMode="auto">
          <a:xfrm>
            <a:off x="0" y="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a:latin typeface="Comic Sans MS" panose="030F0702030302020204" pitchFamily="66" charset="0"/>
              </a:rPr>
              <a:t>Memory Operands-Cont.</a:t>
            </a:r>
          </a:p>
        </p:txBody>
      </p:sp>
      <p:sp>
        <p:nvSpPr>
          <p:cNvPr id="16387" name="Rectangle 4">
            <a:extLst>
              <a:ext uri="{FF2B5EF4-FFF2-40B4-BE49-F238E27FC236}">
                <a16:creationId xmlns:a16="http://schemas.microsoft.com/office/drawing/2014/main" id="{55C3FF67-2522-078B-A555-A4F5D05B6DBB}"/>
              </a:ext>
            </a:extLst>
          </p:cNvPr>
          <p:cNvSpPr>
            <a:spLocks noChangeArrowheads="1"/>
          </p:cNvSpPr>
          <p:nvPr/>
        </p:nvSpPr>
        <p:spPr bwMode="auto">
          <a:xfrm>
            <a:off x="0" y="762000"/>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endParaRPr lang="en-GB" altLang="en-US" sz="2800" dirty="0">
              <a:latin typeface="Comic Sans MS" panose="030F0702030302020204" pitchFamily="66" charset="0"/>
            </a:endParaRPr>
          </a:p>
          <a:p>
            <a:pPr algn="just" eaLnBrk="1" hangingPunct="1"/>
            <a:endParaRPr lang="en-GB" altLang="en-US" sz="2800" dirty="0">
              <a:latin typeface="Comic Sans MS" panose="030F0702030302020204" pitchFamily="66" charset="0"/>
            </a:endParaRPr>
          </a:p>
        </p:txBody>
      </p:sp>
      <p:sp>
        <p:nvSpPr>
          <p:cNvPr id="16388" name="Rectangle 5">
            <a:extLst>
              <a:ext uri="{FF2B5EF4-FFF2-40B4-BE49-F238E27FC236}">
                <a16:creationId xmlns:a16="http://schemas.microsoft.com/office/drawing/2014/main" id="{97BD9D0A-4334-9315-B452-9756D3BED7CF}"/>
              </a:ext>
            </a:extLst>
          </p:cNvPr>
          <p:cNvSpPr>
            <a:spLocks noChangeArrowheads="1"/>
          </p:cNvSpPr>
          <p:nvPr/>
        </p:nvSpPr>
        <p:spPr bwMode="auto">
          <a:xfrm>
            <a:off x="457200" y="1893907"/>
            <a:ext cx="8077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 typeface="Arial" panose="020B0604020202020204" pitchFamily="34" charset="0"/>
              <a:buChar char="•"/>
            </a:pPr>
            <a:r>
              <a:rPr lang="en-GB" altLang="en-US" sz="2400" dirty="0">
                <a:latin typeface="Comic Sans MS" panose="030F0702030302020204" pitchFamily="66" charset="0"/>
              </a:rPr>
              <a:t>Byte addressing also affects the array index. To get the proper byte address in the code above, </a:t>
            </a:r>
            <a:r>
              <a:rPr lang="en-GB" altLang="en-US" sz="2400" i="1" dirty="0">
                <a:latin typeface="Comic Sans MS" panose="030F0702030302020204" pitchFamily="66" charset="0"/>
              </a:rPr>
              <a:t>the offset to be added to the base register $s3 must be 4 × 8, or 32, so </a:t>
            </a:r>
            <a:r>
              <a:rPr lang="en-GB" altLang="en-US" sz="2400" dirty="0">
                <a:latin typeface="Comic Sans MS" panose="030F0702030302020204" pitchFamily="66" charset="0"/>
              </a:rPr>
              <a:t>that the load address will select A[8] and not A[8/4].</a:t>
            </a:r>
            <a:r>
              <a:rPr lang="en-GB" altLang="en-US" sz="2400" b="1" dirty="0">
                <a:latin typeface="Comic Sans MS" panose="030F0702030302020204" pitchFamily="66" charset="0"/>
              </a:rPr>
              <a:t> </a:t>
            </a:r>
            <a:endParaRPr lang="en-GB" altLang="en-US" sz="2400" dirty="0">
              <a:latin typeface="Comic Sans MS" panose="030F0702030302020204" pitchFamily="66"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BE760939-D1AE-7B48-4DF6-00C133575B57}"/>
              </a:ext>
            </a:extLst>
          </p:cNvPr>
          <p:cNvSpPr>
            <a:spLocks noChangeArrowheads="1"/>
          </p:cNvSpPr>
          <p:nvPr/>
        </p:nvSpPr>
        <p:spPr bwMode="auto">
          <a:xfrm>
            <a:off x="0" y="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a:latin typeface="Comic Sans MS" panose="030F0702030302020204" pitchFamily="66" charset="0"/>
              </a:rPr>
              <a:t>Example </a:t>
            </a:r>
          </a:p>
        </p:txBody>
      </p:sp>
      <p:sp>
        <p:nvSpPr>
          <p:cNvPr id="18435" name="Text Box 4">
            <a:extLst>
              <a:ext uri="{FF2B5EF4-FFF2-40B4-BE49-F238E27FC236}">
                <a16:creationId xmlns:a16="http://schemas.microsoft.com/office/drawing/2014/main" id="{4A47F0B9-BB3F-20BA-9A4A-F14BD37AE272}"/>
              </a:ext>
            </a:extLst>
          </p:cNvPr>
          <p:cNvSpPr txBox="1">
            <a:spLocks noChangeArrowheads="1"/>
          </p:cNvSpPr>
          <p:nvPr/>
        </p:nvSpPr>
        <p:spPr bwMode="auto">
          <a:xfrm>
            <a:off x="304800" y="685800"/>
            <a:ext cx="861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r>
              <a:rPr lang="en-GB" altLang="en-US" sz="2400" dirty="0">
                <a:latin typeface="Comic Sans MS" panose="030F0702030302020204" pitchFamily="66" charset="0"/>
              </a:rPr>
              <a:t>Assume variable h is associated with register $s2 and the base address of the array A is in $s3. What is the MIPS assembly code for the C assignment statement below? </a:t>
            </a:r>
            <a:endParaRPr lang="en-US" altLang="en-US" sz="2400" dirty="0">
              <a:latin typeface="Comic Sans MS" panose="030F0702030302020204" pitchFamily="66" charset="0"/>
            </a:endParaRPr>
          </a:p>
        </p:txBody>
      </p:sp>
      <p:sp>
        <p:nvSpPr>
          <p:cNvPr id="18436" name="Rectangle 5">
            <a:extLst>
              <a:ext uri="{FF2B5EF4-FFF2-40B4-BE49-F238E27FC236}">
                <a16:creationId xmlns:a16="http://schemas.microsoft.com/office/drawing/2014/main" id="{6A8850E9-8921-63A7-864A-6669AAE3ABB7}"/>
              </a:ext>
            </a:extLst>
          </p:cNvPr>
          <p:cNvSpPr>
            <a:spLocks noChangeArrowheads="1"/>
          </p:cNvSpPr>
          <p:nvPr/>
        </p:nvSpPr>
        <p:spPr bwMode="auto">
          <a:xfrm>
            <a:off x="2819400" y="1981200"/>
            <a:ext cx="294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2800">
                <a:latin typeface="Comic Sans MS" panose="030F0702030302020204" pitchFamily="66" charset="0"/>
              </a:rPr>
              <a:t>A[12] = h + A[8];</a:t>
            </a:r>
          </a:p>
        </p:txBody>
      </p:sp>
      <p:sp>
        <p:nvSpPr>
          <p:cNvPr id="18437" name="Rectangle 4">
            <a:extLst>
              <a:ext uri="{FF2B5EF4-FFF2-40B4-BE49-F238E27FC236}">
                <a16:creationId xmlns:a16="http://schemas.microsoft.com/office/drawing/2014/main" id="{5AAF6716-C311-A3F9-013E-1CC262BC94E1}"/>
              </a:ext>
            </a:extLst>
          </p:cNvPr>
          <p:cNvSpPr>
            <a:spLocks noChangeArrowheads="1"/>
          </p:cNvSpPr>
          <p:nvPr/>
        </p:nvSpPr>
        <p:spPr bwMode="auto">
          <a:xfrm>
            <a:off x="152400" y="2806779"/>
            <a:ext cx="80772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400" dirty="0">
                <a:latin typeface="Comic Sans MS" panose="030F0702030302020204" pitchFamily="66" charset="0"/>
              </a:rPr>
              <a:t>Compiled MIPS code:</a:t>
            </a:r>
          </a:p>
          <a:p>
            <a:pPr marL="457200" indent="-457200" eaLnBrk="1" hangingPunct="1">
              <a:buFont typeface="Arial" panose="020B0604020202020204" pitchFamily="34" charset="0"/>
              <a:buChar char="•"/>
            </a:pPr>
            <a:r>
              <a:rPr lang="en-US" altLang="en-US" sz="2400" dirty="0">
                <a:latin typeface="Comic Sans MS" panose="030F0702030302020204" pitchFamily="66" charset="0"/>
              </a:rPr>
              <a:t>h in $s2, base address of A in $s3</a:t>
            </a:r>
          </a:p>
          <a:p>
            <a:pPr marL="457200" indent="-457200" eaLnBrk="1" hangingPunct="1">
              <a:buFont typeface="Arial" panose="020B0604020202020204" pitchFamily="34" charset="0"/>
              <a:buChar char="•"/>
            </a:pPr>
            <a:r>
              <a:rPr lang="en-US" altLang="en-US" sz="2400" dirty="0">
                <a:latin typeface="Comic Sans MS" panose="030F0702030302020204" pitchFamily="66" charset="0"/>
              </a:rPr>
              <a:t>Index 8 requires offset of 32</a:t>
            </a:r>
            <a:endParaRPr lang="en-GB" altLang="en-US" sz="2400" dirty="0">
              <a:latin typeface="Comic Sans MS" panose="030F0702030302020204" pitchFamily="66" charset="0"/>
            </a:endParaRPr>
          </a:p>
          <a:p>
            <a:pPr eaLnBrk="1" hangingPunct="1"/>
            <a:endParaRPr lang="en-GB" altLang="en-US" sz="3200" dirty="0">
              <a:latin typeface="Comic Sans MS" panose="030F0702030302020204" pitchFamily="66" charset="0"/>
            </a:endParaRPr>
          </a:p>
        </p:txBody>
      </p:sp>
      <p:sp>
        <p:nvSpPr>
          <p:cNvPr id="18438" name="Rectangle 7">
            <a:extLst>
              <a:ext uri="{FF2B5EF4-FFF2-40B4-BE49-F238E27FC236}">
                <a16:creationId xmlns:a16="http://schemas.microsoft.com/office/drawing/2014/main" id="{05F800DF-24B4-6050-050A-AE113842FDC0}"/>
              </a:ext>
            </a:extLst>
          </p:cNvPr>
          <p:cNvSpPr>
            <a:spLocks noChangeArrowheads="1"/>
          </p:cNvSpPr>
          <p:nvPr/>
        </p:nvSpPr>
        <p:spPr bwMode="auto">
          <a:xfrm>
            <a:off x="609600" y="4130393"/>
            <a:ext cx="85344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2800" dirty="0" err="1">
                <a:latin typeface="Comic Sans MS" panose="030F0702030302020204" pitchFamily="66" charset="0"/>
              </a:rPr>
              <a:t>lw</a:t>
            </a:r>
            <a:r>
              <a:rPr lang="en-GB" altLang="en-US" sz="2800" dirty="0">
                <a:latin typeface="Comic Sans MS" panose="030F0702030302020204" pitchFamily="66" charset="0"/>
              </a:rPr>
              <a:t> $t0,32($s3) 		</a:t>
            </a:r>
            <a:r>
              <a:rPr lang="en-GB" altLang="en-US" sz="2400" dirty="0">
                <a:latin typeface="Comic Sans MS" panose="030F0702030302020204" pitchFamily="66" charset="0"/>
              </a:rPr>
              <a:t># $t0 gets A[8]	</a:t>
            </a:r>
          </a:p>
          <a:p>
            <a:pPr eaLnBrk="1" hangingPunct="1"/>
            <a:r>
              <a:rPr lang="en-GB" altLang="en-US" sz="2800" dirty="0">
                <a:latin typeface="Comic Sans MS" panose="030F0702030302020204" pitchFamily="66" charset="0"/>
              </a:rPr>
              <a:t>add $t0,$s2,$t0	</a:t>
            </a:r>
            <a:r>
              <a:rPr lang="en-GB" altLang="en-US" sz="2400" dirty="0">
                <a:latin typeface="Comic Sans MS" panose="030F0702030302020204" pitchFamily="66" charset="0"/>
              </a:rPr>
              <a:t># $t0 gets h + A[8]</a:t>
            </a:r>
          </a:p>
          <a:p>
            <a:pPr eaLnBrk="1" hangingPunct="1"/>
            <a:r>
              <a:rPr lang="en-GB" altLang="en-US" sz="2800" dirty="0" err="1">
                <a:latin typeface="Comic Sans MS" panose="030F0702030302020204" pitchFamily="66" charset="0"/>
              </a:rPr>
              <a:t>sw</a:t>
            </a:r>
            <a:r>
              <a:rPr lang="en-GB" altLang="en-US" sz="2800" dirty="0">
                <a:latin typeface="Comic Sans MS" panose="030F0702030302020204" pitchFamily="66" charset="0"/>
              </a:rPr>
              <a:t> $t0,48($s3)		</a:t>
            </a:r>
            <a:r>
              <a:rPr lang="en-US" altLang="en-US" sz="2400" dirty="0">
                <a:latin typeface="Comic Sans MS" panose="030F0702030302020204" pitchFamily="66" charset="0"/>
              </a:rPr>
              <a:t># $ Store h + A[8] back into 					     A[12]</a:t>
            </a:r>
            <a:endParaRPr lang="en-GB" altLang="en-US" sz="2400" dirty="0">
              <a:latin typeface="Comic Sans MS" panose="030F0702030302020204"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A48958F4-A6C0-7405-F8DF-C1DF89B80E31}"/>
              </a:ext>
            </a:extLst>
          </p:cNvPr>
          <p:cNvSpPr>
            <a:spLocks noChangeArrowheads="1"/>
          </p:cNvSpPr>
          <p:nvPr/>
        </p:nvSpPr>
        <p:spPr bwMode="auto">
          <a:xfrm>
            <a:off x="228600" y="381000"/>
            <a:ext cx="5770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2800" dirty="0">
                <a:latin typeface="Comic Sans MS" panose="030F0702030302020204" pitchFamily="66" charset="0"/>
              </a:rPr>
              <a:t>Constant or Immediate Operands</a:t>
            </a:r>
          </a:p>
        </p:txBody>
      </p:sp>
      <p:sp>
        <p:nvSpPr>
          <p:cNvPr id="19460" name="Rectangle 5">
            <a:extLst>
              <a:ext uri="{FF2B5EF4-FFF2-40B4-BE49-F238E27FC236}">
                <a16:creationId xmlns:a16="http://schemas.microsoft.com/office/drawing/2014/main" id="{22D17D49-DFEB-734F-8AB7-CE4136C0BC8C}"/>
              </a:ext>
            </a:extLst>
          </p:cNvPr>
          <p:cNvSpPr>
            <a:spLocks noChangeArrowheads="1"/>
          </p:cNvSpPr>
          <p:nvPr/>
        </p:nvSpPr>
        <p:spPr bwMode="auto">
          <a:xfrm>
            <a:off x="304800" y="1219200"/>
            <a:ext cx="85344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buFont typeface="Arial" panose="020B0604020202020204" pitchFamily="34" charset="0"/>
              <a:buChar char="•"/>
            </a:pPr>
            <a:endParaRPr lang="en-GB" altLang="en-US" sz="2800" dirty="0">
              <a:latin typeface="Comic Sans MS" panose="030F0702030302020204" pitchFamily="66" charset="0"/>
            </a:endParaRPr>
          </a:p>
          <a:p>
            <a:pPr eaLnBrk="1" hangingPunct="1">
              <a:buFont typeface="Arial" panose="020B0604020202020204" pitchFamily="34" charset="0"/>
              <a:buChar char="•"/>
            </a:pPr>
            <a:r>
              <a:rPr lang="en-US" altLang="en-US" sz="2800" dirty="0">
                <a:latin typeface="Comic Sans MS" panose="030F0702030302020204" pitchFamily="66" charset="0"/>
              </a:rPr>
              <a:t>An instruction may require a constant as input</a:t>
            </a:r>
          </a:p>
          <a:p>
            <a:pPr eaLnBrk="1" hangingPunct="1">
              <a:buFont typeface="Arial" panose="020B0604020202020204" pitchFamily="34" charset="0"/>
              <a:buChar char="•"/>
            </a:pPr>
            <a:r>
              <a:rPr lang="en-US" altLang="en-US" sz="2800" dirty="0">
                <a:latin typeface="Comic Sans MS" panose="030F0702030302020204" pitchFamily="66" charset="0"/>
              </a:rPr>
              <a:t>An immediate instruction uses a constant number as one of the inputs (instead of a register operand)</a:t>
            </a:r>
          </a:p>
          <a:p>
            <a:pPr eaLnBrk="1" hangingPunct="1">
              <a:buFont typeface="Arial" panose="020B0604020202020204" pitchFamily="34" charset="0"/>
              <a:buChar char="•"/>
            </a:pPr>
            <a:r>
              <a:rPr lang="en-GB" altLang="en-US" sz="2800" dirty="0">
                <a:latin typeface="Comic Sans MS" panose="030F0702030302020204" pitchFamily="66" charset="0"/>
              </a:rPr>
              <a:t>To add 4 to register $s3, we just write</a:t>
            </a:r>
          </a:p>
          <a:p>
            <a:pPr algn="ctr" eaLnBrk="1" hangingPunct="1"/>
            <a:endParaRPr lang="en-GB" altLang="en-US" sz="2800" dirty="0">
              <a:latin typeface="Comic Sans MS" panose="030F0702030302020204" pitchFamily="66" charset="0"/>
            </a:endParaRPr>
          </a:p>
          <a:p>
            <a:pPr algn="ctr" eaLnBrk="1" hangingPunct="1"/>
            <a:r>
              <a:rPr lang="en-GB" altLang="en-US" sz="2800" dirty="0" err="1">
                <a:latin typeface="Comic Sans MS" panose="030F0702030302020204" pitchFamily="66" charset="0"/>
              </a:rPr>
              <a:t>addi</a:t>
            </a:r>
            <a:r>
              <a:rPr lang="en-GB" altLang="en-US" sz="2800" dirty="0">
                <a:latin typeface="Comic Sans MS" panose="030F0702030302020204" pitchFamily="66" charset="0"/>
              </a:rPr>
              <a:t> $s3,$s3,4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7F559311-A539-4DE2-5EAF-9427F4B019C1}"/>
              </a:ext>
            </a:extLst>
          </p:cNvPr>
          <p:cNvSpPr>
            <a:spLocks noChangeArrowheads="1"/>
          </p:cNvSpPr>
          <p:nvPr/>
        </p:nvSpPr>
        <p:spPr bwMode="auto">
          <a:xfrm>
            <a:off x="297730" y="228600"/>
            <a:ext cx="1677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2800" dirty="0">
                <a:latin typeface="Comic Sans MS" panose="030F0702030302020204" pitchFamily="66" charset="0"/>
              </a:rPr>
              <a:t>Example </a:t>
            </a:r>
          </a:p>
        </p:txBody>
      </p:sp>
      <p:sp>
        <p:nvSpPr>
          <p:cNvPr id="20483" name="Text Box 4">
            <a:extLst>
              <a:ext uri="{FF2B5EF4-FFF2-40B4-BE49-F238E27FC236}">
                <a16:creationId xmlns:a16="http://schemas.microsoft.com/office/drawing/2014/main" id="{92D63471-5A74-B3CC-87BF-C9D1456DE032}"/>
              </a:ext>
            </a:extLst>
          </p:cNvPr>
          <p:cNvSpPr txBox="1">
            <a:spLocks noChangeArrowheads="1"/>
          </p:cNvSpPr>
          <p:nvPr/>
        </p:nvSpPr>
        <p:spPr bwMode="auto">
          <a:xfrm>
            <a:off x="304800" y="914400"/>
            <a:ext cx="83058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buClr>
                <a:srgbClr val="CC0000"/>
              </a:buClr>
            </a:pPr>
            <a:r>
              <a:rPr lang="en-US" altLang="en-US" sz="2400">
                <a:latin typeface="Comic Sans MS" panose="030F0702030302020204" pitchFamily="66" charset="0"/>
              </a:rPr>
              <a:t>Convert to assembly:</a:t>
            </a:r>
          </a:p>
          <a:p>
            <a:pPr eaLnBrk="1" hangingPunct="1">
              <a:buClr>
                <a:srgbClr val="CC0000"/>
              </a:buClr>
            </a:pPr>
            <a:endParaRPr lang="en-US" altLang="en-US" sz="2400">
              <a:latin typeface="Comic Sans MS" panose="030F0702030302020204" pitchFamily="66" charset="0"/>
            </a:endParaRPr>
          </a:p>
          <a:p>
            <a:pPr eaLnBrk="1" hangingPunct="1">
              <a:buClr>
                <a:srgbClr val="CC0000"/>
              </a:buClr>
            </a:pPr>
            <a:r>
              <a:rPr lang="en-US" altLang="en-US" sz="2400">
                <a:latin typeface="Comic Sans MS" panose="030F0702030302020204" pitchFamily="66" charset="0"/>
              </a:rPr>
              <a:t>C code:     d[3]  = d[2] + a;</a:t>
            </a:r>
          </a:p>
          <a:p>
            <a:pPr eaLnBrk="1" hangingPunct="1">
              <a:buClr>
                <a:srgbClr val="CC0000"/>
              </a:buClr>
            </a:pPr>
            <a:endParaRPr lang="en-US" altLang="en-US" sz="2400">
              <a:latin typeface="Comic Sans MS" panose="030F0702030302020204" pitchFamily="66" charset="0"/>
            </a:endParaRPr>
          </a:p>
          <a:p>
            <a:pPr eaLnBrk="1" hangingPunct="1">
              <a:buClr>
                <a:srgbClr val="CC0000"/>
              </a:buClr>
            </a:pPr>
            <a:r>
              <a:rPr lang="en-US" altLang="en-US" sz="2400">
                <a:latin typeface="Comic Sans MS" panose="030F0702030302020204" pitchFamily="66" charset="0"/>
              </a:rPr>
              <a:t>Assembly:</a:t>
            </a:r>
          </a:p>
          <a:p>
            <a:pPr eaLnBrk="1" hangingPunct="1">
              <a:buClr>
                <a:srgbClr val="CC0000"/>
              </a:buClr>
            </a:pPr>
            <a:endParaRPr lang="en-US" altLang="en-US" sz="2400"/>
          </a:p>
          <a:p>
            <a:pPr eaLnBrk="1" hangingPunct="1">
              <a:buClr>
                <a:srgbClr val="CC0000"/>
              </a:buClr>
            </a:pPr>
            <a:r>
              <a:rPr lang="en-US" altLang="en-US" sz="2400">
                <a:latin typeface="Comic Sans MS" panose="030F0702030302020204" pitchFamily="66" charset="0"/>
              </a:rPr>
              <a:t>lw     $t0, 8($s4)     #  d[2] is brought into $t0</a:t>
            </a:r>
          </a:p>
          <a:p>
            <a:pPr eaLnBrk="1" hangingPunct="1">
              <a:buClr>
                <a:srgbClr val="CC0000"/>
              </a:buClr>
            </a:pPr>
            <a:r>
              <a:rPr lang="en-US" altLang="en-US" sz="2400">
                <a:latin typeface="Comic Sans MS" panose="030F0702030302020204" pitchFamily="66" charset="0"/>
              </a:rPr>
              <a:t>addi   $t0, $t0, a    #  the sum is in $t0</a:t>
            </a:r>
          </a:p>
          <a:p>
            <a:pPr eaLnBrk="1" hangingPunct="1">
              <a:buClr>
                <a:srgbClr val="CC0000"/>
              </a:buClr>
            </a:pPr>
            <a:r>
              <a:rPr lang="en-US" altLang="en-US" sz="2400">
                <a:latin typeface="Comic Sans MS" panose="030F0702030302020204" pitchFamily="66" charset="0"/>
              </a:rPr>
              <a:t>sw     $t0, 12($s4)   #  $t0 is stored into d[3]</a:t>
            </a:r>
          </a:p>
          <a:p>
            <a:pPr eaLnBrk="1" hangingPunct="1">
              <a:buClr>
                <a:srgbClr val="CC0000"/>
              </a:buClr>
            </a:pPr>
            <a:endParaRPr lang="en-US" altLang="en-US" sz="2400"/>
          </a:p>
          <a:p>
            <a:pPr eaLnBrk="1" hangingPunct="1">
              <a:buClr>
                <a:srgbClr val="CC0000"/>
              </a:buClr>
            </a:pPr>
            <a:r>
              <a:rPr lang="en-US" altLang="en-US" sz="2400">
                <a:solidFill>
                  <a:schemeClr val="accent2"/>
                </a:solidFill>
                <a:latin typeface="Comic Sans MS" panose="030F0702030302020204" pitchFamily="66" charset="0"/>
              </a:rPr>
              <a:t>Assembly version of the code continues to expand!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7F559311-A539-4DE2-5EAF-9427F4B019C1}"/>
              </a:ext>
            </a:extLst>
          </p:cNvPr>
          <p:cNvSpPr>
            <a:spLocks noChangeArrowheads="1"/>
          </p:cNvSpPr>
          <p:nvPr/>
        </p:nvSpPr>
        <p:spPr bwMode="auto">
          <a:xfrm>
            <a:off x="304800" y="391180"/>
            <a:ext cx="45320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pt-BR" altLang="en-US" sz="2800" dirty="0">
                <a:latin typeface="Comic Sans MS" panose="030F0702030302020204" pitchFamily="66" charset="0"/>
              </a:rPr>
              <a:t>MIPS register 0 ($zero) </a:t>
            </a:r>
            <a:endParaRPr lang="en-GB" altLang="en-US" sz="2800" dirty="0">
              <a:latin typeface="Comic Sans MS" panose="030F0702030302020204" pitchFamily="66" charset="0"/>
            </a:endParaRPr>
          </a:p>
        </p:txBody>
      </p:sp>
      <p:sp>
        <p:nvSpPr>
          <p:cNvPr id="20483" name="Text Box 4">
            <a:extLst>
              <a:ext uri="{FF2B5EF4-FFF2-40B4-BE49-F238E27FC236}">
                <a16:creationId xmlns:a16="http://schemas.microsoft.com/office/drawing/2014/main" id="{92D63471-5A74-B3CC-87BF-C9D1456DE032}"/>
              </a:ext>
            </a:extLst>
          </p:cNvPr>
          <p:cNvSpPr txBox="1">
            <a:spLocks noChangeArrowheads="1"/>
          </p:cNvSpPr>
          <p:nvPr/>
        </p:nvSpPr>
        <p:spPr bwMode="auto">
          <a:xfrm>
            <a:off x="324439" y="1295400"/>
            <a:ext cx="8305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buClr>
                <a:srgbClr val="CC0000"/>
              </a:buClr>
            </a:pPr>
            <a:r>
              <a:rPr lang="en-US" altLang="en-US" sz="2400" dirty="0">
                <a:latin typeface="Comic Sans MS" panose="030F0702030302020204" pitchFamily="66" charset="0"/>
              </a:rPr>
              <a:t>MIPS register 0 ($zero) is the constant 0. It cannot be overwritten.</a:t>
            </a:r>
          </a:p>
          <a:p>
            <a:pPr eaLnBrk="1" hangingPunct="1">
              <a:buClr>
                <a:srgbClr val="CC0000"/>
              </a:buClr>
            </a:pPr>
            <a:endParaRPr lang="en-US" altLang="en-US" sz="2400" dirty="0">
              <a:latin typeface="Comic Sans MS" panose="030F0702030302020204" pitchFamily="66" charset="0"/>
            </a:endParaRPr>
          </a:p>
          <a:p>
            <a:pPr eaLnBrk="1" hangingPunct="1">
              <a:buClr>
                <a:srgbClr val="CC0000"/>
              </a:buClr>
            </a:pPr>
            <a:endParaRPr lang="en-US" altLang="en-US" sz="2400" dirty="0">
              <a:latin typeface="Comic Sans MS" panose="030F0702030302020204" pitchFamily="66" charset="0"/>
            </a:endParaRPr>
          </a:p>
          <a:p>
            <a:pPr eaLnBrk="1" hangingPunct="1">
              <a:buClr>
                <a:srgbClr val="CC0000"/>
              </a:buClr>
            </a:pPr>
            <a:r>
              <a:rPr lang="de-DE" altLang="en-US" sz="2400" dirty="0">
                <a:latin typeface="Comic Sans MS" panose="030F0702030302020204" pitchFamily="66" charset="0"/>
              </a:rPr>
              <a:t>add $t2, $s1, $zero # $t2 gets $s1</a:t>
            </a:r>
            <a:endParaRPr lang="en-US" altLang="en-US" sz="2400" dirty="0">
              <a:latin typeface="Comic Sans MS" panose="030F0702030302020204" pitchFamily="66" charset="0"/>
            </a:endParaRPr>
          </a:p>
          <a:p>
            <a:pPr eaLnBrk="1" hangingPunct="1">
              <a:buClr>
                <a:srgbClr val="CC0000"/>
              </a:buClr>
            </a:pPr>
            <a:endParaRPr lang="en-US" altLang="en-US" sz="2400" dirty="0">
              <a:latin typeface="Comic Sans MS" panose="030F0702030302020204" pitchFamily="66" charset="0"/>
            </a:endParaRPr>
          </a:p>
          <a:p>
            <a:pPr eaLnBrk="1" hangingPunct="1">
              <a:buClr>
                <a:srgbClr val="CC0000"/>
              </a:buClr>
            </a:pPr>
            <a:endParaRPr lang="en-US" altLang="en-US" sz="2400" dirty="0">
              <a:latin typeface="Comic Sans MS" panose="030F0702030302020204" pitchFamily="66" charset="0"/>
            </a:endParaRPr>
          </a:p>
        </p:txBody>
      </p:sp>
    </p:spTree>
    <p:extLst>
      <p:ext uri="{BB962C8B-B14F-4D97-AF65-F5344CB8AC3E}">
        <p14:creationId xmlns:p14="http://schemas.microsoft.com/office/powerpoint/2010/main" val="1932821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12EF2F4D-6833-767E-3B40-7C0BEF3542CE}"/>
              </a:ext>
            </a:extLst>
          </p:cNvPr>
          <p:cNvSpPr>
            <a:spLocks noChangeArrowheads="1"/>
          </p:cNvSpPr>
          <p:nvPr/>
        </p:nvSpPr>
        <p:spPr bwMode="auto">
          <a:xfrm>
            <a:off x="381000" y="381000"/>
            <a:ext cx="2533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2800" dirty="0">
                <a:latin typeface="Comic Sans MS" panose="030F0702030302020204" pitchFamily="66" charset="0"/>
              </a:rPr>
              <a:t>Byte Storage </a:t>
            </a:r>
          </a:p>
        </p:txBody>
      </p:sp>
      <p:pic>
        <p:nvPicPr>
          <p:cNvPr id="22531" name="Picture 2">
            <a:extLst>
              <a:ext uri="{FF2B5EF4-FFF2-40B4-BE49-F238E27FC236}">
                <a16:creationId xmlns:a16="http://schemas.microsoft.com/office/drawing/2014/main" id="{10C02661-3E50-4394-BE75-FF0D20DF7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02151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97DAB671-484D-6146-0BBF-75B7E13BD2FE}"/>
              </a:ext>
            </a:extLst>
          </p:cNvPr>
          <p:cNvSpPr>
            <a:spLocks noChangeArrowheads="1"/>
          </p:cNvSpPr>
          <p:nvPr/>
        </p:nvSpPr>
        <p:spPr bwMode="auto">
          <a:xfrm>
            <a:off x="228600" y="228600"/>
            <a:ext cx="4806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latin typeface="Comic Sans MS" panose="030F0702030302020204" pitchFamily="66" charset="0"/>
              </a:rPr>
              <a:t>Big-Endian Storage Method</a:t>
            </a:r>
            <a:endParaRPr lang="en-GB" altLang="en-US" sz="2800" dirty="0">
              <a:latin typeface="Comic Sans MS" panose="030F0702030302020204" pitchFamily="66" charset="0"/>
            </a:endParaRPr>
          </a:p>
        </p:txBody>
      </p:sp>
      <p:pic>
        <p:nvPicPr>
          <p:cNvPr id="23555" name="Picture 2">
            <a:extLst>
              <a:ext uri="{FF2B5EF4-FFF2-40B4-BE49-F238E27FC236}">
                <a16:creationId xmlns:a16="http://schemas.microsoft.com/office/drawing/2014/main" id="{83FAA362-CF43-B104-F96E-653823BDF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31242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51">
            <a:extLst>
              <a:ext uri="{FF2B5EF4-FFF2-40B4-BE49-F238E27FC236}">
                <a16:creationId xmlns:a16="http://schemas.microsoft.com/office/drawing/2014/main" id="{7D0AA4AF-7284-8622-8A6F-5FB23355A4D7}"/>
              </a:ext>
            </a:extLst>
          </p:cNvPr>
          <p:cNvSpPr>
            <a:spLocks noChangeArrowheads="1"/>
          </p:cNvSpPr>
          <p:nvPr/>
        </p:nvSpPr>
        <p:spPr bwMode="auto">
          <a:xfrm>
            <a:off x="3810000" y="1447800"/>
            <a:ext cx="457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spcBef>
                <a:spcPct val="20000"/>
              </a:spcBef>
              <a:buClr>
                <a:schemeClr val="bg2"/>
              </a:buClr>
              <a:buSzPct val="75000"/>
              <a:buFont typeface="Wingdings" panose="05000000000000000000" pitchFamily="2" charset="2"/>
              <a:buChar char="n"/>
            </a:pPr>
            <a:r>
              <a:rPr lang="en-US" altLang="en-US" sz="2400" dirty="0"/>
              <a:t>Suppose a word W</a:t>
            </a:r>
            <a:r>
              <a:rPr lang="en-US" altLang="en-US" sz="2400" baseline="-25000" dirty="0"/>
              <a:t>i</a:t>
            </a:r>
            <a:r>
              <a:rPr lang="en-US" altLang="en-US" sz="2400" dirty="0"/>
              <a:t> is represented as B</a:t>
            </a:r>
            <a:r>
              <a:rPr lang="en-US" altLang="en-US" sz="2400" baseline="-25000" dirty="0"/>
              <a:t>i, 3 </a:t>
            </a:r>
            <a:r>
              <a:rPr lang="en-US" altLang="en-US" sz="2400" dirty="0"/>
              <a:t>B</a:t>
            </a:r>
            <a:r>
              <a:rPr lang="en-US" altLang="en-US" sz="2400" baseline="-25000" dirty="0"/>
              <a:t>i, 2 </a:t>
            </a:r>
            <a:r>
              <a:rPr lang="en-US" altLang="en-US" sz="2400" dirty="0"/>
              <a:t>B</a:t>
            </a:r>
            <a:r>
              <a:rPr lang="en-US" altLang="en-US" sz="2400" baseline="-25000" dirty="0"/>
              <a:t>i, 1 </a:t>
            </a:r>
            <a:r>
              <a:rPr lang="en-US" altLang="en-US" sz="2400" dirty="0"/>
              <a:t>B</a:t>
            </a:r>
            <a:r>
              <a:rPr lang="en-US" altLang="en-US" sz="2400" baseline="-25000" dirty="0"/>
              <a:t>i, 0</a:t>
            </a:r>
            <a:r>
              <a:rPr lang="en-US" altLang="en-US" sz="2400" dirty="0"/>
              <a:t> </a:t>
            </a:r>
          </a:p>
          <a:p>
            <a:pPr algn="just" eaLnBrk="1" hangingPunct="1">
              <a:spcBef>
                <a:spcPct val="20000"/>
              </a:spcBef>
              <a:buClr>
                <a:schemeClr val="bg2"/>
              </a:buClr>
              <a:buSzPct val="75000"/>
              <a:buFont typeface="Wingdings" panose="05000000000000000000" pitchFamily="2" charset="2"/>
              <a:buChar char="n"/>
            </a:pPr>
            <a:endParaRPr lang="en-US" altLang="en-US" sz="2400" dirty="0"/>
          </a:p>
          <a:p>
            <a:pPr algn="just" eaLnBrk="1" hangingPunct="1">
              <a:spcBef>
                <a:spcPct val="20000"/>
              </a:spcBef>
              <a:buClr>
                <a:schemeClr val="bg2"/>
              </a:buClr>
              <a:buSzPct val="75000"/>
              <a:buFont typeface="Wingdings" panose="05000000000000000000" pitchFamily="2" charset="2"/>
              <a:buChar char="n"/>
            </a:pPr>
            <a:r>
              <a:rPr lang="en-US" altLang="en-US" sz="2400" dirty="0"/>
              <a:t>Most significant byte B</a:t>
            </a:r>
            <a:r>
              <a:rPr lang="en-US" altLang="en-US" sz="2400" baseline="-25000" dirty="0"/>
              <a:t>i, 3</a:t>
            </a:r>
            <a:r>
              <a:rPr lang="en-US" altLang="en-US" sz="2400" dirty="0"/>
              <a:t> of  W</a:t>
            </a:r>
            <a:r>
              <a:rPr lang="en-US" altLang="en-US" sz="2400" baseline="-25000" dirty="0"/>
              <a:t>i</a:t>
            </a:r>
            <a:r>
              <a:rPr lang="en-US" altLang="en-US" sz="2400" dirty="0"/>
              <a:t> is assigned the lowest address and the least significant byte B</a:t>
            </a:r>
            <a:r>
              <a:rPr lang="en-US" altLang="en-US" sz="2400" baseline="-25000" dirty="0"/>
              <a:t>i, 0</a:t>
            </a:r>
            <a:r>
              <a:rPr lang="en-US" altLang="en-US" sz="2400" dirty="0"/>
              <a:t> is assigned the highest address.</a:t>
            </a:r>
          </a:p>
          <a:p>
            <a:pPr algn="just" eaLnBrk="1" hangingPunct="1">
              <a:spcBef>
                <a:spcPct val="20000"/>
              </a:spcBef>
              <a:buClr>
                <a:schemeClr val="bg2"/>
              </a:buClr>
              <a:buSzPct val="75000"/>
              <a:buFont typeface="Wingdings" panose="05000000000000000000" pitchFamily="2" charset="2"/>
              <a:buChar char="n"/>
            </a:pPr>
            <a:endParaRPr lang="en-US" altLang="en-US" sz="2400" dirty="0"/>
          </a:p>
          <a:p>
            <a:pPr algn="just" eaLnBrk="1" hangingPunct="1">
              <a:spcBef>
                <a:spcPct val="20000"/>
              </a:spcBef>
              <a:buClr>
                <a:schemeClr val="bg2"/>
              </a:buClr>
              <a:buSzPct val="75000"/>
              <a:buFont typeface="Wingdings" panose="05000000000000000000" pitchFamily="2" charset="2"/>
              <a:buChar char="n"/>
            </a:pPr>
            <a:r>
              <a:rPr lang="en-US" altLang="en-US" sz="2400" dirty="0"/>
              <a:t>It is so named because it assigns highest address to byte 0 of a word.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1ABDF23-0224-CC07-07A5-C1A8A1983768}"/>
              </a:ext>
            </a:extLst>
          </p:cNvPr>
          <p:cNvSpPr>
            <a:spLocks noChangeArrowheads="1"/>
          </p:cNvSpPr>
          <p:nvPr/>
        </p:nvSpPr>
        <p:spPr bwMode="auto">
          <a:xfrm>
            <a:off x="152400" y="314325"/>
            <a:ext cx="5222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a:latin typeface="Comic Sans MS" panose="030F0702030302020204" pitchFamily="66" charset="0"/>
              </a:rPr>
              <a:t>Little-Endian Storage Method</a:t>
            </a:r>
            <a:endParaRPr lang="en-GB" altLang="en-US" sz="2800">
              <a:latin typeface="Comic Sans MS" panose="030F0702030302020204" pitchFamily="66" charset="0"/>
            </a:endParaRPr>
          </a:p>
        </p:txBody>
      </p:sp>
      <p:pic>
        <p:nvPicPr>
          <p:cNvPr id="24579" name="Picture 2">
            <a:extLst>
              <a:ext uri="{FF2B5EF4-FFF2-40B4-BE49-F238E27FC236}">
                <a16:creationId xmlns:a16="http://schemas.microsoft.com/office/drawing/2014/main" id="{A6A79FCC-8ABE-E1D0-36F5-9E8FD80F4B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2971800"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a:extLst>
              <a:ext uri="{FF2B5EF4-FFF2-40B4-BE49-F238E27FC236}">
                <a16:creationId xmlns:a16="http://schemas.microsoft.com/office/drawing/2014/main" id="{0B91E72E-FFFD-3B19-F8E4-D7B07FA0B091}"/>
              </a:ext>
            </a:extLst>
          </p:cNvPr>
          <p:cNvSpPr>
            <a:spLocks noChangeArrowheads="1"/>
          </p:cNvSpPr>
          <p:nvPr/>
        </p:nvSpPr>
        <p:spPr bwMode="auto">
          <a:xfrm>
            <a:off x="3886200" y="1905000"/>
            <a:ext cx="4800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spcBef>
                <a:spcPct val="20000"/>
              </a:spcBef>
              <a:buClr>
                <a:schemeClr val="bg2"/>
              </a:buClr>
              <a:buSzPct val="75000"/>
              <a:buFont typeface="Wingdings" panose="05000000000000000000" pitchFamily="2" charset="2"/>
              <a:buChar char="n"/>
            </a:pPr>
            <a:r>
              <a:rPr lang="en-US" altLang="en-US" sz="2400" dirty="0"/>
              <a:t>Suppose a word W</a:t>
            </a:r>
            <a:r>
              <a:rPr lang="en-US" altLang="en-US" sz="2400" baseline="-25000" dirty="0"/>
              <a:t>i</a:t>
            </a:r>
            <a:r>
              <a:rPr lang="en-US" altLang="en-US" sz="2400" dirty="0"/>
              <a:t> is represented as B</a:t>
            </a:r>
            <a:r>
              <a:rPr lang="en-US" altLang="en-US" sz="2400" baseline="-25000" dirty="0"/>
              <a:t>i, 0 </a:t>
            </a:r>
            <a:r>
              <a:rPr lang="en-US" altLang="en-US" sz="2400" dirty="0"/>
              <a:t>B</a:t>
            </a:r>
            <a:r>
              <a:rPr lang="en-US" altLang="en-US" sz="2400" baseline="-25000" dirty="0"/>
              <a:t>i, 1 </a:t>
            </a:r>
            <a:r>
              <a:rPr lang="en-US" altLang="en-US" sz="2400" dirty="0"/>
              <a:t>B</a:t>
            </a:r>
            <a:r>
              <a:rPr lang="en-US" altLang="en-US" sz="2400" baseline="-25000" dirty="0"/>
              <a:t>i, 2 </a:t>
            </a:r>
            <a:r>
              <a:rPr lang="en-US" altLang="en-US" sz="2400" dirty="0"/>
              <a:t>B</a:t>
            </a:r>
            <a:r>
              <a:rPr lang="en-US" altLang="en-US" sz="2400" baseline="-25000" dirty="0"/>
              <a:t>i, 3</a:t>
            </a:r>
            <a:r>
              <a:rPr lang="en-US" altLang="en-US" sz="2400" dirty="0"/>
              <a:t> </a:t>
            </a:r>
          </a:p>
          <a:p>
            <a:pPr algn="just" eaLnBrk="1" hangingPunct="1">
              <a:spcBef>
                <a:spcPct val="20000"/>
              </a:spcBef>
              <a:buClr>
                <a:schemeClr val="bg2"/>
              </a:buClr>
              <a:buSzPct val="75000"/>
              <a:buFont typeface="Wingdings" panose="05000000000000000000" pitchFamily="2" charset="2"/>
              <a:buChar char="n"/>
            </a:pPr>
            <a:endParaRPr lang="en-US" altLang="en-US" sz="2400" dirty="0"/>
          </a:p>
          <a:p>
            <a:pPr algn="just" eaLnBrk="1" hangingPunct="1">
              <a:spcBef>
                <a:spcPct val="20000"/>
              </a:spcBef>
              <a:buClr>
                <a:schemeClr val="bg2"/>
              </a:buClr>
              <a:buSzPct val="75000"/>
              <a:buFont typeface="Wingdings" panose="05000000000000000000" pitchFamily="2" charset="2"/>
              <a:buChar char="n"/>
            </a:pPr>
            <a:r>
              <a:rPr lang="en-US" altLang="en-US" sz="2400" dirty="0"/>
              <a:t>Most significant byte B</a:t>
            </a:r>
            <a:r>
              <a:rPr lang="en-US" altLang="en-US" sz="2400" baseline="-25000" dirty="0"/>
              <a:t>i, 3</a:t>
            </a:r>
            <a:r>
              <a:rPr lang="en-US" altLang="en-US" sz="2400" dirty="0"/>
              <a:t> of  W</a:t>
            </a:r>
            <a:r>
              <a:rPr lang="en-US" altLang="en-US" sz="2400" baseline="-25000" dirty="0"/>
              <a:t>i</a:t>
            </a:r>
            <a:r>
              <a:rPr lang="en-US" altLang="en-US" sz="2400" dirty="0"/>
              <a:t> is assigned the highest address and the least significant byte B</a:t>
            </a:r>
            <a:r>
              <a:rPr lang="en-US" altLang="en-US" sz="2400" baseline="-25000" dirty="0"/>
              <a:t>i, 0</a:t>
            </a:r>
            <a:r>
              <a:rPr lang="en-US" altLang="en-US" sz="2400" dirty="0"/>
              <a:t> is assigned the lowest address.</a:t>
            </a:r>
          </a:p>
          <a:p>
            <a:pPr algn="just" eaLnBrk="1" hangingPunct="1">
              <a:spcBef>
                <a:spcPct val="20000"/>
              </a:spcBef>
              <a:buClr>
                <a:schemeClr val="bg2"/>
              </a:buClr>
              <a:buSzPct val="75000"/>
              <a:buFont typeface="Wingdings" panose="05000000000000000000" pitchFamily="2" charset="2"/>
              <a:buChar char="n"/>
            </a:pPr>
            <a:endParaRPr lang="en-US" altLang="en-US" sz="2400" dirty="0"/>
          </a:p>
          <a:p>
            <a:pPr algn="just" eaLnBrk="1" hangingPunct="1">
              <a:spcBef>
                <a:spcPct val="20000"/>
              </a:spcBef>
              <a:buClr>
                <a:schemeClr val="bg2"/>
              </a:buClr>
              <a:buSzPct val="75000"/>
              <a:buFont typeface="Wingdings" panose="05000000000000000000" pitchFamily="2" charset="2"/>
              <a:buChar char="n"/>
            </a:pPr>
            <a:r>
              <a:rPr lang="en-US" altLang="en-US" sz="2400" dirty="0"/>
              <a:t>It is so named because it assigns lowest address to byte 0 of a word.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6DA99BE-2861-D3B4-A033-DD9D352FA08A}"/>
              </a:ext>
            </a:extLst>
          </p:cNvPr>
          <p:cNvSpPr>
            <a:spLocks noChangeArrowheads="1"/>
          </p:cNvSpPr>
          <p:nvPr/>
        </p:nvSpPr>
        <p:spPr bwMode="auto">
          <a:xfrm>
            <a:off x="76200" y="65126"/>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3200">
                <a:latin typeface="Comic Sans MS" panose="030F0702030302020204" pitchFamily="66" charset="0"/>
              </a:rPr>
              <a:t>A Basic MIPS Instruction</a:t>
            </a:r>
          </a:p>
        </p:txBody>
      </p:sp>
      <p:sp>
        <p:nvSpPr>
          <p:cNvPr id="5" name="Rectangle 4">
            <a:extLst>
              <a:ext uri="{FF2B5EF4-FFF2-40B4-BE49-F238E27FC236}">
                <a16:creationId xmlns:a16="http://schemas.microsoft.com/office/drawing/2014/main" id="{16B0D9F4-164C-1556-1DFE-77D9223172EB}"/>
              </a:ext>
            </a:extLst>
          </p:cNvPr>
          <p:cNvSpPr>
            <a:spLocks noChangeArrowheads="1"/>
          </p:cNvSpPr>
          <p:nvPr/>
        </p:nvSpPr>
        <p:spPr bwMode="auto">
          <a:xfrm>
            <a:off x="723900" y="1447800"/>
            <a:ext cx="7696200" cy="4893647"/>
          </a:xfrm>
          <a:prstGeom prst="rect">
            <a:avLst/>
          </a:prstGeom>
          <a:noFill/>
          <a:ln w="9525">
            <a:noFill/>
            <a:miter lim="800000"/>
            <a:headEnd/>
            <a:tailEnd/>
          </a:ln>
        </p:spPr>
        <p:txBody>
          <a:bodyPr wrap="square">
            <a:spAutoFit/>
          </a:bodyPr>
          <a:lstStyle/>
          <a:p>
            <a:pPr algn="just">
              <a:defRPr/>
            </a:pPr>
            <a:r>
              <a:rPr lang="en-GB" sz="2400" dirty="0">
                <a:latin typeface="Comic Sans MS" pitchFamily="66" charset="0"/>
                <a:cs typeface="Arial" charset="0"/>
              </a:rPr>
              <a:t>Every computer must be able to perform arithmetic. </a:t>
            </a:r>
          </a:p>
          <a:p>
            <a:pPr algn="just">
              <a:buFont typeface="Arial" charset="0"/>
              <a:buChar char="•"/>
              <a:defRPr/>
            </a:pPr>
            <a:endParaRPr lang="en-US" altLang="en-US" sz="2400" dirty="0">
              <a:latin typeface="Comic Sans MS" pitchFamily="66" charset="0"/>
              <a:cs typeface="Arial" charset="0"/>
            </a:endParaRPr>
          </a:p>
          <a:p>
            <a:pPr algn="just">
              <a:buFont typeface="Arial" pitchFamily="34" charset="0"/>
              <a:buChar char="•"/>
              <a:defRPr/>
            </a:pPr>
            <a:r>
              <a:rPr lang="en-US" altLang="en-US" sz="2400" dirty="0">
                <a:latin typeface="Comic Sans MS" pitchFamily="66" charset="0"/>
                <a:cs typeface="Arial" charset="0"/>
              </a:rPr>
              <a:t>C  code:       </a:t>
            </a:r>
            <a:r>
              <a:rPr lang="en-US" altLang="en-US" sz="2400" dirty="0">
                <a:solidFill>
                  <a:schemeClr val="accent2"/>
                </a:solidFill>
                <a:latin typeface="Comic Sans MS" pitchFamily="66" charset="0"/>
                <a:cs typeface="Arial" charset="0"/>
              </a:rPr>
              <a:t>a= b + c ;</a:t>
            </a:r>
            <a:r>
              <a:rPr lang="en-GB" sz="2400" dirty="0">
                <a:solidFill>
                  <a:schemeClr val="accent2"/>
                </a:solidFill>
                <a:latin typeface="Comic Sans MS" pitchFamily="66" charset="0"/>
                <a:cs typeface="Arial" charset="0"/>
              </a:rPr>
              <a:t> </a:t>
            </a:r>
          </a:p>
          <a:p>
            <a:pPr algn="just">
              <a:buFont typeface="Arial" charset="0"/>
              <a:buChar char="•"/>
              <a:defRPr/>
            </a:pPr>
            <a:endParaRPr lang="en-GB" sz="2400" dirty="0">
              <a:latin typeface="Comic Sans MS" pitchFamily="66" charset="0"/>
              <a:cs typeface="Arial" charset="0"/>
            </a:endParaRPr>
          </a:p>
          <a:p>
            <a:pPr algn="just">
              <a:buFont typeface="Arial" charset="0"/>
              <a:buChar char="•"/>
              <a:defRPr/>
            </a:pPr>
            <a:r>
              <a:rPr lang="en-GB" sz="2400" dirty="0">
                <a:latin typeface="Comic Sans MS" pitchFamily="66" charset="0"/>
                <a:cs typeface="Arial" charset="0"/>
              </a:rPr>
              <a:t>The MIPS assembly language notation</a:t>
            </a:r>
          </a:p>
          <a:p>
            <a:pPr algn="just">
              <a:defRPr/>
            </a:pPr>
            <a:endParaRPr lang="en-GB" sz="2400" dirty="0">
              <a:latin typeface="Comic Sans MS" pitchFamily="66" charset="0"/>
              <a:cs typeface="Arial" charset="0"/>
            </a:endParaRPr>
          </a:p>
          <a:p>
            <a:pPr lvl="3" algn="just">
              <a:defRPr/>
            </a:pPr>
            <a:r>
              <a:rPr lang="en-GB" sz="2400" dirty="0">
                <a:solidFill>
                  <a:schemeClr val="accent2">
                    <a:lumMod val="60000"/>
                    <a:lumOff val="40000"/>
                  </a:schemeClr>
                </a:solidFill>
                <a:latin typeface="Comic Sans MS" pitchFamily="66" charset="0"/>
                <a:cs typeface="Arial" charset="0"/>
              </a:rPr>
              <a:t>	  </a:t>
            </a:r>
            <a:r>
              <a:rPr lang="en-GB" sz="2400" dirty="0">
                <a:solidFill>
                  <a:schemeClr val="accent2"/>
                </a:solidFill>
                <a:latin typeface="Comic Sans MS" pitchFamily="66" charset="0"/>
                <a:cs typeface="Arial" charset="0"/>
              </a:rPr>
              <a:t>add a, b, c</a:t>
            </a:r>
          </a:p>
          <a:p>
            <a:pPr lvl="3" algn="just">
              <a:defRPr/>
            </a:pPr>
            <a:endParaRPr lang="en-GB" sz="2400" dirty="0">
              <a:solidFill>
                <a:schemeClr val="accent2"/>
              </a:solidFill>
              <a:latin typeface="Comic Sans MS" pitchFamily="66" charset="0"/>
              <a:cs typeface="Arial" charset="0"/>
            </a:endParaRPr>
          </a:p>
          <a:p>
            <a:pPr marL="0" lvl="3" algn="just">
              <a:defRPr/>
            </a:pPr>
            <a:r>
              <a:rPr lang="en-GB" sz="2400" dirty="0">
                <a:latin typeface="Comic Sans MS" pitchFamily="66" charset="0"/>
                <a:cs typeface="Arial" charset="0"/>
              </a:rPr>
              <a:t>instructs a computer to add the two  variables b and c and to put their sum in a. </a:t>
            </a:r>
          </a:p>
          <a:p>
            <a:pPr algn="just">
              <a:buClr>
                <a:srgbClr val="CC0000"/>
              </a:buClr>
              <a:defRPr/>
            </a:pPr>
            <a:r>
              <a:rPr lang="en-GB" sz="2400" dirty="0">
                <a:latin typeface="Comic Sans MS" pitchFamily="66" charset="0"/>
                <a:cs typeface="Arial" charset="0"/>
              </a:rPr>
              <a:t>This notation is rigid in that each MIPS arithmetic instruction performs only one operation and must always have exactly three variables.</a:t>
            </a:r>
            <a:r>
              <a:rPr lang="en-US" altLang="en-US" sz="2400" dirty="0">
                <a:latin typeface="Comic Sans MS" pitchFamily="66" charset="0"/>
                <a:cs typeface="Arial"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1ABDF23-0224-CC07-07A5-C1A8A1983768}"/>
              </a:ext>
            </a:extLst>
          </p:cNvPr>
          <p:cNvSpPr>
            <a:spLocks noChangeArrowheads="1"/>
          </p:cNvSpPr>
          <p:nvPr/>
        </p:nvSpPr>
        <p:spPr bwMode="auto">
          <a:xfrm>
            <a:off x="152400" y="314325"/>
            <a:ext cx="10711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latin typeface="Comic Sans MS" panose="030F0702030302020204" pitchFamily="66" charset="0"/>
              </a:rPr>
              <a:t>RISC</a:t>
            </a:r>
            <a:endParaRPr lang="en-GB" altLang="en-US" sz="2800" dirty="0">
              <a:latin typeface="Comic Sans MS" panose="030F0702030302020204" pitchFamily="66" charset="0"/>
            </a:endParaRPr>
          </a:p>
        </p:txBody>
      </p:sp>
      <p:sp>
        <p:nvSpPr>
          <p:cNvPr id="6" name="TextBox 5">
            <a:extLst>
              <a:ext uri="{FF2B5EF4-FFF2-40B4-BE49-F238E27FC236}">
                <a16:creationId xmlns:a16="http://schemas.microsoft.com/office/drawing/2014/main" id="{27B86DA5-F95C-FEDC-5B52-75809021CB71}"/>
              </a:ext>
            </a:extLst>
          </p:cNvPr>
          <p:cNvSpPr txBox="1"/>
          <p:nvPr/>
        </p:nvSpPr>
        <p:spPr>
          <a:xfrm>
            <a:off x="179894" y="837545"/>
            <a:ext cx="8659305" cy="3139321"/>
          </a:xfrm>
          <a:prstGeom prst="rect">
            <a:avLst/>
          </a:prstGeom>
          <a:noFill/>
        </p:spPr>
        <p:txBody>
          <a:bodyPr wrap="square">
            <a:spAutoFit/>
          </a:bodyPr>
          <a:lstStyle/>
          <a:p>
            <a:pPr marL="0" indent="0" algn="just">
              <a:buNone/>
            </a:pPr>
            <a:r>
              <a:rPr lang="en-US" sz="2200" i="1" dirty="0">
                <a:latin typeface="Comic Sans MS" panose="030F0702030302020204" pitchFamily="66" charset="0"/>
                <a:cs typeface="Times New Roman" panose="02020603050405020304" pitchFamily="18" charset="0"/>
              </a:rPr>
              <a:t>It stands for Reduced Instruction Set Computer. It is a type of microprocessor architecture that uses a small set of instructions of uniform length. These are simple instructions that are generally executed in one clock cycle. RISC chips are relatively simple to design and inexpensive. The main idea behind this is to make hardware simpler by using an instruction set composed of a few basic steps for loading, evaluating, and storing operations just like a load command will load data, a store command will store the data. </a:t>
            </a:r>
          </a:p>
        </p:txBody>
      </p:sp>
      <p:pic>
        <p:nvPicPr>
          <p:cNvPr id="5" name="Picture 4">
            <a:extLst>
              <a:ext uri="{FF2B5EF4-FFF2-40B4-BE49-F238E27FC236}">
                <a16:creationId xmlns:a16="http://schemas.microsoft.com/office/drawing/2014/main" id="{01AA9F95-727C-D1D5-709C-FE830FFAD35E}"/>
              </a:ext>
            </a:extLst>
          </p:cNvPr>
          <p:cNvPicPr>
            <a:picLocks noChangeAspect="1"/>
          </p:cNvPicPr>
          <p:nvPr/>
        </p:nvPicPr>
        <p:blipFill>
          <a:blip r:embed="rId2"/>
          <a:stretch>
            <a:fillRect/>
          </a:stretch>
        </p:blipFill>
        <p:spPr>
          <a:xfrm>
            <a:off x="2362200" y="4114800"/>
            <a:ext cx="3766702" cy="1363071"/>
          </a:xfrm>
          <a:prstGeom prst="rect">
            <a:avLst/>
          </a:prstGeom>
        </p:spPr>
      </p:pic>
      <p:sp>
        <p:nvSpPr>
          <p:cNvPr id="12" name="TextBox 11">
            <a:extLst>
              <a:ext uri="{FF2B5EF4-FFF2-40B4-BE49-F238E27FC236}">
                <a16:creationId xmlns:a16="http://schemas.microsoft.com/office/drawing/2014/main" id="{2F290891-1143-7459-7B99-271EA663EC05}"/>
              </a:ext>
            </a:extLst>
          </p:cNvPr>
          <p:cNvSpPr txBox="1"/>
          <p:nvPr/>
        </p:nvSpPr>
        <p:spPr>
          <a:xfrm>
            <a:off x="179894" y="5391406"/>
            <a:ext cx="8583106" cy="646331"/>
          </a:xfrm>
          <a:prstGeom prst="rect">
            <a:avLst/>
          </a:prstGeom>
          <a:noFill/>
        </p:spPr>
        <p:txBody>
          <a:bodyPr wrap="square">
            <a:spAutoFit/>
          </a:bodyPr>
          <a:lstStyle/>
          <a:p>
            <a:pPr marL="0" indent="0" algn="just">
              <a:buNone/>
            </a:pPr>
            <a:r>
              <a:rPr lang="en-US" i="1" dirty="0">
                <a:latin typeface="Comic Sans MS" panose="030F0702030302020204" pitchFamily="66" charset="0"/>
                <a:cs typeface="Times New Roman" panose="02020603050405020304" pitchFamily="18" charset="0"/>
              </a:rPr>
              <a:t>(Multiply value in memory location “X” by value in memory location “Y”; Store back into location “X”. Registers “A” and “B” are available.</a:t>
            </a:r>
          </a:p>
        </p:txBody>
      </p:sp>
    </p:spTree>
    <p:extLst>
      <p:ext uri="{BB962C8B-B14F-4D97-AF65-F5344CB8AC3E}">
        <p14:creationId xmlns:p14="http://schemas.microsoft.com/office/powerpoint/2010/main" val="2805331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1ABDF23-0224-CC07-07A5-C1A8A1983768}"/>
              </a:ext>
            </a:extLst>
          </p:cNvPr>
          <p:cNvSpPr>
            <a:spLocks noChangeArrowheads="1"/>
          </p:cNvSpPr>
          <p:nvPr/>
        </p:nvSpPr>
        <p:spPr bwMode="auto">
          <a:xfrm>
            <a:off x="152400" y="314325"/>
            <a:ext cx="10615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latin typeface="Comic Sans MS" panose="030F0702030302020204" pitchFamily="66" charset="0"/>
              </a:rPr>
              <a:t>CISC</a:t>
            </a:r>
            <a:endParaRPr lang="en-GB" altLang="en-US" sz="2800" dirty="0">
              <a:latin typeface="Comic Sans MS" panose="030F0702030302020204" pitchFamily="66" charset="0"/>
            </a:endParaRPr>
          </a:p>
        </p:txBody>
      </p:sp>
      <p:sp>
        <p:nvSpPr>
          <p:cNvPr id="7" name="TextBox 6">
            <a:extLst>
              <a:ext uri="{FF2B5EF4-FFF2-40B4-BE49-F238E27FC236}">
                <a16:creationId xmlns:a16="http://schemas.microsoft.com/office/drawing/2014/main" id="{62C757C2-8555-CB12-8C3C-6547B620EDC3}"/>
              </a:ext>
            </a:extLst>
          </p:cNvPr>
          <p:cNvSpPr txBox="1"/>
          <p:nvPr/>
        </p:nvSpPr>
        <p:spPr>
          <a:xfrm>
            <a:off x="381000" y="1446197"/>
            <a:ext cx="8305800" cy="4524315"/>
          </a:xfrm>
          <a:prstGeom prst="rect">
            <a:avLst/>
          </a:prstGeom>
          <a:noFill/>
        </p:spPr>
        <p:txBody>
          <a:bodyPr wrap="square">
            <a:spAutoFit/>
          </a:bodyPr>
          <a:lstStyle/>
          <a:p>
            <a:pPr marL="0" indent="0" algn="just">
              <a:buNone/>
            </a:pPr>
            <a:r>
              <a:rPr lang="en-US" sz="2400" i="1" dirty="0">
                <a:latin typeface="Comic Sans MS" panose="030F0702030302020204" pitchFamily="66" charset="0"/>
                <a:cs typeface="Times New Roman" panose="02020603050405020304" pitchFamily="18" charset="0"/>
              </a:rPr>
              <a:t>It stands for Complex Instruction Set Computer. These processors offer the users, hundreds of instructions of variable sizes. CISC architecture includes a complete set of special-purpose circuits that carry out these instructions at a very high speed. These instructions interact with memory by using complex addressing modes. The main idea is that a single instruction will do all loading, evaluating, and storing operations just like a multiplication command will do stuff like loading data, evaluating, and storing it, hence it’s complex. </a:t>
            </a:r>
          </a:p>
          <a:p>
            <a:pPr marL="0" indent="0" algn="just">
              <a:buNone/>
            </a:pPr>
            <a:endParaRPr lang="en-US" sz="2400" i="1" dirty="0">
              <a:latin typeface="Comic Sans MS" panose="030F0702030302020204" pitchFamily="66" charset="0"/>
              <a:cs typeface="Times New Roman" panose="02020603050405020304" pitchFamily="18" charset="0"/>
            </a:endParaRPr>
          </a:p>
          <a:p>
            <a:pPr marL="0" indent="0" algn="just">
              <a:buNone/>
            </a:pPr>
            <a:r>
              <a:rPr lang="en-US" sz="2400" i="1" dirty="0">
                <a:latin typeface="Comic Sans MS" panose="030F0702030302020204" pitchFamily="66" charset="0"/>
                <a:cs typeface="Times New Roman" panose="02020603050405020304" pitchFamily="18" charset="0"/>
              </a:rPr>
              <a:t>Example of CISC code: </a:t>
            </a:r>
            <a:r>
              <a:rPr lang="en-US" sz="2400" i="1" dirty="0">
                <a:solidFill>
                  <a:schemeClr val="accent1">
                    <a:lumMod val="75000"/>
                  </a:schemeClr>
                </a:solidFill>
                <a:latin typeface="Comic Sans MS" panose="030F0702030302020204" pitchFamily="66" charset="0"/>
                <a:cs typeface="Times New Roman" panose="02020603050405020304" pitchFamily="18" charset="0"/>
              </a:rPr>
              <a:t>IMUL X, Y</a:t>
            </a:r>
          </a:p>
        </p:txBody>
      </p:sp>
    </p:spTree>
    <p:extLst>
      <p:ext uri="{BB962C8B-B14F-4D97-AF65-F5344CB8AC3E}">
        <p14:creationId xmlns:p14="http://schemas.microsoft.com/office/powerpoint/2010/main" val="4062821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1ABDF23-0224-CC07-07A5-C1A8A1983768}"/>
              </a:ext>
            </a:extLst>
          </p:cNvPr>
          <p:cNvSpPr>
            <a:spLocks noChangeArrowheads="1"/>
          </p:cNvSpPr>
          <p:nvPr/>
        </p:nvSpPr>
        <p:spPr bwMode="auto">
          <a:xfrm>
            <a:off x="152400" y="314325"/>
            <a:ext cx="35060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latin typeface="Comic Sans MS" panose="030F0702030302020204" pitchFamily="66" charset="0"/>
              </a:rPr>
              <a:t>A*B: RISC vs CISC</a:t>
            </a:r>
            <a:endParaRPr lang="en-GB" altLang="en-US" sz="2800" dirty="0">
              <a:latin typeface="Comic Sans MS" panose="030F0702030302020204" pitchFamily="66" charset="0"/>
            </a:endParaRPr>
          </a:p>
        </p:txBody>
      </p:sp>
      <p:sp>
        <p:nvSpPr>
          <p:cNvPr id="6" name="Rectangle 3">
            <a:extLst>
              <a:ext uri="{FF2B5EF4-FFF2-40B4-BE49-F238E27FC236}">
                <a16:creationId xmlns:a16="http://schemas.microsoft.com/office/drawing/2014/main" id="{5CF95643-0CBD-7D0E-5A79-8E788A2BB2BD}"/>
              </a:ext>
            </a:extLst>
          </p:cNvPr>
          <p:cNvSpPr txBox="1">
            <a:spLocks noChangeArrowheads="1"/>
          </p:cNvSpPr>
          <p:nvPr/>
        </p:nvSpPr>
        <p:spPr bwMode="auto">
          <a:xfrm>
            <a:off x="457200" y="1600200"/>
            <a:ext cx="8229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eaLnBrk="1" hangingPunct="1"/>
            <a:r>
              <a:rPr lang="en-US" altLang="en-US" sz="2800" kern="0" dirty="0">
                <a:latin typeface="Comic Sans MS" panose="030F0702030302020204" pitchFamily="66" charset="0"/>
              </a:rPr>
              <a:t>CISC instruction: </a:t>
            </a:r>
          </a:p>
          <a:p>
            <a:pPr eaLnBrk="1" hangingPunct="1">
              <a:buFont typeface="Wingdings" panose="05000000000000000000" pitchFamily="2" charset="2"/>
              <a:buNone/>
            </a:pPr>
            <a:r>
              <a:rPr lang="en-US" altLang="en-US" sz="2800" kern="0" dirty="0">
                <a:latin typeface="Comic Sans MS" panose="030F0702030302020204" pitchFamily="66" charset="0"/>
              </a:rPr>
              <a:t>		MUL  A,  B</a:t>
            </a:r>
          </a:p>
          <a:p>
            <a:pPr eaLnBrk="1" hangingPunct="1"/>
            <a:r>
              <a:rPr lang="en-US" altLang="en-US" sz="2800" kern="0" dirty="0">
                <a:latin typeface="Comic Sans MS" panose="030F0702030302020204" pitchFamily="66" charset="0"/>
              </a:rPr>
              <a:t>RISC instructions:</a:t>
            </a:r>
          </a:p>
          <a:p>
            <a:pPr eaLnBrk="1" hangingPunct="1">
              <a:buFont typeface="Wingdings" panose="05000000000000000000" pitchFamily="2" charset="2"/>
              <a:buNone/>
            </a:pPr>
            <a:r>
              <a:rPr lang="en-US" altLang="en-US" sz="2800" kern="0" dirty="0">
                <a:latin typeface="Comic Sans MS" panose="030F0702030302020204" pitchFamily="66" charset="0"/>
              </a:rPr>
              <a:t>		LOAD   A, R1</a:t>
            </a:r>
          </a:p>
          <a:p>
            <a:pPr eaLnBrk="1" hangingPunct="1">
              <a:buFont typeface="Wingdings" panose="05000000000000000000" pitchFamily="2" charset="2"/>
              <a:buNone/>
            </a:pPr>
            <a:r>
              <a:rPr lang="en-US" altLang="en-US" sz="2800" kern="0" dirty="0">
                <a:latin typeface="Comic Sans MS" panose="030F0702030302020204" pitchFamily="66" charset="0"/>
              </a:rPr>
              <a:t>		LOAD   B, R2</a:t>
            </a:r>
          </a:p>
          <a:p>
            <a:pPr eaLnBrk="1" hangingPunct="1">
              <a:buFont typeface="Wingdings" panose="05000000000000000000" pitchFamily="2" charset="2"/>
              <a:buNone/>
            </a:pPr>
            <a:r>
              <a:rPr lang="en-US" altLang="en-US" sz="2800" kern="0" dirty="0">
                <a:latin typeface="Comic Sans MS" panose="030F0702030302020204" pitchFamily="66" charset="0"/>
              </a:rPr>
              <a:t>		MUL     A, B</a:t>
            </a:r>
          </a:p>
          <a:p>
            <a:pPr eaLnBrk="1" hangingPunct="1">
              <a:buFont typeface="Wingdings" panose="05000000000000000000" pitchFamily="2" charset="2"/>
              <a:buNone/>
            </a:pPr>
            <a:r>
              <a:rPr lang="en-US" altLang="en-US" sz="2800" kern="0" dirty="0">
                <a:latin typeface="Comic Sans MS" panose="030F0702030302020204" pitchFamily="66" charset="0"/>
              </a:rPr>
              <a:t>		STORE   R3</a:t>
            </a:r>
          </a:p>
        </p:txBody>
      </p:sp>
    </p:spTree>
    <p:extLst>
      <p:ext uri="{BB962C8B-B14F-4D97-AF65-F5344CB8AC3E}">
        <p14:creationId xmlns:p14="http://schemas.microsoft.com/office/powerpoint/2010/main" val="3732758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1ABDF23-0224-CC07-07A5-C1A8A1983768}"/>
              </a:ext>
            </a:extLst>
          </p:cNvPr>
          <p:cNvSpPr>
            <a:spLocks noChangeArrowheads="1"/>
          </p:cNvSpPr>
          <p:nvPr/>
        </p:nvSpPr>
        <p:spPr bwMode="auto">
          <a:xfrm>
            <a:off x="152400" y="314325"/>
            <a:ext cx="26116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latin typeface="Comic Sans MS" panose="030F0702030302020204" pitchFamily="66" charset="0"/>
              </a:rPr>
              <a:t>RISC vs CISC</a:t>
            </a:r>
            <a:endParaRPr lang="en-GB" altLang="en-US" sz="2800" dirty="0">
              <a:latin typeface="Comic Sans MS" panose="030F0702030302020204" pitchFamily="66" charset="0"/>
            </a:endParaRPr>
          </a:p>
        </p:txBody>
      </p:sp>
      <p:sp>
        <p:nvSpPr>
          <p:cNvPr id="6" name="Rectangle 3">
            <a:extLst>
              <a:ext uri="{FF2B5EF4-FFF2-40B4-BE49-F238E27FC236}">
                <a16:creationId xmlns:a16="http://schemas.microsoft.com/office/drawing/2014/main" id="{5CF95643-0CBD-7D0E-5A79-8E788A2BB2BD}"/>
              </a:ext>
            </a:extLst>
          </p:cNvPr>
          <p:cNvSpPr txBox="1">
            <a:spLocks noChangeArrowheads="1"/>
          </p:cNvSpPr>
          <p:nvPr/>
        </p:nvSpPr>
        <p:spPr bwMode="auto">
          <a:xfrm>
            <a:off x="457200" y="1600200"/>
            <a:ext cx="8229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eaLnBrk="1" hangingPunct="1"/>
            <a:endParaRPr lang="en-US" altLang="en-US" sz="2800" kern="0" dirty="0">
              <a:latin typeface="Comic Sans MS" panose="030F0702030302020204" pitchFamily="66" charset="0"/>
            </a:endParaRPr>
          </a:p>
        </p:txBody>
      </p:sp>
      <p:pic>
        <p:nvPicPr>
          <p:cNvPr id="2" name="Picture 1">
            <a:extLst>
              <a:ext uri="{FF2B5EF4-FFF2-40B4-BE49-F238E27FC236}">
                <a16:creationId xmlns:a16="http://schemas.microsoft.com/office/drawing/2014/main" id="{7229C11F-4F5F-C924-99AE-E2D06EE751B2}"/>
              </a:ext>
            </a:extLst>
          </p:cNvPr>
          <p:cNvPicPr>
            <a:picLocks noChangeAspect="1"/>
          </p:cNvPicPr>
          <p:nvPr/>
        </p:nvPicPr>
        <p:blipFill>
          <a:blip r:embed="rId2"/>
          <a:stretch>
            <a:fillRect/>
          </a:stretch>
        </p:blipFill>
        <p:spPr>
          <a:xfrm>
            <a:off x="363032" y="1676400"/>
            <a:ext cx="8417935" cy="3733800"/>
          </a:xfrm>
          <a:prstGeom prst="rect">
            <a:avLst/>
          </a:prstGeom>
        </p:spPr>
      </p:pic>
    </p:spTree>
    <p:extLst>
      <p:ext uri="{BB962C8B-B14F-4D97-AF65-F5344CB8AC3E}">
        <p14:creationId xmlns:p14="http://schemas.microsoft.com/office/powerpoint/2010/main" val="4240677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1ABDF23-0224-CC07-07A5-C1A8A1983768}"/>
              </a:ext>
            </a:extLst>
          </p:cNvPr>
          <p:cNvSpPr>
            <a:spLocks noChangeArrowheads="1"/>
          </p:cNvSpPr>
          <p:nvPr/>
        </p:nvSpPr>
        <p:spPr bwMode="auto">
          <a:xfrm>
            <a:off x="3352800" y="2743200"/>
            <a:ext cx="80823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2800" dirty="0">
                <a:latin typeface="Comic Sans MS" panose="030F0702030302020204" pitchFamily="66" charset="0"/>
              </a:rPr>
              <a:t>End</a:t>
            </a:r>
          </a:p>
          <a:p>
            <a:pPr eaLnBrk="1" hangingPunct="1"/>
            <a:endParaRPr lang="en-GB" altLang="en-US" sz="2800" dirty="0">
              <a:latin typeface="Comic Sans MS" panose="030F0702030302020204" pitchFamily="66" charset="0"/>
            </a:endParaRPr>
          </a:p>
        </p:txBody>
      </p:sp>
    </p:spTree>
    <p:extLst>
      <p:ext uri="{BB962C8B-B14F-4D97-AF65-F5344CB8AC3E}">
        <p14:creationId xmlns:p14="http://schemas.microsoft.com/office/powerpoint/2010/main" val="114635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6DA99BE-2861-D3B4-A033-DD9D352FA08A}"/>
              </a:ext>
            </a:extLst>
          </p:cNvPr>
          <p:cNvSpPr>
            <a:spLocks noChangeArrowheads="1"/>
          </p:cNvSpPr>
          <p:nvPr/>
        </p:nvSpPr>
        <p:spPr bwMode="auto">
          <a:xfrm>
            <a:off x="342900" y="3048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3200" dirty="0">
                <a:latin typeface="Comic Sans MS" panose="030F0702030302020204" pitchFamily="66" charset="0"/>
              </a:rPr>
              <a:t>A Basic MIPS Instruction</a:t>
            </a:r>
          </a:p>
        </p:txBody>
      </p:sp>
      <p:sp>
        <p:nvSpPr>
          <p:cNvPr id="5" name="Rectangle 4">
            <a:extLst>
              <a:ext uri="{FF2B5EF4-FFF2-40B4-BE49-F238E27FC236}">
                <a16:creationId xmlns:a16="http://schemas.microsoft.com/office/drawing/2014/main" id="{16B0D9F4-164C-1556-1DFE-77D9223172EB}"/>
              </a:ext>
            </a:extLst>
          </p:cNvPr>
          <p:cNvSpPr>
            <a:spLocks noChangeArrowheads="1"/>
          </p:cNvSpPr>
          <p:nvPr/>
        </p:nvSpPr>
        <p:spPr bwMode="auto">
          <a:xfrm>
            <a:off x="533400" y="1295400"/>
            <a:ext cx="7696200" cy="1815882"/>
          </a:xfrm>
          <a:prstGeom prst="rect">
            <a:avLst/>
          </a:prstGeom>
          <a:noFill/>
          <a:ln w="9525">
            <a:noFill/>
            <a:miter lim="800000"/>
            <a:headEnd/>
            <a:tailEnd/>
          </a:ln>
        </p:spPr>
        <p:txBody>
          <a:bodyPr wrap="square">
            <a:spAutoFit/>
          </a:bodyPr>
          <a:lstStyle/>
          <a:p>
            <a:pPr algn="just">
              <a:buFont typeface="Arial" pitchFamily="34" charset="0"/>
              <a:buChar char="•"/>
              <a:defRPr/>
            </a:pPr>
            <a:r>
              <a:rPr lang="en-US" altLang="en-US" sz="2800" dirty="0">
                <a:latin typeface="Comic Sans MS" pitchFamily="66" charset="0"/>
                <a:cs typeface="Arial" charset="0"/>
              </a:rPr>
              <a:t>Machine code: (hardware-friendly machine instructions)</a:t>
            </a:r>
          </a:p>
          <a:p>
            <a:pPr algn="just">
              <a:defRPr/>
            </a:pPr>
            <a:endParaRPr lang="en-US" altLang="en-US" sz="2800" dirty="0">
              <a:latin typeface="Comic Sans MS" pitchFamily="66" charset="0"/>
              <a:cs typeface="Arial" charset="0"/>
            </a:endParaRPr>
          </a:p>
          <a:p>
            <a:pPr>
              <a:buClr>
                <a:srgbClr val="CC0000"/>
              </a:buClr>
              <a:defRPr/>
            </a:pPr>
            <a:r>
              <a:rPr lang="en-US" altLang="en-US" sz="2800" dirty="0">
                <a:latin typeface="Comic Sans MS" pitchFamily="66" charset="0"/>
                <a:cs typeface="Arial" charset="0"/>
              </a:rPr>
              <a:t>        </a:t>
            </a:r>
            <a:r>
              <a:rPr lang="en-US" altLang="en-US" sz="2800" dirty="0">
                <a:solidFill>
                  <a:schemeClr val="accent2"/>
                </a:solidFill>
                <a:latin typeface="Comic Sans MS" pitchFamily="66" charset="0"/>
                <a:cs typeface="Arial" charset="0"/>
              </a:rPr>
              <a:t>00000010001100100100000000100000</a:t>
            </a:r>
            <a:endParaRPr lang="en-GB" sz="2800" dirty="0">
              <a:latin typeface="Comic Sans MS" pitchFamily="66" charset="0"/>
              <a:cs typeface="Arial" charset="0"/>
            </a:endParaRPr>
          </a:p>
        </p:txBody>
      </p:sp>
    </p:spTree>
    <p:extLst>
      <p:ext uri="{BB962C8B-B14F-4D97-AF65-F5344CB8AC3E}">
        <p14:creationId xmlns:p14="http://schemas.microsoft.com/office/powerpoint/2010/main" val="323077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3FF6BB32-8679-A838-E58A-0902508337AD}"/>
              </a:ext>
            </a:extLst>
          </p:cNvPr>
          <p:cNvSpPr>
            <a:spLocks noChangeArrowheads="1"/>
          </p:cNvSpPr>
          <p:nvPr/>
        </p:nvSpPr>
        <p:spPr bwMode="auto">
          <a:xfrm>
            <a:off x="0" y="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a:latin typeface="Comic Sans MS" panose="030F0702030302020204" pitchFamily="66" charset="0"/>
              </a:rPr>
              <a:t>Example 1 </a:t>
            </a:r>
          </a:p>
        </p:txBody>
      </p:sp>
      <p:sp>
        <p:nvSpPr>
          <p:cNvPr id="3" name="Rectangle 2">
            <a:extLst>
              <a:ext uri="{FF2B5EF4-FFF2-40B4-BE49-F238E27FC236}">
                <a16:creationId xmlns:a16="http://schemas.microsoft.com/office/drawing/2014/main" id="{B64F1F8B-F544-D29C-6FBA-297BA2E051D8}"/>
              </a:ext>
            </a:extLst>
          </p:cNvPr>
          <p:cNvSpPr/>
          <p:nvPr/>
        </p:nvSpPr>
        <p:spPr>
          <a:xfrm>
            <a:off x="419100" y="1066800"/>
            <a:ext cx="8305800" cy="4893647"/>
          </a:xfrm>
          <a:prstGeom prst="rect">
            <a:avLst/>
          </a:prstGeom>
        </p:spPr>
        <p:txBody>
          <a:bodyPr wrap="square">
            <a:spAutoFit/>
          </a:bodyPr>
          <a:lstStyle/>
          <a:p>
            <a:pPr>
              <a:buClr>
                <a:srgbClr val="CC0000"/>
              </a:buClr>
              <a:defRPr/>
            </a:pPr>
            <a:r>
              <a:rPr lang="en-US" altLang="en-US" sz="2400" dirty="0">
                <a:latin typeface="Comic Sans MS" pitchFamily="66" charset="0"/>
                <a:cs typeface="Arial" charset="0"/>
              </a:rPr>
              <a:t>Translate the following C code into assembly code:</a:t>
            </a:r>
          </a:p>
          <a:p>
            <a:pPr>
              <a:buClr>
                <a:srgbClr val="CC0000"/>
              </a:buClr>
              <a:defRPr/>
            </a:pPr>
            <a:r>
              <a:rPr lang="en-US" altLang="en-US" sz="2400" dirty="0">
                <a:latin typeface="Comic Sans MS" pitchFamily="66" charset="0"/>
                <a:cs typeface="Arial" charset="0"/>
              </a:rPr>
              <a:t>                          a = b + c + d + e; </a:t>
            </a:r>
          </a:p>
          <a:p>
            <a:pPr>
              <a:buClr>
                <a:srgbClr val="CC0000"/>
              </a:buClr>
              <a:defRPr/>
            </a:pPr>
            <a:endParaRPr lang="en-US" altLang="en-US" sz="2400" dirty="0">
              <a:cs typeface="Arial" charset="0"/>
            </a:endParaRPr>
          </a:p>
          <a:p>
            <a:pPr>
              <a:buClr>
                <a:srgbClr val="CC0000"/>
              </a:buClr>
              <a:defRPr/>
            </a:pPr>
            <a:r>
              <a:rPr lang="en-US" altLang="en-US" sz="2400" dirty="0">
                <a:cs typeface="Arial" charset="0"/>
              </a:rPr>
              <a:t>	</a:t>
            </a:r>
            <a:r>
              <a:rPr lang="en-US" altLang="en-US" sz="2400" dirty="0">
                <a:solidFill>
                  <a:schemeClr val="accent2">
                    <a:lumMod val="75000"/>
                  </a:schemeClr>
                </a:solidFill>
                <a:latin typeface="Comic Sans MS" pitchFamily="66" charset="0"/>
                <a:cs typeface="Arial" charset="0"/>
              </a:rPr>
              <a:t>add  a, b, c			add  a, b, c</a:t>
            </a:r>
          </a:p>
          <a:p>
            <a:pPr>
              <a:buClr>
                <a:srgbClr val="CC0000"/>
              </a:buClr>
              <a:defRPr/>
            </a:pPr>
            <a:r>
              <a:rPr lang="en-US" altLang="en-US" sz="2400" dirty="0">
                <a:latin typeface="Comic Sans MS" pitchFamily="66" charset="0"/>
                <a:cs typeface="Arial" charset="0"/>
              </a:rPr>
              <a:t>	</a:t>
            </a:r>
            <a:r>
              <a:rPr lang="en-US" altLang="en-US" sz="2400" dirty="0">
                <a:solidFill>
                  <a:schemeClr val="accent2">
                    <a:lumMod val="75000"/>
                  </a:schemeClr>
                </a:solidFill>
                <a:latin typeface="Comic Sans MS" pitchFamily="66" charset="0"/>
                <a:cs typeface="Arial" charset="0"/>
              </a:rPr>
              <a:t>add  a, a, d		</a:t>
            </a:r>
            <a:r>
              <a:rPr lang="en-US" altLang="en-US" sz="2400" dirty="0">
                <a:latin typeface="Comic Sans MS" pitchFamily="66" charset="0"/>
                <a:cs typeface="Arial" charset="0"/>
              </a:rPr>
              <a:t>or	</a:t>
            </a:r>
            <a:r>
              <a:rPr lang="en-US" altLang="en-US" sz="2400" dirty="0">
                <a:solidFill>
                  <a:schemeClr val="accent2">
                    <a:lumMod val="75000"/>
                  </a:schemeClr>
                </a:solidFill>
                <a:latin typeface="Comic Sans MS" pitchFamily="66" charset="0"/>
                <a:cs typeface="Arial" charset="0"/>
              </a:rPr>
              <a:t>add  f, d, e</a:t>
            </a:r>
            <a:r>
              <a:rPr lang="en-US" altLang="en-US" sz="2400" dirty="0">
                <a:latin typeface="Comic Sans MS" pitchFamily="66" charset="0"/>
                <a:cs typeface="Arial" charset="0"/>
              </a:rPr>
              <a:t>	</a:t>
            </a:r>
          </a:p>
          <a:p>
            <a:pPr>
              <a:buClr>
                <a:srgbClr val="CC0000"/>
              </a:buClr>
              <a:defRPr/>
            </a:pPr>
            <a:r>
              <a:rPr lang="en-US" altLang="en-US" sz="2400" dirty="0">
                <a:latin typeface="Comic Sans MS" pitchFamily="66" charset="0"/>
                <a:cs typeface="Arial" charset="0"/>
              </a:rPr>
              <a:t>	</a:t>
            </a:r>
            <a:r>
              <a:rPr lang="en-US" altLang="en-US" sz="2400" dirty="0">
                <a:solidFill>
                  <a:schemeClr val="accent2">
                    <a:lumMod val="75000"/>
                  </a:schemeClr>
                </a:solidFill>
                <a:latin typeface="Comic Sans MS" pitchFamily="66" charset="0"/>
                <a:cs typeface="Arial" charset="0"/>
              </a:rPr>
              <a:t>add  a, a, e			add  a, a, f</a:t>
            </a:r>
          </a:p>
          <a:p>
            <a:pPr>
              <a:buClr>
                <a:srgbClr val="CC0000"/>
              </a:buClr>
              <a:defRPr/>
            </a:pPr>
            <a:endParaRPr lang="en-US" altLang="en-US" sz="2400" dirty="0">
              <a:solidFill>
                <a:schemeClr val="accent2">
                  <a:lumMod val="75000"/>
                </a:schemeClr>
              </a:solidFill>
              <a:latin typeface="Comic Sans MS" pitchFamily="66" charset="0"/>
              <a:cs typeface="Arial" charset="0"/>
            </a:endParaRPr>
          </a:p>
          <a:p>
            <a:pPr algn="just">
              <a:buFontTx/>
              <a:buChar char="•"/>
              <a:defRPr/>
            </a:pPr>
            <a:r>
              <a:rPr lang="en-US" altLang="en-US" sz="2400" dirty="0">
                <a:latin typeface="Comic Sans MS" pitchFamily="66" charset="0"/>
                <a:cs typeface="Arial" charset="0"/>
              </a:rPr>
              <a:t>Instructions are simple: fixed number of operands (unlike C)</a:t>
            </a:r>
          </a:p>
          <a:p>
            <a:pPr algn="just">
              <a:buFontTx/>
              <a:buChar char="•"/>
              <a:defRPr/>
            </a:pPr>
            <a:r>
              <a:rPr lang="en-US" altLang="en-US" sz="2400" dirty="0">
                <a:latin typeface="Comic Sans MS" pitchFamily="66" charset="0"/>
                <a:cs typeface="Arial" charset="0"/>
              </a:rPr>
              <a:t> A single line of C code is converted into multiple lines of assembly code</a:t>
            </a:r>
          </a:p>
          <a:p>
            <a:pPr algn="just">
              <a:buFontTx/>
              <a:buChar char="•"/>
              <a:defRPr/>
            </a:pPr>
            <a:r>
              <a:rPr lang="en-US" altLang="en-US" sz="2400" dirty="0">
                <a:latin typeface="Comic Sans MS" pitchFamily="66" charset="0"/>
                <a:cs typeface="Arial" charset="0"/>
              </a:rPr>
              <a:t> Some sequences are better than others… the second Sequence needs one more (temporary) variable  f</a:t>
            </a:r>
            <a:endParaRPr lang="en-US" altLang="en-US" sz="2400" dirty="0">
              <a:solidFill>
                <a:schemeClr val="accent2"/>
              </a:solidFill>
              <a:latin typeface="Comic Sans MS" pitchFamily="66"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BB1B1BC4-F632-A130-4CA4-EFB3393E3506}"/>
              </a:ext>
            </a:extLst>
          </p:cNvPr>
          <p:cNvSpPr>
            <a:spLocks noChangeArrowheads="1"/>
          </p:cNvSpPr>
          <p:nvPr/>
        </p:nvSpPr>
        <p:spPr bwMode="auto">
          <a:xfrm>
            <a:off x="228600" y="2286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Example 2 </a:t>
            </a:r>
          </a:p>
        </p:txBody>
      </p:sp>
      <p:sp>
        <p:nvSpPr>
          <p:cNvPr id="5" name="Text Box 4">
            <a:extLst>
              <a:ext uri="{FF2B5EF4-FFF2-40B4-BE49-F238E27FC236}">
                <a16:creationId xmlns:a16="http://schemas.microsoft.com/office/drawing/2014/main" id="{1878C7FD-F204-8A4B-000D-4EAFDFEDAF10}"/>
              </a:ext>
            </a:extLst>
          </p:cNvPr>
          <p:cNvSpPr txBox="1">
            <a:spLocks noChangeArrowheads="1"/>
          </p:cNvSpPr>
          <p:nvPr/>
        </p:nvSpPr>
        <p:spPr bwMode="auto">
          <a:xfrm>
            <a:off x="381000" y="1505743"/>
            <a:ext cx="8382000" cy="3846513"/>
          </a:xfrm>
          <a:prstGeom prst="rect">
            <a:avLst/>
          </a:prstGeom>
          <a:noFill/>
          <a:ln w="9525">
            <a:noFill/>
            <a:miter lim="800000"/>
            <a:headEnd/>
            <a:tailEnd/>
          </a:ln>
          <a:effectLst/>
        </p:spPr>
        <p:txBody>
          <a:bodyPr wrap="square">
            <a:spAutoFit/>
          </a:bodyPr>
          <a:lstStyle/>
          <a:p>
            <a:pPr algn="just">
              <a:buClr>
                <a:srgbClr val="CC0000"/>
              </a:buClr>
              <a:defRPr/>
            </a:pPr>
            <a:r>
              <a:rPr lang="en-US" altLang="en-US" sz="2400" dirty="0">
                <a:latin typeface="Comic Sans MS" pitchFamily="66" charset="0"/>
                <a:cs typeface="Arial" charset="0"/>
              </a:rPr>
              <a:t>                 </a:t>
            </a:r>
            <a:r>
              <a:rPr lang="en-US" altLang="en-US" sz="2800" dirty="0">
                <a:latin typeface="Comic Sans MS" pitchFamily="66" charset="0"/>
                <a:cs typeface="Arial" charset="0"/>
              </a:rPr>
              <a:t>C code    f = (g + h) – (</a:t>
            </a:r>
            <a:r>
              <a:rPr lang="en-US" altLang="en-US" sz="2800" dirty="0" err="1">
                <a:latin typeface="Comic Sans MS" pitchFamily="66" charset="0"/>
                <a:cs typeface="Arial" charset="0"/>
              </a:rPr>
              <a:t>i</a:t>
            </a:r>
            <a:r>
              <a:rPr lang="en-US" altLang="en-US" sz="2800" dirty="0">
                <a:latin typeface="Comic Sans MS" pitchFamily="66" charset="0"/>
                <a:cs typeface="Arial" charset="0"/>
              </a:rPr>
              <a:t> + j);</a:t>
            </a:r>
          </a:p>
          <a:p>
            <a:pPr algn="just">
              <a:buClr>
                <a:srgbClr val="CC0000"/>
              </a:buClr>
              <a:defRPr/>
            </a:pPr>
            <a:endParaRPr lang="en-US" altLang="en-US" sz="2800" dirty="0">
              <a:latin typeface="Comic Sans MS" pitchFamily="66" charset="0"/>
              <a:cs typeface="Arial" charset="0"/>
            </a:endParaRPr>
          </a:p>
          <a:p>
            <a:pPr algn="just">
              <a:buClr>
                <a:srgbClr val="CC0000"/>
              </a:buClr>
              <a:defRPr/>
            </a:pPr>
            <a:r>
              <a:rPr lang="en-US" altLang="en-US" sz="2800" dirty="0">
                <a:latin typeface="Comic Sans MS" pitchFamily="66" charset="0"/>
                <a:cs typeface="Arial" charset="0"/>
              </a:rPr>
              <a:t>Assembly code translation with only add and sub instructions:</a:t>
            </a:r>
          </a:p>
          <a:p>
            <a:pPr>
              <a:buClr>
                <a:srgbClr val="CC0000"/>
              </a:buClr>
              <a:defRPr/>
            </a:pPr>
            <a:endParaRPr lang="en-US" altLang="en-US" sz="2400" dirty="0">
              <a:latin typeface="Comic Sans MS" pitchFamily="66" charset="0"/>
              <a:cs typeface="Arial" charset="0"/>
            </a:endParaRPr>
          </a:p>
          <a:p>
            <a:pPr>
              <a:buClr>
                <a:srgbClr val="CC0000"/>
              </a:buClr>
              <a:defRPr/>
            </a:pPr>
            <a:r>
              <a:rPr lang="en-US" altLang="en-US" sz="2400" dirty="0">
                <a:latin typeface="Comic Sans MS" pitchFamily="66" charset="0"/>
                <a:cs typeface="Arial" charset="0"/>
              </a:rPr>
              <a:t>		</a:t>
            </a:r>
            <a:r>
              <a:rPr lang="en-US" altLang="en-US" sz="2800" dirty="0">
                <a:solidFill>
                  <a:schemeClr val="accent2">
                    <a:lumMod val="75000"/>
                  </a:schemeClr>
                </a:solidFill>
                <a:latin typeface="Comic Sans MS" pitchFamily="66" charset="0"/>
                <a:cs typeface="Arial" charset="0"/>
              </a:rPr>
              <a:t>add  t0, g, h</a:t>
            </a:r>
            <a:r>
              <a:rPr lang="en-US" altLang="en-US" sz="2800" dirty="0">
                <a:latin typeface="Comic Sans MS" pitchFamily="66" charset="0"/>
                <a:cs typeface="Arial" charset="0"/>
              </a:rPr>
              <a:t>		</a:t>
            </a:r>
            <a:r>
              <a:rPr lang="en-US" altLang="en-US" sz="2800" dirty="0">
                <a:solidFill>
                  <a:schemeClr val="accent2">
                    <a:lumMod val="75000"/>
                  </a:schemeClr>
                </a:solidFill>
                <a:latin typeface="Comic Sans MS" pitchFamily="66" charset="0"/>
                <a:cs typeface="Arial" charset="0"/>
              </a:rPr>
              <a:t>add  f, g, h  </a:t>
            </a:r>
          </a:p>
          <a:p>
            <a:pPr>
              <a:buClr>
                <a:srgbClr val="CC0000"/>
              </a:buClr>
              <a:defRPr/>
            </a:pPr>
            <a:r>
              <a:rPr lang="en-US" altLang="en-US" sz="2800" dirty="0">
                <a:latin typeface="Comic Sans MS" pitchFamily="66" charset="0"/>
                <a:cs typeface="Arial" charset="0"/>
              </a:rPr>
              <a:t>                 </a:t>
            </a:r>
            <a:r>
              <a:rPr lang="en-US" altLang="en-US" sz="2800" dirty="0">
                <a:solidFill>
                  <a:schemeClr val="accent2">
                    <a:lumMod val="75000"/>
                  </a:schemeClr>
                </a:solidFill>
                <a:latin typeface="Comic Sans MS" pitchFamily="66" charset="0"/>
                <a:cs typeface="Arial" charset="0"/>
              </a:rPr>
              <a:t>	add  t1,  </a:t>
            </a:r>
            <a:r>
              <a:rPr lang="en-US" altLang="en-US" sz="2800" dirty="0" err="1">
                <a:solidFill>
                  <a:schemeClr val="accent2">
                    <a:lumMod val="75000"/>
                  </a:schemeClr>
                </a:solidFill>
                <a:latin typeface="Comic Sans MS" pitchFamily="66" charset="0"/>
                <a:cs typeface="Arial" charset="0"/>
              </a:rPr>
              <a:t>i</a:t>
            </a:r>
            <a:r>
              <a:rPr lang="en-US" altLang="en-US" sz="2800" dirty="0">
                <a:solidFill>
                  <a:schemeClr val="accent2">
                    <a:lumMod val="75000"/>
                  </a:schemeClr>
                </a:solidFill>
                <a:latin typeface="Comic Sans MS" pitchFamily="66" charset="0"/>
                <a:cs typeface="Arial" charset="0"/>
              </a:rPr>
              <a:t>, j         </a:t>
            </a:r>
            <a:r>
              <a:rPr lang="en-US" altLang="en-US" sz="2800" dirty="0">
                <a:latin typeface="Comic Sans MS" pitchFamily="66" charset="0"/>
                <a:cs typeface="Arial" charset="0"/>
              </a:rPr>
              <a:t>or    	</a:t>
            </a:r>
            <a:r>
              <a:rPr lang="en-US" altLang="en-US" sz="2800" dirty="0">
                <a:solidFill>
                  <a:schemeClr val="accent2">
                    <a:lumMod val="75000"/>
                  </a:schemeClr>
                </a:solidFill>
                <a:latin typeface="Comic Sans MS" pitchFamily="66" charset="0"/>
                <a:cs typeface="Arial" charset="0"/>
              </a:rPr>
              <a:t>sub   f, f, </a:t>
            </a:r>
            <a:r>
              <a:rPr lang="en-US" altLang="en-US" sz="2800" dirty="0" err="1">
                <a:solidFill>
                  <a:schemeClr val="accent2">
                    <a:lumMod val="75000"/>
                  </a:schemeClr>
                </a:solidFill>
                <a:latin typeface="Comic Sans MS" pitchFamily="66" charset="0"/>
                <a:cs typeface="Arial" charset="0"/>
              </a:rPr>
              <a:t>i</a:t>
            </a:r>
            <a:endParaRPr lang="en-US" altLang="en-US" sz="2800" dirty="0">
              <a:solidFill>
                <a:schemeClr val="accent2">
                  <a:lumMod val="75000"/>
                </a:schemeClr>
              </a:solidFill>
              <a:latin typeface="Comic Sans MS" pitchFamily="66" charset="0"/>
              <a:cs typeface="Arial" charset="0"/>
            </a:endParaRPr>
          </a:p>
          <a:p>
            <a:pPr>
              <a:buClr>
                <a:srgbClr val="CC0000"/>
              </a:buClr>
              <a:defRPr/>
            </a:pPr>
            <a:r>
              <a:rPr lang="en-US" altLang="en-US" sz="2800" dirty="0">
                <a:latin typeface="Comic Sans MS" pitchFamily="66" charset="0"/>
                <a:cs typeface="Arial" charset="0"/>
              </a:rPr>
              <a:t>                 	</a:t>
            </a:r>
            <a:r>
              <a:rPr lang="en-US" altLang="en-US" sz="2800" dirty="0">
                <a:solidFill>
                  <a:schemeClr val="accent2">
                    <a:lumMod val="75000"/>
                  </a:schemeClr>
                </a:solidFill>
                <a:latin typeface="Comic Sans MS" pitchFamily="66" charset="0"/>
                <a:cs typeface="Arial" charset="0"/>
              </a:rPr>
              <a:t>sub  f,   t0, t1</a:t>
            </a:r>
            <a:r>
              <a:rPr lang="en-US" altLang="en-US" sz="2800" dirty="0">
                <a:latin typeface="Comic Sans MS" pitchFamily="66" charset="0"/>
                <a:cs typeface="Arial" charset="0"/>
              </a:rPr>
              <a:t>             </a:t>
            </a:r>
            <a:r>
              <a:rPr lang="en-US" altLang="en-US" sz="2800" dirty="0">
                <a:solidFill>
                  <a:schemeClr val="accent2">
                    <a:lumMod val="75000"/>
                  </a:schemeClr>
                </a:solidFill>
                <a:latin typeface="Comic Sans MS" pitchFamily="66" charset="0"/>
                <a:cs typeface="Arial" charset="0"/>
              </a:rPr>
              <a:t>sub   f, f, j</a:t>
            </a:r>
          </a:p>
          <a:p>
            <a:pPr>
              <a:buClr>
                <a:srgbClr val="CC0000"/>
              </a:buClr>
              <a:defRPr/>
            </a:pPr>
            <a:endParaRPr lang="en-US" altLang="en-US" sz="2400" dirty="0">
              <a:latin typeface="Comic Sans MS" pitchFamily="66" charset="0"/>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D8F1D3D2-D55F-835D-2920-1F0E52F27BD5}"/>
              </a:ext>
            </a:extLst>
          </p:cNvPr>
          <p:cNvSpPr>
            <a:spLocks noChangeArrowheads="1"/>
          </p:cNvSpPr>
          <p:nvPr/>
        </p:nvSpPr>
        <p:spPr bwMode="auto">
          <a:xfrm>
            <a:off x="152400" y="3048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Registers</a:t>
            </a:r>
          </a:p>
        </p:txBody>
      </p:sp>
      <p:sp>
        <p:nvSpPr>
          <p:cNvPr id="7171" name="Text Box 4">
            <a:extLst>
              <a:ext uri="{FF2B5EF4-FFF2-40B4-BE49-F238E27FC236}">
                <a16:creationId xmlns:a16="http://schemas.microsoft.com/office/drawing/2014/main" id="{7D5107F2-B56F-67F3-0A58-EDA1885DA3E6}"/>
              </a:ext>
            </a:extLst>
          </p:cNvPr>
          <p:cNvSpPr txBox="1">
            <a:spLocks noChangeArrowheads="1"/>
          </p:cNvSpPr>
          <p:nvPr/>
        </p:nvSpPr>
        <p:spPr bwMode="auto">
          <a:xfrm>
            <a:off x="609600" y="1676400"/>
            <a:ext cx="7924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buFontTx/>
              <a:buChar char="•"/>
            </a:pPr>
            <a:r>
              <a:rPr lang="en-US" altLang="en-US" sz="2400" dirty="0"/>
              <a:t> </a:t>
            </a:r>
            <a:r>
              <a:rPr lang="en-US" altLang="en-US" sz="2400" dirty="0">
                <a:latin typeface="Comic Sans MS" panose="030F0702030302020204" pitchFamily="66" charset="0"/>
              </a:rPr>
              <a:t>In C, each “variable” is a location in memory</a:t>
            </a:r>
          </a:p>
          <a:p>
            <a:pPr eaLnBrk="1" hangingPunct="1"/>
            <a:endParaRPr lang="en-GB" altLang="en-US" sz="2400" dirty="0"/>
          </a:p>
          <a:p>
            <a:pPr algn="just" eaLnBrk="1" hangingPunct="1">
              <a:buFont typeface="Arial" panose="020B0604020202020204" pitchFamily="34" charset="0"/>
              <a:buChar char="•"/>
            </a:pPr>
            <a:r>
              <a:rPr lang="en-GB" altLang="en-US" sz="2400" dirty="0">
                <a:latin typeface="Comic Sans MS" panose="030F0702030302020204" pitchFamily="66" charset="0"/>
              </a:rPr>
              <a:t>Unlike programs in high-level languages, the operands of arithmetic instructions are restricted; they must be from a limited number of special locations built directly in hardware called </a:t>
            </a:r>
            <a:r>
              <a:rPr lang="en-GB" altLang="en-US" sz="2400" i="1" dirty="0">
                <a:latin typeface="Comic Sans MS" panose="030F0702030302020204" pitchFamily="66" charset="0"/>
              </a:rPr>
              <a:t>registers.</a:t>
            </a:r>
          </a:p>
          <a:p>
            <a:pPr algn="just" eaLnBrk="1" hangingPunct="1"/>
            <a:endParaRPr lang="en-US" altLang="en-US" sz="2400" dirty="0">
              <a:latin typeface="Comic Sans MS" panose="030F0702030302020204" pitchFamily="66" charset="0"/>
            </a:endParaRPr>
          </a:p>
          <a:p>
            <a:pPr eaLnBrk="1" hangingPunct="1">
              <a:buClr>
                <a:srgbClr val="CC0000"/>
              </a:buClr>
            </a:pP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D8F1D3D2-D55F-835D-2920-1F0E52F27BD5}"/>
              </a:ext>
            </a:extLst>
          </p:cNvPr>
          <p:cNvSpPr>
            <a:spLocks noChangeArrowheads="1"/>
          </p:cNvSpPr>
          <p:nvPr/>
        </p:nvSpPr>
        <p:spPr bwMode="auto">
          <a:xfrm>
            <a:off x="224672" y="2540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Registers</a:t>
            </a:r>
          </a:p>
        </p:txBody>
      </p:sp>
      <p:sp>
        <p:nvSpPr>
          <p:cNvPr id="7171" name="Text Box 4">
            <a:extLst>
              <a:ext uri="{FF2B5EF4-FFF2-40B4-BE49-F238E27FC236}">
                <a16:creationId xmlns:a16="http://schemas.microsoft.com/office/drawing/2014/main" id="{7D5107F2-B56F-67F3-0A58-EDA1885DA3E6}"/>
              </a:ext>
            </a:extLst>
          </p:cNvPr>
          <p:cNvSpPr txBox="1">
            <a:spLocks noChangeArrowheads="1"/>
          </p:cNvSpPr>
          <p:nvPr/>
        </p:nvSpPr>
        <p:spPr bwMode="auto">
          <a:xfrm>
            <a:off x="723900" y="1536174"/>
            <a:ext cx="7696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buClr>
                <a:srgbClr val="CC0000"/>
              </a:buClr>
              <a:buFontTx/>
              <a:buChar char="•"/>
            </a:pPr>
            <a:endParaRPr lang="en-US" altLang="en-US" sz="2400" dirty="0"/>
          </a:p>
          <a:p>
            <a:pPr algn="just" eaLnBrk="1" hangingPunct="1">
              <a:buFont typeface="Arial" panose="020B0604020202020204" pitchFamily="34" charset="0"/>
              <a:buChar char="•"/>
            </a:pPr>
            <a:r>
              <a:rPr lang="en-US" altLang="en-US" sz="2400" dirty="0">
                <a:latin typeface="Comic Sans MS" panose="030F0702030302020204" pitchFamily="66" charset="0"/>
              </a:rPr>
              <a:t> To simplify the instructions, we require that each instruction (add, sub) only operate on registers</a:t>
            </a:r>
          </a:p>
          <a:p>
            <a:pPr eaLnBrk="1" hangingPunct="1"/>
            <a:endParaRPr lang="en-GB" altLang="en-US" sz="2400" dirty="0"/>
          </a:p>
          <a:p>
            <a:pPr algn="just" eaLnBrk="1" hangingPunct="1">
              <a:buFont typeface="Arial" panose="020B0604020202020204" pitchFamily="34" charset="0"/>
              <a:buChar char="•"/>
            </a:pPr>
            <a:r>
              <a:rPr lang="en-GB" altLang="en-US" sz="2400" dirty="0">
                <a:latin typeface="Comic Sans MS" panose="030F0702030302020204" pitchFamily="66" charset="0"/>
              </a:rPr>
              <a:t>One major difference between the variables of a programming language and registers is the limited number of registers, typically 32 on current computers, like MIPS. </a:t>
            </a:r>
            <a:endParaRPr lang="en-US" altLang="en-US" sz="2400" dirty="0">
              <a:latin typeface="Comic Sans MS" panose="030F0702030302020204" pitchFamily="66" charset="0"/>
            </a:endParaRPr>
          </a:p>
          <a:p>
            <a:pPr eaLnBrk="1" hangingPunct="1">
              <a:buClr>
                <a:srgbClr val="CC0000"/>
              </a:buClr>
            </a:pPr>
            <a:endParaRPr lang="en-US" altLang="en-US" sz="2400" dirty="0"/>
          </a:p>
          <a:p>
            <a:pPr eaLnBrk="1" hangingPunct="1">
              <a:buClr>
                <a:srgbClr val="CC0000"/>
              </a:buClr>
            </a:pPr>
            <a:endParaRPr lang="en-US" altLang="en-US" sz="2400" dirty="0"/>
          </a:p>
        </p:txBody>
      </p:sp>
    </p:spTree>
    <p:extLst>
      <p:ext uri="{BB962C8B-B14F-4D97-AF65-F5344CB8AC3E}">
        <p14:creationId xmlns:p14="http://schemas.microsoft.com/office/powerpoint/2010/main" val="181543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2C776B19-58C0-1B54-6566-9EF514D284ED}"/>
              </a:ext>
            </a:extLst>
          </p:cNvPr>
          <p:cNvSpPr>
            <a:spLocks noChangeArrowheads="1"/>
          </p:cNvSpPr>
          <p:nvPr/>
        </p:nvSpPr>
        <p:spPr bwMode="auto">
          <a:xfrm>
            <a:off x="152400" y="3810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Registers-Cont.</a:t>
            </a:r>
          </a:p>
        </p:txBody>
      </p:sp>
      <p:sp>
        <p:nvSpPr>
          <p:cNvPr id="8195" name="Text Box 4">
            <a:extLst>
              <a:ext uri="{FF2B5EF4-FFF2-40B4-BE49-F238E27FC236}">
                <a16:creationId xmlns:a16="http://schemas.microsoft.com/office/drawing/2014/main" id="{5CEDE0A3-CF0B-C0FD-B5C3-E4B37DCEF31D}"/>
              </a:ext>
            </a:extLst>
          </p:cNvPr>
          <p:cNvSpPr txBox="1">
            <a:spLocks noChangeArrowheads="1"/>
          </p:cNvSpPr>
          <p:nvPr/>
        </p:nvSpPr>
        <p:spPr bwMode="auto">
          <a:xfrm>
            <a:off x="381000" y="1447800"/>
            <a:ext cx="83820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Tx/>
              <a:buChar char="•"/>
            </a:pPr>
            <a:r>
              <a:rPr lang="en-US" altLang="en-US" sz="2400" dirty="0">
                <a:latin typeface="Comic Sans MS" panose="030F0702030302020204" pitchFamily="66" charset="0"/>
              </a:rPr>
              <a:t>Each register is 32-bit wide  (modern 64-bit architectures  have 64-bit wide registers)</a:t>
            </a:r>
          </a:p>
          <a:p>
            <a:pPr algn="just" eaLnBrk="1" hangingPunct="1"/>
            <a:endParaRPr lang="en-US" altLang="en-US" sz="2400" dirty="0">
              <a:latin typeface="Comic Sans MS" panose="030F0702030302020204" pitchFamily="66" charset="0"/>
            </a:endParaRPr>
          </a:p>
          <a:p>
            <a:pPr algn="just" eaLnBrk="1" hangingPunct="1">
              <a:buFontTx/>
              <a:buChar char="•"/>
            </a:pPr>
            <a:r>
              <a:rPr lang="en-US" altLang="en-US" sz="2400" dirty="0">
                <a:latin typeface="Comic Sans MS" panose="030F0702030302020204" pitchFamily="66" charset="0"/>
              </a:rPr>
              <a:t> A 32-bit entity (4 bytes) is referred to as a word</a:t>
            </a:r>
          </a:p>
          <a:p>
            <a:pPr algn="just" eaLnBrk="1" hangingPunct="1">
              <a:buClr>
                <a:srgbClr val="CC0000"/>
              </a:buClr>
              <a:buFontTx/>
              <a:buChar char="•"/>
            </a:pPr>
            <a:endParaRPr lang="en-US" altLang="en-US" sz="2400" dirty="0"/>
          </a:p>
          <a:p>
            <a:pPr algn="just" eaLnBrk="1" hangingPunct="1"/>
            <a:r>
              <a:rPr lang="en-US" altLang="en-US" sz="2400" dirty="0"/>
              <a:t> </a:t>
            </a:r>
            <a:r>
              <a:rPr lang="en-GB" altLang="en-US" sz="2400" dirty="0">
                <a:latin typeface="Comic Sans MS" panose="030F0702030302020204" pitchFamily="66" charset="0"/>
              </a:rPr>
              <a:t>Although we could simply write instructions using numbers for registers, from 0 to 31, the MIPS convention is to use two-character names following a dollar sign to represent a register. </a:t>
            </a:r>
          </a:p>
          <a:p>
            <a:pPr algn="just" eaLnBrk="1" hangingPunct="1"/>
            <a:endParaRPr lang="en-GB" altLang="en-US" sz="2400" dirty="0">
              <a:latin typeface="Comic Sans MS" panose="030F0702030302020204" pitchFamily="66" charset="0"/>
            </a:endParaRPr>
          </a:p>
          <a:p>
            <a:pPr algn="just" eaLnBrk="1" hangingPunct="1"/>
            <a:endParaRPr lang="en-US" altLang="en-US" sz="2800" dirty="0">
              <a:latin typeface="Comic Sans MS" panose="030F0702030302020204" pitchFamily="66"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8262</TotalTime>
  <Words>2035</Words>
  <Application>Microsoft Office PowerPoint</Application>
  <PresentationFormat>On-screen Show (4:3)</PresentationFormat>
  <Paragraphs>200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Comic Sans MS</vt:lpstr>
      <vt:lpstr>Times New Roman</vt:lpstr>
      <vt:lpstr>Wingdings</vt:lpstr>
      <vt:lpstr>Default Design</vt:lpstr>
      <vt:lpstr>Instruction 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Mrs.Nayeema Islam</dc:creator>
  <cp:lastModifiedBy>User</cp:lastModifiedBy>
  <cp:revision>663</cp:revision>
  <dcterms:created xsi:type="dcterms:W3CDTF">2008-03-23T23:58:27Z</dcterms:created>
  <dcterms:modified xsi:type="dcterms:W3CDTF">2022-07-31T15:58:00Z</dcterms:modified>
</cp:coreProperties>
</file>