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9" r:id="rId2"/>
    <p:sldId id="409" r:id="rId3"/>
    <p:sldId id="424" r:id="rId4"/>
    <p:sldId id="410" r:id="rId5"/>
    <p:sldId id="411" r:id="rId6"/>
    <p:sldId id="412" r:id="rId7"/>
    <p:sldId id="413" r:id="rId8"/>
    <p:sldId id="414" r:id="rId9"/>
    <p:sldId id="425" r:id="rId10"/>
    <p:sldId id="426" r:id="rId11"/>
    <p:sldId id="427" r:id="rId12"/>
    <p:sldId id="428" r:id="rId13"/>
    <p:sldId id="429" r:id="rId14"/>
    <p:sldId id="430" r:id="rId15"/>
    <p:sldId id="431" r:id="rId16"/>
    <p:sldId id="432" r:id="rId17"/>
    <p:sldId id="433" r:id="rId18"/>
    <p:sldId id="415" r:id="rId19"/>
    <p:sldId id="416" r:id="rId20"/>
    <p:sldId id="434" r:id="rId21"/>
    <p:sldId id="418" r:id="rId22"/>
    <p:sldId id="419" r:id="rId23"/>
    <p:sldId id="420" r:id="rId24"/>
    <p:sldId id="421" r:id="rId25"/>
    <p:sldId id="422" r:id="rId26"/>
    <p:sldId id="423"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3C065-BD55-93FC-17FB-DCB31EE227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5F6AC76D-F3F9-E6C1-C19C-6C9C39BABE3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DA83EE4F-2AA4-484C-AB73-E90D777C2831}" type="datetimeFigureOut">
              <a:rPr lang="en-US"/>
              <a:pPr>
                <a:defRPr/>
              </a:pPr>
              <a:t>8/1/2022</a:t>
            </a:fld>
            <a:endParaRPr lang="en-GB" dirty="0"/>
          </a:p>
        </p:txBody>
      </p:sp>
      <p:sp>
        <p:nvSpPr>
          <p:cNvPr id="4" name="Slide Image Placeholder 3">
            <a:extLst>
              <a:ext uri="{FF2B5EF4-FFF2-40B4-BE49-F238E27FC236}">
                <a16:creationId xmlns:a16="http://schemas.microsoft.com/office/drawing/2014/main" id="{6B15A5AF-90FC-C216-1459-ECE5B0CCA6B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0CE426CA-927F-2C73-1FB2-65287F5401F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170237B2-AEDE-14AA-C95A-6D7B6B59A62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F8E96096-4AEF-534A-7A2C-5840AFF2D0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D2F8A15-36E2-4B27-883E-603A6CEA19C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2F8A15-36E2-4B27-883E-603A6CEA19CB}" type="slidenum">
              <a:rPr lang="en-GB" altLang="en-US" smtClean="0"/>
              <a:pPr>
                <a:defRPr/>
              </a:pPr>
              <a:t>18</a:t>
            </a:fld>
            <a:endParaRPr lang="en-GB" altLang="en-US"/>
          </a:p>
        </p:txBody>
      </p:sp>
    </p:spTree>
    <p:extLst>
      <p:ext uri="{BB962C8B-B14F-4D97-AF65-F5344CB8AC3E}">
        <p14:creationId xmlns:p14="http://schemas.microsoft.com/office/powerpoint/2010/main" val="246618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92DF67F-0984-80D3-EC90-F69ACF19822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0AC4BD2-4E92-C37B-1FFE-502F4B1F85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6EFC8A4-7999-9F65-CCE7-B26F6BCFDF54}"/>
              </a:ext>
            </a:extLst>
          </p:cNvPr>
          <p:cNvSpPr>
            <a:spLocks noGrp="1" noChangeArrowheads="1"/>
          </p:cNvSpPr>
          <p:nvPr>
            <p:ph type="sldNum" sz="quarter" idx="12"/>
          </p:nvPr>
        </p:nvSpPr>
        <p:spPr>
          <a:ln/>
        </p:spPr>
        <p:txBody>
          <a:bodyPr/>
          <a:lstStyle>
            <a:lvl1pPr>
              <a:defRPr/>
            </a:lvl1pPr>
          </a:lstStyle>
          <a:p>
            <a:pPr>
              <a:defRPr/>
            </a:pPr>
            <a:fld id="{061D43BB-6C33-4C30-9389-E53C31E64EF2}" type="slidenum">
              <a:rPr lang="en-US" altLang="en-US"/>
              <a:pPr>
                <a:defRPr/>
              </a:pPr>
              <a:t>‹#›</a:t>
            </a:fld>
            <a:endParaRPr lang="en-US" altLang="en-US"/>
          </a:p>
        </p:txBody>
      </p:sp>
    </p:spTree>
    <p:extLst>
      <p:ext uri="{BB962C8B-B14F-4D97-AF65-F5344CB8AC3E}">
        <p14:creationId xmlns:p14="http://schemas.microsoft.com/office/powerpoint/2010/main" val="135841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421EB2E-4F95-AFEB-56B3-260D93FCCB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EB35CC-E9E1-5504-2527-90E5E17154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9B8F860-1D24-C6BA-522B-62B04480483B}"/>
              </a:ext>
            </a:extLst>
          </p:cNvPr>
          <p:cNvSpPr>
            <a:spLocks noGrp="1" noChangeArrowheads="1"/>
          </p:cNvSpPr>
          <p:nvPr>
            <p:ph type="sldNum" sz="quarter" idx="12"/>
          </p:nvPr>
        </p:nvSpPr>
        <p:spPr>
          <a:ln/>
        </p:spPr>
        <p:txBody>
          <a:bodyPr/>
          <a:lstStyle>
            <a:lvl1pPr>
              <a:defRPr/>
            </a:lvl1pPr>
          </a:lstStyle>
          <a:p>
            <a:pPr>
              <a:defRPr/>
            </a:pPr>
            <a:fld id="{5646BFA5-AF99-4E33-97C0-FB23A4FE3247}" type="slidenum">
              <a:rPr lang="en-US" altLang="en-US"/>
              <a:pPr>
                <a:defRPr/>
              </a:pPr>
              <a:t>‹#›</a:t>
            </a:fld>
            <a:endParaRPr lang="en-US" altLang="en-US"/>
          </a:p>
        </p:txBody>
      </p:sp>
    </p:spTree>
    <p:extLst>
      <p:ext uri="{BB962C8B-B14F-4D97-AF65-F5344CB8AC3E}">
        <p14:creationId xmlns:p14="http://schemas.microsoft.com/office/powerpoint/2010/main" val="373567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4B292D9D-7308-B052-8A33-6805981C1D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0C67CDE-0D8C-418C-3ABA-92ED1213AA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331328B-27AC-C47E-153B-D50CC620D9FD}"/>
              </a:ext>
            </a:extLst>
          </p:cNvPr>
          <p:cNvSpPr>
            <a:spLocks noGrp="1" noChangeArrowheads="1"/>
          </p:cNvSpPr>
          <p:nvPr>
            <p:ph type="sldNum" sz="quarter" idx="12"/>
          </p:nvPr>
        </p:nvSpPr>
        <p:spPr>
          <a:ln/>
        </p:spPr>
        <p:txBody>
          <a:bodyPr/>
          <a:lstStyle>
            <a:lvl1pPr>
              <a:defRPr/>
            </a:lvl1pPr>
          </a:lstStyle>
          <a:p>
            <a:pPr>
              <a:defRPr/>
            </a:pPr>
            <a:fld id="{DF274E7A-C31D-45EF-ABA4-8C0E529AE683}" type="slidenum">
              <a:rPr lang="en-US" altLang="en-US"/>
              <a:pPr>
                <a:defRPr/>
              </a:pPr>
              <a:t>‹#›</a:t>
            </a:fld>
            <a:endParaRPr lang="en-US" altLang="en-US"/>
          </a:p>
        </p:txBody>
      </p:sp>
    </p:spTree>
    <p:extLst>
      <p:ext uri="{BB962C8B-B14F-4D97-AF65-F5344CB8AC3E}">
        <p14:creationId xmlns:p14="http://schemas.microsoft.com/office/powerpoint/2010/main" val="391610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CD409785-264B-8B32-1291-77F27C2C516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13F360D-3DAA-F2DE-DA41-CC4A88D6E3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8FA46783-FFB8-58BF-70EB-BE7BD58444B4}"/>
              </a:ext>
            </a:extLst>
          </p:cNvPr>
          <p:cNvSpPr>
            <a:spLocks noGrp="1" noChangeArrowheads="1"/>
          </p:cNvSpPr>
          <p:nvPr>
            <p:ph type="sldNum" sz="quarter" idx="12"/>
          </p:nvPr>
        </p:nvSpPr>
        <p:spPr>
          <a:ln/>
        </p:spPr>
        <p:txBody>
          <a:bodyPr/>
          <a:lstStyle>
            <a:lvl1pPr>
              <a:defRPr/>
            </a:lvl1pPr>
          </a:lstStyle>
          <a:p>
            <a:pPr>
              <a:defRPr/>
            </a:pPr>
            <a:fld id="{40CFCEF7-ACF7-4325-BD19-56544768ECAB}" type="slidenum">
              <a:rPr lang="en-US" altLang="en-US"/>
              <a:pPr>
                <a:defRPr/>
              </a:pPr>
              <a:t>‹#›</a:t>
            </a:fld>
            <a:endParaRPr lang="en-US" altLang="en-US"/>
          </a:p>
        </p:txBody>
      </p:sp>
    </p:spTree>
    <p:extLst>
      <p:ext uri="{BB962C8B-B14F-4D97-AF65-F5344CB8AC3E}">
        <p14:creationId xmlns:p14="http://schemas.microsoft.com/office/powerpoint/2010/main" val="318363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0AFF9409-BCEF-6E00-4C1B-F4C5A5C7010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EB98A6B-03ED-2600-321C-2B5B003AA9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C2FE9E-940A-4A5C-EE5F-9F52889C77F0}"/>
              </a:ext>
            </a:extLst>
          </p:cNvPr>
          <p:cNvSpPr>
            <a:spLocks noGrp="1" noChangeArrowheads="1"/>
          </p:cNvSpPr>
          <p:nvPr>
            <p:ph type="sldNum" sz="quarter" idx="12"/>
          </p:nvPr>
        </p:nvSpPr>
        <p:spPr>
          <a:ln/>
        </p:spPr>
        <p:txBody>
          <a:bodyPr/>
          <a:lstStyle>
            <a:lvl1pPr>
              <a:defRPr/>
            </a:lvl1pPr>
          </a:lstStyle>
          <a:p>
            <a:pPr>
              <a:defRPr/>
            </a:pPr>
            <a:fld id="{6F08EC03-C080-4013-B010-97F43C6B9CFF}" type="slidenum">
              <a:rPr lang="en-US" altLang="en-US"/>
              <a:pPr>
                <a:defRPr/>
              </a:pPr>
              <a:t>‹#›</a:t>
            </a:fld>
            <a:endParaRPr lang="en-US" altLang="en-US"/>
          </a:p>
        </p:txBody>
      </p:sp>
    </p:spTree>
    <p:extLst>
      <p:ext uri="{BB962C8B-B14F-4D97-AF65-F5344CB8AC3E}">
        <p14:creationId xmlns:p14="http://schemas.microsoft.com/office/powerpoint/2010/main" val="100049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C680BAB-99BD-858E-5E91-E27FFA74BC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6FB8-44A7-CFEE-24E1-15695C0A52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9D5DD9C-6CEA-D993-221E-40E2093320E8}"/>
              </a:ext>
            </a:extLst>
          </p:cNvPr>
          <p:cNvSpPr>
            <a:spLocks noGrp="1" noChangeArrowheads="1"/>
          </p:cNvSpPr>
          <p:nvPr>
            <p:ph type="sldNum" sz="quarter" idx="12"/>
          </p:nvPr>
        </p:nvSpPr>
        <p:spPr>
          <a:ln/>
        </p:spPr>
        <p:txBody>
          <a:bodyPr/>
          <a:lstStyle>
            <a:lvl1pPr>
              <a:defRPr/>
            </a:lvl1pPr>
          </a:lstStyle>
          <a:p>
            <a:pPr>
              <a:defRPr/>
            </a:pPr>
            <a:fld id="{E46EFEA7-4310-4810-9515-BB8C20F16149}" type="slidenum">
              <a:rPr lang="en-US" altLang="en-US"/>
              <a:pPr>
                <a:defRPr/>
              </a:pPr>
              <a:t>‹#›</a:t>
            </a:fld>
            <a:endParaRPr lang="en-US" altLang="en-US"/>
          </a:p>
        </p:txBody>
      </p:sp>
    </p:spTree>
    <p:extLst>
      <p:ext uri="{BB962C8B-B14F-4D97-AF65-F5344CB8AC3E}">
        <p14:creationId xmlns:p14="http://schemas.microsoft.com/office/powerpoint/2010/main" val="246586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F26762FF-08D1-E297-9965-2930F140408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E35D204-F2F9-252E-B860-D47081FE62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5E3B989-4FEE-0E73-9E52-05C1836951D4}"/>
              </a:ext>
            </a:extLst>
          </p:cNvPr>
          <p:cNvSpPr>
            <a:spLocks noGrp="1" noChangeArrowheads="1"/>
          </p:cNvSpPr>
          <p:nvPr>
            <p:ph type="sldNum" sz="quarter" idx="12"/>
          </p:nvPr>
        </p:nvSpPr>
        <p:spPr>
          <a:ln/>
        </p:spPr>
        <p:txBody>
          <a:bodyPr/>
          <a:lstStyle>
            <a:lvl1pPr>
              <a:defRPr/>
            </a:lvl1pPr>
          </a:lstStyle>
          <a:p>
            <a:pPr>
              <a:defRPr/>
            </a:pPr>
            <a:fld id="{504B7EE5-2ACC-4E6E-9CBC-0A134C12DACA}" type="slidenum">
              <a:rPr lang="en-US" altLang="en-US"/>
              <a:pPr>
                <a:defRPr/>
              </a:pPr>
              <a:t>‹#›</a:t>
            </a:fld>
            <a:endParaRPr lang="en-US" altLang="en-US"/>
          </a:p>
        </p:txBody>
      </p:sp>
    </p:spTree>
    <p:extLst>
      <p:ext uri="{BB962C8B-B14F-4D97-AF65-F5344CB8AC3E}">
        <p14:creationId xmlns:p14="http://schemas.microsoft.com/office/powerpoint/2010/main" val="236818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5FAA9E2-6F7F-B6C2-4D28-AD64B8404E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97B2213-3DBA-A07D-CAA9-DDC5322905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E0D21C8-8DF1-A062-8F81-03BB4DCFC681}"/>
              </a:ext>
            </a:extLst>
          </p:cNvPr>
          <p:cNvSpPr>
            <a:spLocks noGrp="1" noChangeArrowheads="1"/>
          </p:cNvSpPr>
          <p:nvPr>
            <p:ph type="sldNum" sz="quarter" idx="12"/>
          </p:nvPr>
        </p:nvSpPr>
        <p:spPr>
          <a:ln/>
        </p:spPr>
        <p:txBody>
          <a:bodyPr/>
          <a:lstStyle>
            <a:lvl1pPr>
              <a:defRPr/>
            </a:lvl1pPr>
          </a:lstStyle>
          <a:p>
            <a:pPr>
              <a:defRPr/>
            </a:pPr>
            <a:fld id="{6ECFF09C-5FAB-4DA9-A93F-56B5CA9102F8}" type="slidenum">
              <a:rPr lang="en-US" altLang="en-US"/>
              <a:pPr>
                <a:defRPr/>
              </a:pPr>
              <a:t>‹#›</a:t>
            </a:fld>
            <a:endParaRPr lang="en-US" altLang="en-US"/>
          </a:p>
        </p:txBody>
      </p:sp>
    </p:spTree>
    <p:extLst>
      <p:ext uri="{BB962C8B-B14F-4D97-AF65-F5344CB8AC3E}">
        <p14:creationId xmlns:p14="http://schemas.microsoft.com/office/powerpoint/2010/main" val="288760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8AECA56-3188-9375-BC38-3AE5C1E27C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4DC31EE-BE51-ACDE-F601-34751957EA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3856516-AD76-9F59-186F-5629A062DDF1}"/>
              </a:ext>
            </a:extLst>
          </p:cNvPr>
          <p:cNvSpPr>
            <a:spLocks noGrp="1" noChangeArrowheads="1"/>
          </p:cNvSpPr>
          <p:nvPr>
            <p:ph type="sldNum" sz="quarter" idx="12"/>
          </p:nvPr>
        </p:nvSpPr>
        <p:spPr>
          <a:ln/>
        </p:spPr>
        <p:txBody>
          <a:bodyPr/>
          <a:lstStyle>
            <a:lvl1pPr>
              <a:defRPr/>
            </a:lvl1pPr>
          </a:lstStyle>
          <a:p>
            <a:pPr>
              <a:defRPr/>
            </a:pPr>
            <a:fld id="{D1037A3B-64F3-4E8A-835B-216164A8A783}" type="slidenum">
              <a:rPr lang="en-US" altLang="en-US"/>
              <a:pPr>
                <a:defRPr/>
              </a:pPr>
              <a:t>‹#›</a:t>
            </a:fld>
            <a:endParaRPr lang="en-US" altLang="en-US"/>
          </a:p>
        </p:txBody>
      </p:sp>
    </p:spTree>
    <p:extLst>
      <p:ext uri="{BB962C8B-B14F-4D97-AF65-F5344CB8AC3E}">
        <p14:creationId xmlns:p14="http://schemas.microsoft.com/office/powerpoint/2010/main" val="295915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3409036-20FA-0EE1-EFB2-65C01BC0264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34C42E-AEA0-6D4A-2261-A325A511C3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E954EE9-C350-126A-B42C-AB2D08DD99EC}"/>
              </a:ext>
            </a:extLst>
          </p:cNvPr>
          <p:cNvSpPr>
            <a:spLocks noGrp="1" noChangeArrowheads="1"/>
          </p:cNvSpPr>
          <p:nvPr>
            <p:ph type="sldNum" sz="quarter" idx="12"/>
          </p:nvPr>
        </p:nvSpPr>
        <p:spPr>
          <a:ln/>
        </p:spPr>
        <p:txBody>
          <a:bodyPr/>
          <a:lstStyle>
            <a:lvl1pPr>
              <a:defRPr/>
            </a:lvl1pPr>
          </a:lstStyle>
          <a:p>
            <a:pPr>
              <a:defRPr/>
            </a:pPr>
            <a:fld id="{37A80739-15CD-4144-AE4E-E71FEDB7665A}" type="slidenum">
              <a:rPr lang="en-US" altLang="en-US"/>
              <a:pPr>
                <a:defRPr/>
              </a:pPr>
              <a:t>‹#›</a:t>
            </a:fld>
            <a:endParaRPr lang="en-US" altLang="en-US"/>
          </a:p>
        </p:txBody>
      </p:sp>
    </p:spTree>
    <p:extLst>
      <p:ext uri="{BB962C8B-B14F-4D97-AF65-F5344CB8AC3E}">
        <p14:creationId xmlns:p14="http://schemas.microsoft.com/office/powerpoint/2010/main" val="36031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19CD88BD-8466-97A6-D62B-F5A93651271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B48E4E1-F3E5-77EF-7547-CEFC91774C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1003F41-1FE5-3FEE-CA11-7A84D7C0957A}"/>
              </a:ext>
            </a:extLst>
          </p:cNvPr>
          <p:cNvSpPr>
            <a:spLocks noGrp="1" noChangeArrowheads="1"/>
          </p:cNvSpPr>
          <p:nvPr>
            <p:ph type="sldNum" sz="quarter" idx="12"/>
          </p:nvPr>
        </p:nvSpPr>
        <p:spPr>
          <a:ln/>
        </p:spPr>
        <p:txBody>
          <a:bodyPr/>
          <a:lstStyle>
            <a:lvl1pPr>
              <a:defRPr/>
            </a:lvl1pPr>
          </a:lstStyle>
          <a:p>
            <a:pPr>
              <a:defRPr/>
            </a:pPr>
            <a:fld id="{03C7F0B9-0240-45D0-AF1F-B50EA46D77C2}" type="slidenum">
              <a:rPr lang="en-US" altLang="en-US"/>
              <a:pPr>
                <a:defRPr/>
              </a:pPr>
              <a:t>‹#›</a:t>
            </a:fld>
            <a:endParaRPr lang="en-US" altLang="en-US"/>
          </a:p>
        </p:txBody>
      </p:sp>
    </p:spTree>
    <p:extLst>
      <p:ext uri="{BB962C8B-B14F-4D97-AF65-F5344CB8AC3E}">
        <p14:creationId xmlns:p14="http://schemas.microsoft.com/office/powerpoint/2010/main" val="203622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8238E0D-E80E-03D1-C26C-89BEA025D41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5898E0A-18A4-F29B-F798-06FE586F00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4AD2B2-244F-A925-CA55-F75702C7061E}"/>
              </a:ext>
            </a:extLst>
          </p:cNvPr>
          <p:cNvSpPr>
            <a:spLocks noGrp="1" noChangeArrowheads="1"/>
          </p:cNvSpPr>
          <p:nvPr>
            <p:ph type="sldNum" sz="quarter" idx="12"/>
          </p:nvPr>
        </p:nvSpPr>
        <p:spPr>
          <a:ln/>
        </p:spPr>
        <p:txBody>
          <a:bodyPr/>
          <a:lstStyle>
            <a:lvl1pPr>
              <a:defRPr/>
            </a:lvl1pPr>
          </a:lstStyle>
          <a:p>
            <a:pPr>
              <a:defRPr/>
            </a:pPr>
            <a:fld id="{A1A55BE7-8EDE-42B6-942B-15B515CA26E5}" type="slidenum">
              <a:rPr lang="en-US" altLang="en-US"/>
              <a:pPr>
                <a:defRPr/>
              </a:pPr>
              <a:t>‹#›</a:t>
            </a:fld>
            <a:endParaRPr lang="en-US" altLang="en-US"/>
          </a:p>
        </p:txBody>
      </p:sp>
    </p:spTree>
    <p:extLst>
      <p:ext uri="{BB962C8B-B14F-4D97-AF65-F5344CB8AC3E}">
        <p14:creationId xmlns:p14="http://schemas.microsoft.com/office/powerpoint/2010/main" val="29506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C9E5B5-D985-7051-3A08-4165A162E5C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FB2E80C-0A03-1FEC-8D98-E53FE70181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6A56F2E-077D-AA11-C999-FBACA2A480D0}"/>
              </a:ext>
            </a:extLst>
          </p:cNvPr>
          <p:cNvSpPr>
            <a:spLocks noGrp="1" noChangeArrowheads="1"/>
          </p:cNvSpPr>
          <p:nvPr>
            <p:ph type="sldNum" sz="quarter" idx="12"/>
          </p:nvPr>
        </p:nvSpPr>
        <p:spPr>
          <a:ln/>
        </p:spPr>
        <p:txBody>
          <a:bodyPr/>
          <a:lstStyle>
            <a:lvl1pPr>
              <a:defRPr/>
            </a:lvl1pPr>
          </a:lstStyle>
          <a:p>
            <a:pPr>
              <a:defRPr/>
            </a:pPr>
            <a:fld id="{BEA9D497-3E26-403E-8414-65EE942D3683}" type="slidenum">
              <a:rPr lang="en-US" altLang="en-US"/>
              <a:pPr>
                <a:defRPr/>
              </a:pPr>
              <a:t>‹#›</a:t>
            </a:fld>
            <a:endParaRPr lang="en-US" altLang="en-US"/>
          </a:p>
        </p:txBody>
      </p:sp>
    </p:spTree>
    <p:extLst>
      <p:ext uri="{BB962C8B-B14F-4D97-AF65-F5344CB8AC3E}">
        <p14:creationId xmlns:p14="http://schemas.microsoft.com/office/powerpoint/2010/main" val="417198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6648F9F-9A1D-6758-4D6F-9E552E15FC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CBB348-4756-6E17-2835-6651106F0F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08A71A-774B-FFE7-9A2F-0048B07724A5}"/>
              </a:ext>
            </a:extLst>
          </p:cNvPr>
          <p:cNvSpPr>
            <a:spLocks noGrp="1" noChangeArrowheads="1"/>
          </p:cNvSpPr>
          <p:nvPr>
            <p:ph type="sldNum" sz="quarter" idx="12"/>
          </p:nvPr>
        </p:nvSpPr>
        <p:spPr>
          <a:ln/>
        </p:spPr>
        <p:txBody>
          <a:bodyPr/>
          <a:lstStyle>
            <a:lvl1pPr>
              <a:defRPr/>
            </a:lvl1pPr>
          </a:lstStyle>
          <a:p>
            <a:pPr>
              <a:defRPr/>
            </a:pPr>
            <a:fld id="{E114675E-4661-451E-9306-99072A29B18C}" type="slidenum">
              <a:rPr lang="en-US" altLang="en-US"/>
              <a:pPr>
                <a:defRPr/>
              </a:pPr>
              <a:t>‹#›</a:t>
            </a:fld>
            <a:endParaRPr lang="en-US" altLang="en-US"/>
          </a:p>
        </p:txBody>
      </p:sp>
    </p:spTree>
    <p:extLst>
      <p:ext uri="{BB962C8B-B14F-4D97-AF65-F5344CB8AC3E}">
        <p14:creationId xmlns:p14="http://schemas.microsoft.com/office/powerpoint/2010/main" val="209426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9AAD871-C748-6989-CF54-0267DEB0B8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C7E2011-C502-76CF-D0D0-D2883497FA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930B591-44B5-EBEE-4D29-D881A3C30F81}"/>
              </a:ext>
            </a:extLst>
          </p:cNvPr>
          <p:cNvSpPr>
            <a:spLocks noGrp="1" noChangeArrowheads="1"/>
          </p:cNvSpPr>
          <p:nvPr>
            <p:ph type="sldNum" sz="quarter" idx="12"/>
          </p:nvPr>
        </p:nvSpPr>
        <p:spPr>
          <a:ln/>
        </p:spPr>
        <p:txBody>
          <a:bodyPr/>
          <a:lstStyle>
            <a:lvl1pPr>
              <a:defRPr/>
            </a:lvl1pPr>
          </a:lstStyle>
          <a:p>
            <a:pPr>
              <a:defRPr/>
            </a:pPr>
            <a:fld id="{0342DCDB-5FEA-4F5C-83C5-76347B8941ED}" type="slidenum">
              <a:rPr lang="en-US" altLang="en-US"/>
              <a:pPr>
                <a:defRPr/>
              </a:pPr>
              <a:t>‹#›</a:t>
            </a:fld>
            <a:endParaRPr lang="en-US" altLang="en-US"/>
          </a:p>
        </p:txBody>
      </p:sp>
    </p:spTree>
    <p:extLst>
      <p:ext uri="{BB962C8B-B14F-4D97-AF65-F5344CB8AC3E}">
        <p14:creationId xmlns:p14="http://schemas.microsoft.com/office/powerpoint/2010/main" val="1374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41D94-D766-0BD5-644F-893392C9B91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9F4ABD7-BE19-1CA4-1FB2-5DFD7B7B410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7EEEBED-BB4A-BE10-B17F-0B6C25B7C51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6C4FCB5F-3BBA-3365-7D89-707FE2E39E3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4739AB4B-5F6B-A46A-2B2E-2CA5CF1CAF5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86EE3318-8276-44C6-85E6-3340EA507B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64AC5F33-3536-B3EE-73C5-F997A5B3BD41}"/>
              </a:ext>
            </a:extLst>
          </p:cNvPr>
          <p:cNvSpPr>
            <a:spLocks noChangeArrowheads="1"/>
          </p:cNvSpPr>
          <p:nvPr/>
        </p:nvSpPr>
        <p:spPr bwMode="auto">
          <a:xfrm>
            <a:off x="609600" y="26670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3600">
                <a:latin typeface="Comic Sans MS" panose="030F0702030302020204" pitchFamily="66" charset="0"/>
                <a:cs typeface="Times New Roman" panose="02020603050405020304" pitchFamily="18" charset="0"/>
              </a:rPr>
              <a:t>CSE-3109 Computer Architecture</a:t>
            </a:r>
            <a:br>
              <a:rPr lang="en-US" altLang="en-US" sz="3600">
                <a:latin typeface="Comic Sans MS" panose="030F0702030302020204" pitchFamily="66" charset="0"/>
              </a:rPr>
            </a:br>
            <a:r>
              <a:rPr lang="en-US" altLang="en-US" sz="3600">
                <a:latin typeface="Comic Sans MS" panose="030F0702030302020204" pitchFamily="66" charset="0"/>
              </a:rPr>
              <a:t>Lecture 4</a:t>
            </a:r>
          </a:p>
          <a:p>
            <a:pPr algn="ctr" eaLnBrk="1" hangingPunct="1">
              <a:spcBef>
                <a:spcPct val="0"/>
              </a:spcBef>
              <a:buFontTx/>
              <a:buNone/>
            </a:pPr>
            <a:endParaRPr lang="en-US" altLang="en-US" sz="3600">
              <a:latin typeface="Comic Sans MS" panose="030F0702030302020204" pitchFamily="66" charset="0"/>
            </a:endParaRPr>
          </a:p>
        </p:txBody>
      </p:sp>
      <p:sp>
        <p:nvSpPr>
          <p:cNvPr id="3075" name="Title 1">
            <a:extLst>
              <a:ext uri="{FF2B5EF4-FFF2-40B4-BE49-F238E27FC236}">
                <a16:creationId xmlns:a16="http://schemas.microsoft.com/office/drawing/2014/main" id="{519145FD-4D99-FC45-0413-6E1C1AE6A3AA}"/>
              </a:ext>
            </a:extLst>
          </p:cNvPr>
          <p:cNvSpPr>
            <a:spLocks noGrp="1" noChangeArrowheads="1"/>
          </p:cNvSpPr>
          <p:nvPr>
            <p:ph type="title"/>
          </p:nvPr>
        </p:nvSpPr>
        <p:spPr>
          <a:xfrm>
            <a:off x="457200" y="4343400"/>
            <a:ext cx="8229600" cy="1143000"/>
          </a:xfrm>
        </p:spPr>
        <p:txBody>
          <a:bodyPr/>
          <a:lstStyle/>
          <a:p>
            <a:r>
              <a:rPr lang="en-GB" altLang="en-US">
                <a:latin typeface="Comic Sans MS" panose="030F0702030302020204" pitchFamily="66" charset="0"/>
              </a:rPr>
              <a:t>Signed and Unsigned Number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mc:AlternateContent xmlns:mc="http://schemas.openxmlformats.org/markup-compatibility/2006">
        <mc:Choice xmlns:a14="http://schemas.microsoft.com/office/drawing/2010/main" Requires="a14">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400" y="1153675"/>
                <a:ext cx="7924800"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ct val="0"/>
                  </a:spcBef>
                </a:pPr>
                <a:r>
                  <a:rPr lang="en-US" altLang="en-US" sz="2400" dirty="0">
                    <a:latin typeface="Comic Sans MS" panose="030F0702030302020204" pitchFamily="66" charset="0"/>
                  </a:rPr>
                  <a:t>Obvious solution: define leftmost bit to be  sign! </a:t>
                </a:r>
              </a:p>
              <a:p>
                <a:pPr algn="just" eaLnBrk="1" hangingPunct="1">
                  <a:spcBef>
                    <a:spcPct val="0"/>
                  </a:spcBef>
                  <a:buFontTx/>
                  <a:buNone/>
                </a:pPr>
                <a:endParaRPr lang="en-US" altLang="en-US" sz="2800" dirty="0">
                  <a:latin typeface="Comic Sans MS" panose="030F0702030302020204" pitchFamily="66" charset="0"/>
                </a:endParaRPr>
              </a:p>
              <a:p>
                <a:pPr marL="457200" indent="-457200" algn="just" eaLnBrk="1" hangingPunct="1">
                  <a:spcBef>
                    <a:spcPct val="0"/>
                  </a:spcBef>
                </a:pPr>
                <a:r>
                  <a:rPr lang="en-US" altLang="en-US" sz="2800" dirty="0">
                    <a:latin typeface="Comic Sans MS" panose="030F0702030302020204" pitchFamily="66" charset="0"/>
                  </a:rPr>
                  <a:t>0 </a:t>
                </a:r>
                <a:r>
                  <a:rPr lang="en-US" altLang="en-US" sz="2800" dirty="0">
                    <a:latin typeface="Comic Sans MS" panose="030F0702030302020204" pitchFamily="66" charset="0"/>
                    <a:sym typeface="Symbol" panose="05050102010706020507" pitchFamily="18" charset="2"/>
                  </a:rPr>
                  <a:t></a:t>
                </a:r>
                <a:r>
                  <a:rPr lang="en-US" altLang="en-US" sz="2800" dirty="0">
                    <a:latin typeface="Comic Sans MS" panose="030F0702030302020204" pitchFamily="66" charset="0"/>
                  </a:rPr>
                  <a:t> +,   1 </a:t>
                </a:r>
                <a:r>
                  <a:rPr lang="en-US" altLang="en-US" sz="2800" dirty="0">
                    <a:latin typeface="Comic Sans MS" panose="030F0702030302020204" pitchFamily="66" charset="0"/>
                    <a:sym typeface="Symbol" panose="05050102010706020507" pitchFamily="18" charset="2"/>
                  </a:rPr>
                  <a:t></a:t>
                </a:r>
                <a:r>
                  <a:rPr lang="en-US" altLang="en-US" sz="2800" dirty="0">
                    <a:latin typeface="Comic Sans MS" panose="030F0702030302020204" pitchFamily="66" charset="0"/>
                  </a:rPr>
                  <a:t> -</a:t>
                </a:r>
              </a:p>
              <a:p>
                <a:pPr algn="just" eaLnBrk="1" hangingPunct="1">
                  <a:spcBef>
                    <a:spcPct val="0"/>
                  </a:spcBef>
                  <a:buNone/>
                </a:pPr>
                <a:r>
                  <a:rPr lang="en-US" altLang="en-US" sz="2800" dirty="0">
                    <a:latin typeface="Comic Sans MS" panose="030F0702030302020204" pitchFamily="66" charset="0"/>
                  </a:rPr>
                  <a:t>	</a:t>
                </a:r>
              </a:p>
              <a:p>
                <a:pPr algn="just" eaLnBrk="1" hangingPunct="1">
                  <a:spcBef>
                    <a:spcPct val="0"/>
                  </a:spcBef>
                  <a:buNone/>
                </a:pPr>
                <a:r>
                  <a:rPr lang="en-US" altLang="en-US" sz="2800" dirty="0">
                    <a:latin typeface="Comic Sans MS" panose="030F0702030302020204" pitchFamily="66" charset="0"/>
                  </a:rPr>
                  <a:t>	</a:t>
                </a:r>
                <a:r>
                  <a:rPr lang="en-US" altLang="en-US" sz="2400" dirty="0">
                    <a:latin typeface="Comic Sans MS" panose="030F0702030302020204" pitchFamily="66" charset="0"/>
                  </a:rPr>
                  <a:t>Rest of bits can be numerical value of 	number</a:t>
                </a:r>
              </a:p>
              <a:p>
                <a:pPr algn="just" eaLnBrk="1" hangingPunct="1">
                  <a:spcBef>
                    <a:spcPct val="0"/>
                  </a:spcBef>
                  <a:buNone/>
                </a:pPr>
                <a:endParaRPr lang="en-US" altLang="en-US" sz="2800" dirty="0">
                  <a:latin typeface="Comic Sans MS" panose="030F0702030302020204" pitchFamily="66" charset="0"/>
                </a:endParaRPr>
              </a:p>
              <a:p>
                <a:pPr marL="457200" indent="-457200" algn="just" eaLnBrk="1" hangingPunct="1">
                  <a:spcBef>
                    <a:spcPct val="0"/>
                  </a:spcBef>
                </a:pPr>
                <a:r>
                  <a:rPr lang="en-US" altLang="en-US" sz="2400" dirty="0">
                    <a:latin typeface="Comic Sans MS" panose="030F0702030302020204" pitchFamily="66" charset="0"/>
                  </a:rPr>
                  <a:t>MIPS uses 32-bit integers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+1</m:t>
                        </m:r>
                      </m:e>
                      <m:sub>
                        <m:r>
                          <a:rPr lang="en-US" altLang="en-US" sz="2400" b="0" i="1" smtClean="0">
                            <a:latin typeface="Cambria Math" panose="02040503050406030204" pitchFamily="18" charset="0"/>
                          </a:rPr>
                          <m:t>𝑡𝑒𝑛</m:t>
                        </m:r>
                      </m:sub>
                    </m:sSub>
                  </m:oMath>
                </a14:m>
                <a:r>
                  <a:rPr lang="en-US" altLang="en-US" sz="2400" dirty="0">
                    <a:latin typeface="Comic Sans MS" panose="030F0702030302020204" pitchFamily="66" charset="0"/>
                  </a:rPr>
                  <a:t> would be:</a:t>
                </a:r>
              </a:p>
              <a:p>
                <a:pPr algn="just" eaLnBrk="1" hangingPunct="1">
                  <a:spcBef>
                    <a:spcPct val="0"/>
                  </a:spcBef>
                  <a:buNone/>
                </a:pPr>
                <a:r>
                  <a:rPr lang="en-US" altLang="en-US" sz="2400" dirty="0">
                    <a:latin typeface="Comic Sans MS" panose="030F0702030302020204" pitchFamily="66" charset="0"/>
                  </a:rPr>
                  <a:t>		</a:t>
                </a:r>
              </a:p>
              <a:p>
                <a:pPr algn="just" eaLnBrk="1" hangingPunct="1">
                  <a:spcBef>
                    <a:spcPct val="0"/>
                  </a:spcBef>
                  <a:buNone/>
                </a:pPr>
                <a:r>
                  <a:rPr lang="en-US" altLang="en-US" sz="2400" dirty="0">
                    <a:latin typeface="Comic Sans MS" panose="030F0702030302020204" pitchFamily="66" charset="0"/>
                  </a:rPr>
                  <a:t>	0000 0000 0000 0000 0000 0000 0000 0001</a:t>
                </a:r>
              </a:p>
              <a:p>
                <a:pPr algn="just" eaLnBrk="1" hangingPunct="1">
                  <a:spcBef>
                    <a:spcPct val="0"/>
                  </a:spcBef>
                  <a:buNone/>
                </a:pPr>
                <a:endParaRPr lang="en-US" altLang="en-US" sz="2400" dirty="0">
                  <a:latin typeface="Comic Sans MS" panose="030F0702030302020204" pitchFamily="66" charset="0"/>
                </a:endParaRPr>
              </a:p>
              <a:p>
                <a:pPr marL="342900" indent="-342900" algn="just" eaLnBrk="1" hangingPunct="1">
                  <a:spcBef>
                    <a:spcPct val="0"/>
                  </a:spcBef>
                </a:pPr>
                <a:r>
                  <a:rPr lang="en-US" altLang="en-US" sz="2400" dirty="0">
                    <a:latin typeface="Comic Sans MS" panose="030F0702030302020204" pitchFamily="66" charset="0"/>
                  </a:rPr>
                  <a:t>MIPS uses 32-bit integers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−1</m:t>
                        </m:r>
                      </m:e>
                      <m:sub>
                        <m:r>
                          <a:rPr lang="en-US" altLang="en-US" sz="2400" b="0" i="1" smtClean="0">
                            <a:latin typeface="Cambria Math" panose="02040503050406030204" pitchFamily="18" charset="0"/>
                          </a:rPr>
                          <m:t>𝑡𝑒𝑛</m:t>
                        </m:r>
                      </m:sub>
                    </m:sSub>
                  </m:oMath>
                </a14:m>
                <a:r>
                  <a:rPr lang="en-US" altLang="en-US" sz="2400" dirty="0">
                    <a:latin typeface="Comic Sans MS" panose="030F0702030302020204" pitchFamily="66" charset="0"/>
                  </a:rPr>
                  <a:t>  would be:</a:t>
                </a:r>
              </a:p>
              <a:p>
                <a:pPr algn="just" eaLnBrk="1" hangingPunct="1">
                  <a:spcBef>
                    <a:spcPct val="0"/>
                  </a:spcBef>
                  <a:buNone/>
                </a:pPr>
                <a:r>
                  <a:rPr lang="en-US" altLang="en-US" sz="2800" dirty="0">
                    <a:latin typeface="Comic Sans MS" panose="030F0702030302020204" pitchFamily="66" charset="0"/>
                  </a:rPr>
                  <a:t>	</a:t>
                </a:r>
                <a:endParaRPr lang="en-US" altLang="en-US" sz="2400" dirty="0">
                  <a:latin typeface="Comic Sans MS" panose="030F0702030302020204" pitchFamily="66" charset="0"/>
                </a:endParaRPr>
              </a:p>
              <a:p>
                <a:pPr algn="just" eaLnBrk="1" hangingPunct="1">
                  <a:spcBef>
                    <a:spcPct val="0"/>
                  </a:spcBef>
                  <a:buNone/>
                </a:pPr>
                <a:r>
                  <a:rPr lang="en-US" altLang="en-US" sz="2400" dirty="0">
                    <a:latin typeface="Comic Sans MS" panose="030F0702030302020204" pitchFamily="66" charset="0"/>
                  </a:rPr>
                  <a:t>	1000 0000 0000 0000 0000 0000 0000 0001</a:t>
                </a:r>
              </a:p>
            </p:txBody>
          </p:sp>
        </mc:Choice>
        <mc:Fallback>
          <p:sp>
            <p:nvSpPr>
              <p:cNvPr id="10243" name="Rectangle 4">
                <a:extLst>
                  <a:ext uri="{FF2B5EF4-FFF2-40B4-BE49-F238E27FC236}">
                    <a16:creationId xmlns:a16="http://schemas.microsoft.com/office/drawing/2014/main" id="{CFE39408-C82C-B705-E1BC-77808570DFA4}"/>
                  </a:ext>
                </a:extLst>
              </p:cNvPr>
              <p:cNvSpPr>
                <a:spLocks noRot="1" noChangeAspect="1" noMove="1" noResize="1" noEditPoints="1" noAdjustHandles="1" noChangeArrowheads="1" noChangeShapeType="1" noTextEdit="1"/>
              </p:cNvSpPr>
              <p:nvPr/>
            </p:nvSpPr>
            <p:spPr bwMode="auto">
              <a:xfrm>
                <a:off x="533400" y="1153675"/>
                <a:ext cx="7924800" cy="5324535"/>
              </a:xfrm>
              <a:prstGeom prst="rect">
                <a:avLst/>
              </a:prstGeom>
              <a:blipFill>
                <a:blip r:embed="rId2"/>
                <a:stretch>
                  <a:fillRect l="-2000" t="-2059" b="-4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18968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399" y="1449794"/>
            <a:ext cx="79248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ct val="0"/>
              </a:spcBef>
            </a:pPr>
            <a:r>
              <a:rPr lang="en-US" altLang="en-US" sz="2400" dirty="0">
                <a:latin typeface="Comic Sans MS" panose="030F0702030302020204" pitchFamily="66" charset="0"/>
              </a:rPr>
              <a:t>So far everything looks pretty good, but closer inspection shows some serious problems with this representation, which we call signed magnitude representation. Here is a number line which shows all the numbers that can be represented with a 4-bit signed magnitude number. </a:t>
            </a:r>
          </a:p>
          <a:p>
            <a:pPr algn="just" eaLnBrk="1" hangingPunct="1">
              <a:spcBef>
                <a:spcPct val="0"/>
              </a:spcBef>
              <a:buFontTx/>
              <a:buNone/>
            </a:pPr>
            <a:endParaRPr lang="en-US" altLang="en-US" sz="2800" dirty="0">
              <a:latin typeface="Comic Sans MS" panose="030F0702030302020204" pitchFamily="66" charset="0"/>
            </a:endParaRPr>
          </a:p>
        </p:txBody>
      </p:sp>
      <p:pic>
        <p:nvPicPr>
          <p:cNvPr id="3" name="Picture 2">
            <a:extLst>
              <a:ext uri="{FF2B5EF4-FFF2-40B4-BE49-F238E27FC236}">
                <a16:creationId xmlns:a16="http://schemas.microsoft.com/office/drawing/2014/main" id="{C4A73A65-53AD-2F7F-3A3D-3DE43B86B9DF}"/>
              </a:ext>
            </a:extLst>
          </p:cNvPr>
          <p:cNvPicPr>
            <a:picLocks noChangeAspect="1"/>
          </p:cNvPicPr>
          <p:nvPr/>
        </p:nvPicPr>
        <p:blipFill>
          <a:blip r:embed="rId2"/>
          <a:stretch>
            <a:fillRect/>
          </a:stretch>
        </p:blipFill>
        <p:spPr>
          <a:xfrm>
            <a:off x="652462" y="4038600"/>
            <a:ext cx="7686675" cy="1019994"/>
          </a:xfrm>
          <a:prstGeom prst="rect">
            <a:avLst/>
          </a:prstGeom>
        </p:spPr>
      </p:pic>
    </p:spTree>
    <p:extLst>
      <p:ext uri="{BB962C8B-B14F-4D97-AF65-F5344CB8AC3E}">
        <p14:creationId xmlns:p14="http://schemas.microsoft.com/office/powerpoint/2010/main" val="54936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p:pic>
        <p:nvPicPr>
          <p:cNvPr id="3" name="Picture 2">
            <a:extLst>
              <a:ext uri="{FF2B5EF4-FFF2-40B4-BE49-F238E27FC236}">
                <a16:creationId xmlns:a16="http://schemas.microsoft.com/office/drawing/2014/main" id="{C4A73A65-53AD-2F7F-3A3D-3DE43B86B9DF}"/>
              </a:ext>
            </a:extLst>
          </p:cNvPr>
          <p:cNvPicPr>
            <a:picLocks noChangeAspect="1"/>
          </p:cNvPicPr>
          <p:nvPr/>
        </p:nvPicPr>
        <p:blipFill>
          <a:blip r:embed="rId2"/>
          <a:stretch>
            <a:fillRect/>
          </a:stretch>
        </p:blipFill>
        <p:spPr>
          <a:xfrm>
            <a:off x="533400" y="869152"/>
            <a:ext cx="7686675" cy="1019994"/>
          </a:xfrm>
          <a:prstGeom prst="rect">
            <a:avLst/>
          </a:prstGeom>
        </p:spPr>
      </p:pic>
      <p:sp>
        <p:nvSpPr>
          <p:cNvPr id="7" name="TextBox 6">
            <a:extLst>
              <a:ext uri="{FF2B5EF4-FFF2-40B4-BE49-F238E27FC236}">
                <a16:creationId xmlns:a16="http://schemas.microsoft.com/office/drawing/2014/main" id="{660DB501-98B7-5848-9293-E12950BEB03D}"/>
              </a:ext>
            </a:extLst>
          </p:cNvPr>
          <p:cNvSpPr txBox="1"/>
          <p:nvPr/>
        </p:nvSpPr>
        <p:spPr>
          <a:xfrm>
            <a:off x="381000" y="1961418"/>
            <a:ext cx="8229600" cy="4524315"/>
          </a:xfrm>
          <a:prstGeom prst="rect">
            <a:avLst/>
          </a:prstGeom>
          <a:noFill/>
        </p:spPr>
        <p:txBody>
          <a:bodyPr wrap="square">
            <a:spAutoFit/>
          </a:bodyPr>
          <a:lstStyle/>
          <a:p>
            <a:pPr algn="just"/>
            <a:r>
              <a:rPr lang="en-US" sz="2400" dirty="0">
                <a:latin typeface="Comic Sans MS" panose="030F0702030302020204" pitchFamily="66" charset="0"/>
              </a:rPr>
              <a:t>How many possible bit patterns can be created with 4 bits? Easy, we know that's 2</a:t>
            </a:r>
            <a:r>
              <a:rPr lang="en-US" sz="2400" baseline="30000" dirty="0">
                <a:latin typeface="Comic Sans MS" panose="030F0702030302020204" pitchFamily="66" charset="0"/>
              </a:rPr>
              <a:t>4</a:t>
            </a:r>
            <a:r>
              <a:rPr lang="en-US" sz="2400" dirty="0">
                <a:latin typeface="Comic Sans MS" panose="030F0702030302020204" pitchFamily="66" charset="0"/>
              </a:rPr>
              <a:t>, or 16. In </a:t>
            </a:r>
            <a:r>
              <a:rPr lang="en-US" sz="2400" b="1" dirty="0">
                <a:latin typeface="Comic Sans MS" panose="030F0702030302020204" pitchFamily="66" charset="0"/>
              </a:rPr>
              <a:t>un</a:t>
            </a:r>
            <a:r>
              <a:rPr lang="en-US" sz="2400" dirty="0">
                <a:latin typeface="Comic Sans MS" panose="030F0702030302020204" pitchFamily="66" charset="0"/>
              </a:rPr>
              <a:t>signed representation, we were able to represent 16 numbers: 0, 1, 2, 3, 4, 5, 6, 7, 8, 9, 10, 11, 12, 13, 14, and 15. But with signed magnitude, we are only able to represent 15 numbers: -7, -6, -5, -4, -3, -2, -1, 0, 1, 2, 3, 4, 5, 6, and 7. There's still 16 bit patterns, but one of them is either not being used or is duplicating a number. That bit pattern is '1000B'. When we interpret this pattern, we get '-0' which is both nonsensical (negative zero? come on!) and redundant (we already have '0000B' to represent 0). </a:t>
            </a:r>
          </a:p>
        </p:txBody>
      </p:sp>
    </p:spTree>
    <p:extLst>
      <p:ext uri="{BB962C8B-B14F-4D97-AF65-F5344CB8AC3E}">
        <p14:creationId xmlns:p14="http://schemas.microsoft.com/office/powerpoint/2010/main" val="111135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6" name="TextBox 5">
            <a:extLst>
              <a:ext uri="{FF2B5EF4-FFF2-40B4-BE49-F238E27FC236}">
                <a16:creationId xmlns:a16="http://schemas.microsoft.com/office/drawing/2014/main" id="{1506C512-CD07-BAF4-681F-78BEED804BBB}"/>
              </a:ext>
            </a:extLst>
          </p:cNvPr>
          <p:cNvSpPr txBox="1"/>
          <p:nvPr/>
        </p:nvSpPr>
        <p:spPr>
          <a:xfrm>
            <a:off x="381000" y="1676400"/>
            <a:ext cx="8382000" cy="2677656"/>
          </a:xfrm>
          <a:prstGeom prst="rect">
            <a:avLst/>
          </a:prstGeom>
          <a:noFill/>
        </p:spPr>
        <p:txBody>
          <a:bodyPr wrap="square">
            <a:spAutoFit/>
          </a:bodyPr>
          <a:lstStyle/>
          <a:p>
            <a:pPr algn="just"/>
            <a:r>
              <a:rPr lang="en-US" sz="2400" dirty="0">
                <a:latin typeface="Comic Sans MS" panose="030F0702030302020204" pitchFamily="66" charset="0"/>
              </a:rPr>
              <a:t>Positive numbers are simply represented as Binary number </a:t>
            </a:r>
            <a:r>
              <a:rPr lang="en-US" sz="2400" dirty="0" err="1">
                <a:latin typeface="Comic Sans MS" panose="030F0702030302020204" pitchFamily="66" charset="0"/>
              </a:rPr>
              <a:t>number</a:t>
            </a:r>
            <a:r>
              <a:rPr lang="en-US" sz="2400" dirty="0">
                <a:latin typeface="Comic Sans MS" panose="030F0702030302020204" pitchFamily="66" charset="0"/>
              </a:rPr>
              <a:t>. There is nothing to do for positive binary number.  But in case of negative binary number representation, we represent in 1’s complement. If the number is negative then it is represented using 1’s complement. First represent the number with positive sign and then take 1’s complement of that number.</a:t>
            </a:r>
          </a:p>
        </p:txBody>
      </p:sp>
    </p:spTree>
    <p:extLst>
      <p:ext uri="{BB962C8B-B14F-4D97-AF65-F5344CB8AC3E}">
        <p14:creationId xmlns:p14="http://schemas.microsoft.com/office/powerpoint/2010/main" val="203210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6" name="TextBox 5">
            <a:extLst>
              <a:ext uri="{FF2B5EF4-FFF2-40B4-BE49-F238E27FC236}">
                <a16:creationId xmlns:a16="http://schemas.microsoft.com/office/drawing/2014/main" id="{1506C512-CD07-BAF4-681F-78BEED804BBB}"/>
              </a:ext>
            </a:extLst>
          </p:cNvPr>
          <p:cNvSpPr txBox="1"/>
          <p:nvPr/>
        </p:nvSpPr>
        <p:spPr>
          <a:xfrm>
            <a:off x="228600" y="914400"/>
            <a:ext cx="8382000" cy="830997"/>
          </a:xfrm>
          <a:prstGeom prst="rect">
            <a:avLst/>
          </a:prstGeom>
          <a:noFill/>
        </p:spPr>
        <p:txBody>
          <a:bodyPr wrap="square">
            <a:spAutoFit/>
          </a:bodyPr>
          <a:lstStyle/>
          <a:p>
            <a:pPr algn="just"/>
            <a:r>
              <a:rPr lang="en-US" sz="2400" dirty="0">
                <a:latin typeface="Comic Sans MS" panose="030F0702030302020204" pitchFamily="66" charset="0"/>
              </a:rPr>
              <a:t>Let we are using 5 bits register. The representation of -5 and +5 will be as follows:</a:t>
            </a:r>
          </a:p>
        </p:txBody>
      </p:sp>
      <p:pic>
        <p:nvPicPr>
          <p:cNvPr id="3" name="Picture 2">
            <a:extLst>
              <a:ext uri="{FF2B5EF4-FFF2-40B4-BE49-F238E27FC236}">
                <a16:creationId xmlns:a16="http://schemas.microsoft.com/office/drawing/2014/main" id="{A98F213B-77BB-B555-7124-EEE3B9F28A7D}"/>
              </a:ext>
            </a:extLst>
          </p:cNvPr>
          <p:cNvPicPr>
            <a:picLocks noChangeAspect="1"/>
          </p:cNvPicPr>
          <p:nvPr/>
        </p:nvPicPr>
        <p:blipFill>
          <a:blip r:embed="rId2"/>
          <a:stretch>
            <a:fillRect/>
          </a:stretch>
        </p:blipFill>
        <p:spPr>
          <a:xfrm>
            <a:off x="228600" y="1772892"/>
            <a:ext cx="8486775" cy="2200275"/>
          </a:xfrm>
          <a:prstGeom prst="rect">
            <a:avLst/>
          </a:prstGeom>
        </p:spPr>
      </p:pic>
      <p:sp>
        <p:nvSpPr>
          <p:cNvPr id="7" name="TextBox 6">
            <a:extLst>
              <a:ext uri="{FF2B5EF4-FFF2-40B4-BE49-F238E27FC236}">
                <a16:creationId xmlns:a16="http://schemas.microsoft.com/office/drawing/2014/main" id="{FAB381E0-68F8-1104-ADAD-29B782678612}"/>
              </a:ext>
            </a:extLst>
          </p:cNvPr>
          <p:cNvSpPr txBox="1"/>
          <p:nvPr/>
        </p:nvSpPr>
        <p:spPr>
          <a:xfrm>
            <a:off x="328612" y="4267200"/>
            <a:ext cx="8486775" cy="830997"/>
          </a:xfrm>
          <a:prstGeom prst="rect">
            <a:avLst/>
          </a:prstGeom>
          <a:noFill/>
        </p:spPr>
        <p:txBody>
          <a:bodyPr wrap="square">
            <a:spAutoFit/>
          </a:bodyPr>
          <a:lstStyle/>
          <a:p>
            <a:r>
              <a:rPr lang="en-US" sz="2400" dirty="0">
                <a:latin typeface="Comic Sans MS" panose="030F0702030302020204" pitchFamily="66" charset="0"/>
              </a:rPr>
              <a:t>+5 is represented as it is represented in sign magnitude method. -5 is represented using the following steps:</a:t>
            </a:r>
          </a:p>
        </p:txBody>
      </p:sp>
    </p:spTree>
    <p:extLst>
      <p:ext uri="{BB962C8B-B14F-4D97-AF65-F5344CB8AC3E}">
        <p14:creationId xmlns:p14="http://schemas.microsoft.com/office/powerpoint/2010/main" val="425597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8" name="TextBox 7">
            <a:extLst>
              <a:ext uri="{FF2B5EF4-FFF2-40B4-BE49-F238E27FC236}">
                <a16:creationId xmlns:a16="http://schemas.microsoft.com/office/drawing/2014/main" id="{4D28168B-C577-059E-1A37-987621B3047D}"/>
              </a:ext>
            </a:extLst>
          </p:cNvPr>
          <p:cNvSpPr txBox="1"/>
          <p:nvPr/>
        </p:nvSpPr>
        <p:spPr>
          <a:xfrm>
            <a:off x="328613" y="1981200"/>
            <a:ext cx="8486774" cy="2308324"/>
          </a:xfrm>
          <a:prstGeom prst="rect">
            <a:avLst/>
          </a:prstGeom>
          <a:noFill/>
        </p:spPr>
        <p:txBody>
          <a:bodyPr wrap="square">
            <a:spAutoFit/>
          </a:bodyPr>
          <a:lstStyle/>
          <a:p>
            <a:pPr marL="400050" indent="-400050">
              <a:buFont typeface="+mj-lt"/>
              <a:buAutoNum type="romanLcPeriod"/>
            </a:pPr>
            <a:r>
              <a:rPr lang="en-US" sz="2400" dirty="0">
                <a:latin typeface="Comic Sans MS" panose="030F0702030302020204" pitchFamily="66" charset="0"/>
              </a:rPr>
              <a:t>+5 = 0 0101</a:t>
            </a:r>
          </a:p>
          <a:p>
            <a:pPr marL="400050" indent="-400050">
              <a:buFont typeface="+mj-lt"/>
              <a:buAutoNum type="romanLcPeriod"/>
            </a:pPr>
            <a:endParaRPr lang="en-US" sz="2400" dirty="0">
              <a:latin typeface="Comic Sans MS" panose="030F0702030302020204" pitchFamily="66" charset="0"/>
            </a:endParaRPr>
          </a:p>
          <a:p>
            <a:pPr marL="400050" indent="-400050">
              <a:buFont typeface="+mj-lt"/>
              <a:buAutoNum type="romanLcPeriod"/>
            </a:pPr>
            <a:r>
              <a:rPr lang="en-US" sz="2400" dirty="0">
                <a:latin typeface="Comic Sans MS" panose="030F0702030302020204" pitchFamily="66" charset="0"/>
              </a:rPr>
              <a:t>Take 1’s complement of 0 0101 and that is 1 1010. MSB is 1 which indicates that number is negative.</a:t>
            </a:r>
          </a:p>
          <a:p>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MSB is always 1 in case of negative numbers</a:t>
            </a:r>
            <a:r>
              <a:rPr lang="en-US" sz="2400" dirty="0"/>
              <a:t>.</a:t>
            </a:r>
          </a:p>
        </p:txBody>
      </p:sp>
    </p:spTree>
    <p:extLst>
      <p:ext uri="{BB962C8B-B14F-4D97-AF65-F5344CB8AC3E}">
        <p14:creationId xmlns:p14="http://schemas.microsoft.com/office/powerpoint/2010/main" val="186704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5" name="TextBox 4">
            <a:extLst>
              <a:ext uri="{FF2B5EF4-FFF2-40B4-BE49-F238E27FC236}">
                <a16:creationId xmlns:a16="http://schemas.microsoft.com/office/drawing/2014/main" id="{0D8EA858-E62B-EA07-081D-516AB735B758}"/>
              </a:ext>
            </a:extLst>
          </p:cNvPr>
          <p:cNvSpPr txBox="1"/>
          <p:nvPr/>
        </p:nvSpPr>
        <p:spPr>
          <a:xfrm>
            <a:off x="457200" y="1219200"/>
            <a:ext cx="8229600" cy="1569660"/>
          </a:xfrm>
          <a:prstGeom prst="rect">
            <a:avLst/>
          </a:prstGeom>
          <a:noFill/>
        </p:spPr>
        <p:txBody>
          <a:bodyPr wrap="square">
            <a:spAutoFit/>
          </a:bodyPr>
          <a:lstStyle/>
          <a:p>
            <a:pPr algn="just"/>
            <a:r>
              <a:rPr lang="en-US" sz="2400" dirty="0">
                <a:latin typeface="Comic Sans MS" panose="030F0702030302020204" pitchFamily="66" charset="0"/>
              </a:rPr>
              <a:t>The drawback of this system is that 0 has two different representation one is -0 (e.g., 1 1111 in five bit register) and second is +0 (e.g., 0 0000 in five bit register).</a:t>
            </a:r>
          </a:p>
        </p:txBody>
      </p:sp>
      <p:pic>
        <p:nvPicPr>
          <p:cNvPr id="4" name="Picture 3">
            <a:extLst>
              <a:ext uri="{FF2B5EF4-FFF2-40B4-BE49-F238E27FC236}">
                <a16:creationId xmlns:a16="http://schemas.microsoft.com/office/drawing/2014/main" id="{8C4B842E-C402-D093-1947-F98EB6075B3B}"/>
              </a:ext>
            </a:extLst>
          </p:cNvPr>
          <p:cNvPicPr>
            <a:picLocks noChangeAspect="1"/>
          </p:cNvPicPr>
          <p:nvPr/>
        </p:nvPicPr>
        <p:blipFill>
          <a:blip r:embed="rId2"/>
          <a:stretch>
            <a:fillRect/>
          </a:stretch>
        </p:blipFill>
        <p:spPr>
          <a:xfrm>
            <a:off x="652463" y="3124200"/>
            <a:ext cx="8034337" cy="2318817"/>
          </a:xfrm>
          <a:prstGeom prst="rect">
            <a:avLst/>
          </a:prstGeom>
        </p:spPr>
      </p:pic>
    </p:spTree>
    <p:extLst>
      <p:ext uri="{BB962C8B-B14F-4D97-AF65-F5344CB8AC3E}">
        <p14:creationId xmlns:p14="http://schemas.microsoft.com/office/powerpoint/2010/main" val="343791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454058" y="3810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5" name="TextBox 4">
            <a:extLst>
              <a:ext uri="{FF2B5EF4-FFF2-40B4-BE49-F238E27FC236}">
                <a16:creationId xmlns:a16="http://schemas.microsoft.com/office/drawing/2014/main" id="{0D8EA858-E62B-EA07-081D-516AB735B758}"/>
              </a:ext>
            </a:extLst>
          </p:cNvPr>
          <p:cNvSpPr txBox="1"/>
          <p:nvPr/>
        </p:nvSpPr>
        <p:spPr>
          <a:xfrm>
            <a:off x="457200" y="1219200"/>
            <a:ext cx="8229600" cy="1569660"/>
          </a:xfrm>
          <a:prstGeom prst="rect">
            <a:avLst/>
          </a:prstGeom>
          <a:noFill/>
        </p:spPr>
        <p:txBody>
          <a:bodyPr wrap="square">
            <a:spAutoFit/>
          </a:bodyPr>
          <a:lstStyle/>
          <a:p>
            <a:pPr algn="just"/>
            <a:r>
              <a:rPr lang="en-US" sz="2400" dirty="0">
                <a:latin typeface="Comic Sans MS" panose="030F0702030302020204" pitchFamily="66" charset="0"/>
              </a:rPr>
              <a:t>The drawback of this system is that 0 has two different representation one is -0 (e.g., 1 1111 in five bit register) and second is +0 (e.g., 0 0000 in five bit register).</a:t>
            </a:r>
          </a:p>
        </p:txBody>
      </p:sp>
    </p:spTree>
    <p:extLst>
      <p:ext uri="{BB962C8B-B14F-4D97-AF65-F5344CB8AC3E}">
        <p14:creationId xmlns:p14="http://schemas.microsoft.com/office/powerpoint/2010/main" val="20382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251C3C7-F595-0C8C-E4AE-3346752147C3}"/>
              </a:ext>
            </a:extLst>
          </p:cNvPr>
          <p:cNvSpPr>
            <a:spLocks noChangeArrowheads="1"/>
          </p:cNvSpPr>
          <p:nvPr/>
        </p:nvSpPr>
        <p:spPr bwMode="auto">
          <a:xfrm>
            <a:off x="76200" y="329625"/>
            <a:ext cx="640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2’s complement representation</a:t>
            </a:r>
          </a:p>
        </p:txBody>
      </p:sp>
      <p:sp>
        <p:nvSpPr>
          <p:cNvPr id="11268" name="Rectangle 5">
            <a:extLst>
              <a:ext uri="{FF2B5EF4-FFF2-40B4-BE49-F238E27FC236}">
                <a16:creationId xmlns:a16="http://schemas.microsoft.com/office/drawing/2014/main" id="{44B1B907-81DA-1146-9B5D-25F0DBA2E2CD}"/>
              </a:ext>
            </a:extLst>
          </p:cNvPr>
          <p:cNvSpPr>
            <a:spLocks noChangeArrowheads="1"/>
          </p:cNvSpPr>
          <p:nvPr/>
        </p:nvSpPr>
        <p:spPr bwMode="auto">
          <a:xfrm>
            <a:off x="533400" y="5343435"/>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Two’s complement does have one negative number, -2,147,483,648</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that has no corresponding positive number.</a:t>
            </a:r>
          </a:p>
        </p:txBody>
      </p:sp>
      <p:pic>
        <p:nvPicPr>
          <p:cNvPr id="3" name="Picture 2">
            <a:extLst>
              <a:ext uri="{FF2B5EF4-FFF2-40B4-BE49-F238E27FC236}">
                <a16:creationId xmlns:a16="http://schemas.microsoft.com/office/drawing/2014/main" id="{3D00A9C3-015E-35A2-0ACE-2BA1CDBF09B2}"/>
              </a:ext>
            </a:extLst>
          </p:cNvPr>
          <p:cNvPicPr>
            <a:picLocks noChangeAspect="1"/>
          </p:cNvPicPr>
          <p:nvPr/>
        </p:nvPicPr>
        <p:blipFill>
          <a:blip r:embed="rId3"/>
          <a:stretch>
            <a:fillRect/>
          </a:stretch>
        </p:blipFill>
        <p:spPr>
          <a:xfrm>
            <a:off x="260023" y="914400"/>
            <a:ext cx="8382000" cy="39380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CBAE185-4656-0925-951B-4DD98C485CD6}"/>
              </a:ext>
            </a:extLst>
          </p:cNvPr>
          <p:cNvSpPr>
            <a:spLocks noChangeArrowheads="1"/>
          </p:cNvSpPr>
          <p:nvPr/>
        </p:nvSpPr>
        <p:spPr bwMode="auto">
          <a:xfrm>
            <a:off x="457200" y="1828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Two’s complement representation has the advantage that all negative numbers have a 1 in the most significant bit. </a:t>
            </a:r>
          </a:p>
          <a:p>
            <a:pPr algn="just" eaLnBrk="1" hangingPunct="1">
              <a:spcBef>
                <a:spcPct val="0"/>
              </a:spcBef>
            </a:pPr>
            <a:r>
              <a:rPr lang="en-GB" altLang="en-US" sz="2400" dirty="0">
                <a:latin typeface="Comic Sans MS" panose="030F0702030302020204" pitchFamily="66" charset="0"/>
              </a:rPr>
              <a:t>Consequently, hardware needs to test only this bit to see if a number is positive or negative (with the number 0 considered positive).</a:t>
            </a:r>
          </a:p>
          <a:p>
            <a:pPr algn="just" eaLnBrk="1" hangingPunct="1">
              <a:spcBef>
                <a:spcPct val="0"/>
              </a:spcBef>
            </a:pPr>
            <a:endParaRPr lang="en-GB" altLang="en-US" sz="2400" dirty="0">
              <a:latin typeface="Comic Sans MS" panose="030F0702030302020204" pitchFamily="66" charset="0"/>
            </a:endParaRPr>
          </a:p>
        </p:txBody>
      </p:sp>
      <p:sp>
        <p:nvSpPr>
          <p:cNvPr id="13315" name="Rectangle 4">
            <a:extLst>
              <a:ext uri="{FF2B5EF4-FFF2-40B4-BE49-F238E27FC236}">
                <a16:creationId xmlns:a16="http://schemas.microsoft.com/office/drawing/2014/main" id="{093ADE36-B05A-3E98-72AC-E04193DEB1B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Signed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FC38911D-9D6F-6FDE-40BB-9399FD0A4452}"/>
              </a:ext>
            </a:extLst>
          </p:cNvPr>
          <p:cNvSpPr>
            <a:spLocks noChangeArrowheads="1"/>
          </p:cNvSpPr>
          <p:nvPr/>
        </p:nvSpPr>
        <p:spPr bwMode="auto">
          <a:xfrm>
            <a:off x="838200" y="1736725"/>
            <a:ext cx="7696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800">
                <a:latin typeface="Comic Sans MS" panose="030F0702030302020204" pitchFamily="66" charset="0"/>
              </a:rPr>
              <a:t>Numbers are kept in computer hardware as a series of high and low electronic signals, and so they are considered base 2 numbers. </a:t>
            </a:r>
          </a:p>
          <a:p>
            <a:pPr algn="just" eaLnBrk="1" hangingPunct="1">
              <a:spcBef>
                <a:spcPct val="0"/>
              </a:spcBef>
            </a:pPr>
            <a:endParaRPr lang="en-GB" altLang="en-US" sz="2800">
              <a:latin typeface="Comic Sans MS" panose="030F0702030302020204" pitchFamily="66" charset="0"/>
            </a:endParaRPr>
          </a:p>
          <a:p>
            <a:pPr eaLnBrk="1" hangingPunct="1">
              <a:spcBef>
                <a:spcPct val="0"/>
              </a:spcBef>
              <a:buFontTx/>
              <a:buNone/>
            </a:pPr>
            <a:r>
              <a:rPr lang="en-GB" altLang="en-US" sz="2800">
                <a:latin typeface="Comic Sans MS" panose="030F0702030302020204" pitchFamily="66" charset="0"/>
              </a:rPr>
              <a:t>Just as base 10 numbers are called </a:t>
            </a:r>
            <a:r>
              <a:rPr lang="en-GB" altLang="en-US" sz="2800" i="1">
                <a:latin typeface="Comic Sans MS" panose="030F0702030302020204" pitchFamily="66" charset="0"/>
              </a:rPr>
              <a:t>decimal numbers, base 2 numbers are called binary numbers.</a:t>
            </a:r>
            <a:r>
              <a:rPr lang="en-GB" altLang="en-US" sz="2800">
                <a:latin typeface="Comic Sans MS" panose="030F0702030302020204" pitchFamily="66" charset="0"/>
              </a:rPr>
              <a:t> </a:t>
            </a:r>
          </a:p>
          <a:p>
            <a:pPr eaLnBrk="1" hangingPunct="1">
              <a:spcBef>
                <a:spcPct val="0"/>
              </a:spcBef>
              <a:buFontTx/>
              <a:buNone/>
            </a:pPr>
            <a:endParaRPr lang="en-GB" altLang="en-US" sz="2800">
              <a:latin typeface="Comic Sans MS" panose="030F0702030302020204" pitchFamily="66" charset="0"/>
            </a:endParaRPr>
          </a:p>
          <a:p>
            <a:pPr algn="just" eaLnBrk="1" hangingPunct="1">
              <a:spcBef>
                <a:spcPct val="0"/>
              </a:spcBef>
            </a:pPr>
            <a:endParaRPr lang="en-GB" altLang="en-US" sz="1800">
              <a:latin typeface="Times New Roman" panose="02020603050405020304" pitchFamily="18" charset="0"/>
            </a:endParaRPr>
          </a:p>
        </p:txBody>
      </p:sp>
      <p:sp>
        <p:nvSpPr>
          <p:cNvPr id="4099" name="Rectangle 4">
            <a:extLst>
              <a:ext uri="{FF2B5EF4-FFF2-40B4-BE49-F238E27FC236}">
                <a16:creationId xmlns:a16="http://schemas.microsoft.com/office/drawing/2014/main" id="{0B7954C1-4CB2-C4EA-4450-5B7963ADFCE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CBAE185-4656-0925-951B-4DD98C485CD6}"/>
              </a:ext>
            </a:extLst>
          </p:cNvPr>
          <p:cNvSpPr>
            <a:spLocks noChangeArrowheads="1"/>
          </p:cNvSpPr>
          <p:nvPr/>
        </p:nvSpPr>
        <p:spPr bwMode="auto">
          <a:xfrm>
            <a:off x="533400" y="1676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indent="-342900" algn="just" eaLnBrk="1" hangingPunct="1">
              <a:spcBef>
                <a:spcPct val="0"/>
              </a:spcBef>
            </a:pPr>
            <a:r>
              <a:rPr lang="en-GB" altLang="en-US" sz="2400" dirty="0">
                <a:latin typeface="Comic Sans MS" panose="030F0702030302020204" pitchFamily="66" charset="0"/>
              </a:rPr>
              <a:t>This bit is often called the </a:t>
            </a:r>
            <a:r>
              <a:rPr lang="en-GB" altLang="en-US" sz="2400" i="1" dirty="0">
                <a:latin typeface="Comic Sans MS" panose="030F0702030302020204" pitchFamily="66" charset="0"/>
              </a:rPr>
              <a:t>sign bit. By recognizing the role of the sign bit, we </a:t>
            </a:r>
            <a:r>
              <a:rPr lang="en-GB" altLang="en-US" sz="2400" dirty="0">
                <a:latin typeface="Comic Sans MS" panose="030F0702030302020204" pitchFamily="66" charset="0"/>
              </a:rPr>
              <a:t>can represent positive and negative 32-bit numbers in terms of the bit value times a power of 2:</a:t>
            </a:r>
          </a:p>
        </p:txBody>
      </p:sp>
      <p:sp>
        <p:nvSpPr>
          <p:cNvPr id="13315" name="Rectangle 4">
            <a:extLst>
              <a:ext uri="{FF2B5EF4-FFF2-40B4-BE49-F238E27FC236}">
                <a16:creationId xmlns:a16="http://schemas.microsoft.com/office/drawing/2014/main" id="{093ADE36-B05A-3E98-72AC-E04193DEB1B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Signed Number</a:t>
            </a:r>
          </a:p>
        </p:txBody>
      </p:sp>
      <p:pic>
        <p:nvPicPr>
          <p:cNvPr id="13316" name="Picture 2">
            <a:extLst>
              <a:ext uri="{FF2B5EF4-FFF2-40B4-BE49-F238E27FC236}">
                <a16:creationId xmlns:a16="http://schemas.microsoft.com/office/drawing/2014/main" id="{A81592AE-457C-7EA1-E2C9-99E356FF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7563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7">
            <a:extLst>
              <a:ext uri="{FF2B5EF4-FFF2-40B4-BE49-F238E27FC236}">
                <a16:creationId xmlns:a16="http://schemas.microsoft.com/office/drawing/2014/main" id="{9B7533FA-47D3-07B5-5006-6FF0FB4DF68E}"/>
              </a:ext>
            </a:extLst>
          </p:cNvPr>
          <p:cNvSpPr>
            <a:spLocks noChangeArrowheads="1"/>
          </p:cNvSpPr>
          <p:nvPr/>
        </p:nvSpPr>
        <p:spPr bwMode="auto">
          <a:xfrm>
            <a:off x="342900" y="44196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indent="-342900" eaLnBrk="1" hangingPunct="1">
              <a:spcBef>
                <a:spcPct val="0"/>
              </a:spcBef>
            </a:pPr>
            <a:r>
              <a:rPr lang="en-GB" altLang="en-US" sz="2400" dirty="0">
                <a:latin typeface="Comic Sans MS" panose="030F0702030302020204" pitchFamily="66" charset="0"/>
              </a:rPr>
              <a:t>The sign bit is multiplied by -2</a:t>
            </a:r>
            <a:r>
              <a:rPr lang="en-GB" altLang="en-US" sz="2400" baseline="30000" dirty="0">
                <a:latin typeface="Comic Sans MS" panose="030F0702030302020204" pitchFamily="66" charset="0"/>
              </a:rPr>
              <a:t>31</a:t>
            </a:r>
            <a:r>
              <a:rPr lang="en-GB" altLang="en-US" sz="2400" dirty="0">
                <a:latin typeface="Comic Sans MS" panose="030F0702030302020204" pitchFamily="66" charset="0"/>
              </a:rPr>
              <a:t>, and the rest of the bits are then multiplied by positive versions of their respective base values.</a:t>
            </a:r>
          </a:p>
        </p:txBody>
      </p:sp>
    </p:spTree>
    <p:extLst>
      <p:ext uri="{BB962C8B-B14F-4D97-AF65-F5344CB8AC3E}">
        <p14:creationId xmlns:p14="http://schemas.microsoft.com/office/powerpoint/2010/main" val="407789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568E72DB-3757-1E84-9F59-BBA8D866A158}"/>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Example.</a:t>
            </a:r>
          </a:p>
        </p:txBody>
      </p:sp>
      <p:pic>
        <p:nvPicPr>
          <p:cNvPr id="14339" name="Picture 2">
            <a:extLst>
              <a:ext uri="{FF2B5EF4-FFF2-40B4-BE49-F238E27FC236}">
                <a16:creationId xmlns:a16="http://schemas.microsoft.com/office/drawing/2014/main" id="{BEEFC22D-A8BB-1B72-4F16-9004A2FA8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4391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5">
            <a:extLst>
              <a:ext uri="{FF2B5EF4-FFF2-40B4-BE49-F238E27FC236}">
                <a16:creationId xmlns:a16="http://schemas.microsoft.com/office/drawing/2014/main" id="{B7E515DD-961C-60D7-ADB8-F2D1E0CAEBDD}"/>
              </a:ext>
            </a:extLst>
          </p:cNvPr>
          <p:cNvSpPr>
            <a:spLocks noChangeArrowheads="1"/>
          </p:cNvSpPr>
          <p:nvPr/>
        </p:nvSpPr>
        <p:spPr bwMode="auto">
          <a:xfrm>
            <a:off x="0" y="22098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Solution</a:t>
            </a:r>
          </a:p>
        </p:txBody>
      </p:sp>
      <p:pic>
        <p:nvPicPr>
          <p:cNvPr id="14341" name="Picture 3">
            <a:extLst>
              <a:ext uri="{FF2B5EF4-FFF2-40B4-BE49-F238E27FC236}">
                <a16:creationId xmlns:a16="http://schemas.microsoft.com/office/drawing/2014/main" id="{4CECB0EA-3530-F3FE-BCC6-71A74450E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71800"/>
            <a:ext cx="8534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5403BE5-C13F-72FB-E059-579E80D58064}"/>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Negation Shortcut</a:t>
            </a:r>
          </a:p>
        </p:txBody>
      </p:sp>
      <p:sp>
        <p:nvSpPr>
          <p:cNvPr id="15363" name="Rectangle 4">
            <a:extLst>
              <a:ext uri="{FF2B5EF4-FFF2-40B4-BE49-F238E27FC236}">
                <a16:creationId xmlns:a16="http://schemas.microsoft.com/office/drawing/2014/main" id="{430A332E-01A9-D16D-32BB-8D8DB97C27D8}"/>
              </a:ext>
            </a:extLst>
          </p:cNvPr>
          <p:cNvSpPr>
            <a:spLocks noChangeArrowheads="1"/>
          </p:cNvSpPr>
          <p:nvPr/>
        </p:nvSpPr>
        <p:spPr bwMode="auto">
          <a:xfrm>
            <a:off x="381000" y="762000"/>
            <a:ext cx="8348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Negate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and then check the result by negating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a:t>
            </a:r>
          </a:p>
        </p:txBody>
      </p:sp>
      <p:pic>
        <p:nvPicPr>
          <p:cNvPr id="15364" name="Picture 2">
            <a:extLst>
              <a:ext uri="{FF2B5EF4-FFF2-40B4-BE49-F238E27FC236}">
                <a16:creationId xmlns:a16="http://schemas.microsoft.com/office/drawing/2014/main" id="{D17183A7-B4B0-C38B-A9F7-E47C10B4E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56869"/>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6">
            <a:extLst>
              <a:ext uri="{FF2B5EF4-FFF2-40B4-BE49-F238E27FC236}">
                <a16:creationId xmlns:a16="http://schemas.microsoft.com/office/drawing/2014/main" id="{F065525D-E4CB-FE4A-4DDD-94E1150EB6F1}"/>
              </a:ext>
            </a:extLst>
          </p:cNvPr>
          <p:cNvSpPr>
            <a:spLocks noChangeArrowheads="1"/>
          </p:cNvSpPr>
          <p:nvPr/>
        </p:nvSpPr>
        <p:spPr bwMode="auto">
          <a:xfrm>
            <a:off x="304800" y="2438400"/>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Negating this number by inverting the bits and adding one,</a:t>
            </a:r>
          </a:p>
        </p:txBody>
      </p:sp>
      <p:pic>
        <p:nvPicPr>
          <p:cNvPr id="15366" name="Picture 3">
            <a:extLst>
              <a:ext uri="{FF2B5EF4-FFF2-40B4-BE49-F238E27FC236}">
                <a16:creationId xmlns:a16="http://schemas.microsoft.com/office/drawing/2014/main" id="{B2AB1558-EB77-75ED-62AC-B663AE51A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68" y="3381204"/>
            <a:ext cx="76628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64FF64D-8B93-B6D6-C2F4-D7819F89ED7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Negation Shortcut-Cont.</a:t>
            </a:r>
          </a:p>
        </p:txBody>
      </p:sp>
      <p:sp>
        <p:nvSpPr>
          <p:cNvPr id="16387" name="Rectangle 4">
            <a:extLst>
              <a:ext uri="{FF2B5EF4-FFF2-40B4-BE49-F238E27FC236}">
                <a16:creationId xmlns:a16="http://schemas.microsoft.com/office/drawing/2014/main" id="{1F3D5E98-F33B-EF3A-D27F-03A924DB54A0}"/>
              </a:ext>
            </a:extLst>
          </p:cNvPr>
          <p:cNvSpPr>
            <a:spLocks noChangeArrowheads="1"/>
          </p:cNvSpPr>
          <p:nvPr/>
        </p:nvSpPr>
        <p:spPr bwMode="auto">
          <a:xfrm>
            <a:off x="381000" y="762000"/>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800" dirty="0">
                <a:latin typeface="Comic Sans MS" panose="030F0702030302020204" pitchFamily="66" charset="0"/>
              </a:rPr>
              <a:t>Going the other direction,</a:t>
            </a:r>
          </a:p>
        </p:txBody>
      </p:sp>
      <p:pic>
        <p:nvPicPr>
          <p:cNvPr id="16388" name="Picture 2">
            <a:extLst>
              <a:ext uri="{FF2B5EF4-FFF2-40B4-BE49-F238E27FC236}">
                <a16:creationId xmlns:a16="http://schemas.microsoft.com/office/drawing/2014/main" id="{C5925B95-8CB8-BDBA-3B26-1660C165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35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6">
            <a:extLst>
              <a:ext uri="{FF2B5EF4-FFF2-40B4-BE49-F238E27FC236}">
                <a16:creationId xmlns:a16="http://schemas.microsoft.com/office/drawing/2014/main" id="{32DE02D4-9ACE-3492-42D7-FEE38C8BCF42}"/>
              </a:ext>
            </a:extLst>
          </p:cNvPr>
          <p:cNvSpPr>
            <a:spLocks noChangeArrowheads="1"/>
          </p:cNvSpPr>
          <p:nvPr/>
        </p:nvSpPr>
        <p:spPr bwMode="auto">
          <a:xfrm>
            <a:off x="304800" y="2057400"/>
            <a:ext cx="64436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800" dirty="0">
                <a:latin typeface="Comic Sans MS" panose="030F0702030302020204" pitchFamily="66" charset="0"/>
              </a:rPr>
              <a:t>is first inverted and then incremented:</a:t>
            </a:r>
          </a:p>
        </p:txBody>
      </p:sp>
      <p:pic>
        <p:nvPicPr>
          <p:cNvPr id="16390" name="Picture 3">
            <a:extLst>
              <a:ext uri="{FF2B5EF4-FFF2-40B4-BE49-F238E27FC236}">
                <a16:creationId xmlns:a16="http://schemas.microsoft.com/office/drawing/2014/main" id="{65D7E122-69CB-2691-35DA-3068365A6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 y="3194069"/>
            <a:ext cx="806926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0CDC227-C07A-EE92-C7CF-3CD0F62DD78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 Extension Shortcut</a:t>
            </a:r>
          </a:p>
        </p:txBody>
      </p:sp>
      <p:sp>
        <p:nvSpPr>
          <p:cNvPr id="17411" name="Rectangle 2">
            <a:extLst>
              <a:ext uri="{FF2B5EF4-FFF2-40B4-BE49-F238E27FC236}">
                <a16:creationId xmlns:a16="http://schemas.microsoft.com/office/drawing/2014/main" id="{9CA5376F-5DEB-8166-E087-0B8FB6A1BDEB}"/>
              </a:ext>
            </a:extLst>
          </p:cNvPr>
          <p:cNvSpPr>
            <a:spLocks noChangeArrowheads="1"/>
          </p:cNvSpPr>
          <p:nvPr/>
        </p:nvSpPr>
        <p:spPr bwMode="auto">
          <a:xfrm>
            <a:off x="304800" y="1090957"/>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how to convert a binary number represented in </a:t>
            </a:r>
            <a:r>
              <a:rPr lang="en-GB" altLang="en-US" sz="2400" i="1" dirty="0">
                <a:latin typeface="Comic Sans MS" panose="030F0702030302020204" pitchFamily="66" charset="0"/>
              </a:rPr>
              <a:t>n bits </a:t>
            </a:r>
            <a:r>
              <a:rPr lang="en-GB" altLang="en-US" sz="2400" dirty="0">
                <a:latin typeface="Comic Sans MS" panose="030F0702030302020204" pitchFamily="66" charset="0"/>
              </a:rPr>
              <a:t>to a number represented with more than </a:t>
            </a:r>
            <a:r>
              <a:rPr lang="en-GB" altLang="en-US" sz="2400" i="1" dirty="0">
                <a:latin typeface="Comic Sans MS" panose="030F0702030302020204" pitchFamily="66" charset="0"/>
              </a:rPr>
              <a:t>n bits.</a:t>
            </a:r>
            <a:endParaRPr lang="en-GB" altLang="en-US" sz="2400" dirty="0">
              <a:latin typeface="Comic Sans MS" panose="030F0702030302020204" pitchFamily="66" charset="0"/>
            </a:endParaRPr>
          </a:p>
        </p:txBody>
      </p:sp>
      <p:sp>
        <p:nvSpPr>
          <p:cNvPr id="17412" name="Rectangle 4">
            <a:extLst>
              <a:ext uri="{FF2B5EF4-FFF2-40B4-BE49-F238E27FC236}">
                <a16:creationId xmlns:a16="http://schemas.microsoft.com/office/drawing/2014/main" id="{5470BF85-5AE8-825B-867B-DC9DE5BB90BE}"/>
              </a:ext>
            </a:extLst>
          </p:cNvPr>
          <p:cNvSpPr>
            <a:spLocks noChangeArrowheads="1"/>
          </p:cNvSpPr>
          <p:nvPr/>
        </p:nvSpPr>
        <p:spPr bwMode="auto">
          <a:xfrm>
            <a:off x="304800" y="2413000"/>
            <a:ext cx="8382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The shortcut is to take the most significant bit from the smaller quantity—the sign bit—and replicate it to fill the new bits of the larger quantity. </a:t>
            </a:r>
          </a:p>
          <a:p>
            <a:pPr algn="just" eaLnBrk="1" hangingPunct="1">
              <a:spcBef>
                <a:spcPct val="0"/>
              </a:spcBef>
            </a:pPr>
            <a:endParaRPr lang="en-GB" altLang="en-US" sz="2800" dirty="0">
              <a:latin typeface="Comic Sans MS" panose="030F0702030302020204" pitchFamily="66" charset="0"/>
            </a:endParaRPr>
          </a:p>
          <a:p>
            <a:pPr algn="just" eaLnBrk="1" hangingPunct="1">
              <a:spcBef>
                <a:spcPct val="0"/>
              </a:spcBef>
            </a:pPr>
            <a:r>
              <a:rPr lang="en-GB" altLang="en-US" sz="2400" dirty="0">
                <a:latin typeface="Comic Sans MS" panose="030F0702030302020204" pitchFamily="66" charset="0"/>
              </a:rPr>
              <a:t>The old bits are simply copied into the right portion of the new word. This shortcut is commonly called </a:t>
            </a:r>
            <a:r>
              <a:rPr lang="en-GB" altLang="en-US" sz="2400" i="1" dirty="0">
                <a:latin typeface="Comic Sans MS" panose="030F0702030302020204" pitchFamily="66" charset="0"/>
              </a:rPr>
              <a:t>sign extension.</a:t>
            </a:r>
            <a:endParaRPr lang="en-GB" altLang="en-US" sz="2400" dirty="0">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DC76BE8B-4567-4617-4E69-AED728529D20}"/>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Example </a:t>
            </a:r>
          </a:p>
        </p:txBody>
      </p:sp>
      <p:sp>
        <p:nvSpPr>
          <p:cNvPr id="18435" name="Rectangle 4">
            <a:extLst>
              <a:ext uri="{FF2B5EF4-FFF2-40B4-BE49-F238E27FC236}">
                <a16:creationId xmlns:a16="http://schemas.microsoft.com/office/drawing/2014/main" id="{45825315-6354-56A6-465D-F4F06DAC3F4C}"/>
              </a:ext>
            </a:extLst>
          </p:cNvPr>
          <p:cNvSpPr>
            <a:spLocks noChangeArrowheads="1"/>
          </p:cNvSpPr>
          <p:nvPr/>
        </p:nvSpPr>
        <p:spPr bwMode="auto">
          <a:xfrm>
            <a:off x="304800" y="685800"/>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Convert 16‑bit binary versions of 2</a:t>
            </a:r>
            <a:r>
              <a:rPr lang="en-GB" altLang="en-US" sz="2400" baseline="-25000" dirty="0">
                <a:latin typeface="Comic Sans MS" panose="030F0702030302020204" pitchFamily="66" charset="0"/>
              </a:rPr>
              <a:t>ten </a:t>
            </a:r>
            <a:r>
              <a:rPr lang="en-GB" altLang="en-US" sz="2400" dirty="0">
                <a:latin typeface="Comic Sans MS" panose="030F0702030302020204" pitchFamily="66" charset="0"/>
              </a:rPr>
              <a:t>and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to 32‑bit binary numbers.</a:t>
            </a:r>
          </a:p>
        </p:txBody>
      </p:sp>
      <p:sp>
        <p:nvSpPr>
          <p:cNvPr id="18436" name="Rectangle 5">
            <a:extLst>
              <a:ext uri="{FF2B5EF4-FFF2-40B4-BE49-F238E27FC236}">
                <a16:creationId xmlns:a16="http://schemas.microsoft.com/office/drawing/2014/main" id="{F6E0CA54-0653-844E-09AE-14BCA662A7FA}"/>
              </a:ext>
            </a:extLst>
          </p:cNvPr>
          <p:cNvSpPr>
            <a:spLocks noChangeArrowheads="1"/>
          </p:cNvSpPr>
          <p:nvPr/>
        </p:nvSpPr>
        <p:spPr bwMode="auto">
          <a:xfrm>
            <a:off x="290660" y="2286000"/>
            <a:ext cx="7938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The 16‑bit binary version of the number 2 is</a:t>
            </a:r>
          </a:p>
        </p:txBody>
      </p:sp>
      <p:pic>
        <p:nvPicPr>
          <p:cNvPr id="18437" name="Picture 2">
            <a:extLst>
              <a:ext uri="{FF2B5EF4-FFF2-40B4-BE49-F238E27FC236}">
                <a16:creationId xmlns:a16="http://schemas.microsoft.com/office/drawing/2014/main" id="{DE5E706F-25DD-94AE-19BE-CA5BE1932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62" y="2875443"/>
            <a:ext cx="5905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7">
            <a:extLst>
              <a:ext uri="{FF2B5EF4-FFF2-40B4-BE49-F238E27FC236}">
                <a16:creationId xmlns:a16="http://schemas.microsoft.com/office/drawing/2014/main" id="{1DA1C978-8E4D-5C54-03A2-9B11FA0AEBFB}"/>
              </a:ext>
            </a:extLst>
          </p:cNvPr>
          <p:cNvSpPr>
            <a:spLocks noChangeArrowheads="1"/>
          </p:cNvSpPr>
          <p:nvPr/>
        </p:nvSpPr>
        <p:spPr bwMode="auto">
          <a:xfrm>
            <a:off x="304800" y="3733800"/>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It is converted to a 32‑bit number by making 16 copies of the value in the most significant bit (0) and placing that in the left-hand half of the word. The right half gets the old value:</a:t>
            </a:r>
          </a:p>
        </p:txBody>
      </p:sp>
      <p:sp>
        <p:nvSpPr>
          <p:cNvPr id="18439" name="Rectangle 8">
            <a:extLst>
              <a:ext uri="{FF2B5EF4-FFF2-40B4-BE49-F238E27FC236}">
                <a16:creationId xmlns:a16="http://schemas.microsoft.com/office/drawing/2014/main" id="{8C528A81-2E0C-651A-4841-5102D58FFAA2}"/>
              </a:ext>
            </a:extLst>
          </p:cNvPr>
          <p:cNvSpPr>
            <a:spLocks noChangeArrowheads="1"/>
          </p:cNvSpPr>
          <p:nvPr/>
        </p:nvSpPr>
        <p:spPr bwMode="auto">
          <a:xfrm>
            <a:off x="290660" y="1609298"/>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Solution </a:t>
            </a:r>
          </a:p>
        </p:txBody>
      </p:sp>
      <p:pic>
        <p:nvPicPr>
          <p:cNvPr id="18440" name="Picture 3">
            <a:extLst>
              <a:ext uri="{FF2B5EF4-FFF2-40B4-BE49-F238E27FC236}">
                <a16:creationId xmlns:a16="http://schemas.microsoft.com/office/drawing/2014/main" id="{EF777DB0-1E19-30CF-4484-7C4160716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7" y="5303460"/>
            <a:ext cx="80994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2BA6A0C5-762A-D29B-53EA-57C880555D3B}"/>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pic>
        <p:nvPicPr>
          <p:cNvPr id="19459" name="Picture 2">
            <a:extLst>
              <a:ext uri="{FF2B5EF4-FFF2-40B4-BE49-F238E27FC236}">
                <a16:creationId xmlns:a16="http://schemas.microsoft.com/office/drawing/2014/main" id="{66E1E55D-56F6-B8D6-853F-276C05C7E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5827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2C37A817-C582-9243-17E7-05196775BDCB}"/>
              </a:ext>
            </a:extLst>
          </p:cNvPr>
          <p:cNvSpPr>
            <a:spLocks noChangeArrowheads="1"/>
          </p:cNvSpPr>
          <p:nvPr/>
        </p:nvSpPr>
        <p:spPr bwMode="auto">
          <a:xfrm>
            <a:off x="609600" y="457200"/>
            <a:ext cx="7924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GB" altLang="en-US" sz="2800">
              <a:latin typeface="Comic Sans MS" panose="030F0702030302020204" pitchFamily="66" charset="0"/>
            </a:endParaRPr>
          </a:p>
          <a:p>
            <a:pPr algn="just" eaLnBrk="1" hangingPunct="1">
              <a:spcBef>
                <a:spcPct val="0"/>
              </a:spcBef>
            </a:pPr>
            <a:r>
              <a:rPr lang="en-GB" altLang="en-US" sz="2800">
                <a:latin typeface="Comic Sans MS" panose="030F0702030302020204" pitchFamily="66" charset="0"/>
              </a:rPr>
              <a:t>A single digit of a binary number is thus the “atom” of computing, since all information is composed of binary digits or </a:t>
            </a:r>
            <a:r>
              <a:rPr lang="en-GB" altLang="en-US" sz="2800" i="1">
                <a:latin typeface="Comic Sans MS" panose="030F0702030302020204" pitchFamily="66" charset="0"/>
              </a:rPr>
              <a:t>bits.</a:t>
            </a:r>
            <a:r>
              <a:rPr lang="en-GB" altLang="en-US" sz="2800">
                <a:latin typeface="Times New Roman" panose="02020603050405020304" pitchFamily="18" charset="0"/>
              </a:rPr>
              <a:t> </a:t>
            </a:r>
          </a:p>
          <a:p>
            <a:pPr algn="just" eaLnBrk="1" hangingPunct="1">
              <a:spcBef>
                <a:spcPct val="0"/>
              </a:spcBef>
            </a:pPr>
            <a:endParaRPr lang="en-GB" altLang="en-US" sz="2800">
              <a:latin typeface="Times New Roman" panose="02020603050405020304" pitchFamily="18" charset="0"/>
            </a:endParaRPr>
          </a:p>
          <a:p>
            <a:pPr algn="just" eaLnBrk="1" hangingPunct="1">
              <a:spcBef>
                <a:spcPct val="0"/>
              </a:spcBef>
            </a:pPr>
            <a:r>
              <a:rPr lang="en-GB" altLang="en-US" sz="2800">
                <a:latin typeface="Comic Sans MS" panose="030F0702030302020204" pitchFamily="66" charset="0"/>
              </a:rPr>
              <a:t>This fundamental building block can be one of two values, which can be thought of as several alternatives: high or low, on or off, true or false, or 1 or 0.</a:t>
            </a:r>
          </a:p>
          <a:p>
            <a:pPr algn="just" eaLnBrk="1" hangingPunct="1">
              <a:spcBef>
                <a:spcPct val="0"/>
              </a:spcBef>
            </a:pPr>
            <a:endParaRPr lang="en-GB" altLang="en-US" sz="1800">
              <a:latin typeface="Times New Roman" panose="02020603050405020304" pitchFamily="18" charset="0"/>
            </a:endParaRPr>
          </a:p>
        </p:txBody>
      </p:sp>
      <p:sp>
        <p:nvSpPr>
          <p:cNvPr id="5123" name="Rectangle 4">
            <a:extLst>
              <a:ext uri="{FF2B5EF4-FFF2-40B4-BE49-F238E27FC236}">
                <a16:creationId xmlns:a16="http://schemas.microsoft.com/office/drawing/2014/main" id="{5079158E-0309-1156-7773-2B3EF31367C4}"/>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A4D97D8-A866-19F3-B112-7F0C3FCD344F}"/>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6147" name="Rectangle 4">
            <a:extLst>
              <a:ext uri="{FF2B5EF4-FFF2-40B4-BE49-F238E27FC236}">
                <a16:creationId xmlns:a16="http://schemas.microsoft.com/office/drawing/2014/main" id="{C0B29360-6C85-36D4-B0F7-E2B755F90E58}"/>
              </a:ext>
            </a:extLst>
          </p:cNvPr>
          <p:cNvSpPr>
            <a:spLocks noChangeArrowheads="1"/>
          </p:cNvSpPr>
          <p:nvPr/>
        </p:nvSpPr>
        <p:spPr bwMode="auto">
          <a:xfrm>
            <a:off x="685800" y="6096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a:latin typeface="Comic Sans MS" panose="030F0702030302020204" pitchFamily="66" charset="0"/>
              </a:rPr>
              <a:t>Generalizing the point, in any number base, the value of </a:t>
            </a:r>
            <a:r>
              <a:rPr lang="en-GB" altLang="en-US" sz="2400" i="1">
                <a:latin typeface="Comic Sans MS" panose="030F0702030302020204" pitchFamily="66" charset="0"/>
              </a:rPr>
              <a:t>ith digit d is</a:t>
            </a:r>
            <a:endParaRPr lang="en-GB" altLang="en-US" sz="2400">
              <a:latin typeface="Comic Sans MS" panose="030F0702030302020204" pitchFamily="66" charset="0"/>
            </a:endParaRPr>
          </a:p>
        </p:txBody>
      </p:sp>
      <p:pic>
        <p:nvPicPr>
          <p:cNvPr id="6148" name="Picture 4">
            <a:extLst>
              <a:ext uri="{FF2B5EF4-FFF2-40B4-BE49-F238E27FC236}">
                <a16:creationId xmlns:a16="http://schemas.microsoft.com/office/drawing/2014/main" id="{DAE7AC90-6B65-E550-08EF-119C865F1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66800"/>
            <a:ext cx="241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4">
            <a:extLst>
              <a:ext uri="{FF2B5EF4-FFF2-40B4-BE49-F238E27FC236}">
                <a16:creationId xmlns:a16="http://schemas.microsoft.com/office/drawing/2014/main" id="{CE9AEBCA-7452-EF2E-8B0B-C534611B4419}"/>
              </a:ext>
            </a:extLst>
          </p:cNvPr>
          <p:cNvSpPr>
            <a:spLocks noChangeArrowheads="1"/>
          </p:cNvSpPr>
          <p:nvPr/>
        </p:nvSpPr>
        <p:spPr bwMode="auto">
          <a:xfrm>
            <a:off x="685800" y="19812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a:latin typeface="Comic Sans MS" panose="030F0702030302020204" pitchFamily="66" charset="0"/>
              </a:rPr>
              <a:t>where </a:t>
            </a:r>
            <a:r>
              <a:rPr lang="en-GB" altLang="en-US" sz="2400" i="1">
                <a:latin typeface="Comic Sans MS" panose="030F0702030302020204" pitchFamily="66" charset="0"/>
              </a:rPr>
              <a:t>i</a:t>
            </a:r>
            <a:r>
              <a:rPr lang="en-GB" altLang="en-US" sz="2400">
                <a:latin typeface="Comic Sans MS" panose="030F0702030302020204" pitchFamily="66" charset="0"/>
              </a:rPr>
              <a:t> starts at 0 and increases from right to left.</a:t>
            </a:r>
            <a:r>
              <a:rPr lang="en-GB" altLang="en-US" sz="2400">
                <a:latin typeface="Times New Roman" panose="02020603050405020304" pitchFamily="18" charset="0"/>
              </a:rPr>
              <a:t> </a:t>
            </a:r>
            <a:r>
              <a:rPr lang="en-GB" altLang="en-US" sz="2400">
                <a:latin typeface="Comic Sans MS" panose="030F0702030302020204" pitchFamily="66" charset="0"/>
              </a:rPr>
              <a:t>We subscript decimal numbers with </a:t>
            </a:r>
            <a:r>
              <a:rPr lang="en-GB" altLang="en-US" sz="2400" i="1">
                <a:latin typeface="Comic Sans MS" panose="030F0702030302020204" pitchFamily="66" charset="0"/>
              </a:rPr>
              <a:t>ten and binary numbers with two</a:t>
            </a:r>
            <a:endParaRPr lang="en-GB" altLang="en-US" sz="2400">
              <a:latin typeface="Comic Sans MS" panose="030F0702030302020204" pitchFamily="66" charset="0"/>
            </a:endParaRPr>
          </a:p>
        </p:txBody>
      </p:sp>
      <p:pic>
        <p:nvPicPr>
          <p:cNvPr id="6150" name="Picture 5">
            <a:extLst>
              <a:ext uri="{FF2B5EF4-FFF2-40B4-BE49-F238E27FC236}">
                <a16:creationId xmlns:a16="http://schemas.microsoft.com/office/drawing/2014/main" id="{035F2474-F37C-1055-8B9E-BCBFD0050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68036735-A403-1BD8-82D2-D60C6D3F1FEE}"/>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7171" name="Rectangle 4">
            <a:extLst>
              <a:ext uri="{FF2B5EF4-FFF2-40B4-BE49-F238E27FC236}">
                <a16:creationId xmlns:a16="http://schemas.microsoft.com/office/drawing/2014/main" id="{3E0166B1-A256-DE22-0C1F-13DAC2447E72}"/>
              </a:ext>
            </a:extLst>
          </p:cNvPr>
          <p:cNvSpPr>
            <a:spLocks noChangeArrowheads="1"/>
          </p:cNvSpPr>
          <p:nvPr/>
        </p:nvSpPr>
        <p:spPr bwMode="auto">
          <a:xfrm>
            <a:off x="388857" y="944941"/>
            <a:ext cx="79169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We number the bits 0, 1, 2, 3, . . . from right to left in a word. The drawing below shows the numbering of bits within a MIPS word and the placement of the number 1011</a:t>
            </a:r>
            <a:r>
              <a:rPr lang="en-GB" altLang="en-US" sz="2400" baseline="-25000" dirty="0">
                <a:latin typeface="Comic Sans MS" panose="030F0702030302020204" pitchFamily="66" charset="0"/>
              </a:rPr>
              <a:t>two</a:t>
            </a:r>
            <a:endParaRPr lang="en-GB" altLang="en-US" sz="2400" dirty="0">
              <a:latin typeface="Comic Sans MS" panose="030F0702030302020204" pitchFamily="66" charset="0"/>
            </a:endParaRPr>
          </a:p>
        </p:txBody>
      </p:sp>
      <p:pic>
        <p:nvPicPr>
          <p:cNvPr id="7172" name="Picture 2">
            <a:extLst>
              <a:ext uri="{FF2B5EF4-FFF2-40B4-BE49-F238E27FC236}">
                <a16:creationId xmlns:a16="http://schemas.microsoft.com/office/drawing/2014/main" id="{EB26EC17-E296-013D-CAD0-CA913E028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18" y="2514601"/>
            <a:ext cx="80692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6">
            <a:extLst>
              <a:ext uri="{FF2B5EF4-FFF2-40B4-BE49-F238E27FC236}">
                <a16:creationId xmlns:a16="http://schemas.microsoft.com/office/drawing/2014/main" id="{38702696-EE83-7741-77A5-3CCC2A2AB3F2}"/>
              </a:ext>
            </a:extLst>
          </p:cNvPr>
          <p:cNvSpPr>
            <a:spLocks noChangeArrowheads="1"/>
          </p:cNvSpPr>
          <p:nvPr/>
        </p:nvSpPr>
        <p:spPr bwMode="auto">
          <a:xfrm>
            <a:off x="363718" y="3810001"/>
            <a:ext cx="80692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endParaRPr lang="en-GB" altLang="en-US" sz="2800" dirty="0">
              <a:latin typeface="Comic Sans MS" panose="030F0702030302020204" pitchFamily="66" charset="0"/>
            </a:endParaRPr>
          </a:p>
          <a:p>
            <a:pPr algn="just" eaLnBrk="1" hangingPunct="1">
              <a:spcBef>
                <a:spcPct val="0"/>
              </a:spcBef>
              <a:buNone/>
            </a:pPr>
            <a:r>
              <a:rPr lang="en-GB" altLang="en-US" sz="2400" dirty="0">
                <a:latin typeface="Comic Sans MS" panose="030F0702030302020204" pitchFamily="66" charset="0"/>
              </a:rPr>
              <a:t>The phrase least significant bit is used to refer to the rightmost bit (bit 0 above) and most significant bit to the leftmost bit (bit 31).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8340276-CFDA-C89A-FFB3-ED92FD37F8E2}"/>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mc:AlternateContent xmlns:mc="http://schemas.openxmlformats.org/markup-compatibility/2006">
        <mc:Choice xmlns:a14="http://schemas.microsoft.com/office/drawing/2010/main" Requires="a14">
          <p:sp>
            <p:nvSpPr>
              <p:cNvPr id="8195" name="Rectangle 4">
                <a:extLst>
                  <a:ext uri="{FF2B5EF4-FFF2-40B4-BE49-F238E27FC236}">
                    <a16:creationId xmlns:a16="http://schemas.microsoft.com/office/drawing/2014/main" id="{57049416-F9D1-05FA-15D8-1D26F97643A4}"/>
                  </a:ext>
                </a:extLst>
              </p:cNvPr>
              <p:cNvSpPr>
                <a:spLocks noChangeArrowheads="1"/>
              </p:cNvSpPr>
              <p:nvPr/>
            </p:nvSpPr>
            <p:spPr bwMode="auto">
              <a:xfrm>
                <a:off x="457200" y="609600"/>
                <a:ext cx="8382000" cy="1569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The MIPS word is 32 bits long, so we can represent 2</a:t>
                </a:r>
                <a:r>
                  <a:rPr lang="en-GB" altLang="en-US" sz="2400" baseline="30000" dirty="0">
                    <a:latin typeface="Comic Sans MS" panose="030F0702030302020204" pitchFamily="66" charset="0"/>
                  </a:rPr>
                  <a:t>32</a:t>
                </a:r>
                <a:r>
                  <a:rPr lang="en-GB" altLang="en-US" sz="2400" dirty="0">
                    <a:latin typeface="Comic Sans MS" panose="030F0702030302020204" pitchFamily="66" charset="0"/>
                  </a:rPr>
                  <a:t> different 32‑bit patterns.</a:t>
                </a:r>
              </a:p>
              <a:p>
                <a:pPr algn="just" eaLnBrk="1" hangingPunct="1">
                  <a:spcBef>
                    <a:spcPct val="0"/>
                  </a:spcBef>
                </a:pPr>
                <a:r>
                  <a:rPr lang="en-GB" altLang="en-US" sz="2400" dirty="0">
                    <a:latin typeface="Comic Sans MS" panose="030F0702030302020204" pitchFamily="66" charset="0"/>
                  </a:rPr>
                  <a:t>It is natural to let these combinations represent the numbers from 0 to </a:t>
                </a:r>
                <a14:m>
                  <m:oMath xmlns:m="http://schemas.openxmlformats.org/officeDocument/2006/math">
                    <m:sSup>
                      <m:sSupPr>
                        <m:ctrlPr>
                          <a:rPr lang="en-GB" altLang="en-US" sz="2400" i="1" smtClean="0">
                            <a:latin typeface="Cambria Math" panose="02040503050406030204" pitchFamily="18" charset="0"/>
                          </a:rPr>
                        </m:ctrlPr>
                      </m:sSupPr>
                      <m:e>
                        <m:r>
                          <a:rPr lang="en-US" altLang="en-US" sz="2400" b="0" i="1" smtClean="0">
                            <a:latin typeface="Cambria Math" panose="02040503050406030204" pitchFamily="18" charset="0"/>
                          </a:rPr>
                          <m:t>2</m:t>
                        </m:r>
                      </m:e>
                      <m:sup>
                        <m:r>
                          <a:rPr lang="en-US" altLang="en-US" sz="2400" b="0" i="1" smtClean="0">
                            <a:latin typeface="Cambria Math" panose="02040503050406030204" pitchFamily="18" charset="0"/>
                          </a:rPr>
                          <m:t>32</m:t>
                        </m:r>
                      </m:sup>
                    </m:sSup>
                  </m:oMath>
                </a14:m>
                <a:r>
                  <a:rPr lang="en-GB" altLang="en-US" sz="2400" dirty="0">
                    <a:latin typeface="Comic Sans MS" panose="030F0702030302020204" pitchFamily="66" charset="0"/>
                  </a:rPr>
                  <a:t> – 1 (4,294,967,295</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a:t>
                </a:r>
              </a:p>
            </p:txBody>
          </p:sp>
        </mc:Choice>
        <mc:Fallback>
          <p:sp>
            <p:nvSpPr>
              <p:cNvPr id="8195" name="Rectangle 4">
                <a:extLst>
                  <a:ext uri="{FF2B5EF4-FFF2-40B4-BE49-F238E27FC236}">
                    <a16:creationId xmlns:a16="http://schemas.microsoft.com/office/drawing/2014/main" id="{57049416-F9D1-05FA-15D8-1D26F97643A4}"/>
                  </a:ext>
                </a:extLst>
              </p:cNvPr>
              <p:cNvSpPr>
                <a:spLocks noRot="1" noChangeAspect="1" noMove="1" noResize="1" noEditPoints="1" noAdjustHandles="1" noChangeArrowheads="1" noChangeShapeType="1" noTextEdit="1"/>
              </p:cNvSpPr>
              <p:nvPr/>
            </p:nvSpPr>
            <p:spPr bwMode="auto">
              <a:xfrm>
                <a:off x="457200" y="609600"/>
                <a:ext cx="8382000" cy="1569660"/>
              </a:xfrm>
              <a:prstGeom prst="rect">
                <a:avLst/>
              </a:prstGeom>
              <a:blipFill>
                <a:blip r:embed="rId2"/>
                <a:stretch>
                  <a:fillRect l="-1455" t="-7004" r="-1091" b="-8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8196" name="Picture 2">
            <a:extLst>
              <a:ext uri="{FF2B5EF4-FFF2-40B4-BE49-F238E27FC236}">
                <a16:creationId xmlns:a16="http://schemas.microsoft.com/office/drawing/2014/main" id="{DCAB278E-CD91-BE22-42B8-A250048EE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382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57CFCCED-0D1E-CD41-1B2A-5328EBF968BE}"/>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9219" name="Rectangle 4">
            <a:extLst>
              <a:ext uri="{FF2B5EF4-FFF2-40B4-BE49-F238E27FC236}">
                <a16:creationId xmlns:a16="http://schemas.microsoft.com/office/drawing/2014/main" id="{BA44F0B7-67C1-97E1-6437-B5D6E8F4C2F6}"/>
              </a:ext>
            </a:extLst>
          </p:cNvPr>
          <p:cNvSpPr>
            <a:spLocks noChangeArrowheads="1"/>
          </p:cNvSpPr>
          <p:nvPr/>
        </p:nvSpPr>
        <p:spPr bwMode="auto">
          <a:xfrm>
            <a:off x="304800" y="9144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That is, 32-bit binary numbers can be represented in terms of the bit value times a power of 2 (here </a:t>
            </a:r>
            <a:r>
              <a:rPr lang="en-GB" altLang="en-US" sz="2400" i="1" dirty="0">
                <a:latin typeface="Comic Sans MS" panose="030F0702030302020204" pitchFamily="66" charset="0"/>
              </a:rPr>
              <a:t>xi means the </a:t>
            </a:r>
            <a:r>
              <a:rPr lang="en-GB" altLang="en-US" sz="2400" i="1" dirty="0" err="1">
                <a:latin typeface="Comic Sans MS" panose="030F0702030302020204" pitchFamily="66" charset="0"/>
              </a:rPr>
              <a:t>ith</a:t>
            </a:r>
            <a:r>
              <a:rPr lang="en-GB" altLang="en-US" sz="2400" i="1" dirty="0">
                <a:latin typeface="Comic Sans MS" panose="030F0702030302020204" pitchFamily="66" charset="0"/>
              </a:rPr>
              <a:t> bit of x):</a:t>
            </a:r>
            <a:endParaRPr lang="en-GB" altLang="en-US" sz="2400" dirty="0">
              <a:latin typeface="Comic Sans MS" panose="030F0702030302020204" pitchFamily="66" charset="0"/>
            </a:endParaRPr>
          </a:p>
        </p:txBody>
      </p:sp>
      <p:pic>
        <p:nvPicPr>
          <p:cNvPr id="9220" name="Picture 2">
            <a:extLst>
              <a:ext uri="{FF2B5EF4-FFF2-40B4-BE49-F238E27FC236}">
                <a16:creationId xmlns:a16="http://schemas.microsoft.com/office/drawing/2014/main" id="{02EBDE2F-9736-54A5-5DEF-28F8E70F4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a:extLst>
              <a:ext uri="{FF2B5EF4-FFF2-40B4-BE49-F238E27FC236}">
                <a16:creationId xmlns:a16="http://schemas.microsoft.com/office/drawing/2014/main" id="{CDDD8917-626A-07E6-509A-68FC15A2C17A}"/>
              </a:ext>
            </a:extLst>
          </p:cNvPr>
          <p:cNvSpPr>
            <a:spLocks noChangeArrowheads="1"/>
          </p:cNvSpPr>
          <p:nvPr/>
        </p:nvSpPr>
        <p:spPr bwMode="auto">
          <a:xfrm>
            <a:off x="533400" y="3214638"/>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Hardware can be designed to add, subtract, multiply, and divide these binary bit patterns. </a:t>
            </a:r>
          </a:p>
          <a:p>
            <a:pPr algn="just" eaLnBrk="1" hangingPunct="1">
              <a:spcBef>
                <a:spcPct val="0"/>
              </a:spcBef>
            </a:pPr>
            <a:endParaRPr lang="en-GB" altLang="en-US" sz="2400" dirty="0">
              <a:latin typeface="Comic Sans MS" panose="030F0702030302020204" pitchFamily="66" charset="0"/>
            </a:endParaRPr>
          </a:p>
          <a:p>
            <a:pPr algn="just" eaLnBrk="1" hangingPunct="1">
              <a:spcBef>
                <a:spcPct val="0"/>
              </a:spcBef>
            </a:pPr>
            <a:r>
              <a:rPr lang="en-GB" altLang="en-US" sz="2400" dirty="0">
                <a:latin typeface="Comic Sans MS" panose="030F0702030302020204" pitchFamily="66" charset="0"/>
              </a:rPr>
              <a:t>If the number that is the proper result of such operations cannot be represented by these rightmost hardware bits, </a:t>
            </a:r>
            <a:r>
              <a:rPr lang="en-GB" altLang="en-US" sz="2400" i="1" dirty="0">
                <a:latin typeface="Comic Sans MS" panose="030F0702030302020204" pitchFamily="66" charset="0"/>
              </a:rPr>
              <a:t>overflow is said to have occurred.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609600" y="1905000"/>
            <a:ext cx="7924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800" dirty="0">
                <a:latin typeface="Comic Sans MS" panose="030F0702030302020204" pitchFamily="66" charset="0"/>
              </a:rPr>
              <a:t>Computer programs calculate both positive and negative numbers, so we need a representation that distinguishes the positive from the negative.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400" y="1153675"/>
            <a:ext cx="7924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800" dirty="0">
                <a:latin typeface="Comic Sans MS" panose="030F0702030302020204" pitchFamily="66" charset="0"/>
              </a:rPr>
              <a:t>There are three potential systems for handling negative numbers</a:t>
            </a:r>
          </a:p>
          <a:p>
            <a:pPr algn="just" eaLnBrk="1" hangingPunct="1">
              <a:spcBef>
                <a:spcPct val="0"/>
              </a:spcBef>
              <a:buFontTx/>
              <a:buNone/>
            </a:pPr>
            <a:endParaRPr lang="en-GB" altLang="en-US" sz="2800" dirty="0">
              <a:latin typeface="Comic Sans MS" panose="030F0702030302020204" pitchFamily="66" charset="0"/>
            </a:endParaRPr>
          </a:p>
          <a:p>
            <a:pPr algn="just" eaLnBrk="1" hangingPunct="1">
              <a:spcBef>
                <a:spcPct val="0"/>
              </a:spcBef>
              <a:buFontTx/>
              <a:buNone/>
            </a:pPr>
            <a:endParaRPr lang="en-GB" altLang="en-US" sz="2800" dirty="0">
              <a:latin typeface="Comic Sans MS" panose="030F0702030302020204" pitchFamily="66" charset="0"/>
            </a:endParaRPr>
          </a:p>
          <a:p>
            <a:pPr marL="457200" indent="-457200" algn="just" eaLnBrk="1" hangingPunct="1">
              <a:spcBef>
                <a:spcPct val="0"/>
              </a:spcBef>
            </a:pPr>
            <a:r>
              <a:rPr lang="en-GB" altLang="en-US" sz="2800" dirty="0">
                <a:latin typeface="Comic Sans MS" panose="030F0702030302020204" pitchFamily="66" charset="0"/>
              </a:rPr>
              <a:t>Sign and magnitude</a:t>
            </a:r>
          </a:p>
          <a:p>
            <a:pPr marL="457200" indent="-457200" algn="just" eaLnBrk="1" hangingPunct="1">
              <a:spcBef>
                <a:spcPct val="0"/>
              </a:spcBef>
            </a:pPr>
            <a:r>
              <a:rPr lang="en-GB" altLang="en-US" sz="2800" dirty="0">
                <a:latin typeface="Comic Sans MS" panose="030F0702030302020204" pitchFamily="66" charset="0"/>
              </a:rPr>
              <a:t>1’s Complement</a:t>
            </a:r>
          </a:p>
          <a:p>
            <a:pPr marL="457200" indent="-457200" algn="just" eaLnBrk="1" hangingPunct="1">
              <a:spcBef>
                <a:spcPct val="0"/>
              </a:spcBef>
            </a:pPr>
            <a:r>
              <a:rPr lang="en-GB" altLang="en-US" sz="2800" dirty="0">
                <a:latin typeface="Comic Sans MS" panose="030F0702030302020204" pitchFamily="66" charset="0"/>
              </a:rPr>
              <a:t>2’s Complement</a:t>
            </a:r>
          </a:p>
          <a:p>
            <a:pPr marL="457200" indent="-457200" algn="just" eaLnBrk="1" hangingPunct="1">
              <a:spcBef>
                <a:spcPct val="0"/>
              </a:spcBef>
            </a:pPr>
            <a:endParaRPr lang="en-GB" altLang="en-US" sz="2800" dirty="0">
              <a:latin typeface="Comic Sans MS" panose="030F0702030302020204" pitchFamily="66" charset="0"/>
            </a:endParaRPr>
          </a:p>
        </p:txBody>
      </p:sp>
    </p:spTree>
    <p:extLst>
      <p:ext uri="{BB962C8B-B14F-4D97-AF65-F5344CB8AC3E}">
        <p14:creationId xmlns:p14="http://schemas.microsoft.com/office/powerpoint/2010/main" val="362609439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8644</TotalTime>
  <Words>1270</Words>
  <Application>Microsoft Office PowerPoint</Application>
  <PresentationFormat>On-screen Show (4:3)</PresentationFormat>
  <Paragraphs>96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Comic Sans MS</vt:lpstr>
      <vt:lpstr>Times New Roman</vt:lpstr>
      <vt:lpstr>Default Design</vt:lpstr>
      <vt:lpstr>Signed and Unsigned Number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671</cp:revision>
  <dcterms:created xsi:type="dcterms:W3CDTF">2008-03-23T23:58:27Z</dcterms:created>
  <dcterms:modified xsi:type="dcterms:W3CDTF">2022-08-01T16:31:04Z</dcterms:modified>
</cp:coreProperties>
</file>