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49" r:id="rId2"/>
    <p:sldId id="424" r:id="rId3"/>
    <p:sldId id="459" r:id="rId4"/>
    <p:sldId id="452" r:id="rId5"/>
    <p:sldId id="453" r:id="rId6"/>
    <p:sldId id="488" r:id="rId7"/>
    <p:sldId id="487" r:id="rId8"/>
    <p:sldId id="461" r:id="rId9"/>
    <p:sldId id="491" r:id="rId10"/>
    <p:sldId id="489" r:id="rId11"/>
    <p:sldId id="462" r:id="rId12"/>
    <p:sldId id="490" r:id="rId13"/>
    <p:sldId id="463" r:id="rId14"/>
    <p:sldId id="464" r:id="rId15"/>
    <p:sldId id="454" r:id="rId16"/>
    <p:sldId id="455" r:id="rId17"/>
    <p:sldId id="456" r:id="rId18"/>
    <p:sldId id="458" r:id="rId19"/>
    <p:sldId id="465" r:id="rId20"/>
    <p:sldId id="494" r:id="rId21"/>
    <p:sldId id="504" r:id="rId22"/>
    <p:sldId id="507" r:id="rId23"/>
    <p:sldId id="508" r:id="rId24"/>
    <p:sldId id="509" r:id="rId25"/>
    <p:sldId id="510" r:id="rId26"/>
    <p:sldId id="511" r:id="rId27"/>
    <p:sldId id="466" r:id="rId28"/>
    <p:sldId id="483" r:id="rId29"/>
    <p:sldId id="468" r:id="rId30"/>
    <p:sldId id="469" r:id="rId31"/>
    <p:sldId id="492" r:id="rId32"/>
    <p:sldId id="495" r:id="rId33"/>
    <p:sldId id="470" r:id="rId34"/>
    <p:sldId id="472" r:id="rId35"/>
    <p:sldId id="471" r:id="rId36"/>
    <p:sldId id="473" r:id="rId37"/>
    <p:sldId id="476" r:id="rId38"/>
    <p:sldId id="481" r:id="rId39"/>
    <p:sldId id="498" r:id="rId40"/>
    <p:sldId id="496" r:id="rId41"/>
    <p:sldId id="497" r:id="rId42"/>
    <p:sldId id="477" r:id="rId43"/>
    <p:sldId id="500" r:id="rId44"/>
    <p:sldId id="512" r:id="rId45"/>
    <p:sldId id="502" r:id="rId46"/>
    <p:sldId id="482" r:id="rId47"/>
    <p:sldId id="50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>
      <p:cViewPr varScale="1">
        <p:scale>
          <a:sx n="81" d="100"/>
          <a:sy n="81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4774-7537-DA92-C376-3DCE3A864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6197D-9010-DF9A-DE77-E8AC173D9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C74C5BC-7D19-4C6B-B70D-A341A87F3229}" type="datetimeFigureOut">
              <a:rPr lang="en-US"/>
              <a:pPr>
                <a:defRPr/>
              </a:pPr>
              <a:t>8/15/2022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185952-C8B8-1F81-29E1-7D6304663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9E7BB4-A7FF-45D6-26CB-8508E6C9D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E4A-1928-1F1D-7394-395759489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D54E-75F4-A7B4-18A2-4E46C3D81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5C18F5-3BD1-47B9-ADF7-9221BEF9B5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C18F5-3BD1-47B9-ADF7-9221BEF9B562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5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C18F5-3BD1-47B9-ADF7-9221BEF9B562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984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C18F5-3BD1-47B9-ADF7-9221BEF9B562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947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C18F5-3BD1-47B9-ADF7-9221BEF9B562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594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20059-F8C5-9D39-2416-F9F4B72D1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74D8E0-86F7-21AB-DC4F-96B32D812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A81C33-8F92-338D-D26E-FF2FCA951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8FC95-EDDA-454E-8123-B75F8EECF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3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D2F239-A183-56D6-34ED-0A7F3E800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F9B136-CA30-A58C-6C0F-2954EF970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C65C4C-F18C-CC54-71D8-E2B64F88F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310C-1635-4E66-8715-812FA7AEF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9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B1BAE4-AFE9-EBE5-8867-E29E4C1A2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F58BE2-41DD-F9AE-7A1D-C66EC19BB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1C59FE-39AC-08C4-6AA5-F1EB1FD1B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65B7-E4E2-486B-AC55-FB6294EC6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7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9143A8C-E317-ABF6-A132-3C4B4A13C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75DA3B-069E-5CBA-7886-99703C04B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3C2009-457F-8361-74A8-372B4E9E3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356B-1699-430E-B2D4-668C71B61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674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C1F113-6121-6E23-0B49-90F9010537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54F623-658D-9C7F-7933-739E7D079B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1838DE-FAF8-3622-170F-F7CE2BE1A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A60BE-04CE-41C9-BFF7-0FF1C1BCA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1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C431B-FE9C-8EA8-7E93-40791B97A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7A731-F60D-D911-C6BE-D5D9FEBDE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7A34D-C696-949C-FB67-920BCB580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AA0B-CEF9-49DC-A74B-12E0C0595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12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B4F6DE-B7C7-FF78-F871-2A164F4800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2A0BA7-A99B-C271-42C7-BD15BA28D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D71E68-0802-6734-FA7B-0A6661860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1D6D-1C1F-4DEC-8F8C-4DEE922CD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3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B94BFF-5E2E-0295-2A5E-EF5561BDC6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6F0340-E97F-EFE1-9D97-2EC940B06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7EB6F-4114-3305-D969-D4788E2F8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AB1C2-80BF-454D-B5F2-C046BA3D6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8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42AE8-78BC-DAC5-A729-A69AD17BD9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352F2E-8E9F-AA9F-ED61-2045E44F7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64B44E-3052-FD96-F68B-3B1958744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2F969-ABF2-4797-A703-71B050B347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47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C338-1044-AADF-9840-7E0880928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001CD-055C-6DBC-CA6C-18BC95238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44F0F-AED8-40DB-8DC6-73AF915B8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0B73-8F58-4C47-98AA-28D98B7BA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80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F66A60-F214-8691-530C-305205AA0B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F3AE04-F992-E60E-979A-E9EF2E306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71E910-4B8E-C146-8EE0-DA8E285AE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CE29-634D-4C6B-A013-751EFF1DC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6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410932-AF90-D31F-09B1-89726473D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6A41F6-01AB-65D8-46CA-EE9339B99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70C321-AAA8-163C-E2C7-89DC65069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735C0-8F5B-478B-9EA2-03D195C3D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7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0C5A76-A461-987F-B131-3A5DE2673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548EEF-209C-1E57-45CA-8823683F5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F5E4FA-F80E-BDC7-9919-E9785FDBE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5897-8CDE-450C-A61A-8F74FECCB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64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8AD85-CFC1-492B-E2DF-26AE673D6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7C189-AFE4-B1DB-B7D6-295FF7617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B4F78-8E39-F490-ED71-CA3DBFFD8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B5437-7289-4632-AAAC-E7B3E6E67E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5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432FC-6860-5CFD-E62D-9A0135D08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1A01C-310F-C408-FDA6-BC5771AE20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8FE61-A757-679E-5C07-B28750BB9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8190-2053-4527-B94C-FB9C2E400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6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368CDE-2119-6261-0C3E-3AEF03A1F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2F8BF-C3EE-8CD2-6968-34EAE89D4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84E7D2-D29A-8281-48B5-281577A093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DAC48-DDC4-7F1D-E3E6-BF41A8B296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2D1DE5-6F70-C90F-867C-5C242FD139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93A145-E946-49AD-99DB-F042A993A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Nkia4IWTEA4" TargetMode="Externa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uss.codecademy.com/t/what-is-a-block-of-code/297322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0653832-8640-EEBF-7F1E-406B18F9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467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latin typeface="Comic Sans MS" panose="030F0702030302020204" pitchFamily="66" charset="0"/>
                <a:cs typeface="Times New Roman" panose="02020603050405020304" pitchFamily="18" charset="0"/>
              </a:rPr>
              <a:t>CSE-3109 Computer Architecture</a:t>
            </a:r>
            <a:br>
              <a:rPr lang="en-US" altLang="en-US" sz="3600">
                <a:latin typeface="Comic Sans MS" panose="030F0702030302020204" pitchFamily="66" charset="0"/>
              </a:rPr>
            </a:br>
            <a:r>
              <a:rPr lang="en-US" altLang="en-US" sz="3600">
                <a:latin typeface="Comic Sans MS" panose="030F0702030302020204" pitchFamily="66" charset="0"/>
              </a:rPr>
              <a:t>Lecture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omic Sans MS" panose="030F0702030302020204" pitchFamily="66" charset="0"/>
            </a:endParaRPr>
          </a:p>
        </p:txBody>
      </p:sp>
      <p:sp>
        <p:nvSpPr>
          <p:cNvPr id="3075" name="Title 1">
            <a:extLst>
              <a:ext uri="{FF2B5EF4-FFF2-40B4-BE49-F238E27FC236}">
                <a16:creationId xmlns:a16="http://schemas.microsoft.com/office/drawing/2014/main" id="{4432AAC9-AFD7-5881-E894-A4A7D751D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419600"/>
            <a:ext cx="8229600" cy="1143000"/>
          </a:xfrm>
        </p:spPr>
        <p:txBody>
          <a:bodyPr/>
          <a:lstStyle/>
          <a:p>
            <a:r>
              <a:rPr lang="en-GB" altLang="en-US">
                <a:solidFill>
                  <a:srgbClr val="C00000"/>
                </a:solidFill>
                <a:latin typeface="Comic Sans MS" panose="030F0702030302020204" pitchFamily="66" charset="0"/>
              </a:rPr>
              <a:t>Addressing Mode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D58338C-5193-906C-B5AA-BFA0CC4E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I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5" name="TextBox 7">
            <a:extLst>
              <a:ext uri="{FF2B5EF4-FFF2-40B4-BE49-F238E27FC236}">
                <a16:creationId xmlns:a16="http://schemas.microsoft.com/office/drawing/2014/main" id="{86F4A764-9F59-A1A4-8D84-91C1ECD9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777875"/>
            <a:ext cx="822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Load, store, branch, and immediate instructions all use the I-type format.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22CF67B-D61D-AB6E-005A-D119B82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009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51C5C5-659B-36F6-5D51-EA03B768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8" y="2791234"/>
            <a:ext cx="8348662" cy="26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32C892FC-DB6D-63F5-BBFB-7FF3D639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I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4C313911-1D32-96E2-1CBE-53F0D3CC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838200"/>
            <a:ext cx="74009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TextBox 6">
                <a:extLst>
                  <a:ext uri="{FF2B5EF4-FFF2-40B4-BE49-F238E27FC236}">
                    <a16:creationId xmlns:a16="http://schemas.microsoft.com/office/drawing/2014/main" id="{DD64578E-B20D-F3AB-36C6-595A428C7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4852644"/>
                <a:ext cx="7629525" cy="1573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The address is a 16-bit signed two’s-complement value.</a:t>
                </a:r>
              </a:p>
              <a:p>
                <a:pPr marL="342900" indent="-342900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— It can range from -32,768 to +32,767</a:t>
                </a:r>
              </a:p>
            </p:txBody>
          </p:sp>
        </mc:Choice>
        <mc:Fallback xmlns="">
          <p:sp>
            <p:nvSpPr>
              <p:cNvPr id="9220" name="TextBox 6">
                <a:extLst>
                  <a:ext uri="{FF2B5EF4-FFF2-40B4-BE49-F238E27FC236}">
                    <a16:creationId xmlns:a16="http://schemas.microsoft.com/office/drawing/2014/main" id="{DD64578E-B20D-F3AB-36C6-595A428C7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852644"/>
                <a:ext cx="7629525" cy="1573829"/>
              </a:xfrm>
              <a:prstGeom prst="rect">
                <a:avLst/>
              </a:prstGeom>
              <a:blipFill>
                <a:blip r:embed="rId3"/>
                <a:stretch>
                  <a:fillRect l="-1279" t="-3101" b="-8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67398E-5636-6E34-F50E-59B709151F7D}"/>
              </a:ext>
            </a:extLst>
          </p:cNvPr>
          <p:cNvSpPr txBox="1"/>
          <p:nvPr/>
        </p:nvSpPr>
        <p:spPr>
          <a:xfrm>
            <a:off x="609600" y="2005356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Addi $t2, $s3, 4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Registers 10 and 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6972E-324E-289B-7F53-8EBEBD1B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036544"/>
            <a:ext cx="49530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32C892FC-DB6D-63F5-BBFB-7FF3D639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I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922B5-E227-B571-4F46-DD217C5B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" y="2835275"/>
            <a:ext cx="8702400" cy="131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E533B-0F40-3E22-DE60-CEB6DDC10F7B}"/>
              </a:ext>
            </a:extLst>
          </p:cNvPr>
          <p:cNvSpPr txBox="1"/>
          <p:nvPr/>
        </p:nvSpPr>
        <p:spPr>
          <a:xfrm>
            <a:off x="278090" y="2133600"/>
            <a:ext cx="81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beq</a:t>
            </a:r>
            <a:r>
              <a:rPr lang="en-US" sz="2400" dirty="0">
                <a:latin typeface="Comic Sans MS" panose="030F0702030302020204" pitchFamily="66" charset="0"/>
              </a:rPr>
              <a:t>   $t0   $t1, label   #       if t0 = = t1, jump to “label”</a:t>
            </a:r>
          </a:p>
        </p:txBody>
      </p:sp>
    </p:spTree>
    <p:extLst>
      <p:ext uri="{BB962C8B-B14F-4D97-AF65-F5344CB8AC3E}">
        <p14:creationId xmlns:p14="http://schemas.microsoft.com/office/powerpoint/2010/main" val="422102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239602B-FE9F-A7C5-A12D-03864ED2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J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TextBox 5">
            <a:extLst>
              <a:ext uri="{FF2B5EF4-FFF2-40B4-BE49-F238E27FC236}">
                <a16:creationId xmlns:a16="http://schemas.microsoft.com/office/drawing/2014/main" id="{E5A1FCBC-3B6F-3A00-EB08-DFD02FC0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Finally, the jump instruction uses the J-type instruction format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C71965B4-E3EF-E5C7-0F72-DA08849D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2463"/>
            <a:ext cx="6557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39BC0-6FC8-5E98-2671-2C9D201A0433}"/>
              </a:ext>
            </a:extLst>
          </p:cNvPr>
          <p:cNvSpPr txBox="1"/>
          <p:nvPr/>
        </p:nvSpPr>
        <p:spPr>
          <a:xfrm>
            <a:off x="381000" y="3182938"/>
            <a:ext cx="8458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The jump instruction contains a word address, not an offset</a:t>
            </a:r>
          </a:p>
          <a:p>
            <a:pPr eaLnBrk="1" hangingPunct="1">
              <a:defRPr/>
            </a:pPr>
            <a:r>
              <a:rPr lang="en-US" sz="2400" dirty="0">
                <a:latin typeface="Comic Sans MS" panose="030F0702030302020204" pitchFamily="66" charset="0"/>
              </a:rPr>
              <a:t>— Remember that each MIPS instruction is one word long, and word addresses must be divisible by four.</a:t>
            </a:r>
          </a:p>
          <a:p>
            <a:pPr eaLnBrk="1" hangingPunct="1">
              <a:defRPr/>
            </a:pPr>
            <a:r>
              <a:rPr lang="en-US" sz="2400" dirty="0">
                <a:latin typeface="Comic Sans MS" panose="030F0702030302020204" pitchFamily="66" charset="0"/>
              </a:rPr>
              <a:t>— So instead of saying “jump to address 4000,” it’s enough to just say “jump to instruction 1000.”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3EC040D2-1A9A-BA2F-6CFF-BF4B599A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J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7" name="TextBox 11">
            <a:extLst>
              <a:ext uri="{FF2B5EF4-FFF2-40B4-BE49-F238E27FC236}">
                <a16:creationId xmlns:a16="http://schemas.microsoft.com/office/drawing/2014/main" id="{10BFDA8A-A1FC-400D-5CC4-422342B0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9144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For even longer jumps, the jump register, or jr, instruction can be used.</a:t>
            </a:r>
          </a:p>
        </p:txBody>
      </p:sp>
      <p:sp>
        <p:nvSpPr>
          <p:cNvPr id="11268" name="TextBox 13">
            <a:extLst>
              <a:ext uri="{FF2B5EF4-FFF2-40B4-BE49-F238E27FC236}">
                <a16:creationId xmlns:a16="http://schemas.microsoft.com/office/drawing/2014/main" id="{2DEB8422-6B4A-2C38-52AC-72F99EA2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844675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jr $ra              # Jump to 32-bit address in register $ra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C8247B34-AC2C-A87E-2595-F9E695D7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24713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52DFC1AA-17FC-86A7-0689-D525C3A0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413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Register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DCC90E8-65CD-DE37-CAD7-09EB2BF92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50292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GB" altLang="en-US" sz="2400" i="1" dirty="0"/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538B5-392B-2C86-4896-9CEFF6C33F1B}"/>
              </a:ext>
            </a:extLst>
          </p:cNvPr>
          <p:cNvSpPr txBox="1"/>
          <p:nvPr/>
        </p:nvSpPr>
        <p:spPr>
          <a:xfrm>
            <a:off x="266700" y="1268413"/>
            <a:ext cx="8610600" cy="4892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In Register Addressing  a source or destination operand is specified as content of one of the registers $0 - $31.</a:t>
            </a:r>
          </a:p>
          <a:p>
            <a:pPr algn="just" eaLnBrk="1" hangingPunct="1"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Register Addressing is considered the simplest addressing mode.</a:t>
            </a:r>
          </a:p>
          <a:p>
            <a:pPr algn="just" eaLnBrk="1" hangingPunct="1"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This is because both operands are in a register. Which allow instructions to be executed much more faster in comparison with other addressing modes because they does not involves with memory access.</a:t>
            </a:r>
          </a:p>
          <a:p>
            <a:pPr algn="just" eaLnBrk="1" hangingPunct="1"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The number of registers is limited since only a few bits are reserved to select a register.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19EEAE80-0299-C915-741E-25902497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413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Register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C9F8790-9679-6C0B-A248-AF7660782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50292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GB" altLang="en-US" sz="2400" i="1" dirty="0"/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C2D1BC4-C2CF-0FF6-4383-A71C2CE7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52638"/>
            <a:ext cx="63817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47EA0570-009F-F3F9-3988-CA208FB8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413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Register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6069646-3AFC-B0A3-BF42-C5B26E880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0292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Consider the instruction: add $t0, $s1, $s2. Its decimal representation is:</a:t>
            </a:r>
          </a:p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lvl="1"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op = 0 (arithmetic)</a:t>
            </a:r>
          </a:p>
          <a:p>
            <a:pPr lvl="1"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17 ($s1)</a:t>
            </a:r>
          </a:p>
          <a:p>
            <a:pPr lvl="1"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rt = 18 ($s2)</a:t>
            </a:r>
          </a:p>
          <a:p>
            <a:pPr lvl="1"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rd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8 ($t0)</a:t>
            </a:r>
          </a:p>
          <a:p>
            <a:pPr lvl="1"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shamt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0 (not used)</a:t>
            </a:r>
          </a:p>
          <a:p>
            <a:pPr lvl="1"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funct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32 (add)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C6B36D01-14A8-D683-F70E-3B2CCE98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91000"/>
            <a:ext cx="8763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7">
            <a:extLst>
              <a:ext uri="{FF2B5EF4-FFF2-40B4-BE49-F238E27FC236}">
                <a16:creationId xmlns:a16="http://schemas.microsoft.com/office/drawing/2014/main" id="{C25B3CE3-20B6-F689-745F-23D2980E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175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And the binary representation is: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B0E974BC-B416-AB64-C19E-B24A6BBE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4975"/>
            <a:ext cx="8839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C89F5CE3-C995-E31D-700E-A03603D8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Immediate 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1539B1F-5342-9890-4CFF-A8D225C81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0292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Immediate Addressing is a numeric value embedded in the instruction in the actual operand.</a:t>
            </a:r>
          </a:p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 immediate addressing , the operand is a constant within the encoded instruction.</a:t>
            </a:r>
          </a:p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Immediate addressing has the advantage of not requiring an extra memory access to fetch the operand , hence will be executed faster. However , the size of operand is limited to 16 bits (-32,768 to +32,767).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Immediate 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8" name="TextBox 6">
            <a:extLst>
              <a:ext uri="{FF2B5EF4-FFF2-40B4-BE49-F238E27FC236}">
                <a16:creationId xmlns:a16="http://schemas.microsoft.com/office/drawing/2014/main" id="{5D48C9DA-87BB-E630-D1AC-30C4A32D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20763"/>
            <a:ext cx="79248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Typically, the number will be stored in 2’s complement form; the leftmost bit of the operand field is used as a sign bit.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When the operand is loaded into a data register, the sign bit is extended to the left to the full data word size.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C1A22-9F83-48FD-AEF2-BE9E1AB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38" y="4530725"/>
            <a:ext cx="6810375" cy="208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0CAD2-2D20-A45E-9D29-73F7135E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360759"/>
            <a:ext cx="6134100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081E0-4F94-A539-2ACC-A7B0EDE95B01}"/>
              </a:ext>
            </a:extLst>
          </p:cNvPr>
          <p:cNvSpPr txBox="1"/>
          <p:nvPr/>
        </p:nvSpPr>
        <p:spPr>
          <a:xfrm>
            <a:off x="1504950" y="404447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addi   </a:t>
            </a:r>
            <a:r>
              <a:rPr lang="en-US" sz="2400" dirty="0">
                <a:latin typeface="Comic Sans MS" panose="030F0702030302020204" pitchFamily="66" charset="0"/>
              </a:rPr>
              <a:t>$s4,   $t5,   -73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DF5BD55-FFFB-B7AB-8BDC-2B39D8E4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Addressing Modes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6A18B65-5959-0435-9F00-1FB4DC4CE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50292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CPU can access data in various ways. The data could be in a register, or in memory, or be provided as an immediate value. These various ways of accessing data are called </a:t>
            </a:r>
            <a:r>
              <a:rPr lang="en-GB" altLang="en-US" sz="24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addressing modes</a:t>
            </a:r>
            <a:r>
              <a:rPr lang="en-GB" altLang="en-US" sz="2400" i="1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GB" altLang="en-US" sz="2400" i="1" dirty="0">
              <a:latin typeface="Comic Sans MS" panose="030F0702030302020204" pitchFamily="66" charset="0"/>
            </a:endParaRP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Register addressing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Immediate addressing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Base addressing or Indirect addressing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PC-relative addressing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PC relative addressing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Pseudo Direct addressing mode</a:t>
            </a:r>
            <a:endParaRPr lang="en-GB" altLang="en-US" sz="2400" i="1" dirty="0">
              <a:latin typeface="Comic Sans MS" panose="030F0702030302020204" pitchFamily="66" charset="0"/>
            </a:endParaRP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 typeface="Wingdings" panose="05000000000000000000" pitchFamily="2" charset="2"/>
              <a:buChar char="§"/>
              <a:defRPr/>
            </a:pPr>
            <a:endParaRPr lang="en-GB" altLang="en-US" sz="2400" i="1" dirty="0"/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Immediate 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D5031-0BEB-8D78-52CA-3E026C266135}"/>
              </a:ext>
            </a:extLst>
          </p:cNvPr>
          <p:cNvSpPr txBox="1"/>
          <p:nvPr/>
        </p:nvSpPr>
        <p:spPr>
          <a:xfrm>
            <a:off x="381000" y="13716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Some other Example of Immediate addressing are: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Immediate addressing use I type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16-bit immediate is used as an operand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dirty="0" err="1">
                <a:latin typeface="Comic Sans MS" panose="030F0702030302020204" pitchFamily="66" charset="0"/>
              </a:rPr>
              <a:t>ori</a:t>
            </a:r>
            <a:r>
              <a:rPr lang="en-US" sz="2400" dirty="0">
                <a:latin typeface="Comic Sans MS" panose="030F0702030302020204" pitchFamily="66" charset="0"/>
              </a:rPr>
              <a:t>    $t3,   $t7,   0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FF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9E5C3-4305-BB8C-5526-B3C1AD46017A}"/>
              </a:ext>
            </a:extLst>
          </p:cNvPr>
          <p:cNvSpPr txBox="1"/>
          <p:nvPr/>
        </p:nvSpPr>
        <p:spPr>
          <a:xfrm>
            <a:off x="609600" y="4364523"/>
            <a:ext cx="800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Logically ORs the lower 16 bits of the contents of a general-purpose register with a 16-bit unsigned integer and stores the result in another general-purpose register.</a:t>
            </a:r>
          </a:p>
        </p:txBody>
      </p:sp>
    </p:spTree>
    <p:extLst>
      <p:ext uri="{BB962C8B-B14F-4D97-AF65-F5344CB8AC3E}">
        <p14:creationId xmlns:p14="http://schemas.microsoft.com/office/powerpoint/2010/main" val="147533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Immediate 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3435B-4CCE-E22D-98F6-252B8F0F2203}"/>
              </a:ext>
            </a:extLst>
          </p:cNvPr>
          <p:cNvSpPr txBox="1"/>
          <p:nvPr/>
        </p:nvSpPr>
        <p:spPr>
          <a:xfrm>
            <a:off x="457200" y="1219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addi $t0,$s0,61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F0561-5BD2-E472-8256-E8B12367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9" y="1890867"/>
            <a:ext cx="7490542" cy="1336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E7935B-22EC-7B03-FABE-9635FCE751FE}"/>
              </a:ext>
            </a:extLst>
          </p:cNvPr>
          <p:cNvSpPr txBox="1"/>
          <p:nvPr/>
        </p:nvSpPr>
        <p:spPr>
          <a:xfrm>
            <a:off x="616670" y="3260700"/>
            <a:ext cx="7338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omic Sans MS" panose="030F0702030302020204" pitchFamily="66" charset="0"/>
              </a:rPr>
              <a:t>Instructions are such that the constant can be directly added.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omic Sans MS" panose="030F0702030302020204" pitchFamily="66" charset="0"/>
              </a:rPr>
              <a:t>Since the operands in MIPS are 32 bits. So, the 16 bits are sign extended (not always).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4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Immediate 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B4F4D-7730-7842-C2F6-994259FCA1B7}"/>
              </a:ext>
            </a:extLst>
          </p:cNvPr>
          <p:cNvSpPr txBox="1"/>
          <p:nvPr/>
        </p:nvSpPr>
        <p:spPr>
          <a:xfrm>
            <a:off x="571500" y="1143000"/>
            <a:ext cx="8001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is the MIPS assembly code to load this 32-bit constant into $s0?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	0000  0000  0011  1101  0000  1001  0000  0000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lui</a:t>
            </a:r>
            <a:r>
              <a:rPr lang="en-US" sz="2000" dirty="0">
                <a:latin typeface="Comic Sans MS" panose="030F0702030302020204" pitchFamily="66" charset="0"/>
              </a:rPr>
              <a:t> $s0, $zero 61  		#61 = 0000 0000 0011 1101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The content of $s0 is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		0000 0000 0011 1101 0000 0000 0000 0000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ori</a:t>
            </a:r>
            <a:r>
              <a:rPr lang="en-US" sz="2000" dirty="0">
                <a:latin typeface="Comic Sans MS" panose="030F0702030302020204" pitchFamily="66" charset="0"/>
              </a:rPr>
              <a:t> $s0, $s0, 2304  		#2304 = 0000 1001 0000  0000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The final value of $s0 is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		0000 0000 0011 1101 0000 1001 0000 0000 </a:t>
            </a:r>
          </a:p>
        </p:txBody>
      </p:sp>
    </p:spTree>
    <p:extLst>
      <p:ext uri="{BB962C8B-B14F-4D97-AF65-F5344CB8AC3E}">
        <p14:creationId xmlns:p14="http://schemas.microsoft.com/office/powerpoint/2010/main" val="150424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How do we load larger values?</a:t>
            </a:r>
            <a:endParaRPr lang="en-GB" alt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03563-5A6F-46B9-9236-15C4E054C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029200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Use two instructions to combine 16 bit </a:t>
            </a: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immediates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Load Upper Immediate (</a:t>
            </a:r>
            <a:r>
              <a:rPr lang="en-US" altLang="en-US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lui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)           	Loads upper 16 bits</a:t>
            </a:r>
          </a:p>
          <a:p>
            <a:pPr lvl="2"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Or Immediate (</a:t>
            </a:r>
            <a:r>
              <a:rPr lang="en-US" altLang="en-US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ori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)	            	Loads lower 16 bits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3F072-352C-7802-44D2-4F0C0D23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2438400"/>
            <a:ext cx="824752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8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Is the immediate sign extended for </a:t>
            </a:r>
            <a:r>
              <a:rPr lang="en-US" altLang="en-US" dirty="0" err="1">
                <a:solidFill>
                  <a:srgbClr val="000099"/>
                </a:solidFill>
                <a:latin typeface="Comic Sans MS" panose="030F0702030302020204" pitchFamily="66" charset="0"/>
              </a:rPr>
              <a:t>ori</a:t>
            </a: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instruction?</a:t>
            </a:r>
            <a:endParaRPr lang="en-GB" alt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56289-E5E5-55A7-17A5-645F47D37D0A}"/>
              </a:ext>
            </a:extLst>
          </p:cNvPr>
          <p:cNvSpPr txBox="1"/>
          <p:nvPr/>
        </p:nvSpPr>
        <p:spPr>
          <a:xfrm>
            <a:off x="457200" y="1447800"/>
            <a:ext cx="838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No, if it was sign extended we might end up with wrong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Logical operations don’t sign extended, only arithmetic ones.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2AD7B-5309-77A9-68B8-57253C69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71" y="3146742"/>
            <a:ext cx="7334629" cy="30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29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8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Is the immediate sign extended for </a:t>
            </a:r>
            <a:r>
              <a:rPr lang="en-US" altLang="en-US" dirty="0" err="1">
                <a:solidFill>
                  <a:srgbClr val="000099"/>
                </a:solidFill>
                <a:latin typeface="Comic Sans MS" panose="030F0702030302020204" pitchFamily="66" charset="0"/>
              </a:rPr>
              <a:t>ori</a:t>
            </a: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instruction?</a:t>
            </a:r>
            <a:endParaRPr lang="en-GB" alt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914F4-1C07-80C1-303B-A9408B5C4C97}"/>
              </a:ext>
            </a:extLst>
          </p:cNvPr>
          <p:cNvSpPr txBox="1"/>
          <p:nvPr/>
        </p:nvSpPr>
        <p:spPr>
          <a:xfrm>
            <a:off x="457200" y="1594762"/>
            <a:ext cx="807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Sign extending could put all 1s in the upper 16 bit ! This would change the upper 16 bit.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44B43-D943-9AEC-3B53-856ED6A1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85" y="2667000"/>
            <a:ext cx="7334629" cy="30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EF20A1DF-A4F4-AABB-DE9A-0DFFE90B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8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Is the immediate sign extended for </a:t>
            </a:r>
            <a:r>
              <a:rPr lang="en-US" altLang="en-US" dirty="0" err="1">
                <a:solidFill>
                  <a:srgbClr val="000099"/>
                </a:solidFill>
                <a:latin typeface="Comic Sans MS" panose="030F0702030302020204" pitchFamily="66" charset="0"/>
              </a:rPr>
              <a:t>ori</a:t>
            </a: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instruction?</a:t>
            </a:r>
            <a:endParaRPr lang="en-GB" alt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2044E-5C61-A5BE-29CE-898FDC0B45DE}"/>
              </a:ext>
            </a:extLst>
          </p:cNvPr>
          <p:cNvSpPr txBox="1"/>
          <p:nvPr/>
        </p:nvSpPr>
        <p:spPr>
          <a:xfrm>
            <a:off x="533400" y="1752600"/>
            <a:ext cx="792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Why do we have both the “load upper immediate” and the “or bitwise immediate” instruction in order to load 32 bit constant.</a:t>
            </a:r>
          </a:p>
          <a:p>
            <a:pPr algn="just"/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reason here is that </a:t>
            </a: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lui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loads the upper half and the </a:t>
            </a: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ori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loads the lower half.</a:t>
            </a:r>
          </a:p>
          <a:p>
            <a:pPr algn="just"/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So the two fit the instructions of the two halves of the 32 bit value.</a:t>
            </a:r>
          </a:p>
        </p:txBody>
      </p:sp>
    </p:spTree>
    <p:extLst>
      <p:ext uri="{BB962C8B-B14F-4D97-AF65-F5344CB8AC3E}">
        <p14:creationId xmlns:p14="http://schemas.microsoft.com/office/powerpoint/2010/main" val="214314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8393B0DB-FAB0-68AF-F145-539FD5C2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Base Addressing or Indirect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1" name="TextBox 7">
            <a:extLst>
              <a:ext uri="{FF2B5EF4-FFF2-40B4-BE49-F238E27FC236}">
                <a16:creationId xmlns:a16="http://schemas.microsoft.com/office/drawing/2014/main" id="{170E0B90-F1C8-C948-40A9-A67BAA81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66" y="1447800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address of the memory is found by adding the base address (</a:t>
            </a:r>
            <a:r>
              <a:rPr lang="en-US" altLang="en-US" sz="2400" dirty="0" err="1">
                <a:latin typeface="Comic Sans MS" panose="030F0702030302020204" pitchFamily="66" charset="0"/>
              </a:rPr>
              <a:t>rs</a:t>
            </a:r>
            <a:r>
              <a:rPr lang="en-US" altLang="en-US" sz="2400" dirty="0">
                <a:latin typeface="Comic Sans MS" panose="030F0702030302020204" pitchFamily="66" charset="0"/>
              </a:rPr>
              <a:t>) to the sign-extended 16-bit offset (</a:t>
            </a:r>
            <a:r>
              <a:rPr lang="en-US" altLang="en-US" sz="2400" dirty="0" err="1">
                <a:latin typeface="Comic Sans MS" panose="030F0702030302020204" pitchFamily="66" charset="0"/>
              </a:rPr>
              <a:t>imm</a:t>
            </a:r>
            <a:r>
              <a:rPr lang="en-US" altLang="en-US" sz="2400" dirty="0">
                <a:latin typeface="Comic Sans MS" panose="030F0702030302020204" pitchFamily="66" charset="0"/>
              </a:rPr>
              <a:t>).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Base addressing is also known as </a:t>
            </a:r>
            <a:r>
              <a:rPr lang="en-US" alt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indirect addressing </a:t>
            </a:r>
            <a:r>
              <a:rPr lang="en-US" altLang="en-US" sz="2400" dirty="0">
                <a:latin typeface="Comic Sans MS" panose="030F0702030302020204" pitchFamily="66" charset="0"/>
              </a:rPr>
              <a:t>, where a register act as a pointer to an operand located at the memory location 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B8C56F72-CD53-D611-5A65-5E611B36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Base Addressing or Indirect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TextBox 7">
                <a:extLst>
                  <a:ext uri="{FF2B5EF4-FFF2-40B4-BE49-F238E27FC236}">
                    <a16:creationId xmlns:a16="http://schemas.microsoft.com/office/drawing/2014/main" id="{707DF2C7-8FBD-478D-2523-EB1B3F39A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76400"/>
                <a:ext cx="8382000" cy="3416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The offset specifies how far the location of the operand data from the base.</a:t>
                </a:r>
              </a:p>
              <a:p>
                <a:pPr marL="0" indent="0" algn="just" eaLnBrk="1" hangingPunct="1">
                  <a:spcBef>
                    <a:spcPct val="0"/>
                  </a:spcBef>
                  <a:buNone/>
                </a:pP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Format of base addressing:</a:t>
                </a:r>
              </a:p>
              <a:p>
                <a:pPr marL="0" indent="0" algn="just" eaLnBrk="1" hangingPunct="1">
                  <a:spcBef>
                    <a:spcPct val="0"/>
                  </a:spcBef>
                  <a:buNone/>
                </a:pP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None/>
                </a:pPr>
                <a:r>
                  <a:rPr lang="en-US" altLang="en-US" sz="2400" dirty="0" err="1">
                    <a:latin typeface="Comic Sans MS" panose="030F0702030302020204" pitchFamily="66" charset="0"/>
                  </a:rPr>
                  <a:t>Lw</a:t>
                </a:r>
                <a:r>
                  <a:rPr lang="en-US" altLang="en-US" sz="2400" dirty="0">
                    <a:latin typeface="Comic Sans MS" panose="030F0702030302020204" pitchFamily="66" charset="0"/>
                  </a:rPr>
                  <a:t> d, off(b)   	  # $d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 Word from memory address 			       </a:t>
                </a:r>
                <a:r>
                  <a:rPr lang="en-US" altLang="en-US" sz="2400" dirty="0" err="1">
                    <a:latin typeface="Comic Sans MS" panose="030F0702030302020204" pitchFamily="66" charset="0"/>
                  </a:rPr>
                  <a:t>b+off</a:t>
                </a: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marL="0" indent="0" algn="just" eaLnBrk="1" hangingPunct="1">
                  <a:spcBef>
                    <a:spcPct val="0"/>
                  </a:spcBef>
                  <a:buNone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			  # b is a register, off is 16-bit 2’s 			       compliment</a:t>
                </a:r>
              </a:p>
            </p:txBody>
          </p:sp>
        </mc:Choice>
        <mc:Fallback>
          <p:sp>
            <p:nvSpPr>
              <p:cNvPr id="18435" name="TextBox 7">
                <a:extLst>
                  <a:ext uri="{FF2B5EF4-FFF2-40B4-BE49-F238E27FC236}">
                    <a16:creationId xmlns:a16="http://schemas.microsoft.com/office/drawing/2014/main" id="{707DF2C7-8FBD-478D-2523-EB1B3F39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676400"/>
                <a:ext cx="8382000" cy="3416320"/>
              </a:xfrm>
              <a:prstGeom prst="rect">
                <a:avLst/>
              </a:prstGeom>
              <a:blipFill>
                <a:blip r:embed="rId2"/>
                <a:stretch>
                  <a:fillRect l="-1527" t="-3214" r="-1091" b="-3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522CABEA-EDB3-73D3-09F3-2F0C71BD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Base Addressing or Indirect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9459" name="TextBox 7">
            <a:extLst>
              <a:ext uri="{FF2B5EF4-FFF2-40B4-BE49-F238E27FC236}">
                <a16:creationId xmlns:a16="http://schemas.microsoft.com/office/drawing/2014/main" id="{8A87DD9A-D247-8118-9795-34160B0B7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382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address of the operand is the sum of the offset value and the base value(</a:t>
            </a:r>
            <a:r>
              <a:rPr lang="en-US" altLang="en-US" sz="2400" dirty="0" err="1">
                <a:latin typeface="Comic Sans MS" panose="030F0702030302020204" pitchFamily="66" charset="0"/>
              </a:rPr>
              <a:t>rs</a:t>
            </a:r>
            <a:r>
              <a:rPr lang="en-US" altLang="en-US" sz="2400" dirty="0">
                <a:latin typeface="Comic Sans MS" panose="030F0702030302020204" pitchFamily="66" charset="0"/>
              </a:rPr>
              <a:t>). However, the size of operand is limited to 16 bits because each MIPS instruction fits into a word.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offset value is a signed number which is represented in a two's complement format. Therefore  offset value can also be a negative value.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0042690-38B4-5725-951E-019EC087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MIPS Registers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EEDFED4-BD5D-1856-7794-6B6DE2BC8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5029200"/>
          </a:xfrm>
        </p:spPr>
        <p:txBody>
          <a:bodyPr/>
          <a:lstStyle/>
          <a:p>
            <a:pPr algn="just"/>
            <a:r>
              <a:rPr lang="en-US" altLang="en-US" sz="2400">
                <a:latin typeface="Comic Sans MS" panose="030F0702030302020204" pitchFamily="66" charset="0"/>
              </a:rPr>
              <a:t>MIPS has 32 registers, numbered from 0 to 31, each with 32 bits. To identify a register in MIPS we thus need 5 bits (25=32).</a:t>
            </a: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8E75674E-7FCF-4355-2E2F-26039FC0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86000"/>
            <a:ext cx="826611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89696757-C9C8-1B26-E2A6-BDC96001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Base Addressing or Indirect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3" name="TextBox 7">
            <a:extLst>
              <a:ext uri="{FF2B5EF4-FFF2-40B4-BE49-F238E27FC236}">
                <a16:creationId xmlns:a16="http://schemas.microsoft.com/office/drawing/2014/main" id="{DA540E29-D09A-FB46-842E-7808CE91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Here's an example for Base Addressing :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360E584C-2657-F5DB-892B-72F8FA59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684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>
                <a:latin typeface="Comic Sans MS" panose="030F0702030302020204" pitchFamily="66" charset="0"/>
              </a:rPr>
              <a:t>Instruction : lw $t1 , 4 ($t2)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86118885-5351-1517-3162-670D0713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471738"/>
            <a:ext cx="60944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where $t1 = </a:t>
            </a:r>
            <a:r>
              <a:rPr lang="en-US" altLang="en-US" sz="2400" dirty="0" err="1">
                <a:latin typeface="Comic Sans MS" panose="030F0702030302020204" pitchFamily="66" charset="0"/>
              </a:rPr>
              <a:t>rs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      $t2 = register (base)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       4 = offset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Thus ; $t1 = Memory [$t2 +4]</a:t>
            </a:r>
          </a:p>
        </p:txBody>
      </p:sp>
      <p:sp>
        <p:nvSpPr>
          <p:cNvPr id="20486" name="TextBox 8">
            <a:extLst>
              <a:ext uri="{FF2B5EF4-FFF2-40B4-BE49-F238E27FC236}">
                <a16:creationId xmlns:a16="http://schemas.microsoft.com/office/drawing/2014/main" id="{8250C537-8051-CD60-706B-84950319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2288"/>
            <a:ext cx="8458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In the example above , $t2 pointed to the base of a memory structure. The base is added to the offset (sign extended) 4 to find the actual address where the operand located  and load the content of the memory location  in register $t1.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B85DCB4E-3487-E4A9-5602-F326A53D8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Base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A2AF9-C78E-21E3-B63F-EBE4F1A6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371600"/>
            <a:ext cx="639986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85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B85DCB4E-3487-E4A9-5602-F326A53D8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Base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C75D9-76AE-33AD-450B-8DE5D90D67FC}"/>
              </a:ext>
            </a:extLst>
          </p:cNvPr>
          <p:cNvSpPr txBox="1"/>
          <p:nvPr/>
        </p:nvSpPr>
        <p:spPr>
          <a:xfrm>
            <a:off x="381000" y="1447800"/>
            <a:ext cx="716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Some other example of Base addressing: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Base address+ sign-extended immediate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 err="1">
                <a:latin typeface="Comic Sans MS" panose="030F0702030302020204" pitchFamily="66" charset="0"/>
              </a:rPr>
              <a:t>lw</a:t>
            </a:r>
            <a:r>
              <a:rPr lang="en-US" altLang="en-US" sz="2400" dirty="0">
                <a:latin typeface="Comic Sans MS" panose="030F0702030302020204" pitchFamily="66" charset="0"/>
              </a:rPr>
              <a:t>  $s4   72($0)      // address= $0 +72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 err="1">
                <a:latin typeface="Comic Sans MS" panose="030F0702030302020204" pitchFamily="66" charset="0"/>
              </a:rPr>
              <a:t>Sw</a:t>
            </a:r>
            <a:r>
              <a:rPr lang="en-US" altLang="en-US" sz="2400" dirty="0">
                <a:latin typeface="Comic Sans MS" panose="030F0702030302020204" pitchFamily="66" charset="0"/>
              </a:rPr>
              <a:t>  $t2  -25($t1)   // address -$t1-25</a:t>
            </a:r>
          </a:p>
        </p:txBody>
      </p:sp>
    </p:spTree>
    <p:extLst>
      <p:ext uri="{BB962C8B-B14F-4D97-AF65-F5344CB8AC3E}">
        <p14:creationId xmlns:p14="http://schemas.microsoft.com/office/powerpoint/2010/main" val="4056793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8D03BB1B-4971-E1AA-8585-FE3FC157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PC-relative addressing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F92D3-ACC0-6C30-113F-AEF4FB12E2FD}"/>
              </a:ext>
            </a:extLst>
          </p:cNvPr>
          <p:cNvSpPr txBox="1"/>
          <p:nvPr/>
        </p:nvSpPr>
        <p:spPr>
          <a:xfrm>
            <a:off x="304800" y="1066800"/>
            <a:ext cx="83820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Conditional branch instruction use PC-relative addressing to specify the new PC if the branch is taken.</a:t>
            </a:r>
          </a:p>
          <a:p>
            <a:pPr algn="just" eaLnBrk="1" hangingPunct="1"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PC refers to special purpose register , Program Counter that stores the address of the  instruction currently being fetched.</a:t>
            </a:r>
          </a:p>
          <a:p>
            <a:pPr algn="just" eaLnBrk="1" hangingPunct="1"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In PC-relative addressing , the offset value can be an immediate value or an interpreted label value.</a:t>
            </a:r>
          </a:p>
          <a:p>
            <a:pPr algn="just" eaLnBrk="1" hangingPunct="1"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omic Sans MS" panose="030F0702030302020204" pitchFamily="66" charset="0"/>
              </a:rPr>
              <a:t>The effective address is the sum of the Program Counter and offset value in the instruction. The effective address determines the branch target.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4D2AB40E-562B-95BA-E964-4F57F511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PC-relative addressing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3555" name="TextBox 7">
            <a:extLst>
              <a:ext uri="{FF2B5EF4-FFF2-40B4-BE49-F238E27FC236}">
                <a16:creationId xmlns:a16="http://schemas.microsoft.com/office/drawing/2014/main" id="{EEE11FC2-D00F-5DE1-013B-8D1D6EF1F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It uses branching instructions, beq, bne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CDE9D763-905A-0770-4B86-8C4FFCBF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3862388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>
            <a:extLst>
              <a:ext uri="{FF2B5EF4-FFF2-40B4-BE49-F238E27FC236}">
                <a16:creationId xmlns:a16="http://schemas.microsoft.com/office/drawing/2014/main" id="{AF344511-3DD4-F6AB-9997-E262B52CB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81538"/>
            <a:ext cx="5943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8">
            <a:extLst>
              <a:ext uri="{FF2B5EF4-FFF2-40B4-BE49-F238E27FC236}">
                <a16:creationId xmlns:a16="http://schemas.microsoft.com/office/drawing/2014/main" id="{28EE4481-8623-54D8-B230-33D5F2754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hlinkClick r:id="rId5"/>
              </a:rPr>
              <a:t>https://www.youtube.com/watch?v=Nkia4IWTEA4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163A8C46-C7AE-F2D5-565A-CED8E35A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Revising machine Language in MIPS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24579" name="Picture 6">
            <a:extLst>
              <a:ext uri="{FF2B5EF4-FFF2-40B4-BE49-F238E27FC236}">
                <a16:creationId xmlns:a16="http://schemas.microsoft.com/office/drawing/2014/main" id="{31AC855A-3174-B4A7-BC43-9A742263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262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4F5DE7FB-2DB0-B498-B9A3-1B4FE884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3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Revising machine Language in MIPS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A471A19D-1159-A475-351B-34502591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943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841D8874-CD89-42C5-D293-5A6ACE9E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E060382-DA5E-10F2-CEFA-FDA8B2D4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149350"/>
            <a:ext cx="8305800" cy="174625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 J type format, the J-type instruction encoding does not have enough bits to specify as full 32-bit jump address.</a:t>
            </a:r>
          </a:p>
          <a:p>
            <a:pPr marL="0" indent="0" algn="just">
              <a:buFontTx/>
              <a:buNone/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Opcode uses the 6-bits of the instructions</a:t>
            </a:r>
          </a:p>
          <a:p>
            <a:pPr marL="0" indent="0" algn="just">
              <a:buFontTx/>
              <a:buNone/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So, only 26-bits are left to encode the jump target instruction.</a:t>
            </a:r>
            <a:endParaRPr lang="en-GB" alt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50EB4-0DD9-5E5B-829F-5E7B62E0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6400"/>
            <a:ext cx="7153275" cy="9249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89AA40C-B140-3391-4C43-D4F1C834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0495D23-A47D-8F40-C151-A6966C8E0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94534"/>
            <a:ext cx="8305800" cy="174625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 Pseudo-Direct addressing , the effective address is calculated by taking the upper 4 bits of the Program Counter(PC) (16 bit) , concatenated to the 26 bit immediate value , and the lower two bits are 00.</a:t>
            </a: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These four bits come from the high-order four bits in the PC. These are concatenated to the high-order end of the 28-bit address to form a 32-bit address.</a:t>
            </a: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57200" lvl="1" indent="0" algn="just">
              <a:buFontTx/>
              <a:buNone/>
            </a:pPr>
            <a:endParaRPr lang="en-GB" alt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89AA40C-B140-3391-4C43-D4F1C834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A21CB-9BE1-F3AC-0AC6-F36487B9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0193"/>
            <a:ext cx="8121293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9C00ED69-0FC1-D417-190F-B4004F0C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195263"/>
            <a:ext cx="853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Register Type MIPS Instruction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5ABDD5-20D5-6B05-8169-7DF994C19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50292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GB" altLang="en-US" sz="2400" i="1" dirty="0"/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ABB56825-EE46-C1F9-2BFA-7459AF3A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8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MIPS instructions are encoded in binary, as 32-bit instruction words, called machine code. The layout of an instruction is called the instruction format. Only 3 different formats exist.</a:t>
            </a: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238408FF-A80D-6B84-6B4E-DD98A32D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7" y="2971800"/>
            <a:ext cx="8784693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6D9A4893-9861-8F12-BE5C-CF35BB1C0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58480-07C5-0384-2217-45F463961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149350"/>
            <a:ext cx="8305800" cy="1746250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Why do we have 00 at the  end of the immediate when we calculate the new instructions for jump instruction.</a:t>
            </a:r>
          </a:p>
          <a:p>
            <a:pPr algn="just"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Instructions are word-aligned so their addresses always end in 00.</a:t>
            </a:r>
          </a:p>
          <a:p>
            <a:pPr marL="914400" lvl="2" indent="0" algn="just">
              <a:buNone/>
              <a:defRPr/>
            </a:pPr>
            <a:endParaRPr lang="en-US" alt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We always jump by a full instructions, which is 4 bytes, so we multiple offset by 4 by shifting it left two places.</a:t>
            </a:r>
          </a:p>
          <a:p>
            <a:pPr algn="just"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E74BB-DCAA-7B60-1675-9031B384438D}"/>
              </a:ext>
            </a:extLst>
          </p:cNvPr>
          <p:cNvSpPr txBox="1"/>
          <p:nvPr/>
        </p:nvSpPr>
        <p:spPr>
          <a:xfrm>
            <a:off x="762000" y="5562600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https://www.youtube.com/watch?v=1bP6alXjDrw</a:t>
            </a:r>
          </a:p>
        </p:txBody>
      </p:sp>
    </p:spTree>
    <p:extLst>
      <p:ext uri="{BB962C8B-B14F-4D97-AF65-F5344CB8AC3E}">
        <p14:creationId xmlns:p14="http://schemas.microsoft.com/office/powerpoint/2010/main" val="2051868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6D9A4893-9861-8F12-BE5C-CF35BB1C0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58480-07C5-0384-2217-45F463961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149350"/>
            <a:ext cx="8305800" cy="1746250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Therefore , the new effective address will always be a word-aligned and we can never have a target address of a jump instruction with the two bits anything other than 00.</a:t>
            </a:r>
          </a:p>
          <a:p>
            <a:pPr algn="just"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26-bit target address field is transformed into a 32-bit address.</a:t>
            </a:r>
          </a:p>
          <a:p>
            <a:pPr algn="just"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Address in Pseudo-Direct must be a multiple of four.</a:t>
            </a:r>
          </a:p>
          <a:p>
            <a:pPr algn="just"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54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F2FC1BC-5D89-30A1-6846-129685BE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</a:p>
        </p:txBody>
      </p:sp>
      <p:pic>
        <p:nvPicPr>
          <p:cNvPr id="32771" name="Picture 7">
            <a:extLst>
              <a:ext uri="{FF2B5EF4-FFF2-40B4-BE49-F238E27FC236}">
                <a16:creationId xmlns:a16="http://schemas.microsoft.com/office/drawing/2014/main" id="{B76ADCBA-A90F-51BB-B156-307E34E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066800"/>
            <a:ext cx="4105275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C455A3-454D-B587-7FE4-A5B063E1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733800"/>
            <a:ext cx="77914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F2FC1BC-5D89-30A1-6846-129685BE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3B9C-930B-D99C-DF63-18AB91BD5898}"/>
              </a:ext>
            </a:extLst>
          </p:cNvPr>
          <p:cNvSpPr txBox="1"/>
          <p:nvPr/>
        </p:nvSpPr>
        <p:spPr>
          <a:xfrm>
            <a:off x="685800" y="1600200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Comic Sans MS" panose="030F0702030302020204" pitchFamily="66" charset="0"/>
              </a:rPr>
              <a:t>Since the upper 4 bits of the PC are used, this constrains the jump target to anywhere within the current 256 MB block of code (1/16 of the total 4 GB address space). To jump anywhere within the 4 GB space, the R-type instructions </a:t>
            </a:r>
            <a:r>
              <a:rPr lang="en-US" sz="2400" i="1" dirty="0" err="1">
                <a:effectLst/>
                <a:latin typeface="Comic Sans MS" panose="030F0702030302020204" pitchFamily="66" charset="0"/>
              </a:rPr>
              <a:t>jr</a:t>
            </a:r>
            <a:r>
              <a:rPr lang="en-US" sz="2400" i="1" dirty="0">
                <a:effectLst/>
                <a:latin typeface="Comic Sans MS" panose="030F0702030302020204" pitchFamily="66" charset="0"/>
              </a:rPr>
              <a:t> </a:t>
            </a:r>
            <a:r>
              <a:rPr lang="en-US" sz="2400" dirty="0">
                <a:effectLst/>
                <a:latin typeface="Comic Sans MS" panose="030F0702030302020204" pitchFamily="66" charset="0"/>
              </a:rPr>
              <a:t>(</a:t>
            </a:r>
            <a:r>
              <a:rPr lang="en-US" sz="2400" b="1" dirty="0">
                <a:latin typeface="Comic Sans MS" panose="030F0702030302020204" pitchFamily="66" charset="0"/>
              </a:rPr>
              <a:t>Jump Register) </a:t>
            </a:r>
            <a:r>
              <a:rPr lang="en-US" sz="2400" dirty="0">
                <a:effectLst/>
                <a:latin typeface="Comic Sans MS" panose="030F0702030302020204" pitchFamily="66" charset="0"/>
              </a:rPr>
              <a:t> and </a:t>
            </a:r>
            <a:r>
              <a:rPr lang="en-US" sz="2400" i="1" dirty="0" err="1">
                <a:effectLst/>
                <a:latin typeface="Comic Sans MS" panose="030F0702030302020204" pitchFamily="66" charset="0"/>
              </a:rPr>
              <a:t>jalr</a:t>
            </a:r>
            <a:r>
              <a:rPr lang="en-US" sz="2400" dirty="0">
                <a:effectLst/>
                <a:latin typeface="Comic Sans MS" panose="030F0702030302020204" pitchFamily="66" charset="0"/>
              </a:rPr>
              <a:t> are used , where the complete 32 - bit target address is specified in a register.</a:t>
            </a: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04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F2FC1BC-5D89-30A1-6846-129685BE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FB1E4-3BCD-1E3A-2160-BE7E01D8C3BB}"/>
              </a:ext>
            </a:extLst>
          </p:cNvPr>
          <p:cNvSpPr txBox="1"/>
          <p:nvPr/>
        </p:nvSpPr>
        <p:spPr>
          <a:xfrm>
            <a:off x="693737" y="3352800"/>
            <a:ext cx="807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The jump-and-link-register instruction ( </a:t>
            </a:r>
            <a:r>
              <a:rPr lang="en-US" sz="2400" dirty="0" err="1">
                <a:latin typeface="Comic Sans MS" panose="030F0702030302020204" pitchFamily="66" charset="0"/>
              </a:rPr>
              <a:t>jalr</a:t>
            </a:r>
            <a:r>
              <a:rPr lang="en-US" sz="2400" dirty="0">
                <a:latin typeface="Comic Sans MS" panose="030F0702030302020204" pitchFamily="66" charset="0"/>
              </a:rPr>
              <a:t> ) is the union of JAL and JR , meaning that it transfers control to the address in a specified register, and stores the return address in the register 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70C24-E662-3E8A-0EC0-D42E60A6D2A3}"/>
              </a:ext>
            </a:extLst>
          </p:cNvPr>
          <p:cNvSpPr txBox="1"/>
          <p:nvPr/>
        </p:nvSpPr>
        <p:spPr>
          <a:xfrm>
            <a:off x="762000" y="1336070"/>
            <a:ext cx="754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To transfer control back to the caller, the function just has to jump to the address that was stored in $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ra.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D2951E0-90C1-4FD6-3636-E15CACD69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82662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Comic Sans MS" panose="030F0702030302020204" pitchFamily="66" charset="0"/>
              </a:rPr>
              <a:t>jr</a:t>
            </a:r>
            <a:r>
              <a:rPr lang="en-US" altLang="en-US" sz="2800" dirty="0">
                <a:latin typeface="Comic Sans MS" panose="030F0702030302020204" pitchFamily="66" charset="0"/>
              </a:rPr>
              <a:t> $</a:t>
            </a:r>
            <a:r>
              <a:rPr lang="en-US" altLang="en-US" sz="2800" dirty="0" err="1">
                <a:latin typeface="Comic Sans MS" panose="030F0702030302020204" pitchFamily="66" charset="0"/>
              </a:rPr>
              <a:t>ra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09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F2FC1BC-5D89-30A1-6846-129685BE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Pseudo-direct Addressing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3B9C-930B-D99C-DF63-18AB91BD5898}"/>
              </a:ext>
            </a:extLst>
          </p:cNvPr>
          <p:cNvSpPr txBox="1"/>
          <p:nvPr/>
        </p:nvSpPr>
        <p:spPr>
          <a:xfrm>
            <a:off x="685800" y="1447800"/>
            <a:ext cx="7772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Any time you hear something referred to as block of code. it typically means the same thing. At least in programming.</a:t>
            </a:r>
          </a:p>
          <a:p>
            <a:pPr algn="just"/>
            <a:endParaRPr lang="en-US" sz="2200" dirty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The chunks of code written at the same indentation level in any language make up a block of code. </a:t>
            </a:r>
          </a:p>
          <a:p>
            <a:pPr algn="just"/>
            <a:endParaRPr lang="en-US" sz="2200" dirty="0">
              <a:latin typeface="Comic Sans MS" panose="030F0702030302020204" pitchFamily="66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Braces {} are used to define a block of code in most programming languages, like C, C++, and Java.</a:t>
            </a: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EE994-B579-8D89-C99F-D139CBB9BFD6}"/>
              </a:ext>
            </a:extLst>
          </p:cNvPr>
          <p:cNvSpPr txBox="1"/>
          <p:nvPr/>
        </p:nvSpPr>
        <p:spPr>
          <a:xfrm>
            <a:off x="680300" y="5767258"/>
            <a:ext cx="8006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hlinkClick r:id="rId2"/>
              </a:rPr>
              <a:t>https://discuss.codecademy.com/t/what-is-a-block-of-code/297322</a:t>
            </a:r>
            <a:endParaRPr lang="en-US" i="1" dirty="0">
              <a:solidFill>
                <a:srgbClr val="7030A0"/>
              </a:solidFill>
            </a:endParaRPr>
          </a:p>
          <a:p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59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B1F4596C-6C10-3C9A-00BA-1D2B2216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55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Addressing mode is not Instruction type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06B5C21-03A7-F1C0-2799-9D859A0E5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149350"/>
            <a:ext cx="8305800" cy="1746250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Addressing mode is how an address (memory or register) is determined.</a:t>
            </a: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Instruction type is how the instruction is out together.</a:t>
            </a:r>
          </a:p>
          <a:p>
            <a:pPr algn="just">
              <a:defRPr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Example: addi, </a:t>
            </a: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beq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lw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are all I-types Instructions. But,</a:t>
            </a:r>
          </a:p>
          <a:p>
            <a:pPr marL="0" indent="0" algn="just">
              <a:buFontTx/>
              <a:buNone/>
              <a:defRPr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addi uses immediate addressing mode (and register)</a:t>
            </a:r>
          </a:p>
          <a:p>
            <a:pPr lvl="2" algn="just">
              <a:buFont typeface="Wingdings" panose="05000000000000000000" pitchFamily="2" charset="2"/>
              <a:buChar char="q"/>
              <a:defRPr/>
            </a:pPr>
            <a:r>
              <a:rPr lang="en-US" altLang="en-US" sz="22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beq</a:t>
            </a: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uses pc-relative addressing (and register)</a:t>
            </a:r>
          </a:p>
          <a:p>
            <a:pPr lvl="2" algn="just">
              <a:buFont typeface="Wingdings" panose="05000000000000000000" pitchFamily="2" charset="2"/>
              <a:buChar char="q"/>
              <a:defRPr/>
            </a:pPr>
            <a:r>
              <a:rPr lang="en-US" altLang="en-US" sz="22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lw</a:t>
            </a:r>
            <a:r>
              <a:rPr lang="en-US" altLang="en-US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 uses base addressing (and register)</a:t>
            </a:r>
          </a:p>
          <a:p>
            <a:pPr algn="just">
              <a:defRPr/>
            </a:pPr>
            <a:endParaRPr lang="en-US" alt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GB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B1F4596C-6C10-3C9A-00BA-1D2B2216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3296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382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9D5F0FF-5958-CBAF-0F33-B3AF6C6C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R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E286027-FEA1-E7E8-2EDE-277C522CA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7772400" cy="33528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Clr>
                <a:srgbClr val="000099"/>
              </a:buClr>
              <a:buSzPct val="125000"/>
              <a:buFontTx/>
              <a:buNone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This format includes six different fields.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op is an operation code or opcode that selects a specific operation.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i="1" dirty="0" err="1">
                <a:latin typeface="Comic Sans MS" panose="030F0702030302020204" pitchFamily="66" charset="0"/>
              </a:rPr>
              <a:t>rs</a:t>
            </a:r>
            <a:r>
              <a:rPr lang="en-US" altLang="en-US" sz="2400" i="1" dirty="0">
                <a:latin typeface="Comic Sans MS" panose="030F0702030302020204" pitchFamily="66" charset="0"/>
              </a:rPr>
              <a:t> and rt are the first and second source registers.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i="1" dirty="0" err="1">
                <a:latin typeface="Comic Sans MS" panose="030F0702030302020204" pitchFamily="66" charset="0"/>
              </a:rPr>
              <a:t>rd</a:t>
            </a:r>
            <a:r>
              <a:rPr lang="en-US" altLang="en-US" sz="2400" i="1" dirty="0">
                <a:latin typeface="Comic Sans MS" panose="030F0702030302020204" pitchFamily="66" charset="0"/>
              </a:rPr>
              <a:t> is the destination register.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i="1" dirty="0" err="1">
                <a:latin typeface="Comic Sans MS" panose="030F0702030302020204" pitchFamily="66" charset="0"/>
              </a:rPr>
              <a:t>shamt</a:t>
            </a:r>
            <a:r>
              <a:rPr lang="en-US" altLang="en-US" sz="2400" i="1" dirty="0">
                <a:latin typeface="Comic Sans MS" panose="030F0702030302020204" pitchFamily="66" charset="0"/>
              </a:rPr>
              <a:t> is only used for shift instructions (0 not applicable).</a:t>
            </a:r>
          </a:p>
          <a:p>
            <a:pPr algn="just">
              <a:lnSpc>
                <a:spcPct val="80000"/>
              </a:lnSpc>
              <a:buClr>
                <a:srgbClr val="000099"/>
              </a:buClr>
              <a:buSzPct val="125000"/>
              <a:defRPr/>
            </a:pPr>
            <a:r>
              <a:rPr lang="en-US" altLang="en-US" sz="2400" i="1" dirty="0">
                <a:latin typeface="Comic Sans MS" panose="030F0702030302020204" pitchFamily="66" charset="0"/>
              </a:rPr>
              <a:t>func is used together with op to select an arithmetic instruction.</a:t>
            </a: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172" name="TextBox 6">
            <a:extLst>
              <a:ext uri="{FF2B5EF4-FFF2-40B4-BE49-F238E27FC236}">
                <a16:creationId xmlns:a16="http://schemas.microsoft.com/office/drawing/2014/main" id="{A920185F-B255-59DA-08D0-FAED88B4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0113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MIPS fields have names to make them easier to discuss: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993124EC-17C8-790F-34EE-D9DD8CF0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4700"/>
            <a:ext cx="7467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9D5F0FF-5958-CBAF-0F33-B3AF6C6C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R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172" name="TextBox 6">
            <a:extLst>
              <a:ext uri="{FF2B5EF4-FFF2-40B4-BE49-F238E27FC236}">
                <a16:creationId xmlns:a16="http://schemas.microsoft.com/office/drawing/2014/main" id="{A920185F-B255-59DA-08D0-FAED88B4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011363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funct: function code (identifies the specific R-format instruction) (6 bits) 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993124EC-17C8-790F-34EE-D9DD8CF0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4700"/>
            <a:ext cx="7467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517438-98D8-F0FD-C378-19CFCD6F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61" y="3201988"/>
            <a:ext cx="7772400" cy="33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9D5F0FF-5958-CBAF-0F33-B3AF6C6C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R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993124EC-17C8-790F-34EE-D9DD8CF0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4700"/>
            <a:ext cx="7467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045AEA-EF5A-FEFC-F101-FA39A6DE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9800"/>
            <a:ext cx="360997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FF8C0-B918-296A-2927-A5484871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2819400"/>
            <a:ext cx="7629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D58338C-5193-906C-B5AA-BFA0CC4E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I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5" name="TextBox 7">
            <a:extLst>
              <a:ext uri="{FF2B5EF4-FFF2-40B4-BE49-F238E27FC236}">
                <a16:creationId xmlns:a16="http://schemas.microsoft.com/office/drawing/2014/main" id="{86F4A764-9F59-A1A4-8D84-91C1ECD9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777875"/>
            <a:ext cx="822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Load, store, branch, and immediate instructions all use the I-type format.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22CF67B-D61D-AB6E-005A-D119B82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009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10">
            <a:extLst>
              <a:ext uri="{FF2B5EF4-FFF2-40B4-BE49-F238E27FC236}">
                <a16:creationId xmlns:a16="http://schemas.microsoft.com/office/drawing/2014/main" id="{88A6C858-3807-C0C3-AD32-45D1B9D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8" y="4114800"/>
            <a:ext cx="8240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For uniformity, op, </a:t>
            </a:r>
            <a:r>
              <a:rPr lang="en-US" altLang="en-US" sz="2400" dirty="0" err="1">
                <a:latin typeface="Comic Sans MS" panose="030F0702030302020204" pitchFamily="66" charset="0"/>
              </a:rPr>
              <a:t>rs</a:t>
            </a:r>
            <a:r>
              <a:rPr lang="en-US" altLang="en-US" sz="2400" dirty="0">
                <a:latin typeface="Comic Sans MS" panose="030F0702030302020204" pitchFamily="66" charset="0"/>
              </a:rPr>
              <a:t> and rt are in the same positions as in the R-format.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FDC2-372C-C1E3-4B8D-2D11273E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686050"/>
            <a:ext cx="741045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D58338C-5193-906C-B5AA-BFA0CC4E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I type Format</a:t>
            </a:r>
            <a:endParaRPr lang="en-GB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5" name="TextBox 7">
            <a:extLst>
              <a:ext uri="{FF2B5EF4-FFF2-40B4-BE49-F238E27FC236}">
                <a16:creationId xmlns:a16="http://schemas.microsoft.com/office/drawing/2014/main" id="{86F4A764-9F59-A1A4-8D84-91C1ECD9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777875"/>
            <a:ext cx="822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Load, store, branch, and immediate instructions all use the I-type format.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22CF67B-D61D-AB6E-005A-D119B82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009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10">
            <a:extLst>
              <a:ext uri="{FF2B5EF4-FFF2-40B4-BE49-F238E27FC236}">
                <a16:creationId xmlns:a16="http://schemas.microsoft.com/office/drawing/2014/main" id="{88A6C858-3807-C0C3-AD32-45D1B9D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622550"/>
            <a:ext cx="82407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For uniformity, op, </a:t>
            </a:r>
            <a:r>
              <a:rPr lang="en-US" altLang="en-US" sz="2400" dirty="0" err="1">
                <a:latin typeface="Comic Sans MS" panose="030F0702030302020204" pitchFamily="66" charset="0"/>
              </a:rPr>
              <a:t>rs</a:t>
            </a:r>
            <a:r>
              <a:rPr lang="en-US" altLang="en-US" sz="2400" dirty="0">
                <a:latin typeface="Comic Sans MS" panose="030F0702030302020204" pitchFamily="66" charset="0"/>
              </a:rPr>
              <a:t> and rt are in the same positions as in the R-format.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meaning of the register fields depends on the exact instruction.</a:t>
            </a:r>
          </a:p>
          <a:p>
            <a:pPr lvl="1" eaLnBrk="1" hangingPunct="1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rs</a:t>
            </a:r>
            <a:r>
              <a:rPr lang="en-US" altLang="en-US" sz="2400" dirty="0">
                <a:latin typeface="Comic Sans MS" panose="030F0702030302020204" pitchFamily="66" charset="0"/>
              </a:rPr>
              <a:t> is an  address register both for loads and stores, or an operand for conditional branch </a:t>
            </a:r>
            <a:r>
              <a:rPr lang="en-US" altLang="en-US" sz="2400" dirty="0" err="1">
                <a:latin typeface="Comic Sans MS" panose="030F0702030302020204" pitchFamily="66" charset="0"/>
              </a:rPr>
              <a:t>branch</a:t>
            </a:r>
            <a:r>
              <a:rPr lang="en-US" altLang="en-US" sz="2400" dirty="0">
                <a:latin typeface="Comic Sans MS" panose="030F0702030302020204" pitchFamily="66" charset="0"/>
              </a:rPr>
              <a:t> and.</a:t>
            </a:r>
          </a:p>
          <a:p>
            <a:pPr lvl="1" eaLnBrk="1" hangingPunct="1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omic Sans MS" panose="030F0702030302020204" pitchFamily="66" charset="0"/>
              </a:rPr>
              <a:t>rt is </a:t>
            </a:r>
            <a:r>
              <a:rPr lang="en-US" altLang="en-US" sz="2400" dirty="0" err="1">
                <a:latin typeface="Comic Sans MS" panose="030F0702030302020204" pitchFamily="66" charset="0"/>
              </a:rPr>
              <a:t>alsa</a:t>
            </a:r>
            <a:r>
              <a:rPr lang="en-US" altLang="en-US" sz="2400" dirty="0">
                <a:latin typeface="Comic Sans MS" panose="030F0702030302020204" pitchFamily="66" charset="0"/>
              </a:rPr>
              <a:t> an address register for both load s and </a:t>
            </a:r>
            <a:r>
              <a:rPr lang="en-US" altLang="en-US" sz="2400" dirty="0" err="1">
                <a:latin typeface="Comic Sans MS" panose="030F0702030302020204" pitchFamily="66" charset="0"/>
              </a:rPr>
              <a:t>srores</a:t>
            </a:r>
            <a:r>
              <a:rPr lang="en-US" altLang="en-US" sz="2400" dirty="0">
                <a:latin typeface="Comic Sans MS" panose="030F0702030302020204" pitchFamily="66" charset="0"/>
              </a:rPr>
              <a:t> stores, operand for conditional branch.</a:t>
            </a:r>
          </a:p>
        </p:txBody>
      </p:sp>
    </p:spTree>
    <p:extLst>
      <p:ext uri="{BB962C8B-B14F-4D97-AF65-F5344CB8AC3E}">
        <p14:creationId xmlns:p14="http://schemas.microsoft.com/office/powerpoint/2010/main" val="36205490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2198</Words>
  <Application>Microsoft Office PowerPoint</Application>
  <PresentationFormat>On-screen Show (4:3)</PresentationFormat>
  <Paragraphs>226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Comic Sans MS</vt:lpstr>
      <vt:lpstr>Courier New</vt:lpstr>
      <vt:lpstr>Times New Roman</vt:lpstr>
      <vt:lpstr>Wingdings</vt:lpstr>
      <vt:lpstr>Default Design</vt:lpstr>
      <vt:lpstr>Addressing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Mrs.Nayeema Islam</dc:creator>
  <cp:lastModifiedBy>User</cp:lastModifiedBy>
  <cp:revision>891</cp:revision>
  <dcterms:created xsi:type="dcterms:W3CDTF">2008-03-23T23:58:27Z</dcterms:created>
  <dcterms:modified xsi:type="dcterms:W3CDTF">2022-08-15T17:17:28Z</dcterms:modified>
</cp:coreProperties>
</file>