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473" r:id="rId2"/>
    <p:sldId id="712" r:id="rId3"/>
    <p:sldId id="801" r:id="rId4"/>
    <p:sldId id="757" r:id="rId5"/>
    <p:sldId id="713" r:id="rId6"/>
    <p:sldId id="720" r:id="rId7"/>
    <p:sldId id="714" r:id="rId8"/>
    <p:sldId id="715" r:id="rId9"/>
    <p:sldId id="716" r:id="rId10"/>
    <p:sldId id="717" r:id="rId11"/>
    <p:sldId id="718" r:id="rId12"/>
    <p:sldId id="719" r:id="rId13"/>
    <p:sldId id="677" r:id="rId14"/>
    <p:sldId id="764" r:id="rId15"/>
    <p:sldId id="682" r:id="rId16"/>
    <p:sldId id="683" r:id="rId17"/>
    <p:sldId id="680" r:id="rId18"/>
    <p:sldId id="765" r:id="rId19"/>
    <p:sldId id="766" r:id="rId20"/>
    <p:sldId id="767" r:id="rId21"/>
    <p:sldId id="768" r:id="rId22"/>
    <p:sldId id="678" r:id="rId23"/>
    <p:sldId id="679" r:id="rId24"/>
    <p:sldId id="722" r:id="rId25"/>
    <p:sldId id="769" r:id="rId26"/>
    <p:sldId id="770" r:id="rId27"/>
    <p:sldId id="759" r:id="rId28"/>
    <p:sldId id="771" r:id="rId29"/>
    <p:sldId id="774" r:id="rId30"/>
    <p:sldId id="772" r:id="rId31"/>
    <p:sldId id="775" r:id="rId32"/>
    <p:sldId id="776" r:id="rId33"/>
    <p:sldId id="777" r:id="rId34"/>
    <p:sldId id="785" r:id="rId35"/>
    <p:sldId id="686" r:id="rId36"/>
    <p:sldId id="687" r:id="rId37"/>
    <p:sldId id="688" r:id="rId38"/>
    <p:sldId id="786" r:id="rId39"/>
    <p:sldId id="689" r:id="rId40"/>
    <p:sldId id="690" r:id="rId41"/>
    <p:sldId id="691" r:id="rId42"/>
    <p:sldId id="692" r:id="rId43"/>
    <p:sldId id="787" r:id="rId44"/>
    <p:sldId id="695" r:id="rId45"/>
    <p:sldId id="700" r:id="rId46"/>
    <p:sldId id="788" r:id="rId47"/>
    <p:sldId id="701" r:id="rId48"/>
    <p:sldId id="702" r:id="rId49"/>
    <p:sldId id="703" r:id="rId50"/>
    <p:sldId id="790" r:id="rId51"/>
    <p:sldId id="792" r:id="rId52"/>
    <p:sldId id="793" r:id="rId53"/>
    <p:sldId id="794" r:id="rId54"/>
    <p:sldId id="796" r:id="rId55"/>
    <p:sldId id="798" r:id="rId56"/>
    <p:sldId id="693" r:id="rId57"/>
    <p:sldId id="802" r:id="rId58"/>
  </p:sldIdLst>
  <p:sldSz cx="9144000" cy="6858000" type="screen4x3"/>
  <p:notesSz cx="6858000" cy="90805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CC0000"/>
    <a:srgbClr val="006699"/>
    <a:srgbClr val="0000FF"/>
    <a:srgbClr val="0066FF"/>
    <a:srgbClr val="008000"/>
    <a:srgbClr val="3399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8" autoAdjust="0"/>
    <p:restoredTop sz="94626" autoAdjust="0"/>
  </p:normalViewPr>
  <p:slideViewPr>
    <p:cSldViewPr snapToGrid="0">
      <p:cViewPr varScale="1">
        <p:scale>
          <a:sx n="70" d="100"/>
          <a:sy n="70" d="100"/>
        </p:scale>
        <p:origin x="14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24781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7812" name="Rectangle 4"/>
          <p:cNvSpPr>
            <a:spLocks noGrp="1" noChangeArrowheads="1"/>
          </p:cNvSpPr>
          <p:nvPr>
            <p:ph type="ftr" sz="quarter" idx="2"/>
          </p:nvPr>
        </p:nvSpPr>
        <p:spPr bwMode="auto">
          <a:xfrm>
            <a:off x="0"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247813" name="Rectangle 5"/>
          <p:cNvSpPr>
            <a:spLocks noGrp="1" noChangeArrowheads="1"/>
          </p:cNvSpPr>
          <p:nvPr>
            <p:ph type="sldNum" sz="quarter" idx="3"/>
          </p:nvPr>
        </p:nvSpPr>
        <p:spPr bwMode="auto">
          <a:xfrm>
            <a:off x="3884613"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446CED1-1613-41BE-88AC-78A5CB4565BC}" type="slidenum">
              <a:rPr lang="en-US"/>
              <a:pPr>
                <a:defRPr/>
              </a:pPr>
              <a:t>‹#›</a:t>
            </a:fld>
            <a:endParaRPr lang="en-US"/>
          </a:p>
        </p:txBody>
      </p:sp>
    </p:spTree>
    <p:extLst>
      <p:ext uri="{BB962C8B-B14F-4D97-AF65-F5344CB8AC3E}">
        <p14:creationId xmlns:p14="http://schemas.microsoft.com/office/powerpoint/2010/main" val="1967100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13238"/>
            <a:ext cx="5486400"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103" name="Rectangle 7"/>
          <p:cNvSpPr>
            <a:spLocks noGrp="1" noChangeArrowheads="1"/>
          </p:cNvSpPr>
          <p:nvPr>
            <p:ph type="sldNum" sz="quarter" idx="5"/>
          </p:nvPr>
        </p:nvSpPr>
        <p:spPr bwMode="auto">
          <a:xfrm>
            <a:off x="3884613"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901969-55D0-4426-B1DA-5876B95A98F8}" type="slidenum">
              <a:rPr lang="en-US"/>
              <a:pPr>
                <a:defRPr/>
              </a:pPr>
              <a:t>‹#›</a:t>
            </a:fld>
            <a:endParaRPr lang="en-US"/>
          </a:p>
        </p:txBody>
      </p:sp>
    </p:spTree>
    <p:extLst>
      <p:ext uri="{BB962C8B-B14F-4D97-AF65-F5344CB8AC3E}">
        <p14:creationId xmlns:p14="http://schemas.microsoft.com/office/powerpoint/2010/main" val="40654200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E403D80-F546-4EEC-9DD9-00A59A63BD19}" type="slidenum">
              <a:rPr lang="en-US" smtClean="0"/>
              <a:pPr/>
              <a:t>1</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278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932E288-6CD7-4789-81D0-8F0026152157}" type="slidenum">
              <a:rPr lang="en-US" smtClean="0"/>
              <a:pPr/>
              <a:t>13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765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1846775-E181-44EB-BAE3-59B3C7EF9447}" type="slidenum">
              <a:rPr lang="en-US" smtClean="0"/>
              <a:pPr/>
              <a:t>15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22979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61C8E6E-A308-405E-8D19-F944A16E9BF5}" type="slidenum">
              <a:rPr lang="en-US" smtClean="0"/>
              <a:pPr/>
              <a:t>16</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3644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FC0469B-1E8C-4680-AD45-7FBB30BBBF88}" type="slidenum">
              <a:rPr lang="en-US" smtClean="0"/>
              <a:pPr/>
              <a:t>17</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6603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AB3F926-4550-4188-9851-27935F106E09}" type="slidenum">
              <a:rPr lang="en-US" smtClean="0"/>
              <a:pPr/>
              <a:t>22</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503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39628B6-228E-448D-BA2D-DF472561FF01}" type="slidenum">
              <a:rPr lang="en-US" smtClean="0"/>
              <a:pPr/>
              <a:t>23</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3387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3471D1C-12F0-4BA7-BB33-93258D394AF3}" type="slidenum">
              <a:rPr lang="en-US" smtClean="0"/>
              <a:pPr/>
              <a:t>35</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16939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9E693B1-5B6B-47D4-B6D1-27380E608396}" type="slidenum">
              <a:rPr lang="en-US" smtClean="0"/>
              <a:pPr/>
              <a:t>36</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83111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78E39A6-888B-4173-A78D-AC183673C6E4}" type="slidenum">
              <a:rPr lang="en-US" smtClean="0"/>
              <a:pPr/>
              <a:t>37</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9108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A046748-E0BE-49ED-88AC-12ABF0B0DF45}" type="slidenum">
              <a:rPr lang="en-US" smtClean="0"/>
              <a:pPr/>
              <a:t>39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5766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1BA13EE-3411-4647-8C7F-1A570A19125E}" type="slidenum">
              <a:rPr lang="en-US" smtClean="0"/>
              <a:pPr/>
              <a:t>2</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92668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A23D05B-2A21-43D1-9BC6-0CF81A46F7E0}" type="slidenum">
              <a:rPr lang="en-US" smtClean="0"/>
              <a:pPr/>
              <a:t>40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45774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3B39A28-FFA1-4812-9429-5923DFAD4271}" type="slidenum">
              <a:rPr lang="en-US" smtClean="0"/>
              <a:pPr/>
              <a:t>41</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45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340FE6A-6C70-46B2-92BA-11E440AB6CE1}" type="slidenum">
              <a:rPr lang="en-US" smtClean="0"/>
              <a:pPr/>
              <a:t>42</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7803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FB0527E-57F8-4756-B4F0-4C1FB9AFA887}" type="slidenum">
              <a:rPr lang="en-US" smtClean="0"/>
              <a:pPr/>
              <a:t>44</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8514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9CC2E7D-592C-497F-A9C5-4C287CC607CF}" type="slidenum">
              <a:rPr lang="en-US" smtClean="0"/>
              <a:pPr/>
              <a:t>45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19610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BDDDEF4-DF94-4A66-AEAC-0D69BABE4617}" type="slidenum">
              <a:rPr lang="en-US" smtClean="0"/>
              <a:pPr/>
              <a:t>47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21223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D39A0F0-1735-49E7-99D0-BD12E4F15C9D}"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5714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09A8788-7C87-42E3-93CF-D986A4BD2E56}" type="slidenum">
              <a:rPr lang="en-US" smtClean="0"/>
              <a:pPr/>
              <a:t>49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2212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6A1AC6-A675-4921-AC3F-0373C8818811}" type="slidenum">
              <a:rPr lang="en-US" smtClean="0"/>
              <a:pPr/>
              <a:t>56</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9966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3260D1E-767D-4245-A46C-ACD7E9A46E0B}" type="slidenum">
              <a:rPr lang="en-US" smtClean="0"/>
              <a:pPr/>
              <a:t>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7445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DF7DEE2-5141-49AD-9F3E-DD8666E727E3}" type="slidenum">
              <a:rPr lang="en-US" smtClean="0"/>
              <a:pPr/>
              <a:t>7</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7427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CC55F8-0D51-4E29-A70D-7C3202C99C84}" type="slidenum">
              <a:rPr lang="en-US" smtClean="0"/>
              <a:pPr/>
              <a:t>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9293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4262B09-1A23-4E2A-BE2C-70240B1F136D}" type="slidenum">
              <a:rPr lang="en-US" smtClean="0"/>
              <a:pPr/>
              <a:t>9</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3026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ABB4A97-BE7D-4838-8DDD-67A75722A6EE}" type="slidenum">
              <a:rPr lang="en-US" smtClean="0"/>
              <a:pPr/>
              <a:t>10</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680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D3A6AB4-725E-4581-9C95-0ADD70577258}" type="slidenum">
              <a:rPr lang="en-US" smtClean="0"/>
              <a:pPr/>
              <a:t>11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0231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45B95E8-6A7D-4EA3-B1C6-90A6CCCDF546}" type="slidenum">
              <a:rPr lang="en-US" smtClean="0"/>
              <a:pPr/>
              <a:t>12</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925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9E5AFC8-946E-43FF-9D20-CDAC3EA324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DD75C1F8-EFC0-482A-992E-8977E51425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C4FE2F63-89B4-4BF4-9D70-A589363EFFF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41313" y="100013"/>
            <a:ext cx="8239125" cy="619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5" name="Rectangle 6"/>
          <p:cNvSpPr>
            <a:spLocks noGrp="1" noChangeArrowheads="1"/>
          </p:cNvSpPr>
          <p:nvPr>
            <p:ph type="sldNum" sz="quarter" idx="12"/>
          </p:nvPr>
        </p:nvSpPr>
        <p:spPr>
          <a:ln/>
        </p:spPr>
        <p:txBody>
          <a:bodyPr/>
          <a:lstStyle>
            <a:lvl1pPr>
              <a:defRPr/>
            </a:lvl1pPr>
          </a:lstStyle>
          <a:p>
            <a:pPr>
              <a:defRPr/>
            </a:pPr>
            <a:fld id="{0E9E3B2C-36F0-455E-99EF-B25C4A6A75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96352BB7-153D-4FC9-B6FD-2C0AA6A426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48652120-7A61-4954-9CE0-FA394725EA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ln/>
        </p:spPr>
        <p:txBody>
          <a:bodyPr/>
          <a:lstStyle>
            <a:lvl1pPr>
              <a:defRPr/>
            </a:lvl1pPr>
          </a:lstStyle>
          <a:p>
            <a:pPr>
              <a:defRPr/>
            </a:pPr>
            <a:fld id="{D2F4F00F-77BA-4ED8-9292-3461EBDD56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9" name="Rectangle 6"/>
          <p:cNvSpPr>
            <a:spLocks noGrp="1" noChangeArrowheads="1"/>
          </p:cNvSpPr>
          <p:nvPr>
            <p:ph type="sldNum" sz="quarter" idx="12"/>
          </p:nvPr>
        </p:nvSpPr>
        <p:spPr>
          <a:ln/>
        </p:spPr>
        <p:txBody>
          <a:bodyPr/>
          <a:lstStyle>
            <a:lvl1pPr>
              <a:defRPr/>
            </a:lvl1pPr>
          </a:lstStyle>
          <a:p>
            <a:pPr>
              <a:defRPr/>
            </a:pPr>
            <a:fld id="{A809B64D-E595-4187-9FF0-83B3231A92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5" name="Rectangle 6"/>
          <p:cNvSpPr>
            <a:spLocks noGrp="1" noChangeArrowheads="1"/>
          </p:cNvSpPr>
          <p:nvPr>
            <p:ph type="sldNum" sz="quarter" idx="12"/>
          </p:nvPr>
        </p:nvSpPr>
        <p:spPr>
          <a:ln/>
        </p:spPr>
        <p:txBody>
          <a:bodyPr/>
          <a:lstStyle>
            <a:lvl1pPr>
              <a:defRPr/>
            </a:lvl1pPr>
          </a:lstStyle>
          <a:p>
            <a:pPr>
              <a:defRPr/>
            </a:pPr>
            <a:fld id="{0E975FEA-CEA4-4971-BD87-AFD79F96F6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4" name="Rectangle 6"/>
          <p:cNvSpPr>
            <a:spLocks noGrp="1" noChangeArrowheads="1"/>
          </p:cNvSpPr>
          <p:nvPr>
            <p:ph type="sldNum" sz="quarter" idx="12"/>
          </p:nvPr>
        </p:nvSpPr>
        <p:spPr>
          <a:ln/>
        </p:spPr>
        <p:txBody>
          <a:bodyPr/>
          <a:lstStyle>
            <a:lvl1pPr>
              <a:defRPr/>
            </a:lvl1pPr>
          </a:lstStyle>
          <a:p>
            <a:pPr>
              <a:defRPr/>
            </a:pPr>
            <a:fld id="{2F024CA7-8A79-4438-A82C-0260AB4384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ln/>
        </p:spPr>
        <p:txBody>
          <a:bodyPr/>
          <a:lstStyle>
            <a:lvl1pPr>
              <a:defRPr/>
            </a:lvl1pPr>
          </a:lstStyle>
          <a:p>
            <a:pPr>
              <a:defRPr/>
            </a:pPr>
            <a:fld id="{39EF0A4E-812A-49D5-A06C-024F5C93E0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ln/>
        </p:spPr>
        <p:txBody>
          <a:bodyPr/>
          <a:lstStyle>
            <a:lvl1pPr>
              <a:defRPr/>
            </a:lvl1pPr>
          </a:lstStyle>
          <a:p>
            <a:pPr>
              <a:defRPr/>
            </a:pPr>
            <a:fld id="{D07A08A7-9923-4214-B4D0-B0C912D0C15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CS 477/677 - Lecture 23</a:t>
            </a:r>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CF6D830-9F9B-4905-A7E3-8B7AFB1E4D24}"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e2cF8a5aAh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371600"/>
            <a:ext cx="7772400" cy="2228850"/>
          </a:xfrm>
        </p:spPr>
        <p:txBody>
          <a:bodyPr/>
          <a:lstStyle/>
          <a:p>
            <a:pPr eaLnBrk="1" hangingPunct="1"/>
            <a:r>
              <a:rPr lang="en-US" smtClean="0"/>
              <a:t>Analysis of Algorithms</a:t>
            </a:r>
          </a:p>
        </p:txBody>
      </p:sp>
      <p:sp>
        <p:nvSpPr>
          <p:cNvPr id="5123" name="Rectangle 3"/>
          <p:cNvSpPr>
            <a:spLocks noGrp="1" noChangeArrowheads="1"/>
          </p:cNvSpPr>
          <p:nvPr>
            <p:ph type="subTitle" idx="1"/>
          </p:nvPr>
        </p:nvSpPr>
        <p:spPr/>
        <p:txBody>
          <a:bodyPr/>
          <a:lstStyle/>
          <a:p>
            <a:pPr eaLnBrk="1" hangingPunct="1"/>
            <a:r>
              <a:rPr lang="en-US" smtClean="0"/>
              <a:t>NP Completeness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709BBD2E-05CC-41ED-B927-7DF4BDC9BF90}" type="slidenum">
              <a:rPr lang="en-US" smtClean="0"/>
              <a:pPr/>
              <a:t>10</a:t>
            </a:fld>
            <a:endParaRPr lang="en-US" smtClean="0"/>
          </a:p>
        </p:txBody>
      </p:sp>
      <p:sp>
        <p:nvSpPr>
          <p:cNvPr id="13315" name="Rectangle 2"/>
          <p:cNvSpPr>
            <a:spLocks noGrp="1" noChangeArrowheads="1"/>
          </p:cNvSpPr>
          <p:nvPr>
            <p:ph type="title"/>
          </p:nvPr>
        </p:nvSpPr>
        <p:spPr/>
        <p:txBody>
          <a:bodyPr/>
          <a:lstStyle/>
          <a:p>
            <a:pPr eaLnBrk="1" hangingPunct="1"/>
            <a:r>
              <a:rPr lang="en-US" smtClean="0">
                <a:solidFill>
                  <a:srgbClr val="DD0111"/>
                </a:solidFill>
                <a:latin typeface="Monotype Corsiva" pitchFamily="66" charset="0"/>
              </a:rPr>
              <a:t>E.g.:</a:t>
            </a:r>
            <a:r>
              <a:rPr lang="en-US" smtClean="0"/>
              <a:t> Hamiltonian Cycle</a:t>
            </a:r>
          </a:p>
        </p:txBody>
      </p:sp>
      <p:sp>
        <p:nvSpPr>
          <p:cNvPr id="898051" name="Rectangle 3"/>
          <p:cNvSpPr>
            <a:spLocks noGrp="1" noChangeArrowheads="1"/>
          </p:cNvSpPr>
          <p:nvPr>
            <p:ph type="body" idx="1"/>
          </p:nvPr>
        </p:nvSpPr>
        <p:spPr/>
        <p:txBody>
          <a:bodyPr/>
          <a:lstStyle/>
          <a:p>
            <a:pPr eaLnBrk="1" hangingPunct="1">
              <a:lnSpc>
                <a:spcPct val="120000"/>
              </a:lnSpc>
            </a:pPr>
            <a:r>
              <a:rPr lang="en-US" b="1" smtClean="0"/>
              <a:t>Given:</a:t>
            </a:r>
            <a:r>
              <a:rPr lang="en-US" smtClean="0"/>
              <a:t> a directed graph G = (V, E), determine a simple cycle that contains each vertex in V</a:t>
            </a:r>
          </a:p>
          <a:p>
            <a:pPr lvl="1" eaLnBrk="1" hangingPunct="1">
              <a:lnSpc>
                <a:spcPct val="120000"/>
              </a:lnSpc>
            </a:pPr>
            <a:r>
              <a:rPr lang="en-US" smtClean="0"/>
              <a:t>Each vertex can only be visited once</a:t>
            </a:r>
          </a:p>
          <a:p>
            <a:pPr eaLnBrk="1" hangingPunct="1">
              <a:lnSpc>
                <a:spcPct val="120000"/>
              </a:lnSpc>
            </a:pPr>
            <a:r>
              <a:rPr lang="en-US" b="1" smtClean="0"/>
              <a:t>Certificate</a:t>
            </a:r>
            <a:r>
              <a:rPr lang="en-US" smtClean="0"/>
              <a:t>:</a:t>
            </a:r>
          </a:p>
          <a:p>
            <a:pPr lvl="1" eaLnBrk="1" hangingPunct="1">
              <a:lnSpc>
                <a:spcPct val="120000"/>
              </a:lnSpc>
            </a:pPr>
            <a:r>
              <a:rPr lang="en-US" smtClean="0"/>
              <a:t>Sequence: </a:t>
            </a:r>
            <a:r>
              <a:rPr lang="en-US" smtClean="0">
                <a:sym typeface="Symbol" pitchFamily="18" charset="2"/>
              </a:rPr>
              <a:t>v</a:t>
            </a:r>
            <a:r>
              <a:rPr lang="en-US" baseline="-25000" smtClean="0">
                <a:sym typeface="Symbol" pitchFamily="18" charset="2"/>
              </a:rPr>
              <a:t>1</a:t>
            </a:r>
            <a:r>
              <a:rPr lang="en-US" smtClean="0">
                <a:sym typeface="Symbol" pitchFamily="18" charset="2"/>
              </a:rPr>
              <a:t>, v</a:t>
            </a:r>
            <a:r>
              <a:rPr lang="en-US" baseline="-25000" smtClean="0">
                <a:sym typeface="Symbol" pitchFamily="18" charset="2"/>
              </a:rPr>
              <a:t>2</a:t>
            </a:r>
            <a:r>
              <a:rPr lang="en-US" smtClean="0">
                <a:sym typeface="Symbol" pitchFamily="18" charset="2"/>
              </a:rPr>
              <a:t>, v</a:t>
            </a:r>
            <a:r>
              <a:rPr lang="en-US" baseline="-25000" smtClean="0">
                <a:sym typeface="Symbol" pitchFamily="18" charset="2"/>
              </a:rPr>
              <a:t>3</a:t>
            </a:r>
            <a:r>
              <a:rPr lang="en-US" smtClean="0">
                <a:sym typeface="Symbol" pitchFamily="18" charset="2"/>
              </a:rPr>
              <a:t>, …, v</a:t>
            </a:r>
            <a:r>
              <a:rPr lang="en-US" baseline="-25000" smtClean="0">
                <a:sym typeface="Symbol" pitchFamily="18" charset="2"/>
              </a:rPr>
              <a:t>|V|</a:t>
            </a:r>
            <a:r>
              <a:rPr lang="en-US" smtClean="0">
                <a:sym typeface="Symbol" pitchFamily="18" charset="2"/>
              </a:rPr>
              <a:t></a:t>
            </a:r>
          </a:p>
          <a:p>
            <a:pPr eaLnBrk="1" hangingPunct="1">
              <a:lnSpc>
                <a:spcPct val="120000"/>
              </a:lnSpc>
            </a:pPr>
            <a:r>
              <a:rPr lang="en-US" b="1" smtClean="0">
                <a:sym typeface="Symbol" pitchFamily="18" charset="2"/>
              </a:rPr>
              <a:t>Verification</a:t>
            </a:r>
            <a:r>
              <a:rPr lang="en-US" smtClean="0">
                <a:sym typeface="Symbol" pitchFamily="18" charset="2"/>
              </a:rPr>
              <a:t>:</a:t>
            </a:r>
          </a:p>
          <a:p>
            <a:pPr lvl="1" eaLnBrk="1" hangingPunct="1">
              <a:lnSpc>
                <a:spcPct val="120000"/>
              </a:lnSpc>
              <a:buFontTx/>
              <a:buNone/>
            </a:pPr>
            <a:r>
              <a:rPr lang="en-US" smtClean="0">
                <a:sym typeface="Symbol" pitchFamily="18" charset="2"/>
              </a:rPr>
              <a:t>1) 	(v</a:t>
            </a:r>
            <a:r>
              <a:rPr lang="en-US" baseline="-25000" smtClean="0">
                <a:sym typeface="Symbol" pitchFamily="18" charset="2"/>
              </a:rPr>
              <a:t>i</a:t>
            </a:r>
            <a:r>
              <a:rPr lang="en-US" smtClean="0">
                <a:sym typeface="Symbol" pitchFamily="18" charset="2"/>
              </a:rPr>
              <a:t>, v</a:t>
            </a:r>
            <a:r>
              <a:rPr lang="en-US" baseline="-25000" smtClean="0">
                <a:sym typeface="Symbol" pitchFamily="18" charset="2"/>
              </a:rPr>
              <a:t>i+1</a:t>
            </a:r>
            <a:r>
              <a:rPr lang="en-US" smtClean="0">
                <a:sym typeface="Symbol" pitchFamily="18" charset="2"/>
              </a:rPr>
              <a:t>)  E for i = 1, …, |V|</a:t>
            </a:r>
          </a:p>
          <a:p>
            <a:pPr lvl="1" eaLnBrk="1" hangingPunct="1">
              <a:lnSpc>
                <a:spcPct val="120000"/>
              </a:lnSpc>
              <a:buFontTx/>
              <a:buNone/>
            </a:pPr>
            <a:r>
              <a:rPr lang="en-US" smtClean="0">
                <a:sym typeface="Symbol" pitchFamily="18" charset="2"/>
              </a:rPr>
              <a:t>2) 	(v</a:t>
            </a:r>
            <a:r>
              <a:rPr lang="en-US" baseline="-25000" smtClean="0">
                <a:sym typeface="Symbol" pitchFamily="18" charset="2"/>
              </a:rPr>
              <a:t>|V|</a:t>
            </a:r>
            <a:r>
              <a:rPr lang="en-US" smtClean="0">
                <a:sym typeface="Symbol" pitchFamily="18" charset="2"/>
              </a:rPr>
              <a:t>, v</a:t>
            </a:r>
            <a:r>
              <a:rPr lang="en-US" baseline="-25000" smtClean="0">
                <a:sym typeface="Symbol" pitchFamily="18" charset="2"/>
              </a:rPr>
              <a:t>1</a:t>
            </a:r>
            <a:r>
              <a:rPr lang="en-US" smtClean="0">
                <a:sym typeface="Symbol" pitchFamily="18" charset="2"/>
              </a:rPr>
              <a:t>)  E </a:t>
            </a:r>
          </a:p>
        </p:txBody>
      </p:sp>
      <p:grpSp>
        <p:nvGrpSpPr>
          <p:cNvPr id="2" name="Group 4"/>
          <p:cNvGrpSpPr>
            <a:grpSpLocks/>
          </p:cNvGrpSpPr>
          <p:nvPr/>
        </p:nvGrpSpPr>
        <p:grpSpPr bwMode="auto">
          <a:xfrm>
            <a:off x="5781675" y="2930525"/>
            <a:ext cx="1682750" cy="1455738"/>
            <a:chOff x="3972" y="1846"/>
            <a:chExt cx="1060" cy="917"/>
          </a:xfrm>
        </p:grpSpPr>
        <p:sp>
          <p:nvSpPr>
            <p:cNvPr id="13337" name="Line 5"/>
            <p:cNvSpPr>
              <a:spLocks noChangeShapeType="1"/>
            </p:cNvSpPr>
            <p:nvPr/>
          </p:nvSpPr>
          <p:spPr bwMode="auto">
            <a:xfrm>
              <a:off x="4046" y="2184"/>
              <a:ext cx="917" cy="0"/>
            </a:xfrm>
            <a:prstGeom prst="line">
              <a:avLst/>
            </a:prstGeom>
            <a:noFill/>
            <a:ln w="19050">
              <a:solidFill>
                <a:schemeClr val="tx1"/>
              </a:solidFill>
              <a:round/>
              <a:headEnd/>
              <a:tailEnd/>
            </a:ln>
          </p:spPr>
          <p:txBody>
            <a:bodyPr/>
            <a:lstStyle/>
            <a:p>
              <a:endParaRPr lang="en-US"/>
            </a:p>
          </p:txBody>
        </p:sp>
        <p:sp>
          <p:nvSpPr>
            <p:cNvPr id="13338" name="Line 6"/>
            <p:cNvSpPr>
              <a:spLocks noChangeShapeType="1"/>
            </p:cNvSpPr>
            <p:nvPr/>
          </p:nvSpPr>
          <p:spPr bwMode="auto">
            <a:xfrm rot="4034718">
              <a:off x="4230" y="2304"/>
              <a:ext cx="917" cy="1"/>
            </a:xfrm>
            <a:prstGeom prst="line">
              <a:avLst/>
            </a:prstGeom>
            <a:noFill/>
            <a:ln w="19050">
              <a:solidFill>
                <a:schemeClr val="tx1"/>
              </a:solidFill>
              <a:round/>
              <a:headEnd/>
              <a:tailEnd/>
            </a:ln>
          </p:spPr>
          <p:txBody>
            <a:bodyPr/>
            <a:lstStyle/>
            <a:p>
              <a:endParaRPr lang="en-US"/>
            </a:p>
          </p:txBody>
        </p:sp>
        <p:sp>
          <p:nvSpPr>
            <p:cNvPr id="13339" name="Line 7"/>
            <p:cNvSpPr>
              <a:spLocks noChangeShapeType="1"/>
            </p:cNvSpPr>
            <p:nvPr/>
          </p:nvSpPr>
          <p:spPr bwMode="auto">
            <a:xfrm rot="17565282" flipH="1">
              <a:off x="3874" y="2304"/>
              <a:ext cx="917" cy="1"/>
            </a:xfrm>
            <a:prstGeom prst="line">
              <a:avLst/>
            </a:prstGeom>
            <a:noFill/>
            <a:ln w="19050">
              <a:solidFill>
                <a:schemeClr val="tx1"/>
              </a:solidFill>
              <a:round/>
              <a:headEnd/>
              <a:tailEnd/>
            </a:ln>
          </p:spPr>
          <p:txBody>
            <a:bodyPr/>
            <a:lstStyle/>
            <a:p>
              <a:endParaRPr lang="en-US"/>
            </a:p>
          </p:txBody>
        </p:sp>
        <p:sp>
          <p:nvSpPr>
            <p:cNvPr id="13340" name="Line 8"/>
            <p:cNvSpPr>
              <a:spLocks noChangeShapeType="1"/>
            </p:cNvSpPr>
            <p:nvPr/>
          </p:nvSpPr>
          <p:spPr bwMode="auto">
            <a:xfrm rot="-2096708" flipH="1" flipV="1">
              <a:off x="4069" y="2448"/>
              <a:ext cx="963" cy="15"/>
            </a:xfrm>
            <a:prstGeom prst="line">
              <a:avLst/>
            </a:prstGeom>
            <a:noFill/>
            <a:ln w="19050">
              <a:solidFill>
                <a:schemeClr val="tx1"/>
              </a:solidFill>
              <a:round/>
              <a:headEnd/>
              <a:tailEnd/>
            </a:ln>
          </p:spPr>
          <p:txBody>
            <a:bodyPr/>
            <a:lstStyle/>
            <a:p>
              <a:endParaRPr lang="en-US"/>
            </a:p>
          </p:txBody>
        </p:sp>
        <p:sp>
          <p:nvSpPr>
            <p:cNvPr id="13341" name="Line 9"/>
            <p:cNvSpPr>
              <a:spLocks noChangeShapeType="1"/>
            </p:cNvSpPr>
            <p:nvPr/>
          </p:nvSpPr>
          <p:spPr bwMode="auto">
            <a:xfrm rot="2096708" flipV="1">
              <a:off x="3972" y="2441"/>
              <a:ext cx="968" cy="19"/>
            </a:xfrm>
            <a:prstGeom prst="line">
              <a:avLst/>
            </a:prstGeom>
            <a:noFill/>
            <a:ln w="19050">
              <a:solidFill>
                <a:schemeClr val="tx1"/>
              </a:solidFill>
              <a:round/>
              <a:headEnd/>
              <a:tailEnd/>
            </a:ln>
          </p:spPr>
          <p:txBody>
            <a:bodyPr/>
            <a:lstStyle/>
            <a:p>
              <a:endParaRPr lang="en-US"/>
            </a:p>
          </p:txBody>
        </p:sp>
      </p:grpSp>
      <p:grpSp>
        <p:nvGrpSpPr>
          <p:cNvPr id="3" name="Group 10"/>
          <p:cNvGrpSpPr>
            <a:grpSpLocks/>
          </p:cNvGrpSpPr>
          <p:nvPr/>
        </p:nvGrpSpPr>
        <p:grpSpPr bwMode="auto">
          <a:xfrm>
            <a:off x="5932488" y="4884738"/>
            <a:ext cx="1652587" cy="876300"/>
            <a:chOff x="4162" y="3077"/>
            <a:chExt cx="1041" cy="552"/>
          </a:xfrm>
        </p:grpSpPr>
        <p:sp>
          <p:nvSpPr>
            <p:cNvPr id="13333" name="Line 11"/>
            <p:cNvSpPr>
              <a:spLocks noChangeShapeType="1"/>
            </p:cNvSpPr>
            <p:nvPr/>
          </p:nvSpPr>
          <p:spPr bwMode="auto">
            <a:xfrm>
              <a:off x="4162" y="3077"/>
              <a:ext cx="945" cy="552"/>
            </a:xfrm>
            <a:prstGeom prst="line">
              <a:avLst/>
            </a:prstGeom>
            <a:noFill/>
            <a:ln w="19050">
              <a:solidFill>
                <a:schemeClr val="tx1"/>
              </a:solidFill>
              <a:round/>
              <a:headEnd/>
              <a:tailEnd/>
            </a:ln>
          </p:spPr>
          <p:txBody>
            <a:bodyPr/>
            <a:lstStyle/>
            <a:p>
              <a:endParaRPr lang="en-US"/>
            </a:p>
          </p:txBody>
        </p:sp>
        <p:sp>
          <p:nvSpPr>
            <p:cNvPr id="13334" name="Line 12"/>
            <p:cNvSpPr>
              <a:spLocks noChangeShapeType="1"/>
            </p:cNvSpPr>
            <p:nvPr/>
          </p:nvSpPr>
          <p:spPr bwMode="auto">
            <a:xfrm flipH="1">
              <a:off x="4258" y="3077"/>
              <a:ext cx="945" cy="552"/>
            </a:xfrm>
            <a:prstGeom prst="line">
              <a:avLst/>
            </a:prstGeom>
            <a:noFill/>
            <a:ln w="19050">
              <a:solidFill>
                <a:schemeClr val="tx1"/>
              </a:solidFill>
              <a:round/>
              <a:headEnd/>
              <a:tailEnd/>
            </a:ln>
          </p:spPr>
          <p:txBody>
            <a:bodyPr/>
            <a:lstStyle/>
            <a:p>
              <a:endParaRPr lang="en-US"/>
            </a:p>
          </p:txBody>
        </p:sp>
        <p:sp>
          <p:nvSpPr>
            <p:cNvPr id="13335" name="Line 13"/>
            <p:cNvSpPr>
              <a:spLocks noChangeShapeType="1"/>
            </p:cNvSpPr>
            <p:nvPr/>
          </p:nvSpPr>
          <p:spPr bwMode="auto">
            <a:xfrm>
              <a:off x="4162" y="3077"/>
              <a:ext cx="110" cy="543"/>
            </a:xfrm>
            <a:prstGeom prst="line">
              <a:avLst/>
            </a:prstGeom>
            <a:noFill/>
            <a:ln w="19050">
              <a:solidFill>
                <a:schemeClr val="tx1"/>
              </a:solidFill>
              <a:round/>
              <a:headEnd/>
              <a:tailEnd/>
            </a:ln>
          </p:spPr>
          <p:txBody>
            <a:bodyPr/>
            <a:lstStyle/>
            <a:p>
              <a:endParaRPr lang="en-US"/>
            </a:p>
          </p:txBody>
        </p:sp>
        <p:sp>
          <p:nvSpPr>
            <p:cNvPr id="13336" name="Line 14"/>
            <p:cNvSpPr>
              <a:spLocks noChangeShapeType="1"/>
            </p:cNvSpPr>
            <p:nvPr/>
          </p:nvSpPr>
          <p:spPr bwMode="auto">
            <a:xfrm flipH="1">
              <a:off x="5093" y="3082"/>
              <a:ext cx="110" cy="543"/>
            </a:xfrm>
            <a:prstGeom prst="line">
              <a:avLst/>
            </a:prstGeom>
            <a:noFill/>
            <a:ln w="19050">
              <a:solidFill>
                <a:schemeClr val="tx1"/>
              </a:solidFill>
              <a:round/>
              <a:headEnd/>
              <a:tailEnd/>
            </a:ln>
          </p:spPr>
          <p:txBody>
            <a:bodyPr/>
            <a:lstStyle/>
            <a:p>
              <a:endParaRPr lang="en-US"/>
            </a:p>
          </p:txBody>
        </p:sp>
      </p:grpSp>
      <p:sp>
        <p:nvSpPr>
          <p:cNvPr id="898063" name="Text Box 15"/>
          <p:cNvSpPr txBox="1">
            <a:spLocks noChangeArrowheads="1"/>
          </p:cNvSpPr>
          <p:nvPr/>
        </p:nvSpPr>
        <p:spPr bwMode="auto">
          <a:xfrm>
            <a:off x="7477125" y="3663950"/>
            <a:ext cx="1352550" cy="366713"/>
          </a:xfrm>
          <a:prstGeom prst="rect">
            <a:avLst/>
          </a:prstGeom>
          <a:noFill/>
          <a:ln w="9525">
            <a:noFill/>
            <a:miter lim="800000"/>
            <a:headEnd/>
            <a:tailEnd/>
          </a:ln>
        </p:spPr>
        <p:txBody>
          <a:bodyPr wrap="none">
            <a:spAutoFit/>
          </a:bodyPr>
          <a:lstStyle/>
          <a:p>
            <a:pPr algn="l"/>
            <a:r>
              <a:rPr lang="en-US"/>
              <a:t>hamiltonian</a:t>
            </a:r>
          </a:p>
        </p:txBody>
      </p:sp>
      <p:sp>
        <p:nvSpPr>
          <p:cNvPr id="898064" name="Text Box 16"/>
          <p:cNvSpPr txBox="1">
            <a:spLocks noChangeArrowheads="1"/>
          </p:cNvSpPr>
          <p:nvPr/>
        </p:nvSpPr>
        <p:spPr bwMode="auto">
          <a:xfrm>
            <a:off x="7645400" y="5141913"/>
            <a:ext cx="1352550" cy="641350"/>
          </a:xfrm>
          <a:prstGeom prst="rect">
            <a:avLst/>
          </a:prstGeom>
          <a:noFill/>
          <a:ln w="9525">
            <a:noFill/>
            <a:miter lim="800000"/>
            <a:headEnd/>
            <a:tailEnd/>
          </a:ln>
        </p:spPr>
        <p:txBody>
          <a:bodyPr wrap="none">
            <a:spAutoFit/>
          </a:bodyPr>
          <a:lstStyle/>
          <a:p>
            <a:pPr algn="l"/>
            <a:r>
              <a:rPr lang="en-US"/>
              <a:t>not </a:t>
            </a:r>
          </a:p>
          <a:p>
            <a:pPr algn="l"/>
            <a:r>
              <a:rPr lang="en-US"/>
              <a:t>hamiltonian</a:t>
            </a:r>
          </a:p>
        </p:txBody>
      </p:sp>
      <p:grpSp>
        <p:nvGrpSpPr>
          <p:cNvPr id="4" name="Group 17"/>
          <p:cNvGrpSpPr>
            <a:grpSpLocks/>
          </p:cNvGrpSpPr>
          <p:nvPr/>
        </p:nvGrpSpPr>
        <p:grpSpPr bwMode="auto">
          <a:xfrm>
            <a:off x="5876925" y="2941638"/>
            <a:ext cx="1490663" cy="1414462"/>
            <a:chOff x="3702" y="1853"/>
            <a:chExt cx="939" cy="891"/>
          </a:xfrm>
        </p:grpSpPr>
        <p:sp>
          <p:nvSpPr>
            <p:cNvPr id="13328" name="Oval 18"/>
            <p:cNvSpPr>
              <a:spLocks noChangeArrowheads="1"/>
            </p:cNvSpPr>
            <p:nvPr/>
          </p:nvSpPr>
          <p:spPr bwMode="auto">
            <a:xfrm>
              <a:off x="4157" y="1853"/>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9" name="Oval 19"/>
            <p:cNvSpPr>
              <a:spLocks noChangeArrowheads="1"/>
            </p:cNvSpPr>
            <p:nvPr/>
          </p:nvSpPr>
          <p:spPr bwMode="auto">
            <a:xfrm>
              <a:off x="4585" y="215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30" name="Oval 20"/>
            <p:cNvSpPr>
              <a:spLocks noChangeArrowheads="1"/>
            </p:cNvSpPr>
            <p:nvPr/>
          </p:nvSpPr>
          <p:spPr bwMode="auto">
            <a:xfrm>
              <a:off x="3702" y="215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31" name="Oval 21"/>
            <p:cNvSpPr>
              <a:spLocks noChangeArrowheads="1"/>
            </p:cNvSpPr>
            <p:nvPr/>
          </p:nvSpPr>
          <p:spPr bwMode="auto">
            <a:xfrm>
              <a:off x="4498" y="267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32" name="Oval 22"/>
            <p:cNvSpPr>
              <a:spLocks noChangeArrowheads="1"/>
            </p:cNvSpPr>
            <p:nvPr/>
          </p:nvSpPr>
          <p:spPr bwMode="auto">
            <a:xfrm>
              <a:off x="3790" y="2688"/>
              <a:ext cx="56" cy="56"/>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5" name="Group 29"/>
          <p:cNvGrpSpPr>
            <a:grpSpLocks/>
          </p:cNvGrpSpPr>
          <p:nvPr/>
        </p:nvGrpSpPr>
        <p:grpSpPr bwMode="auto">
          <a:xfrm>
            <a:off x="5897563" y="4843463"/>
            <a:ext cx="1728787" cy="935037"/>
            <a:chOff x="3715" y="3051"/>
            <a:chExt cx="1089" cy="589"/>
          </a:xfrm>
        </p:grpSpPr>
        <p:sp>
          <p:nvSpPr>
            <p:cNvPr id="13323" name="Oval 24"/>
            <p:cNvSpPr>
              <a:spLocks noChangeArrowheads="1"/>
            </p:cNvSpPr>
            <p:nvPr/>
          </p:nvSpPr>
          <p:spPr bwMode="auto">
            <a:xfrm>
              <a:off x="3715" y="3051"/>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4" name="Oval 25"/>
            <p:cNvSpPr>
              <a:spLocks noChangeArrowheads="1"/>
            </p:cNvSpPr>
            <p:nvPr/>
          </p:nvSpPr>
          <p:spPr bwMode="auto">
            <a:xfrm>
              <a:off x="4748" y="3057"/>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5" name="Oval 26"/>
            <p:cNvSpPr>
              <a:spLocks noChangeArrowheads="1"/>
            </p:cNvSpPr>
            <p:nvPr/>
          </p:nvSpPr>
          <p:spPr bwMode="auto">
            <a:xfrm>
              <a:off x="3808" y="3584"/>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6" name="Oval 27"/>
            <p:cNvSpPr>
              <a:spLocks noChangeArrowheads="1"/>
            </p:cNvSpPr>
            <p:nvPr/>
          </p:nvSpPr>
          <p:spPr bwMode="auto">
            <a:xfrm>
              <a:off x="4635" y="357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7" name="Oval 28"/>
            <p:cNvSpPr>
              <a:spLocks noChangeArrowheads="1"/>
            </p:cNvSpPr>
            <p:nvPr/>
          </p:nvSpPr>
          <p:spPr bwMode="auto">
            <a:xfrm>
              <a:off x="4229" y="3347"/>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80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80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9805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9805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9805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8051">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8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63" grpId="0"/>
      <p:bldP spid="8980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55C8FDE4-ED4C-4F0A-9CDF-79BB33D6CDD9}" type="slidenum">
              <a:rPr lang="en-US" smtClean="0"/>
              <a:pPr/>
              <a:t>11</a:t>
            </a:fld>
            <a:endParaRPr lang="en-US" smtClean="0"/>
          </a:p>
        </p:txBody>
      </p:sp>
      <p:sp>
        <p:nvSpPr>
          <p:cNvPr id="14339" name="Rectangle 2"/>
          <p:cNvSpPr>
            <a:spLocks noChangeArrowheads="1"/>
          </p:cNvSpPr>
          <p:nvPr/>
        </p:nvSpPr>
        <p:spPr bwMode="auto">
          <a:xfrm>
            <a:off x="1074738" y="1531938"/>
            <a:ext cx="6637337" cy="1570037"/>
          </a:xfrm>
          <a:prstGeom prst="rect">
            <a:avLst/>
          </a:prstGeom>
          <a:solidFill>
            <a:srgbClr val="EAEAEA"/>
          </a:solidFill>
          <a:ln w="9525">
            <a:solidFill>
              <a:schemeClr val="tx1"/>
            </a:solidFill>
            <a:miter lim="800000"/>
            <a:headEnd/>
            <a:tailEnd/>
          </a:ln>
        </p:spPr>
        <p:txBody>
          <a:bodyPr wrap="none" anchor="ctr"/>
          <a:lstStyle/>
          <a:p>
            <a:endParaRPr lang="en-US" sz="2400"/>
          </a:p>
          <a:p>
            <a:endParaRPr lang="en-US" sz="2400"/>
          </a:p>
          <a:p>
            <a:endParaRPr lang="en-US" sz="2400"/>
          </a:p>
          <a:p>
            <a:r>
              <a:rPr lang="en-US" sz="2400"/>
              <a:t>Polynomial time algorithm to decide A</a:t>
            </a:r>
          </a:p>
        </p:txBody>
      </p:sp>
      <p:sp>
        <p:nvSpPr>
          <p:cNvPr id="14340" name="Rectangle 3"/>
          <p:cNvSpPr>
            <a:spLocks noGrp="1" noChangeArrowheads="1"/>
          </p:cNvSpPr>
          <p:nvPr>
            <p:ph type="title"/>
          </p:nvPr>
        </p:nvSpPr>
        <p:spPr/>
        <p:txBody>
          <a:bodyPr/>
          <a:lstStyle/>
          <a:p>
            <a:pPr eaLnBrk="1" hangingPunct="1"/>
            <a:r>
              <a:rPr lang="en-US" smtClean="0"/>
              <a:t>Polynomial Reduction Algorithm</a:t>
            </a:r>
          </a:p>
        </p:txBody>
      </p:sp>
      <p:sp>
        <p:nvSpPr>
          <p:cNvPr id="899076" name="Rectangle 4"/>
          <p:cNvSpPr>
            <a:spLocks noGrp="1" noChangeArrowheads="1"/>
          </p:cNvSpPr>
          <p:nvPr>
            <p:ph type="body" idx="1"/>
          </p:nvPr>
        </p:nvSpPr>
        <p:spPr>
          <a:xfrm>
            <a:off x="350838" y="3225800"/>
            <a:ext cx="8496300" cy="3065463"/>
          </a:xfrm>
        </p:spPr>
        <p:txBody>
          <a:bodyPr/>
          <a:lstStyle/>
          <a:p>
            <a:pPr marL="533400" indent="-533400" eaLnBrk="1" hangingPunct="1">
              <a:lnSpc>
                <a:spcPct val="130000"/>
              </a:lnSpc>
            </a:pPr>
            <a:r>
              <a:rPr lang="en-US" smtClean="0"/>
              <a:t>To solve a decision problem A in polynomial time</a:t>
            </a:r>
          </a:p>
          <a:p>
            <a:pPr marL="914400" lvl="1" indent="-457200" eaLnBrk="1" hangingPunct="1">
              <a:lnSpc>
                <a:spcPct val="130000"/>
              </a:lnSpc>
              <a:buFontTx/>
              <a:buAutoNum type="arabicPeriod"/>
            </a:pPr>
            <a:r>
              <a:rPr lang="en-US" smtClean="0"/>
              <a:t>Use a </a:t>
            </a:r>
            <a:r>
              <a:rPr lang="en-US" smtClean="0">
                <a:solidFill>
                  <a:srgbClr val="0000FF"/>
                </a:solidFill>
              </a:rPr>
              <a:t>polynomial time reduction algorithm</a:t>
            </a:r>
            <a:r>
              <a:rPr lang="en-US" smtClean="0"/>
              <a:t> to transform A into B</a:t>
            </a:r>
          </a:p>
          <a:p>
            <a:pPr marL="914400" lvl="1" indent="-457200" eaLnBrk="1" hangingPunct="1">
              <a:lnSpc>
                <a:spcPct val="130000"/>
              </a:lnSpc>
              <a:buFontTx/>
              <a:buAutoNum type="arabicPeriod"/>
            </a:pPr>
            <a:r>
              <a:rPr lang="en-US" smtClean="0"/>
              <a:t>Run a </a:t>
            </a:r>
            <a:r>
              <a:rPr lang="en-US" smtClean="0">
                <a:solidFill>
                  <a:srgbClr val="0000FF"/>
                </a:solidFill>
              </a:rPr>
              <a:t>known polynomial</a:t>
            </a:r>
            <a:r>
              <a:rPr lang="en-US" smtClean="0"/>
              <a:t> time algorithm for B</a:t>
            </a:r>
          </a:p>
          <a:p>
            <a:pPr marL="914400" lvl="1" indent="-457200" eaLnBrk="1" hangingPunct="1">
              <a:lnSpc>
                <a:spcPct val="130000"/>
              </a:lnSpc>
              <a:buFontTx/>
              <a:buAutoNum type="arabicPeriod"/>
            </a:pPr>
            <a:r>
              <a:rPr lang="en-US" smtClean="0"/>
              <a:t>Use the </a:t>
            </a:r>
            <a:r>
              <a:rPr lang="en-US" smtClean="0">
                <a:solidFill>
                  <a:srgbClr val="0000FF"/>
                </a:solidFill>
              </a:rPr>
              <a:t>answer for B</a:t>
            </a:r>
            <a:r>
              <a:rPr lang="en-US" smtClean="0"/>
              <a:t> as the answer for A</a:t>
            </a:r>
          </a:p>
        </p:txBody>
      </p:sp>
      <p:sp>
        <p:nvSpPr>
          <p:cNvPr id="14342" name="Rectangle 5"/>
          <p:cNvSpPr>
            <a:spLocks noChangeArrowheads="1"/>
          </p:cNvSpPr>
          <p:nvPr/>
        </p:nvSpPr>
        <p:spPr bwMode="auto">
          <a:xfrm>
            <a:off x="1352550" y="1741488"/>
            <a:ext cx="974725" cy="890587"/>
          </a:xfrm>
          <a:prstGeom prst="rect">
            <a:avLst/>
          </a:prstGeom>
          <a:solidFill>
            <a:schemeClr val="bg1"/>
          </a:solidFill>
          <a:ln w="25400">
            <a:solidFill>
              <a:schemeClr val="tx1"/>
            </a:solidFill>
            <a:miter lim="800000"/>
            <a:headEnd/>
            <a:tailEnd/>
          </a:ln>
        </p:spPr>
        <p:txBody>
          <a:bodyPr wrap="none" anchor="ctr"/>
          <a:lstStyle/>
          <a:p>
            <a:r>
              <a:rPr lang="en-US" sz="2800">
                <a:latin typeface="Monotype Corsiva" pitchFamily="66" charset="0"/>
              </a:rPr>
              <a:t>f</a:t>
            </a:r>
          </a:p>
        </p:txBody>
      </p:sp>
      <p:sp>
        <p:nvSpPr>
          <p:cNvPr id="14343" name="Rectangle 6"/>
          <p:cNvSpPr>
            <a:spLocks noChangeArrowheads="1"/>
          </p:cNvSpPr>
          <p:nvPr/>
        </p:nvSpPr>
        <p:spPr bwMode="auto">
          <a:xfrm>
            <a:off x="3530600" y="1741488"/>
            <a:ext cx="3305175" cy="890587"/>
          </a:xfrm>
          <a:prstGeom prst="rect">
            <a:avLst/>
          </a:prstGeom>
          <a:solidFill>
            <a:schemeClr val="bg1"/>
          </a:solidFill>
          <a:ln w="25400">
            <a:solidFill>
              <a:schemeClr val="tx1"/>
            </a:solidFill>
            <a:miter lim="800000"/>
            <a:headEnd/>
            <a:tailEnd/>
          </a:ln>
        </p:spPr>
        <p:txBody>
          <a:bodyPr wrap="none" anchor="ctr"/>
          <a:lstStyle/>
          <a:p>
            <a:r>
              <a:rPr lang="en-US" sz="2400"/>
              <a:t>Polynomial time </a:t>
            </a:r>
          </a:p>
          <a:p>
            <a:r>
              <a:rPr lang="en-US" sz="2400"/>
              <a:t>algorithm to decide B</a:t>
            </a:r>
          </a:p>
        </p:txBody>
      </p:sp>
      <p:sp>
        <p:nvSpPr>
          <p:cNvPr id="14344" name="Line 7"/>
          <p:cNvSpPr>
            <a:spLocks noChangeShapeType="1"/>
          </p:cNvSpPr>
          <p:nvPr/>
        </p:nvSpPr>
        <p:spPr bwMode="auto">
          <a:xfrm>
            <a:off x="482600" y="2187575"/>
            <a:ext cx="884238" cy="0"/>
          </a:xfrm>
          <a:prstGeom prst="line">
            <a:avLst/>
          </a:prstGeom>
          <a:noFill/>
          <a:ln w="19050">
            <a:solidFill>
              <a:schemeClr val="tx1"/>
            </a:solidFill>
            <a:round/>
            <a:headEnd/>
            <a:tailEnd type="triangle" w="med" len="med"/>
          </a:ln>
        </p:spPr>
        <p:txBody>
          <a:bodyPr/>
          <a:lstStyle/>
          <a:p>
            <a:endParaRPr lang="en-US"/>
          </a:p>
        </p:txBody>
      </p:sp>
      <p:sp>
        <p:nvSpPr>
          <p:cNvPr id="14345" name="Text Box 8"/>
          <p:cNvSpPr txBox="1">
            <a:spLocks noChangeArrowheads="1"/>
          </p:cNvSpPr>
          <p:nvPr/>
        </p:nvSpPr>
        <p:spPr bwMode="auto">
          <a:xfrm>
            <a:off x="719138" y="1701800"/>
            <a:ext cx="420687" cy="519113"/>
          </a:xfrm>
          <a:prstGeom prst="rect">
            <a:avLst/>
          </a:prstGeom>
          <a:noFill/>
          <a:ln w="9525">
            <a:noFill/>
            <a:miter lim="800000"/>
            <a:headEnd/>
            <a:tailEnd/>
          </a:ln>
        </p:spPr>
        <p:txBody>
          <a:bodyPr wrap="none">
            <a:spAutoFit/>
          </a:bodyPr>
          <a:lstStyle/>
          <a:p>
            <a:pPr algn="l"/>
            <a:r>
              <a:rPr lang="en-US" sz="2800">
                <a:sym typeface="Symbol" pitchFamily="18" charset="2"/>
              </a:rPr>
              <a:t>A</a:t>
            </a:r>
          </a:p>
        </p:txBody>
      </p:sp>
      <p:sp>
        <p:nvSpPr>
          <p:cNvPr id="14346" name="Text Box 9"/>
          <p:cNvSpPr txBox="1">
            <a:spLocks noChangeArrowheads="1"/>
          </p:cNvSpPr>
          <p:nvPr/>
        </p:nvSpPr>
        <p:spPr bwMode="auto">
          <a:xfrm>
            <a:off x="3089275" y="1701800"/>
            <a:ext cx="420688" cy="519113"/>
          </a:xfrm>
          <a:prstGeom prst="rect">
            <a:avLst/>
          </a:prstGeom>
          <a:noFill/>
          <a:ln w="9525">
            <a:noFill/>
            <a:miter lim="800000"/>
            <a:headEnd/>
            <a:tailEnd/>
          </a:ln>
        </p:spPr>
        <p:txBody>
          <a:bodyPr wrap="none">
            <a:spAutoFit/>
          </a:bodyPr>
          <a:lstStyle/>
          <a:p>
            <a:pPr algn="l"/>
            <a:r>
              <a:rPr lang="en-US" sz="2800">
                <a:sym typeface="Symbol" pitchFamily="18" charset="2"/>
              </a:rPr>
              <a:t>B</a:t>
            </a:r>
          </a:p>
        </p:txBody>
      </p:sp>
      <p:sp>
        <p:nvSpPr>
          <p:cNvPr id="14347" name="Line 10"/>
          <p:cNvSpPr>
            <a:spLocks noChangeShapeType="1"/>
          </p:cNvSpPr>
          <p:nvPr/>
        </p:nvSpPr>
        <p:spPr bwMode="auto">
          <a:xfrm>
            <a:off x="2349500" y="2187575"/>
            <a:ext cx="1181100" cy="0"/>
          </a:xfrm>
          <a:prstGeom prst="line">
            <a:avLst/>
          </a:prstGeom>
          <a:noFill/>
          <a:ln w="19050">
            <a:solidFill>
              <a:schemeClr val="tx1"/>
            </a:solidFill>
            <a:round/>
            <a:headEnd/>
            <a:tailEnd type="triangle" w="med" len="med"/>
          </a:ln>
        </p:spPr>
        <p:txBody>
          <a:bodyPr/>
          <a:lstStyle/>
          <a:p>
            <a:endParaRPr lang="en-US"/>
          </a:p>
        </p:txBody>
      </p:sp>
      <p:sp>
        <p:nvSpPr>
          <p:cNvPr id="14348" name="Line 11"/>
          <p:cNvSpPr>
            <a:spLocks noChangeShapeType="1"/>
          </p:cNvSpPr>
          <p:nvPr/>
        </p:nvSpPr>
        <p:spPr bwMode="auto">
          <a:xfrm flipV="1">
            <a:off x="6842125" y="1874838"/>
            <a:ext cx="868363" cy="312737"/>
          </a:xfrm>
          <a:prstGeom prst="line">
            <a:avLst/>
          </a:prstGeom>
          <a:noFill/>
          <a:ln w="19050">
            <a:solidFill>
              <a:schemeClr val="tx1"/>
            </a:solidFill>
            <a:round/>
            <a:headEnd/>
            <a:tailEnd type="triangle" w="med" len="med"/>
          </a:ln>
        </p:spPr>
        <p:txBody>
          <a:bodyPr/>
          <a:lstStyle/>
          <a:p>
            <a:endParaRPr lang="en-US"/>
          </a:p>
        </p:txBody>
      </p:sp>
      <p:sp>
        <p:nvSpPr>
          <p:cNvPr id="14349" name="Line 12"/>
          <p:cNvSpPr>
            <a:spLocks noChangeShapeType="1"/>
          </p:cNvSpPr>
          <p:nvPr/>
        </p:nvSpPr>
        <p:spPr bwMode="auto">
          <a:xfrm>
            <a:off x="6842125" y="2209800"/>
            <a:ext cx="868363" cy="312738"/>
          </a:xfrm>
          <a:prstGeom prst="line">
            <a:avLst/>
          </a:prstGeom>
          <a:noFill/>
          <a:ln w="19050">
            <a:solidFill>
              <a:schemeClr val="tx1"/>
            </a:solidFill>
            <a:round/>
            <a:headEnd/>
            <a:tailEnd type="triangle" w="med" len="med"/>
          </a:ln>
        </p:spPr>
        <p:txBody>
          <a:bodyPr/>
          <a:lstStyle/>
          <a:p>
            <a:endParaRPr lang="en-US"/>
          </a:p>
        </p:txBody>
      </p:sp>
      <p:sp>
        <p:nvSpPr>
          <p:cNvPr id="14350" name="Line 13"/>
          <p:cNvSpPr>
            <a:spLocks noChangeShapeType="1"/>
          </p:cNvSpPr>
          <p:nvPr/>
        </p:nvSpPr>
        <p:spPr bwMode="auto">
          <a:xfrm>
            <a:off x="7705725" y="1882775"/>
            <a:ext cx="884238" cy="0"/>
          </a:xfrm>
          <a:prstGeom prst="line">
            <a:avLst/>
          </a:prstGeom>
          <a:noFill/>
          <a:ln w="19050">
            <a:solidFill>
              <a:schemeClr val="tx1"/>
            </a:solidFill>
            <a:round/>
            <a:headEnd/>
            <a:tailEnd type="triangle" w="med" len="med"/>
          </a:ln>
        </p:spPr>
        <p:txBody>
          <a:bodyPr/>
          <a:lstStyle/>
          <a:p>
            <a:endParaRPr lang="en-US"/>
          </a:p>
        </p:txBody>
      </p:sp>
      <p:sp>
        <p:nvSpPr>
          <p:cNvPr id="14351" name="Line 14"/>
          <p:cNvSpPr>
            <a:spLocks noChangeShapeType="1"/>
          </p:cNvSpPr>
          <p:nvPr/>
        </p:nvSpPr>
        <p:spPr bwMode="auto">
          <a:xfrm>
            <a:off x="7713663" y="2508250"/>
            <a:ext cx="884237" cy="0"/>
          </a:xfrm>
          <a:prstGeom prst="line">
            <a:avLst/>
          </a:prstGeom>
          <a:noFill/>
          <a:ln w="19050">
            <a:solidFill>
              <a:schemeClr val="tx1"/>
            </a:solidFill>
            <a:round/>
            <a:headEnd/>
            <a:tailEnd type="triangle" w="med" len="med"/>
          </a:ln>
        </p:spPr>
        <p:txBody>
          <a:bodyPr/>
          <a:lstStyle/>
          <a:p>
            <a:endParaRPr lang="en-US"/>
          </a:p>
        </p:txBody>
      </p:sp>
      <p:sp>
        <p:nvSpPr>
          <p:cNvPr id="14352" name="Text Box 15"/>
          <p:cNvSpPr txBox="1">
            <a:spLocks noChangeArrowheads="1"/>
          </p:cNvSpPr>
          <p:nvPr/>
        </p:nvSpPr>
        <p:spPr bwMode="auto">
          <a:xfrm>
            <a:off x="6988175" y="1682750"/>
            <a:ext cx="539750" cy="366713"/>
          </a:xfrm>
          <a:prstGeom prst="rect">
            <a:avLst/>
          </a:prstGeom>
          <a:noFill/>
          <a:ln w="9525">
            <a:noFill/>
            <a:miter lim="800000"/>
            <a:headEnd/>
            <a:tailEnd/>
          </a:ln>
        </p:spPr>
        <p:txBody>
          <a:bodyPr wrap="none">
            <a:spAutoFit/>
          </a:bodyPr>
          <a:lstStyle/>
          <a:p>
            <a:pPr algn="l"/>
            <a:r>
              <a:rPr lang="en-US"/>
              <a:t>yes</a:t>
            </a:r>
          </a:p>
        </p:txBody>
      </p:sp>
      <p:sp>
        <p:nvSpPr>
          <p:cNvPr id="14353" name="Text Box 16"/>
          <p:cNvSpPr txBox="1">
            <a:spLocks noChangeArrowheads="1"/>
          </p:cNvSpPr>
          <p:nvPr/>
        </p:nvSpPr>
        <p:spPr bwMode="auto">
          <a:xfrm>
            <a:off x="7026275" y="2314575"/>
            <a:ext cx="438150" cy="366713"/>
          </a:xfrm>
          <a:prstGeom prst="rect">
            <a:avLst/>
          </a:prstGeom>
          <a:noFill/>
          <a:ln w="9525">
            <a:noFill/>
            <a:miter lim="800000"/>
            <a:headEnd/>
            <a:tailEnd/>
          </a:ln>
        </p:spPr>
        <p:txBody>
          <a:bodyPr wrap="none">
            <a:spAutoFit/>
          </a:bodyPr>
          <a:lstStyle/>
          <a:p>
            <a:pPr algn="l"/>
            <a:r>
              <a:rPr lang="en-US"/>
              <a:t>no</a:t>
            </a:r>
          </a:p>
        </p:txBody>
      </p:sp>
      <p:sp>
        <p:nvSpPr>
          <p:cNvPr id="14354" name="Text Box 17"/>
          <p:cNvSpPr txBox="1">
            <a:spLocks noChangeArrowheads="1"/>
          </p:cNvSpPr>
          <p:nvPr/>
        </p:nvSpPr>
        <p:spPr bwMode="auto">
          <a:xfrm>
            <a:off x="7932738" y="1530350"/>
            <a:ext cx="539750" cy="366713"/>
          </a:xfrm>
          <a:prstGeom prst="rect">
            <a:avLst/>
          </a:prstGeom>
          <a:noFill/>
          <a:ln w="9525">
            <a:noFill/>
            <a:miter lim="800000"/>
            <a:headEnd/>
            <a:tailEnd/>
          </a:ln>
        </p:spPr>
        <p:txBody>
          <a:bodyPr wrap="none">
            <a:spAutoFit/>
          </a:bodyPr>
          <a:lstStyle/>
          <a:p>
            <a:pPr algn="l"/>
            <a:r>
              <a:rPr lang="en-US"/>
              <a:t>yes</a:t>
            </a:r>
          </a:p>
        </p:txBody>
      </p:sp>
      <p:sp>
        <p:nvSpPr>
          <p:cNvPr id="14355" name="Text Box 18"/>
          <p:cNvSpPr txBox="1">
            <a:spLocks noChangeArrowheads="1"/>
          </p:cNvSpPr>
          <p:nvPr/>
        </p:nvSpPr>
        <p:spPr bwMode="auto">
          <a:xfrm>
            <a:off x="7970838" y="2162175"/>
            <a:ext cx="438150" cy="366713"/>
          </a:xfrm>
          <a:prstGeom prst="rect">
            <a:avLst/>
          </a:prstGeom>
          <a:noFill/>
          <a:ln w="9525">
            <a:noFill/>
            <a:miter lim="800000"/>
            <a:headEnd/>
            <a:tailEnd/>
          </a:ln>
        </p:spPr>
        <p:txBody>
          <a:bodyPr wrap="none">
            <a:spAutoFit/>
          </a:bodyPr>
          <a:lstStyle/>
          <a:p>
            <a:pPr algn="l"/>
            <a:r>
              <a:rPr lang="en-US"/>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90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90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90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163F925F-6AF3-407C-95B2-3AB59B45470E}" type="slidenum">
              <a:rPr lang="en-US" smtClean="0"/>
              <a:pPr/>
              <a:t>12</a:t>
            </a:fld>
            <a:endParaRPr lang="en-US" smtClean="0"/>
          </a:p>
        </p:txBody>
      </p:sp>
      <p:sp>
        <p:nvSpPr>
          <p:cNvPr id="15363" name="Rectangle 2"/>
          <p:cNvSpPr>
            <a:spLocks noGrp="1" noChangeArrowheads="1"/>
          </p:cNvSpPr>
          <p:nvPr>
            <p:ph type="title"/>
          </p:nvPr>
        </p:nvSpPr>
        <p:spPr/>
        <p:txBody>
          <a:bodyPr/>
          <a:lstStyle/>
          <a:p>
            <a:pPr eaLnBrk="1" hangingPunct="1"/>
            <a:r>
              <a:rPr lang="en-US" smtClean="0"/>
              <a:t>Reductions</a:t>
            </a:r>
          </a:p>
        </p:txBody>
      </p:sp>
      <p:sp>
        <p:nvSpPr>
          <p:cNvPr id="900099" name="Rectangle 3"/>
          <p:cNvSpPr>
            <a:spLocks noGrp="1" noChangeArrowheads="1"/>
          </p:cNvSpPr>
          <p:nvPr>
            <p:ph type="body" idx="1"/>
          </p:nvPr>
        </p:nvSpPr>
        <p:spPr/>
        <p:txBody>
          <a:bodyPr/>
          <a:lstStyle/>
          <a:p>
            <a:pPr marL="533400" indent="-533400" eaLnBrk="1" hangingPunct="1">
              <a:lnSpc>
                <a:spcPct val="200000"/>
              </a:lnSpc>
            </a:pPr>
            <a:r>
              <a:rPr lang="en-US" smtClean="0"/>
              <a:t>Given two problems A, B, we say that </a:t>
            </a:r>
            <a:r>
              <a:rPr lang="en-US" smtClean="0">
                <a:solidFill>
                  <a:srgbClr val="DD0111"/>
                </a:solidFill>
              </a:rPr>
              <a:t>A is </a:t>
            </a:r>
            <a:r>
              <a:rPr lang="en-US" b="1" smtClean="0">
                <a:solidFill>
                  <a:srgbClr val="DD0111"/>
                </a:solidFill>
              </a:rPr>
              <a:t>reducible</a:t>
            </a:r>
            <a:r>
              <a:rPr lang="en-US" smtClean="0">
                <a:solidFill>
                  <a:srgbClr val="DD0111"/>
                </a:solidFill>
              </a:rPr>
              <a:t> to B (A </a:t>
            </a:r>
            <a:r>
              <a:rPr lang="en-US" smtClean="0">
                <a:solidFill>
                  <a:srgbClr val="DD0111"/>
                </a:solidFill>
                <a:sym typeface="Symbol" pitchFamily="18" charset="2"/>
              </a:rPr>
              <a:t></a:t>
            </a:r>
            <a:r>
              <a:rPr lang="en-US" baseline="-25000" smtClean="0">
                <a:solidFill>
                  <a:srgbClr val="DD0111"/>
                </a:solidFill>
                <a:sym typeface="Symbol" pitchFamily="18" charset="2"/>
              </a:rPr>
              <a:t>p</a:t>
            </a:r>
            <a:r>
              <a:rPr lang="en-US" smtClean="0">
                <a:solidFill>
                  <a:srgbClr val="DD0111"/>
                </a:solidFill>
                <a:sym typeface="Symbol" pitchFamily="18" charset="2"/>
              </a:rPr>
              <a:t> B</a:t>
            </a:r>
            <a:r>
              <a:rPr lang="en-US" smtClean="0">
                <a:solidFill>
                  <a:srgbClr val="DD0111"/>
                </a:solidFill>
              </a:rPr>
              <a:t>)</a:t>
            </a:r>
            <a:r>
              <a:rPr lang="en-US" smtClean="0"/>
              <a:t> if:</a:t>
            </a:r>
          </a:p>
          <a:p>
            <a:pPr marL="914400" lvl="1" indent="-457200" eaLnBrk="1" hangingPunct="1">
              <a:lnSpc>
                <a:spcPct val="200000"/>
              </a:lnSpc>
              <a:buFontTx/>
              <a:buAutoNum type="arabicPeriod"/>
            </a:pPr>
            <a:r>
              <a:rPr lang="en-US" smtClean="0"/>
              <a:t>There exists a function </a:t>
            </a:r>
            <a:r>
              <a:rPr lang="en-US" smtClean="0">
                <a:latin typeface="Monotype Corsiva" pitchFamily="66" charset="0"/>
              </a:rPr>
              <a:t>f  </a:t>
            </a:r>
            <a:r>
              <a:rPr lang="en-US" smtClean="0"/>
              <a:t>that </a:t>
            </a:r>
            <a:r>
              <a:rPr lang="en-US" smtClean="0">
                <a:solidFill>
                  <a:srgbClr val="0000FF"/>
                </a:solidFill>
              </a:rPr>
              <a:t>converts</a:t>
            </a:r>
            <a:r>
              <a:rPr lang="en-US" smtClean="0"/>
              <a:t> the input of A to inputs of B in polynomial time</a:t>
            </a:r>
          </a:p>
          <a:p>
            <a:pPr marL="914400" lvl="1" indent="-457200" eaLnBrk="1" hangingPunct="1">
              <a:lnSpc>
                <a:spcPct val="200000"/>
              </a:lnSpc>
              <a:buFontTx/>
              <a:buAutoNum type="arabicPeriod"/>
            </a:pPr>
            <a:r>
              <a:rPr lang="en-US" smtClean="0">
                <a:solidFill>
                  <a:srgbClr val="0000FF"/>
                </a:solidFill>
              </a:rPr>
              <a:t>A(i) = YES </a:t>
            </a:r>
            <a:r>
              <a:rPr lang="en-US" smtClean="0">
                <a:solidFill>
                  <a:srgbClr val="0000FF"/>
                </a:solidFill>
                <a:sym typeface="Symbol" pitchFamily="18" charset="2"/>
              </a:rPr>
              <a:t> B(f(i)) = 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0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0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A91224B8-4471-4FCB-845F-02290D303549}" type="slidenum">
              <a:rPr lang="en-US" smtClean="0"/>
              <a:pPr/>
              <a:t>13</a:t>
            </a:fld>
            <a:endParaRPr lang="en-US" smtClean="0"/>
          </a:p>
        </p:txBody>
      </p:sp>
      <p:sp>
        <p:nvSpPr>
          <p:cNvPr id="16387" name="Rectangle 2"/>
          <p:cNvSpPr>
            <a:spLocks noGrp="1" noChangeArrowheads="1"/>
          </p:cNvSpPr>
          <p:nvPr>
            <p:ph type="title"/>
          </p:nvPr>
        </p:nvSpPr>
        <p:spPr/>
        <p:txBody>
          <a:bodyPr/>
          <a:lstStyle/>
          <a:p>
            <a:pPr eaLnBrk="1" hangingPunct="1"/>
            <a:r>
              <a:rPr lang="en-US" smtClean="0"/>
              <a:t>NP-Completeness</a:t>
            </a:r>
          </a:p>
        </p:txBody>
      </p:sp>
      <p:sp>
        <p:nvSpPr>
          <p:cNvPr id="854019" name="Rectangle 3"/>
          <p:cNvSpPr>
            <a:spLocks noGrp="1" noChangeArrowheads="1"/>
          </p:cNvSpPr>
          <p:nvPr>
            <p:ph type="body" idx="1"/>
          </p:nvPr>
        </p:nvSpPr>
        <p:spPr/>
        <p:txBody>
          <a:bodyPr/>
          <a:lstStyle/>
          <a:p>
            <a:pPr eaLnBrk="1" hangingPunct="1">
              <a:lnSpc>
                <a:spcPct val="150000"/>
              </a:lnSpc>
            </a:pPr>
            <a:r>
              <a:rPr lang="en-US" sz="2400" smtClean="0"/>
              <a:t>A problem </a:t>
            </a:r>
            <a:r>
              <a:rPr lang="en-US" sz="2400" smtClean="0">
                <a:solidFill>
                  <a:srgbClr val="DD0111"/>
                </a:solidFill>
              </a:rPr>
              <a:t>B is </a:t>
            </a:r>
            <a:r>
              <a:rPr lang="en-US" sz="2400" b="1" smtClean="0">
                <a:solidFill>
                  <a:srgbClr val="DD0111"/>
                </a:solidFill>
              </a:rPr>
              <a:t>NP-complete</a:t>
            </a:r>
            <a:r>
              <a:rPr lang="en-US" sz="2400" smtClean="0"/>
              <a:t> if:</a:t>
            </a:r>
          </a:p>
          <a:p>
            <a:pPr eaLnBrk="1" hangingPunct="1">
              <a:lnSpc>
                <a:spcPct val="150000"/>
              </a:lnSpc>
              <a:buFontTx/>
              <a:buNone/>
            </a:pPr>
            <a:r>
              <a:rPr lang="en-US" sz="2400" smtClean="0"/>
              <a:t>		1) B </a:t>
            </a:r>
            <a:r>
              <a:rPr lang="en-US" sz="2400" smtClean="0">
                <a:sym typeface="Symbol" pitchFamily="18" charset="2"/>
              </a:rPr>
              <a:t></a:t>
            </a:r>
            <a:r>
              <a:rPr lang="en-US" sz="2400" smtClean="0"/>
              <a:t> </a:t>
            </a:r>
            <a:r>
              <a:rPr lang="en-US" sz="2400" b="1" smtClean="0"/>
              <a:t>NP</a:t>
            </a:r>
          </a:p>
          <a:p>
            <a:pPr eaLnBrk="1" hangingPunct="1">
              <a:lnSpc>
                <a:spcPct val="150000"/>
              </a:lnSpc>
              <a:buFontTx/>
              <a:buNone/>
            </a:pPr>
            <a:r>
              <a:rPr lang="en-US" sz="2400" smtClean="0"/>
              <a:t>		2) A </a:t>
            </a:r>
            <a:r>
              <a:rPr lang="en-US" sz="2400" smtClean="0">
                <a:sym typeface="Symbol" pitchFamily="18" charset="2"/>
              </a:rPr>
              <a:t></a:t>
            </a:r>
            <a:r>
              <a:rPr lang="en-US" sz="2400" baseline="-25000" smtClean="0">
                <a:sym typeface="Symbol" pitchFamily="18" charset="2"/>
              </a:rPr>
              <a:t>p</a:t>
            </a:r>
            <a:r>
              <a:rPr lang="en-US" sz="2400" smtClean="0">
                <a:sym typeface="Symbol" pitchFamily="18" charset="2"/>
              </a:rPr>
              <a:t> B</a:t>
            </a:r>
            <a:r>
              <a:rPr lang="en-US" sz="2400" smtClean="0"/>
              <a:t> for all A </a:t>
            </a:r>
            <a:r>
              <a:rPr lang="en-US" sz="2400" smtClean="0">
                <a:sym typeface="Symbol" pitchFamily="18" charset="2"/>
              </a:rPr>
              <a:t></a:t>
            </a:r>
            <a:r>
              <a:rPr lang="en-US" sz="2400" smtClean="0"/>
              <a:t> </a:t>
            </a:r>
            <a:r>
              <a:rPr lang="en-US" sz="2400" b="1" smtClean="0"/>
              <a:t>NP</a:t>
            </a:r>
          </a:p>
          <a:p>
            <a:pPr eaLnBrk="1" hangingPunct="1">
              <a:lnSpc>
                <a:spcPct val="150000"/>
              </a:lnSpc>
            </a:pPr>
            <a:r>
              <a:rPr lang="en-US" sz="2400" smtClean="0"/>
              <a:t>If B satisfies only property 2) we say that B is </a:t>
            </a:r>
            <a:r>
              <a:rPr lang="en-US" sz="2400" b="1" smtClean="0">
                <a:solidFill>
                  <a:srgbClr val="DD0111"/>
                </a:solidFill>
              </a:rPr>
              <a:t>NP-hard</a:t>
            </a:r>
          </a:p>
          <a:p>
            <a:pPr eaLnBrk="1" hangingPunct="1">
              <a:lnSpc>
                <a:spcPct val="150000"/>
              </a:lnSpc>
            </a:pPr>
            <a:r>
              <a:rPr lang="en-US" sz="2400" smtClean="0">
                <a:solidFill>
                  <a:srgbClr val="008000"/>
                </a:solidFill>
              </a:rPr>
              <a:t>No polynomial time algorithm</a:t>
            </a:r>
            <a:r>
              <a:rPr lang="en-US" sz="2400" smtClean="0"/>
              <a:t> has been discovered for an </a:t>
            </a:r>
            <a:r>
              <a:rPr lang="en-US" sz="2400" b="1" smtClean="0"/>
              <a:t>NP-Complete</a:t>
            </a:r>
            <a:r>
              <a:rPr lang="en-US" sz="2400" smtClean="0"/>
              <a:t> problem</a:t>
            </a:r>
          </a:p>
          <a:p>
            <a:pPr eaLnBrk="1" hangingPunct="1">
              <a:lnSpc>
                <a:spcPct val="150000"/>
              </a:lnSpc>
            </a:pPr>
            <a:r>
              <a:rPr lang="en-US" sz="2400" smtClean="0">
                <a:solidFill>
                  <a:srgbClr val="008000"/>
                </a:solidFill>
              </a:rPr>
              <a:t>No one has ever proven</a:t>
            </a:r>
            <a:r>
              <a:rPr lang="en-US" sz="2400" smtClean="0"/>
              <a:t> that no polynomial time algorithm can exist for any </a:t>
            </a:r>
            <a:r>
              <a:rPr lang="en-US" sz="2400" b="1" smtClean="0"/>
              <a:t>NP-Complete</a:t>
            </a:r>
            <a:r>
              <a:rPr lang="en-US" sz="2400" smtClean="0"/>
              <a:t> problem</a:t>
            </a:r>
            <a:endParaRPr lang="en-US" sz="24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4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4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4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4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DAB81077-4707-4173-90E6-B6A79E6BD3F2}" type="slidenum">
              <a:rPr lang="en-US" smtClean="0"/>
              <a:pPr/>
              <a:t>14</a:t>
            </a:fld>
            <a:endParaRPr lang="en-US" smtClean="0"/>
          </a:p>
        </p:txBody>
      </p:sp>
      <p:sp>
        <p:nvSpPr>
          <p:cNvPr id="17411" name="Rectangle 2"/>
          <p:cNvSpPr>
            <a:spLocks noGrp="1" noChangeArrowheads="1"/>
          </p:cNvSpPr>
          <p:nvPr>
            <p:ph type="title"/>
          </p:nvPr>
        </p:nvSpPr>
        <p:spPr>
          <a:xfrm>
            <a:off x="685800" y="304800"/>
            <a:ext cx="7772400" cy="923925"/>
          </a:xfrm>
        </p:spPr>
        <p:txBody>
          <a:bodyPr/>
          <a:lstStyle/>
          <a:p>
            <a:pPr eaLnBrk="1" hangingPunct="1"/>
            <a:r>
              <a:rPr lang="en-US" smtClean="0"/>
              <a:t>NP-Completeness (why NPC?)</a:t>
            </a:r>
          </a:p>
        </p:txBody>
      </p:sp>
      <p:sp>
        <p:nvSpPr>
          <p:cNvPr id="988163" name="Rectangle 3"/>
          <p:cNvSpPr>
            <a:spLocks noGrp="1" noChangeArrowheads="1"/>
          </p:cNvSpPr>
          <p:nvPr>
            <p:ph type="body" idx="1"/>
          </p:nvPr>
        </p:nvSpPr>
        <p:spPr>
          <a:xfrm>
            <a:off x="533400" y="1676400"/>
            <a:ext cx="8382000" cy="4800600"/>
          </a:xfrm>
        </p:spPr>
        <p:txBody>
          <a:bodyPr/>
          <a:lstStyle/>
          <a:p>
            <a:pPr eaLnBrk="1" hangingPunct="1"/>
            <a:r>
              <a:rPr lang="en-US" smtClean="0"/>
              <a:t>A problem </a:t>
            </a:r>
            <a:r>
              <a:rPr lang="en-US" i="1" smtClean="0"/>
              <a:t>p</a:t>
            </a:r>
            <a:r>
              <a:rPr lang="en-US" smtClean="0"/>
              <a:t> </a:t>
            </a:r>
            <a:r>
              <a:rPr lang="en-US" smtClean="0">
                <a:sym typeface="Symbol" pitchFamily="18" charset="2"/>
              </a:rPr>
              <a:t>NP, and any other problem </a:t>
            </a:r>
            <a:r>
              <a:rPr lang="en-US" i="1" smtClean="0">
                <a:sym typeface="Symbol" pitchFamily="18" charset="2"/>
              </a:rPr>
              <a:t>p</a:t>
            </a:r>
            <a:r>
              <a:rPr lang="en-US" smtClean="0">
                <a:sym typeface="Symbol" pitchFamily="18" charset="2"/>
              </a:rPr>
              <a:t> can be translated as </a:t>
            </a:r>
            <a:r>
              <a:rPr lang="en-US" i="1" smtClean="0">
                <a:sym typeface="Symbol" pitchFamily="18" charset="2"/>
              </a:rPr>
              <a:t>p</a:t>
            </a:r>
            <a:r>
              <a:rPr lang="en-US" smtClean="0">
                <a:sym typeface="Symbol" pitchFamily="18" charset="2"/>
              </a:rPr>
              <a:t> in poly time. </a:t>
            </a:r>
          </a:p>
          <a:p>
            <a:pPr eaLnBrk="1" hangingPunct="1"/>
            <a:r>
              <a:rPr lang="en-US" smtClean="0">
                <a:sym typeface="Symbol" pitchFamily="18" charset="2"/>
              </a:rPr>
              <a:t>So </a:t>
            </a:r>
            <a:r>
              <a:rPr lang="en-US" smtClean="0">
                <a:solidFill>
                  <a:srgbClr val="CC0000"/>
                </a:solidFill>
                <a:sym typeface="Symbol" pitchFamily="18" charset="2"/>
              </a:rPr>
              <a:t>if </a:t>
            </a:r>
            <a:r>
              <a:rPr lang="en-US" i="1" smtClean="0">
                <a:solidFill>
                  <a:srgbClr val="CC0000"/>
                </a:solidFill>
                <a:sym typeface="Symbol" pitchFamily="18" charset="2"/>
              </a:rPr>
              <a:t>p</a:t>
            </a:r>
            <a:r>
              <a:rPr lang="en-US" smtClean="0">
                <a:solidFill>
                  <a:srgbClr val="CC0000"/>
                </a:solidFill>
                <a:sym typeface="Symbol" pitchFamily="18" charset="2"/>
              </a:rPr>
              <a:t> can be solved in poly time</a:t>
            </a:r>
            <a:r>
              <a:rPr lang="en-US" smtClean="0">
                <a:sym typeface="Symbol" pitchFamily="18" charset="2"/>
              </a:rPr>
              <a:t>, then all problems in NP can be solved in poly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81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343B284D-1E27-4153-A408-F5ED3F63E3E1}" type="slidenum">
              <a:rPr lang="en-US" smtClean="0"/>
              <a:pPr/>
              <a:t>15</a:t>
            </a:fld>
            <a:endParaRPr lang="en-US" smtClean="0"/>
          </a:p>
        </p:txBody>
      </p:sp>
      <p:sp>
        <p:nvSpPr>
          <p:cNvPr id="18435" name="Rectangle 2"/>
          <p:cNvSpPr>
            <a:spLocks noGrp="1" noChangeArrowheads="1"/>
          </p:cNvSpPr>
          <p:nvPr>
            <p:ph type="title"/>
          </p:nvPr>
        </p:nvSpPr>
        <p:spPr/>
        <p:txBody>
          <a:bodyPr/>
          <a:lstStyle/>
          <a:p>
            <a:pPr eaLnBrk="1" hangingPunct="1"/>
            <a:r>
              <a:rPr lang="en-US" smtClean="0"/>
              <a:t>Proving NP-Completeness</a:t>
            </a:r>
          </a:p>
        </p:txBody>
      </p:sp>
      <p:sp>
        <p:nvSpPr>
          <p:cNvPr id="859139" name="Rectangle 3"/>
          <p:cNvSpPr>
            <a:spLocks noGrp="1" noChangeArrowheads="1"/>
          </p:cNvSpPr>
          <p:nvPr>
            <p:ph type="body" idx="1"/>
          </p:nvPr>
        </p:nvSpPr>
        <p:spPr/>
        <p:txBody>
          <a:bodyPr/>
          <a:lstStyle/>
          <a:p>
            <a:pPr eaLnBrk="1" hangingPunct="1">
              <a:lnSpc>
                <a:spcPct val="140000"/>
              </a:lnSpc>
              <a:buFontTx/>
              <a:buNone/>
            </a:pPr>
            <a:r>
              <a:rPr lang="en-US" smtClean="0">
                <a:solidFill>
                  <a:srgbClr val="DD0111"/>
                </a:solidFill>
                <a:latin typeface="Monotype Corsiva" pitchFamily="66" charset="0"/>
                <a:sym typeface="Symbol" pitchFamily="18" charset="2"/>
              </a:rPr>
              <a:t>Theorem: </a:t>
            </a:r>
            <a:r>
              <a:rPr lang="en-US" smtClean="0">
                <a:sym typeface="Symbol" pitchFamily="18" charset="2"/>
              </a:rPr>
              <a:t>If A is NP-Complete and </a:t>
            </a:r>
            <a:r>
              <a:rPr lang="en-US" smtClean="0"/>
              <a:t>A </a:t>
            </a:r>
            <a:r>
              <a:rPr lang="en-US" smtClean="0">
                <a:sym typeface="Symbol" pitchFamily="18" charset="2"/>
              </a:rPr>
              <a:t></a:t>
            </a:r>
            <a:r>
              <a:rPr lang="en-US" baseline="-25000" smtClean="0">
                <a:sym typeface="Symbol" pitchFamily="18" charset="2"/>
              </a:rPr>
              <a:t>p</a:t>
            </a:r>
            <a:r>
              <a:rPr lang="en-US" smtClean="0">
                <a:sym typeface="Symbol" pitchFamily="18" charset="2"/>
              </a:rPr>
              <a:t> B </a:t>
            </a:r>
          </a:p>
          <a:p>
            <a:pPr eaLnBrk="1" hangingPunct="1">
              <a:lnSpc>
                <a:spcPct val="140000"/>
              </a:lnSpc>
              <a:buFontTx/>
              <a:buNone/>
            </a:pPr>
            <a:r>
              <a:rPr lang="en-US" smtClean="0">
                <a:sym typeface="Symbol" pitchFamily="18" charset="2"/>
              </a:rPr>
              <a:t>			 B is NP-Hard</a:t>
            </a:r>
          </a:p>
          <a:p>
            <a:pPr eaLnBrk="1" hangingPunct="1">
              <a:lnSpc>
                <a:spcPct val="140000"/>
              </a:lnSpc>
              <a:buFontTx/>
              <a:buNone/>
            </a:pPr>
            <a:r>
              <a:rPr lang="en-US" smtClean="0">
                <a:sym typeface="Symbol" pitchFamily="18" charset="2"/>
              </a:rPr>
              <a:t>	In addition, if B  NP </a:t>
            </a:r>
          </a:p>
          <a:p>
            <a:pPr eaLnBrk="1" hangingPunct="1">
              <a:lnSpc>
                <a:spcPct val="140000"/>
              </a:lnSpc>
              <a:buFontTx/>
              <a:buNone/>
            </a:pPr>
            <a:r>
              <a:rPr lang="en-US" smtClean="0"/>
              <a:t>			 </a:t>
            </a:r>
            <a:r>
              <a:rPr lang="en-US" smtClean="0">
                <a:sym typeface="Symbol" pitchFamily="18" charset="2"/>
              </a:rPr>
              <a:t> B is NP-Complete</a:t>
            </a:r>
          </a:p>
          <a:p>
            <a:pPr eaLnBrk="1" hangingPunct="1">
              <a:lnSpc>
                <a:spcPct val="140000"/>
              </a:lnSpc>
              <a:buFontTx/>
              <a:buNone/>
            </a:pPr>
            <a:r>
              <a:rPr lang="en-US" b="1" smtClean="0">
                <a:sym typeface="Symbol" pitchFamily="18" charset="2"/>
              </a:rPr>
              <a:t>Proof</a:t>
            </a:r>
            <a:r>
              <a:rPr lang="en-US" smtClean="0">
                <a:sym typeface="Symbol" pitchFamily="18" charset="2"/>
              </a:rPr>
              <a:t>: Assume that B  P</a:t>
            </a:r>
          </a:p>
          <a:p>
            <a:pPr eaLnBrk="1" hangingPunct="1">
              <a:lnSpc>
                <a:spcPct val="140000"/>
              </a:lnSpc>
              <a:buFontTx/>
              <a:buNone/>
            </a:pPr>
            <a:r>
              <a:rPr lang="en-US" smtClean="0">
                <a:sym typeface="Symbol" pitchFamily="18" charset="2"/>
              </a:rPr>
              <a:t>		  Since </a:t>
            </a:r>
            <a:r>
              <a:rPr lang="en-US" smtClean="0"/>
              <a:t>A </a:t>
            </a:r>
            <a:r>
              <a:rPr lang="en-US" smtClean="0">
                <a:sym typeface="Symbol" pitchFamily="18" charset="2"/>
              </a:rPr>
              <a:t></a:t>
            </a:r>
            <a:r>
              <a:rPr lang="en-US" baseline="-25000" smtClean="0">
                <a:sym typeface="Symbol" pitchFamily="18" charset="2"/>
              </a:rPr>
              <a:t>p</a:t>
            </a:r>
            <a:r>
              <a:rPr lang="en-US" smtClean="0">
                <a:sym typeface="Symbol" pitchFamily="18" charset="2"/>
              </a:rPr>
              <a:t> B  A  P  contradiction!</a:t>
            </a:r>
          </a:p>
          <a:p>
            <a:pPr eaLnBrk="1" hangingPunct="1">
              <a:lnSpc>
                <a:spcPct val="140000"/>
              </a:lnSpc>
              <a:buFontTx/>
              <a:buNone/>
            </a:pPr>
            <a:r>
              <a:rPr lang="en-US" smtClean="0">
                <a:sym typeface="Symbol" pitchFamily="18" charset="2"/>
              </a:rPr>
              <a:t>		   B is NP-Hard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91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91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9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C0F48C79-EC52-418D-B700-D3C66BFEE7B6}" type="slidenum">
              <a:rPr lang="en-US" smtClean="0"/>
              <a:pPr/>
              <a:t>16</a:t>
            </a:fld>
            <a:endParaRPr lang="en-US" smtClean="0"/>
          </a:p>
        </p:txBody>
      </p:sp>
      <p:sp>
        <p:nvSpPr>
          <p:cNvPr id="19459" name="Rectangle 2"/>
          <p:cNvSpPr>
            <a:spLocks noGrp="1" noChangeArrowheads="1"/>
          </p:cNvSpPr>
          <p:nvPr>
            <p:ph type="title"/>
          </p:nvPr>
        </p:nvSpPr>
        <p:spPr/>
        <p:txBody>
          <a:bodyPr/>
          <a:lstStyle/>
          <a:p>
            <a:pPr eaLnBrk="1" hangingPunct="1"/>
            <a:r>
              <a:rPr lang="en-US" smtClean="0"/>
              <a:t>Proving NP-Completeness</a:t>
            </a:r>
          </a:p>
        </p:txBody>
      </p:sp>
      <p:sp>
        <p:nvSpPr>
          <p:cNvPr id="860163" name="Rectangle 3"/>
          <p:cNvSpPr>
            <a:spLocks noGrp="1" noChangeArrowheads="1"/>
          </p:cNvSpPr>
          <p:nvPr>
            <p:ph type="body" idx="1"/>
          </p:nvPr>
        </p:nvSpPr>
        <p:spPr/>
        <p:txBody>
          <a:bodyPr/>
          <a:lstStyle/>
          <a:p>
            <a:pPr eaLnBrk="1" hangingPunct="1">
              <a:lnSpc>
                <a:spcPct val="140000"/>
              </a:lnSpc>
            </a:pPr>
            <a:r>
              <a:rPr lang="en-US" smtClean="0"/>
              <a:t>Prove that the problem B is in NP</a:t>
            </a:r>
          </a:p>
          <a:p>
            <a:pPr lvl="1" eaLnBrk="1" hangingPunct="1">
              <a:lnSpc>
                <a:spcPct val="140000"/>
              </a:lnSpc>
            </a:pPr>
            <a:r>
              <a:rPr lang="en-US" smtClean="0"/>
              <a:t>A randomly generated string can be checked in polynomial time to determine if it represents a solution</a:t>
            </a:r>
          </a:p>
          <a:p>
            <a:pPr eaLnBrk="1" hangingPunct="1">
              <a:lnSpc>
                <a:spcPct val="140000"/>
              </a:lnSpc>
            </a:pPr>
            <a:r>
              <a:rPr lang="en-US" smtClean="0"/>
              <a:t>Show that </a:t>
            </a:r>
            <a:r>
              <a:rPr lang="en-US" b="1" smtClean="0">
                <a:solidFill>
                  <a:srgbClr val="CC0000"/>
                </a:solidFill>
              </a:rPr>
              <a:t>one known </a:t>
            </a:r>
            <a:r>
              <a:rPr lang="en-US" smtClean="0">
                <a:solidFill>
                  <a:srgbClr val="CC0000"/>
                </a:solidFill>
              </a:rPr>
              <a:t>NP-Complete problem</a:t>
            </a:r>
            <a:r>
              <a:rPr lang="en-US" smtClean="0"/>
              <a:t> can be transformed to B in polynomial time</a:t>
            </a:r>
          </a:p>
          <a:p>
            <a:pPr lvl="1" eaLnBrk="1" hangingPunct="1">
              <a:lnSpc>
                <a:spcPct val="140000"/>
              </a:lnSpc>
            </a:pPr>
            <a:r>
              <a:rPr lang="en-US" smtClean="0"/>
              <a:t>No need to check that </a:t>
            </a:r>
            <a:r>
              <a:rPr lang="en-US" b="1" smtClean="0"/>
              <a:t>all</a:t>
            </a:r>
            <a:r>
              <a:rPr lang="en-US" smtClean="0"/>
              <a:t> NP-Complete problems are reducible to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9E612248-F7FE-4ACE-AF2D-1AD8F58B3D91}" type="slidenum">
              <a:rPr lang="en-US" smtClean="0"/>
              <a:pPr/>
              <a:t>17</a:t>
            </a:fld>
            <a:endParaRPr lang="en-US" smtClean="0"/>
          </a:p>
        </p:txBody>
      </p:sp>
      <p:sp>
        <p:nvSpPr>
          <p:cNvPr id="20483" name="Rectangle 2"/>
          <p:cNvSpPr>
            <a:spLocks noGrp="1" noChangeArrowheads="1"/>
          </p:cNvSpPr>
          <p:nvPr>
            <p:ph type="title"/>
          </p:nvPr>
        </p:nvSpPr>
        <p:spPr/>
        <p:txBody>
          <a:bodyPr/>
          <a:lstStyle/>
          <a:p>
            <a:pPr eaLnBrk="1" hangingPunct="1"/>
            <a:r>
              <a:rPr lang="en-US" smtClean="0"/>
              <a:t>Is P = NP?</a:t>
            </a:r>
          </a:p>
        </p:txBody>
      </p:sp>
      <p:sp>
        <p:nvSpPr>
          <p:cNvPr id="857091" name="Rectangle 3"/>
          <p:cNvSpPr>
            <a:spLocks noGrp="1" noChangeArrowheads="1"/>
          </p:cNvSpPr>
          <p:nvPr>
            <p:ph type="body" idx="1"/>
          </p:nvPr>
        </p:nvSpPr>
        <p:spPr/>
        <p:txBody>
          <a:bodyPr/>
          <a:lstStyle/>
          <a:p>
            <a:pPr eaLnBrk="1" hangingPunct="1">
              <a:lnSpc>
                <a:spcPct val="140000"/>
              </a:lnSpc>
            </a:pPr>
            <a:r>
              <a:rPr lang="en-US" smtClean="0"/>
              <a:t>Any problem in P is also in NP: </a:t>
            </a:r>
          </a:p>
          <a:p>
            <a:pPr eaLnBrk="1" hangingPunct="1">
              <a:lnSpc>
                <a:spcPct val="140000"/>
              </a:lnSpc>
              <a:buFontTx/>
              <a:buNone/>
            </a:pPr>
            <a:r>
              <a:rPr lang="en-US" smtClean="0"/>
              <a:t>				P </a:t>
            </a:r>
            <a:r>
              <a:rPr lang="en-US" smtClean="0">
                <a:sym typeface="Symbol" pitchFamily="18" charset="2"/>
              </a:rPr>
              <a:t> NP</a:t>
            </a:r>
          </a:p>
          <a:p>
            <a:pPr eaLnBrk="1" hangingPunct="1">
              <a:lnSpc>
                <a:spcPct val="140000"/>
              </a:lnSpc>
            </a:pPr>
            <a:r>
              <a:rPr lang="en-US" smtClean="0"/>
              <a:t>We can solve problems in P, even without having a certificate</a:t>
            </a:r>
          </a:p>
          <a:p>
            <a:pPr eaLnBrk="1" hangingPunct="1">
              <a:lnSpc>
                <a:spcPct val="140000"/>
              </a:lnSpc>
            </a:pPr>
            <a:r>
              <a:rPr lang="en-US" smtClean="0"/>
              <a:t>The big (and open question) is whether P = NP</a:t>
            </a:r>
          </a:p>
          <a:p>
            <a:pPr eaLnBrk="1" hangingPunct="1">
              <a:lnSpc>
                <a:spcPct val="140000"/>
              </a:lnSpc>
              <a:buFontTx/>
              <a:buNone/>
            </a:pPr>
            <a:r>
              <a:rPr lang="en-US" smtClean="0">
                <a:solidFill>
                  <a:srgbClr val="DD0111"/>
                </a:solidFill>
                <a:latin typeface="Monotype Corsiva" pitchFamily="66" charset="0"/>
              </a:rPr>
              <a:t>Theorem:</a:t>
            </a:r>
            <a:r>
              <a:rPr lang="en-US" smtClean="0"/>
              <a:t> If any NP-Complete problem can be solved in polynomial time </a:t>
            </a:r>
            <a:r>
              <a:rPr lang="en-US" smtClean="0">
                <a:sym typeface="Symbol" pitchFamily="18" charset="2"/>
              </a:rPr>
              <a:t> then P = NP.</a:t>
            </a:r>
          </a:p>
        </p:txBody>
      </p:sp>
      <p:sp>
        <p:nvSpPr>
          <p:cNvPr id="20485" name="Freeform 4"/>
          <p:cNvSpPr>
            <a:spLocks/>
          </p:cNvSpPr>
          <p:nvPr/>
        </p:nvSpPr>
        <p:spPr bwMode="auto">
          <a:xfrm>
            <a:off x="5913438" y="1247775"/>
            <a:ext cx="2108200" cy="1517650"/>
          </a:xfrm>
          <a:custGeom>
            <a:avLst/>
            <a:gdLst>
              <a:gd name="T0" fmla="*/ 2147483647 w 1328"/>
              <a:gd name="T1" fmla="*/ 2147483647 h 956"/>
              <a:gd name="T2" fmla="*/ 2147483647 w 1328"/>
              <a:gd name="T3" fmla="*/ 2147483647 h 956"/>
              <a:gd name="T4" fmla="*/ 2147483647 w 1328"/>
              <a:gd name="T5" fmla="*/ 2147483647 h 956"/>
              <a:gd name="T6" fmla="*/ 2147483647 w 1328"/>
              <a:gd name="T7" fmla="*/ 2147483647 h 956"/>
              <a:gd name="T8" fmla="*/ 2147483647 w 1328"/>
              <a:gd name="T9" fmla="*/ 2147483647 h 956"/>
              <a:gd name="T10" fmla="*/ 2147483647 w 1328"/>
              <a:gd name="T11" fmla="*/ 2147483647 h 956"/>
              <a:gd name="T12" fmla="*/ 2147483647 w 1328"/>
              <a:gd name="T13" fmla="*/ 2147483647 h 956"/>
              <a:gd name="T14" fmla="*/ 2147483647 w 1328"/>
              <a:gd name="T15" fmla="*/ 2147483647 h 956"/>
              <a:gd name="T16" fmla="*/ 0 w 1328"/>
              <a:gd name="T17" fmla="*/ 2147483647 h 956"/>
              <a:gd name="T18" fmla="*/ 2147483647 w 1328"/>
              <a:gd name="T19" fmla="*/ 2147483647 h 956"/>
              <a:gd name="T20" fmla="*/ 2147483647 w 1328"/>
              <a:gd name="T21" fmla="*/ 2147483647 h 956"/>
              <a:gd name="T22" fmla="*/ 2147483647 w 1328"/>
              <a:gd name="T23" fmla="*/ 2147483647 h 956"/>
              <a:gd name="T24" fmla="*/ 2147483647 w 1328"/>
              <a:gd name="T25" fmla="*/ 2147483647 h 956"/>
              <a:gd name="T26" fmla="*/ 2147483647 w 1328"/>
              <a:gd name="T27" fmla="*/ 2147483647 h 956"/>
              <a:gd name="T28" fmla="*/ 2147483647 w 1328"/>
              <a:gd name="T29" fmla="*/ 2147483647 h 956"/>
              <a:gd name="T30" fmla="*/ 2147483647 w 1328"/>
              <a:gd name="T31" fmla="*/ 2147483647 h 956"/>
              <a:gd name="T32" fmla="*/ 2147483647 w 1328"/>
              <a:gd name="T33" fmla="*/ 2147483647 h 956"/>
              <a:gd name="T34" fmla="*/ 2147483647 w 1328"/>
              <a:gd name="T35" fmla="*/ 2147483647 h 956"/>
              <a:gd name="T36" fmla="*/ 2147483647 w 1328"/>
              <a:gd name="T37" fmla="*/ 2147483647 h 956"/>
              <a:gd name="T38" fmla="*/ 2147483647 w 1328"/>
              <a:gd name="T39" fmla="*/ 2147483647 h 956"/>
              <a:gd name="T40" fmla="*/ 2147483647 w 1328"/>
              <a:gd name="T41" fmla="*/ 2147483647 h 956"/>
              <a:gd name="T42" fmla="*/ 2147483647 w 1328"/>
              <a:gd name="T43" fmla="*/ 2147483647 h 956"/>
              <a:gd name="T44" fmla="*/ 2147483647 w 1328"/>
              <a:gd name="T45" fmla="*/ 2147483647 h 956"/>
              <a:gd name="T46" fmla="*/ 2147483647 w 1328"/>
              <a:gd name="T47" fmla="*/ 2147483647 h 956"/>
              <a:gd name="T48" fmla="*/ 2147483647 w 1328"/>
              <a:gd name="T49" fmla="*/ 2147483647 h 956"/>
              <a:gd name="T50" fmla="*/ 2147483647 w 1328"/>
              <a:gd name="T51" fmla="*/ 2147483647 h 956"/>
              <a:gd name="T52" fmla="*/ 2147483647 w 1328"/>
              <a:gd name="T53" fmla="*/ 2147483647 h 956"/>
              <a:gd name="T54" fmla="*/ 2147483647 w 1328"/>
              <a:gd name="T55" fmla="*/ 2147483647 h 956"/>
              <a:gd name="T56" fmla="*/ 2147483647 w 1328"/>
              <a:gd name="T57" fmla="*/ 2147483647 h 956"/>
              <a:gd name="T58" fmla="*/ 2147483647 w 1328"/>
              <a:gd name="T59" fmla="*/ 2147483647 h 956"/>
              <a:gd name="T60" fmla="*/ 2147483647 w 1328"/>
              <a:gd name="T61" fmla="*/ 2147483647 h 956"/>
              <a:gd name="T62" fmla="*/ 2147483647 w 1328"/>
              <a:gd name="T63" fmla="*/ 2147483647 h 956"/>
              <a:gd name="T64" fmla="*/ 2147483647 w 1328"/>
              <a:gd name="T65" fmla="*/ 2147483647 h 956"/>
              <a:gd name="T66" fmla="*/ 2147483647 w 1328"/>
              <a:gd name="T67" fmla="*/ 2147483647 h 956"/>
              <a:gd name="T68" fmla="*/ 2147483647 w 1328"/>
              <a:gd name="T69" fmla="*/ 2147483647 h 956"/>
              <a:gd name="T70" fmla="*/ 2147483647 w 1328"/>
              <a:gd name="T71" fmla="*/ 2147483647 h 9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28"/>
              <a:gd name="T109" fmla="*/ 0 h 956"/>
              <a:gd name="T110" fmla="*/ 1328 w 1328"/>
              <a:gd name="T111" fmla="*/ 956 h 95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p:spPr>
        <p:txBody>
          <a:bodyPr/>
          <a:lstStyle/>
          <a:p>
            <a:endParaRPr lang="en-US"/>
          </a:p>
        </p:txBody>
      </p:sp>
      <p:sp>
        <p:nvSpPr>
          <p:cNvPr id="20486" name="Freeform 5"/>
          <p:cNvSpPr>
            <a:spLocks/>
          </p:cNvSpPr>
          <p:nvPr/>
        </p:nvSpPr>
        <p:spPr bwMode="auto">
          <a:xfrm>
            <a:off x="6227763" y="1387475"/>
            <a:ext cx="755650" cy="682625"/>
          </a:xfrm>
          <a:custGeom>
            <a:avLst/>
            <a:gdLst>
              <a:gd name="T0" fmla="*/ 2147483647 w 476"/>
              <a:gd name="T1" fmla="*/ 2147483647 h 430"/>
              <a:gd name="T2" fmla="*/ 2147483647 w 476"/>
              <a:gd name="T3" fmla="*/ 2147483647 h 430"/>
              <a:gd name="T4" fmla="*/ 2147483647 w 476"/>
              <a:gd name="T5" fmla="*/ 2147483647 h 430"/>
              <a:gd name="T6" fmla="*/ 0 w 476"/>
              <a:gd name="T7" fmla="*/ 2147483647 h 430"/>
              <a:gd name="T8" fmla="*/ 2147483647 w 476"/>
              <a:gd name="T9" fmla="*/ 2147483647 h 430"/>
              <a:gd name="T10" fmla="*/ 2147483647 w 476"/>
              <a:gd name="T11" fmla="*/ 2147483647 h 430"/>
              <a:gd name="T12" fmla="*/ 2147483647 w 476"/>
              <a:gd name="T13" fmla="*/ 2147483647 h 430"/>
              <a:gd name="T14" fmla="*/ 2147483647 w 476"/>
              <a:gd name="T15" fmla="*/ 2147483647 h 430"/>
              <a:gd name="T16" fmla="*/ 2147483647 w 476"/>
              <a:gd name="T17" fmla="*/ 2147483647 h 430"/>
              <a:gd name="T18" fmla="*/ 2147483647 w 476"/>
              <a:gd name="T19" fmla="*/ 2147483647 h 430"/>
              <a:gd name="T20" fmla="*/ 2147483647 w 476"/>
              <a:gd name="T21" fmla="*/ 2147483647 h 430"/>
              <a:gd name="T22" fmla="*/ 2147483647 w 476"/>
              <a:gd name="T23" fmla="*/ 2147483647 h 430"/>
              <a:gd name="T24" fmla="*/ 2147483647 w 476"/>
              <a:gd name="T25" fmla="*/ 2147483647 h 430"/>
              <a:gd name="T26" fmla="*/ 2147483647 w 476"/>
              <a:gd name="T27" fmla="*/ 2147483647 h 430"/>
              <a:gd name="T28" fmla="*/ 2147483647 w 476"/>
              <a:gd name="T29" fmla="*/ 2147483647 h 430"/>
              <a:gd name="T30" fmla="*/ 2147483647 w 476"/>
              <a:gd name="T31" fmla="*/ 2147483647 h 430"/>
              <a:gd name="T32" fmla="*/ 2147483647 w 476"/>
              <a:gd name="T33" fmla="*/ 2147483647 h 430"/>
              <a:gd name="T34" fmla="*/ 2147483647 w 476"/>
              <a:gd name="T35" fmla="*/ 2147483647 h 430"/>
              <a:gd name="T36" fmla="*/ 2147483647 w 476"/>
              <a:gd name="T37" fmla="*/ 2147483647 h 430"/>
              <a:gd name="T38" fmla="*/ 2147483647 w 476"/>
              <a:gd name="T39" fmla="*/ 2147483647 h 4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76"/>
              <a:gd name="T61" fmla="*/ 0 h 430"/>
              <a:gd name="T62" fmla="*/ 476 w 476"/>
              <a:gd name="T63" fmla="*/ 430 h 4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p:spPr>
        <p:txBody>
          <a:bodyPr/>
          <a:lstStyle/>
          <a:p>
            <a:endParaRPr lang="en-US"/>
          </a:p>
        </p:txBody>
      </p:sp>
      <p:sp>
        <p:nvSpPr>
          <p:cNvPr id="20487" name="Text Box 6"/>
          <p:cNvSpPr txBox="1">
            <a:spLocks noChangeArrowheads="1"/>
          </p:cNvSpPr>
          <p:nvPr/>
        </p:nvSpPr>
        <p:spPr bwMode="auto">
          <a:xfrm>
            <a:off x="6348413" y="1519238"/>
            <a:ext cx="336550" cy="366712"/>
          </a:xfrm>
          <a:prstGeom prst="rect">
            <a:avLst/>
          </a:prstGeom>
          <a:noFill/>
          <a:ln w="9525">
            <a:noFill/>
            <a:miter lim="800000"/>
            <a:headEnd/>
            <a:tailEnd/>
          </a:ln>
        </p:spPr>
        <p:txBody>
          <a:bodyPr wrap="none">
            <a:spAutoFit/>
          </a:bodyPr>
          <a:lstStyle/>
          <a:p>
            <a:pPr algn="l"/>
            <a:r>
              <a:rPr lang="en-US"/>
              <a:t>P</a:t>
            </a:r>
          </a:p>
        </p:txBody>
      </p:sp>
      <p:sp>
        <p:nvSpPr>
          <p:cNvPr id="20488" name="Text Box 7"/>
          <p:cNvSpPr txBox="1">
            <a:spLocks noChangeArrowheads="1"/>
          </p:cNvSpPr>
          <p:nvPr/>
        </p:nvSpPr>
        <p:spPr bwMode="auto">
          <a:xfrm>
            <a:off x="6446838" y="2214563"/>
            <a:ext cx="501650" cy="366712"/>
          </a:xfrm>
          <a:prstGeom prst="rect">
            <a:avLst/>
          </a:prstGeom>
          <a:noFill/>
          <a:ln w="9525">
            <a:noFill/>
            <a:miter lim="800000"/>
            <a:headEnd/>
            <a:tailEnd/>
          </a:ln>
        </p:spPr>
        <p:txBody>
          <a:bodyPr wrap="none">
            <a:spAutoFit/>
          </a:bodyPr>
          <a:lstStyle/>
          <a:p>
            <a:pPr algn="l"/>
            <a:r>
              <a:rPr lang="en-US"/>
              <a:t>NP</a:t>
            </a:r>
          </a:p>
        </p:txBody>
      </p:sp>
      <p:sp>
        <p:nvSpPr>
          <p:cNvPr id="20489" name="Oval 8"/>
          <p:cNvSpPr>
            <a:spLocks noChangeArrowheads="1"/>
          </p:cNvSpPr>
          <p:nvPr/>
        </p:nvSpPr>
        <p:spPr bwMode="auto">
          <a:xfrm>
            <a:off x="7239000" y="1927225"/>
            <a:ext cx="573088" cy="373063"/>
          </a:xfrm>
          <a:prstGeom prst="ellipse">
            <a:avLst/>
          </a:prstGeom>
          <a:solidFill>
            <a:srgbClr val="C0C0C0"/>
          </a:solidFill>
          <a:ln w="9525">
            <a:solidFill>
              <a:schemeClr val="tx1"/>
            </a:solidFill>
            <a:round/>
            <a:headEnd/>
            <a:tailEnd/>
          </a:ln>
        </p:spPr>
        <p:txBody>
          <a:bodyPr wrap="none" anchor="ctr"/>
          <a:lstStyle/>
          <a:p>
            <a:endParaRPr lang="en-US"/>
          </a:p>
        </p:txBody>
      </p:sp>
      <p:sp>
        <p:nvSpPr>
          <p:cNvPr id="20490" name="Text Box 9"/>
          <p:cNvSpPr txBox="1">
            <a:spLocks noChangeArrowheads="1"/>
          </p:cNvSpPr>
          <p:nvPr/>
        </p:nvSpPr>
        <p:spPr bwMode="auto">
          <a:xfrm>
            <a:off x="7277100" y="1582738"/>
            <a:ext cx="1504950" cy="366712"/>
          </a:xfrm>
          <a:prstGeom prst="rect">
            <a:avLst/>
          </a:prstGeom>
          <a:noFill/>
          <a:ln w="9525">
            <a:noFill/>
            <a:miter lim="800000"/>
            <a:headEnd/>
            <a:tailEnd/>
          </a:ln>
        </p:spPr>
        <p:txBody>
          <a:bodyPr wrap="none">
            <a:spAutoFit/>
          </a:bodyPr>
          <a:lstStyle/>
          <a:p>
            <a:pPr algn="l"/>
            <a:r>
              <a:rPr lang="en-US"/>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5A22B081-F53F-4C1B-9EF4-3B219D35C045}" type="slidenum">
              <a:rPr lang="en-US" smtClean="0"/>
              <a:pPr/>
              <a:t>18</a:t>
            </a:fld>
            <a:endParaRPr lang="en-US" smtClean="0"/>
          </a:p>
        </p:txBody>
      </p:sp>
      <p:sp>
        <p:nvSpPr>
          <p:cNvPr id="21507" name="Rectangle 2"/>
          <p:cNvSpPr>
            <a:spLocks noGrp="1" noChangeArrowheads="1"/>
          </p:cNvSpPr>
          <p:nvPr>
            <p:ph type="title"/>
          </p:nvPr>
        </p:nvSpPr>
        <p:spPr/>
        <p:txBody>
          <a:bodyPr/>
          <a:lstStyle/>
          <a:p>
            <a:pPr eaLnBrk="1" hangingPunct="1"/>
            <a:r>
              <a:rPr lang="en-US" smtClean="0"/>
              <a:t>Relation among P, NP, NPC</a:t>
            </a:r>
          </a:p>
        </p:txBody>
      </p:sp>
      <p:sp>
        <p:nvSpPr>
          <p:cNvPr id="989187" name="Rectangle 3"/>
          <p:cNvSpPr>
            <a:spLocks noGrp="1" noChangeArrowheads="1"/>
          </p:cNvSpPr>
          <p:nvPr>
            <p:ph type="body" idx="1"/>
          </p:nvPr>
        </p:nvSpPr>
        <p:spPr>
          <a:xfrm>
            <a:off x="533400" y="1828800"/>
            <a:ext cx="8229600" cy="4191000"/>
          </a:xfrm>
        </p:spPr>
        <p:txBody>
          <a:bodyPr/>
          <a:lstStyle/>
          <a:p>
            <a:pPr eaLnBrk="1" hangingPunct="1"/>
            <a:r>
              <a:rPr lang="en-US" smtClean="0"/>
              <a:t>P </a:t>
            </a:r>
            <a:r>
              <a:rPr lang="en-US" smtClean="0">
                <a:sym typeface="Symbol" pitchFamily="18" charset="2"/>
              </a:rPr>
              <a:t> NP  (Sure) </a:t>
            </a:r>
          </a:p>
          <a:p>
            <a:pPr eaLnBrk="1" hangingPunct="1"/>
            <a:r>
              <a:rPr lang="en-US" smtClean="0">
                <a:sym typeface="Symbol" pitchFamily="18" charset="2"/>
              </a:rPr>
              <a:t>NPC  NP (sure)</a:t>
            </a:r>
          </a:p>
          <a:p>
            <a:pPr eaLnBrk="1" hangingPunct="1"/>
            <a:r>
              <a:rPr lang="en-US" smtClean="0"/>
              <a:t>P </a:t>
            </a:r>
            <a:r>
              <a:rPr lang="en-US" smtClean="0">
                <a:sym typeface="Symbol" pitchFamily="18" charset="2"/>
              </a:rPr>
              <a:t>= NP (or P  NP, or P  NP) ???</a:t>
            </a:r>
          </a:p>
          <a:p>
            <a:pPr eaLnBrk="1" hangingPunct="1"/>
            <a:r>
              <a:rPr lang="en-US" smtClean="0"/>
              <a:t>NPC </a:t>
            </a:r>
            <a:r>
              <a:rPr lang="en-US" smtClean="0">
                <a:sym typeface="Symbol" pitchFamily="18" charset="2"/>
              </a:rPr>
              <a:t>= NP (or NPC  NP, or NPC  NP) ???</a:t>
            </a:r>
          </a:p>
          <a:p>
            <a:pPr eaLnBrk="1" hangingPunct="1"/>
            <a:r>
              <a:rPr lang="en-US" smtClean="0">
                <a:sym typeface="Symbol" pitchFamily="18" charset="2"/>
              </a:rPr>
              <a:t>P  NP: one of the deepest, most perplexing open research problems in (theoretical) computer science since 1971.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9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9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9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9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40CC887C-DCC6-4142-A5F3-390134F72430}" type="slidenum">
              <a:rPr lang="en-US" smtClean="0"/>
              <a:pPr/>
              <a:t>19</a:t>
            </a:fld>
            <a:endParaRPr lang="en-US" smtClean="0"/>
          </a:p>
        </p:txBody>
      </p:sp>
      <p:sp>
        <p:nvSpPr>
          <p:cNvPr id="22531" name="Rectangle 2"/>
          <p:cNvSpPr>
            <a:spLocks noGrp="1" noChangeArrowheads="1"/>
          </p:cNvSpPr>
          <p:nvPr>
            <p:ph type="title"/>
          </p:nvPr>
        </p:nvSpPr>
        <p:spPr/>
        <p:txBody>
          <a:bodyPr/>
          <a:lstStyle/>
          <a:p>
            <a:pPr eaLnBrk="1" hangingPunct="1"/>
            <a:r>
              <a:rPr lang="en-US" smtClean="0"/>
              <a:t>Arguments about P, NP, NPC</a:t>
            </a:r>
          </a:p>
        </p:txBody>
      </p:sp>
      <p:sp>
        <p:nvSpPr>
          <p:cNvPr id="990211" name="Rectangle 3"/>
          <p:cNvSpPr>
            <a:spLocks noGrp="1" noChangeArrowheads="1"/>
          </p:cNvSpPr>
          <p:nvPr>
            <p:ph type="body" idx="1"/>
          </p:nvPr>
        </p:nvSpPr>
        <p:spPr/>
        <p:txBody>
          <a:bodyPr/>
          <a:lstStyle/>
          <a:p>
            <a:pPr eaLnBrk="1" hangingPunct="1">
              <a:lnSpc>
                <a:spcPct val="90000"/>
              </a:lnSpc>
            </a:pPr>
            <a:r>
              <a:rPr lang="en-US" smtClean="0"/>
              <a:t>No poly algorithm found for any NPC problem (even so many NPC problems)</a:t>
            </a:r>
          </a:p>
          <a:p>
            <a:pPr eaLnBrk="1" hangingPunct="1">
              <a:lnSpc>
                <a:spcPct val="90000"/>
              </a:lnSpc>
            </a:pPr>
            <a:r>
              <a:rPr lang="en-US" smtClean="0"/>
              <a:t>No proof that a poly algorithm cannot exist for any of NPC problems, (even having tried so long so hard).</a:t>
            </a:r>
          </a:p>
          <a:p>
            <a:pPr eaLnBrk="1" hangingPunct="1">
              <a:lnSpc>
                <a:spcPct val="90000"/>
              </a:lnSpc>
            </a:pPr>
            <a:r>
              <a:rPr lang="en-US" smtClean="0"/>
              <a:t> Most theoretical computer scientists believe that NPC is intractable (i.e., hard, and P </a:t>
            </a:r>
            <a:r>
              <a:rPr lang="en-US" smtClean="0">
                <a:sym typeface="Symbol" pitchFamily="18" charset="2"/>
              </a:rPr>
              <a:t></a:t>
            </a:r>
            <a:r>
              <a:rPr lang="en-US" smtClean="0"/>
              <a:t> NP).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0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0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941EE6EC-44F3-4D81-AEC1-8387C15F4C41}" type="slidenum">
              <a:rPr lang="en-US" smtClean="0"/>
              <a:pPr/>
              <a:t>2</a:t>
            </a:fld>
            <a:endParaRPr lang="en-US" smtClean="0"/>
          </a:p>
        </p:txBody>
      </p:sp>
      <p:sp>
        <p:nvSpPr>
          <p:cNvPr id="6147" name="Rectangle 2"/>
          <p:cNvSpPr>
            <a:spLocks noGrp="1" noChangeArrowheads="1"/>
          </p:cNvSpPr>
          <p:nvPr>
            <p:ph type="title"/>
          </p:nvPr>
        </p:nvSpPr>
        <p:spPr/>
        <p:txBody>
          <a:bodyPr/>
          <a:lstStyle/>
          <a:p>
            <a:pPr eaLnBrk="1" hangingPunct="1"/>
            <a:r>
              <a:rPr lang="en-US" smtClean="0"/>
              <a:t>NP-Completeness</a:t>
            </a:r>
          </a:p>
        </p:txBody>
      </p:sp>
      <p:sp>
        <p:nvSpPr>
          <p:cNvPr id="892931" name="Rectangle 3"/>
          <p:cNvSpPr>
            <a:spLocks noGrp="1" noChangeArrowheads="1"/>
          </p:cNvSpPr>
          <p:nvPr>
            <p:ph type="body" idx="1"/>
          </p:nvPr>
        </p:nvSpPr>
        <p:spPr>
          <a:xfrm>
            <a:off x="350838" y="1093788"/>
            <a:ext cx="8229600" cy="5594350"/>
          </a:xfrm>
        </p:spPr>
        <p:txBody>
          <a:bodyPr/>
          <a:lstStyle/>
          <a:p>
            <a:pPr eaLnBrk="1" hangingPunct="1">
              <a:lnSpc>
                <a:spcPct val="130000"/>
              </a:lnSpc>
            </a:pPr>
            <a:r>
              <a:rPr lang="en-US" b="1" smtClean="0">
                <a:solidFill>
                  <a:srgbClr val="DD0111"/>
                </a:solidFill>
              </a:rPr>
              <a:t>Polynomial-time algorithms</a:t>
            </a:r>
          </a:p>
          <a:p>
            <a:pPr eaLnBrk="1" hangingPunct="1">
              <a:lnSpc>
                <a:spcPct val="130000"/>
              </a:lnSpc>
              <a:buFontTx/>
              <a:buNone/>
            </a:pPr>
            <a:r>
              <a:rPr lang="en-US" b="1" smtClean="0"/>
              <a:t>	</a:t>
            </a:r>
            <a:r>
              <a:rPr lang="en-US" smtClean="0"/>
              <a:t>	</a:t>
            </a:r>
            <a:r>
              <a:rPr lang="en-US" smtClean="0">
                <a:solidFill>
                  <a:schemeClr val="tx1"/>
                </a:solidFill>
              </a:rPr>
              <a:t>on inputs of size n, </a:t>
            </a:r>
            <a:r>
              <a:rPr lang="en-US" smtClean="0">
                <a:solidFill>
                  <a:schemeClr val="hlink"/>
                </a:solidFill>
              </a:rPr>
              <a:t>worst-case running time 	is </a:t>
            </a:r>
            <a:r>
              <a:rPr lang="en-US" smtClean="0">
                <a:solidFill>
                  <a:schemeClr val="hlink"/>
                </a:solidFill>
                <a:latin typeface="Comic Sans MS" pitchFamily="66" charset="0"/>
              </a:rPr>
              <a:t>O(n</a:t>
            </a:r>
            <a:r>
              <a:rPr lang="en-US" baseline="30000" smtClean="0">
                <a:solidFill>
                  <a:schemeClr val="hlink"/>
                </a:solidFill>
                <a:latin typeface="Comic Sans MS" pitchFamily="66" charset="0"/>
              </a:rPr>
              <a:t>k</a:t>
            </a:r>
            <a:r>
              <a:rPr lang="en-US" smtClean="0">
                <a:solidFill>
                  <a:schemeClr val="hlink"/>
                </a:solidFill>
                <a:latin typeface="Comic Sans MS" pitchFamily="66" charset="0"/>
              </a:rPr>
              <a:t>)</a:t>
            </a:r>
            <a:r>
              <a:rPr lang="en-US" smtClean="0">
                <a:solidFill>
                  <a:schemeClr val="hlink"/>
                </a:solidFill>
              </a:rPr>
              <a:t>,</a:t>
            </a:r>
            <a:r>
              <a:rPr lang="en-US" smtClean="0">
                <a:solidFill>
                  <a:schemeClr val="tx1"/>
                </a:solidFill>
              </a:rPr>
              <a:t> for a constant k</a:t>
            </a:r>
          </a:p>
          <a:p>
            <a:pPr eaLnBrk="1" hangingPunct="1">
              <a:lnSpc>
                <a:spcPct val="130000"/>
              </a:lnSpc>
            </a:pPr>
            <a:r>
              <a:rPr lang="en-US" smtClean="0">
                <a:solidFill>
                  <a:schemeClr val="hlink"/>
                </a:solidFill>
              </a:rPr>
              <a:t>Not all problems</a:t>
            </a:r>
            <a:r>
              <a:rPr lang="en-US" smtClean="0">
                <a:solidFill>
                  <a:schemeClr val="tx1"/>
                </a:solidFill>
              </a:rPr>
              <a:t> can be solved in polynomial time</a:t>
            </a:r>
          </a:p>
          <a:p>
            <a:pPr lvl="1" eaLnBrk="1" hangingPunct="1">
              <a:lnSpc>
                <a:spcPct val="130000"/>
              </a:lnSpc>
            </a:pPr>
            <a:r>
              <a:rPr lang="en-US" smtClean="0"/>
              <a:t>Some problems </a:t>
            </a:r>
            <a:r>
              <a:rPr lang="en-US" smtClean="0">
                <a:solidFill>
                  <a:schemeClr val="hlink"/>
                </a:solidFill>
              </a:rPr>
              <a:t>cannot be solved</a:t>
            </a:r>
            <a:r>
              <a:rPr lang="en-US" smtClean="0"/>
              <a:t> by any computer no matter how much time is provided (Turing’s Halting problem) – such problems are called </a:t>
            </a:r>
            <a:r>
              <a:rPr lang="en-US" b="1" smtClean="0">
                <a:solidFill>
                  <a:srgbClr val="0000FF"/>
                </a:solidFill>
              </a:rPr>
              <a:t>undecidable</a:t>
            </a:r>
          </a:p>
          <a:p>
            <a:pPr lvl="1" eaLnBrk="1" hangingPunct="1">
              <a:lnSpc>
                <a:spcPct val="130000"/>
              </a:lnSpc>
            </a:pPr>
            <a:r>
              <a:rPr lang="en-US" smtClean="0"/>
              <a:t>Some problems can be </a:t>
            </a:r>
            <a:r>
              <a:rPr lang="en-US" smtClean="0">
                <a:solidFill>
                  <a:schemeClr val="hlink"/>
                </a:solidFill>
              </a:rPr>
              <a:t>solved but not in </a:t>
            </a:r>
            <a:r>
              <a:rPr lang="en-US" smtClean="0">
                <a:solidFill>
                  <a:schemeClr val="hlink"/>
                </a:solidFill>
                <a:latin typeface="Comic Sans MS" pitchFamily="66" charset="0"/>
              </a:rPr>
              <a:t>O(n</a:t>
            </a:r>
            <a:r>
              <a:rPr lang="en-US" baseline="30000" smtClean="0">
                <a:solidFill>
                  <a:schemeClr val="hlink"/>
                </a:solidFill>
                <a:latin typeface="Comic Sans MS" pitchFamily="66" charset="0"/>
              </a:rPr>
              <a:t>k</a:t>
            </a:r>
            <a:r>
              <a:rPr lang="en-US" smtClean="0">
                <a:solidFill>
                  <a:schemeClr val="hlink"/>
                </a:solidFill>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2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29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29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2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p>
            <a:fld id="{992992A1-6E89-4B5C-AE96-FADE8C2AE853}" type="slidenum">
              <a:rPr lang="en-US" smtClean="0"/>
              <a:pPr/>
              <a:t>20</a:t>
            </a:fld>
            <a:endParaRPr lang="en-US" smtClean="0"/>
          </a:p>
        </p:txBody>
      </p:sp>
      <p:sp>
        <p:nvSpPr>
          <p:cNvPr id="23555" name="Text Box 2"/>
          <p:cNvSpPr txBox="1">
            <a:spLocks noChangeArrowheads="1"/>
          </p:cNvSpPr>
          <p:nvPr/>
        </p:nvSpPr>
        <p:spPr bwMode="auto">
          <a:xfrm>
            <a:off x="914400" y="685800"/>
            <a:ext cx="7088188" cy="457200"/>
          </a:xfrm>
          <a:prstGeom prst="rect">
            <a:avLst/>
          </a:prstGeom>
          <a:noFill/>
          <a:ln w="9525">
            <a:noFill/>
            <a:miter lim="800000"/>
            <a:headEnd/>
            <a:tailEnd/>
          </a:ln>
        </p:spPr>
        <p:txBody>
          <a:bodyPr wrap="none">
            <a:spAutoFit/>
          </a:bodyPr>
          <a:lstStyle/>
          <a:p>
            <a:pPr algn="l"/>
            <a:r>
              <a:rPr lang="en-US" sz="2400">
                <a:latin typeface="Times New Roman" pitchFamily="18" charset="0"/>
              </a:rPr>
              <a:t>View of Theoretical Computer Scientists on P, NP, NPC</a:t>
            </a:r>
          </a:p>
        </p:txBody>
      </p:sp>
      <p:sp>
        <p:nvSpPr>
          <p:cNvPr id="23556" name="Oval 3"/>
          <p:cNvSpPr>
            <a:spLocks noChangeArrowheads="1"/>
          </p:cNvSpPr>
          <p:nvPr/>
        </p:nvSpPr>
        <p:spPr bwMode="auto">
          <a:xfrm>
            <a:off x="1905000" y="2286000"/>
            <a:ext cx="4343400" cy="2133600"/>
          </a:xfrm>
          <a:prstGeom prst="ellipse">
            <a:avLst/>
          </a:prstGeom>
          <a:solidFill>
            <a:srgbClr val="DDDDDD"/>
          </a:solidFill>
          <a:ln w="9525">
            <a:solidFill>
              <a:schemeClr val="tx1"/>
            </a:solidFill>
            <a:round/>
            <a:headEnd/>
            <a:tailEnd/>
          </a:ln>
        </p:spPr>
        <p:txBody>
          <a:bodyPr wrap="none" anchor="ctr"/>
          <a:lstStyle/>
          <a:p>
            <a:endParaRPr lang="en-US" sz="2400">
              <a:latin typeface="Times New Roman" pitchFamily="18" charset="0"/>
            </a:endParaRPr>
          </a:p>
        </p:txBody>
      </p:sp>
      <p:sp>
        <p:nvSpPr>
          <p:cNvPr id="23557" name="Oval 4"/>
          <p:cNvSpPr>
            <a:spLocks noChangeArrowheads="1"/>
          </p:cNvSpPr>
          <p:nvPr/>
        </p:nvSpPr>
        <p:spPr bwMode="auto">
          <a:xfrm>
            <a:off x="4114800" y="2819400"/>
            <a:ext cx="1066800" cy="609600"/>
          </a:xfrm>
          <a:prstGeom prst="ellipse">
            <a:avLst/>
          </a:prstGeom>
          <a:solidFill>
            <a:srgbClr val="B2B2B2"/>
          </a:solidFill>
          <a:ln w="9525">
            <a:solidFill>
              <a:schemeClr val="tx1"/>
            </a:solidFill>
            <a:round/>
            <a:headEnd/>
            <a:tailEnd/>
          </a:ln>
        </p:spPr>
        <p:txBody>
          <a:bodyPr wrap="none" anchor="ctr"/>
          <a:lstStyle/>
          <a:p>
            <a:r>
              <a:rPr lang="en-US" sz="2400">
                <a:latin typeface="Times New Roman" pitchFamily="18" charset="0"/>
              </a:rPr>
              <a:t>NPC</a:t>
            </a:r>
          </a:p>
        </p:txBody>
      </p:sp>
      <p:sp>
        <p:nvSpPr>
          <p:cNvPr id="23558" name="Oval 5"/>
          <p:cNvSpPr>
            <a:spLocks noChangeArrowheads="1"/>
          </p:cNvSpPr>
          <p:nvPr/>
        </p:nvSpPr>
        <p:spPr bwMode="auto">
          <a:xfrm>
            <a:off x="3048000" y="3657600"/>
            <a:ext cx="762000" cy="533400"/>
          </a:xfrm>
          <a:prstGeom prst="ellipse">
            <a:avLst/>
          </a:prstGeom>
          <a:solidFill>
            <a:srgbClr val="B2B2B2"/>
          </a:solidFill>
          <a:ln w="9525">
            <a:solidFill>
              <a:schemeClr val="tx1"/>
            </a:solidFill>
            <a:round/>
            <a:headEnd/>
            <a:tailEnd/>
          </a:ln>
        </p:spPr>
        <p:txBody>
          <a:bodyPr wrap="none" anchor="ctr"/>
          <a:lstStyle/>
          <a:p>
            <a:endParaRPr lang="en-US"/>
          </a:p>
        </p:txBody>
      </p:sp>
      <p:sp>
        <p:nvSpPr>
          <p:cNvPr id="23559" name="Text Box 6"/>
          <p:cNvSpPr txBox="1">
            <a:spLocks noChangeArrowheads="1"/>
          </p:cNvSpPr>
          <p:nvPr/>
        </p:nvSpPr>
        <p:spPr bwMode="auto">
          <a:xfrm>
            <a:off x="3276600" y="3657600"/>
            <a:ext cx="354013" cy="457200"/>
          </a:xfrm>
          <a:prstGeom prst="rect">
            <a:avLst/>
          </a:prstGeom>
          <a:noFill/>
          <a:ln w="9525">
            <a:noFill/>
            <a:miter lim="800000"/>
            <a:headEnd/>
            <a:tailEnd/>
          </a:ln>
        </p:spPr>
        <p:txBody>
          <a:bodyPr>
            <a:spAutoFit/>
          </a:bodyPr>
          <a:lstStyle/>
          <a:p>
            <a:pPr algn="l"/>
            <a:r>
              <a:rPr lang="en-US" sz="2400">
                <a:latin typeface="Times New Roman" pitchFamily="18" charset="0"/>
              </a:rPr>
              <a:t>P</a:t>
            </a:r>
          </a:p>
        </p:txBody>
      </p:sp>
      <p:sp>
        <p:nvSpPr>
          <p:cNvPr id="23560" name="Text Box 7"/>
          <p:cNvSpPr txBox="1">
            <a:spLocks noChangeArrowheads="1"/>
          </p:cNvSpPr>
          <p:nvPr/>
        </p:nvSpPr>
        <p:spPr bwMode="auto">
          <a:xfrm>
            <a:off x="2819400" y="2895600"/>
            <a:ext cx="574675" cy="457200"/>
          </a:xfrm>
          <a:prstGeom prst="rect">
            <a:avLst/>
          </a:prstGeom>
          <a:noFill/>
          <a:ln w="9525">
            <a:noFill/>
            <a:miter lim="800000"/>
            <a:headEnd/>
            <a:tailEnd/>
          </a:ln>
        </p:spPr>
        <p:txBody>
          <a:bodyPr wrap="none">
            <a:spAutoFit/>
          </a:bodyPr>
          <a:lstStyle/>
          <a:p>
            <a:pPr algn="l"/>
            <a:r>
              <a:rPr lang="en-US" sz="2400">
                <a:latin typeface="Times New Roman" pitchFamily="18" charset="0"/>
              </a:rPr>
              <a:t>NP</a:t>
            </a:r>
          </a:p>
        </p:txBody>
      </p:sp>
      <p:sp>
        <p:nvSpPr>
          <p:cNvPr id="23561" name="Text Box 8"/>
          <p:cNvSpPr txBox="1">
            <a:spLocks noChangeArrowheads="1"/>
          </p:cNvSpPr>
          <p:nvPr/>
        </p:nvSpPr>
        <p:spPr bwMode="auto">
          <a:xfrm>
            <a:off x="2057400" y="5105400"/>
            <a:ext cx="4497388" cy="457200"/>
          </a:xfrm>
          <a:prstGeom prst="rect">
            <a:avLst/>
          </a:prstGeom>
          <a:noFill/>
          <a:ln w="9525">
            <a:noFill/>
            <a:miter lim="800000"/>
            <a:headEnd/>
            <a:tailEnd/>
          </a:ln>
        </p:spPr>
        <p:txBody>
          <a:bodyPr wrap="none">
            <a:spAutoFit/>
          </a:bodyPr>
          <a:lstStyle/>
          <a:p>
            <a:pPr algn="l"/>
            <a:r>
              <a:rPr lang="en-US" sz="2400">
                <a:latin typeface="Times New Roman" pitchFamily="18" charset="0"/>
              </a:rPr>
              <a:t>P </a:t>
            </a:r>
            <a:r>
              <a:rPr lang="en-US" sz="2400">
                <a:latin typeface="Times New Roman" pitchFamily="18" charset="0"/>
                <a:sym typeface="Symbol" pitchFamily="18" charset="2"/>
              </a:rPr>
              <a:t> NP, NPC  NP, P  NPC = </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C4232EB0-5F0B-4804-9093-AF93BADE833E}" type="slidenum">
              <a:rPr lang="en-US" smtClean="0"/>
              <a:pPr/>
              <a:t>21</a:t>
            </a:fld>
            <a:endParaRPr lang="en-US" smtClean="0"/>
          </a:p>
        </p:txBody>
      </p:sp>
      <p:sp>
        <p:nvSpPr>
          <p:cNvPr id="24579" name="Rectangle 2"/>
          <p:cNvSpPr>
            <a:spLocks noGrp="1" noChangeArrowheads="1"/>
          </p:cNvSpPr>
          <p:nvPr>
            <p:ph type="title"/>
          </p:nvPr>
        </p:nvSpPr>
        <p:spPr/>
        <p:txBody>
          <a:bodyPr/>
          <a:lstStyle/>
          <a:p>
            <a:pPr eaLnBrk="1" hangingPunct="1"/>
            <a:r>
              <a:rPr lang="en-US" smtClean="0"/>
              <a:t>Why discussion on NPC</a:t>
            </a:r>
          </a:p>
        </p:txBody>
      </p:sp>
      <p:sp>
        <p:nvSpPr>
          <p:cNvPr id="992259" name="Rectangle 3"/>
          <p:cNvSpPr>
            <a:spLocks noGrp="1" noChangeArrowheads="1"/>
          </p:cNvSpPr>
          <p:nvPr>
            <p:ph type="body" idx="1"/>
          </p:nvPr>
        </p:nvSpPr>
        <p:spPr/>
        <p:txBody>
          <a:bodyPr/>
          <a:lstStyle/>
          <a:p>
            <a:pPr eaLnBrk="1" hangingPunct="1"/>
            <a:r>
              <a:rPr lang="en-US" sz="2400" smtClean="0"/>
              <a:t>If a problem is proved to be NPC, a </a:t>
            </a:r>
            <a:r>
              <a:rPr lang="en-US" sz="2400" smtClean="0">
                <a:solidFill>
                  <a:srgbClr val="CC0000"/>
                </a:solidFill>
              </a:rPr>
              <a:t>good evidence for its intractability</a:t>
            </a:r>
            <a:r>
              <a:rPr lang="en-US" sz="2400" smtClean="0"/>
              <a:t> (hardness).</a:t>
            </a:r>
          </a:p>
          <a:p>
            <a:pPr eaLnBrk="1" hangingPunct="1"/>
            <a:r>
              <a:rPr lang="en-US" sz="2400" smtClean="0">
                <a:solidFill>
                  <a:srgbClr val="CC0000"/>
                </a:solidFill>
              </a:rPr>
              <a:t>Not waste time</a:t>
            </a:r>
            <a:r>
              <a:rPr lang="en-US" sz="2400" smtClean="0"/>
              <a:t> on trying to find efficient algorithm for it</a:t>
            </a:r>
          </a:p>
          <a:p>
            <a:pPr eaLnBrk="1" hangingPunct="1"/>
            <a:r>
              <a:rPr lang="en-US" sz="2400" smtClean="0"/>
              <a:t>Instead, focus on design </a:t>
            </a:r>
            <a:r>
              <a:rPr lang="en-US" sz="2400" smtClean="0">
                <a:solidFill>
                  <a:srgbClr val="CC0000"/>
                </a:solidFill>
              </a:rPr>
              <a:t>approximate algorithm</a:t>
            </a:r>
            <a:r>
              <a:rPr lang="en-US" sz="2400" smtClean="0"/>
              <a:t> or a solution for a special case of the problem</a:t>
            </a:r>
          </a:p>
          <a:p>
            <a:pPr eaLnBrk="1" hangingPunct="1"/>
            <a:r>
              <a:rPr lang="en-US" sz="2400" smtClean="0"/>
              <a:t>Some problems looks very easy on the surface, but in fact, is hard (NPC).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2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2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2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FD031B4B-D864-4D7E-A19B-FF2154B827C6}" type="slidenum">
              <a:rPr lang="en-US" smtClean="0"/>
              <a:pPr/>
              <a:t>22</a:t>
            </a:fld>
            <a:endParaRPr lang="en-US" smtClean="0"/>
          </a:p>
        </p:txBody>
      </p:sp>
      <p:sp>
        <p:nvSpPr>
          <p:cNvPr id="25603" name="Rectangle 2"/>
          <p:cNvSpPr>
            <a:spLocks noGrp="1" noChangeArrowheads="1"/>
          </p:cNvSpPr>
          <p:nvPr>
            <p:ph type="title"/>
          </p:nvPr>
        </p:nvSpPr>
        <p:spPr/>
        <p:txBody>
          <a:bodyPr/>
          <a:lstStyle/>
          <a:p>
            <a:pPr eaLnBrk="1" hangingPunct="1"/>
            <a:r>
              <a:rPr lang="en-US" smtClean="0"/>
              <a:t>P &amp; NP-Complete Problems</a:t>
            </a:r>
          </a:p>
        </p:txBody>
      </p:sp>
      <p:sp>
        <p:nvSpPr>
          <p:cNvPr id="855043" name="Rectangle 3"/>
          <p:cNvSpPr>
            <a:spLocks noGrp="1" noChangeArrowheads="1"/>
          </p:cNvSpPr>
          <p:nvPr>
            <p:ph type="body" idx="1"/>
          </p:nvPr>
        </p:nvSpPr>
        <p:spPr/>
        <p:txBody>
          <a:bodyPr/>
          <a:lstStyle/>
          <a:p>
            <a:pPr eaLnBrk="1" hangingPunct="1">
              <a:lnSpc>
                <a:spcPct val="150000"/>
              </a:lnSpc>
            </a:pPr>
            <a:r>
              <a:rPr lang="en-US" b="1" smtClean="0"/>
              <a:t>Shortest simple path</a:t>
            </a:r>
          </a:p>
          <a:p>
            <a:pPr lvl="1" eaLnBrk="1" hangingPunct="1">
              <a:lnSpc>
                <a:spcPct val="150000"/>
              </a:lnSpc>
            </a:pPr>
            <a:r>
              <a:rPr lang="en-US" smtClean="0"/>
              <a:t>Given a graph G = (V, E) find a </a:t>
            </a:r>
            <a:r>
              <a:rPr lang="en-US" b="1" smtClean="0"/>
              <a:t>shortest</a:t>
            </a:r>
            <a:r>
              <a:rPr lang="en-US" smtClean="0"/>
              <a:t> path from a source to all other vertices</a:t>
            </a:r>
          </a:p>
          <a:p>
            <a:pPr lvl="1" eaLnBrk="1" hangingPunct="1">
              <a:lnSpc>
                <a:spcPct val="150000"/>
              </a:lnSpc>
            </a:pPr>
            <a:r>
              <a:rPr lang="en-US" smtClean="0"/>
              <a:t>Polynomial solution: O(VE)</a:t>
            </a:r>
          </a:p>
          <a:p>
            <a:pPr eaLnBrk="1" hangingPunct="1">
              <a:lnSpc>
                <a:spcPct val="150000"/>
              </a:lnSpc>
            </a:pPr>
            <a:r>
              <a:rPr lang="en-US" b="1" smtClean="0"/>
              <a:t>Longest simple path</a:t>
            </a:r>
          </a:p>
          <a:p>
            <a:pPr lvl="1" eaLnBrk="1" hangingPunct="1">
              <a:lnSpc>
                <a:spcPct val="150000"/>
              </a:lnSpc>
            </a:pPr>
            <a:r>
              <a:rPr lang="en-US" smtClean="0"/>
              <a:t>Given a graph G = (V, E) find a </a:t>
            </a:r>
            <a:r>
              <a:rPr lang="en-US" b="1" smtClean="0"/>
              <a:t>longest</a:t>
            </a:r>
            <a:r>
              <a:rPr lang="en-US" smtClean="0"/>
              <a:t> path from a source to all other vertices</a:t>
            </a:r>
          </a:p>
          <a:p>
            <a:pPr lvl="1" eaLnBrk="1" hangingPunct="1">
              <a:lnSpc>
                <a:spcPct val="150000"/>
              </a:lnSpc>
            </a:pPr>
            <a:r>
              <a:rPr lang="en-US" smtClean="0"/>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6CC9BCFE-D8BD-4096-A317-5E6E7B509875}" type="slidenum">
              <a:rPr lang="en-US" smtClean="0"/>
              <a:pPr/>
              <a:t>23</a:t>
            </a:fld>
            <a:endParaRPr lang="en-US" smtClean="0"/>
          </a:p>
        </p:txBody>
      </p:sp>
      <p:sp>
        <p:nvSpPr>
          <p:cNvPr id="26627" name="Rectangle 2"/>
          <p:cNvSpPr>
            <a:spLocks noGrp="1" noChangeArrowheads="1"/>
          </p:cNvSpPr>
          <p:nvPr>
            <p:ph type="title"/>
          </p:nvPr>
        </p:nvSpPr>
        <p:spPr/>
        <p:txBody>
          <a:bodyPr/>
          <a:lstStyle/>
          <a:p>
            <a:pPr eaLnBrk="1" hangingPunct="1"/>
            <a:r>
              <a:rPr lang="en-US" smtClean="0"/>
              <a:t>P &amp; NP-Complete Problems</a:t>
            </a:r>
          </a:p>
        </p:txBody>
      </p:sp>
      <p:sp>
        <p:nvSpPr>
          <p:cNvPr id="856067" name="Rectangle 3"/>
          <p:cNvSpPr>
            <a:spLocks noGrp="1" noChangeArrowheads="1"/>
          </p:cNvSpPr>
          <p:nvPr>
            <p:ph type="body" idx="1"/>
          </p:nvPr>
        </p:nvSpPr>
        <p:spPr/>
        <p:txBody>
          <a:bodyPr/>
          <a:lstStyle/>
          <a:p>
            <a:pPr eaLnBrk="1" hangingPunct="1">
              <a:lnSpc>
                <a:spcPct val="130000"/>
              </a:lnSpc>
            </a:pPr>
            <a:r>
              <a:rPr lang="en-US" b="1" smtClean="0"/>
              <a:t>Euler tour</a:t>
            </a:r>
          </a:p>
          <a:p>
            <a:pPr lvl="1" eaLnBrk="1" hangingPunct="1">
              <a:lnSpc>
                <a:spcPct val="130000"/>
              </a:lnSpc>
            </a:pPr>
            <a:r>
              <a:rPr lang="en-US" smtClean="0"/>
              <a:t>G = (V, E) a connected, directed graph find a cycle that traverses each edge of G exactly once (may visit a vertex multiple times) </a:t>
            </a:r>
          </a:p>
          <a:p>
            <a:pPr lvl="1" eaLnBrk="1" hangingPunct="1">
              <a:lnSpc>
                <a:spcPct val="130000"/>
              </a:lnSpc>
            </a:pPr>
            <a:r>
              <a:rPr lang="en-US" smtClean="0"/>
              <a:t>Polynomial solution O(E)</a:t>
            </a:r>
          </a:p>
          <a:p>
            <a:pPr eaLnBrk="1" hangingPunct="1">
              <a:lnSpc>
                <a:spcPct val="130000"/>
              </a:lnSpc>
            </a:pPr>
            <a:r>
              <a:rPr lang="en-US" b="1" smtClean="0"/>
              <a:t>Hamiltonian cycle</a:t>
            </a:r>
          </a:p>
          <a:p>
            <a:pPr lvl="1" eaLnBrk="1" hangingPunct="1">
              <a:lnSpc>
                <a:spcPct val="130000"/>
              </a:lnSpc>
            </a:pPr>
            <a:r>
              <a:rPr lang="en-US" smtClean="0"/>
              <a:t>G = (V, E) a connected, directed graph find a cycle that visits each vertex of G exactly once</a:t>
            </a:r>
          </a:p>
          <a:p>
            <a:pPr lvl="1" eaLnBrk="1" hangingPunct="1">
              <a:lnSpc>
                <a:spcPct val="130000"/>
              </a:lnSpc>
            </a:pPr>
            <a:r>
              <a:rPr lang="en-US" smtClean="0"/>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60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0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6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5CAEE62-0571-48FB-B4DC-E519787EE72D}" type="slidenum">
              <a:rPr lang="en-US" smtClean="0"/>
              <a:pPr/>
              <a:t>24</a:t>
            </a:fld>
            <a:endParaRPr lang="en-US" smtClean="0"/>
          </a:p>
        </p:txBody>
      </p:sp>
      <p:sp>
        <p:nvSpPr>
          <p:cNvPr id="27651" name="Rectangle 2"/>
          <p:cNvSpPr>
            <a:spLocks noGrp="1" noChangeArrowheads="1"/>
          </p:cNvSpPr>
          <p:nvPr>
            <p:ph type="title"/>
          </p:nvPr>
        </p:nvSpPr>
        <p:spPr/>
        <p:txBody>
          <a:bodyPr/>
          <a:lstStyle/>
          <a:p>
            <a:pPr eaLnBrk="1" hangingPunct="1"/>
            <a:r>
              <a:rPr lang="en-US" altLang="zh-TW" sz="3200" smtClean="0">
                <a:ea typeface="新細明體" charset="-120"/>
              </a:rPr>
              <a:t>A First NP-complete problem</a:t>
            </a:r>
          </a:p>
        </p:txBody>
      </p:sp>
      <p:sp>
        <p:nvSpPr>
          <p:cNvPr id="27652" name="Rectangle 3"/>
          <p:cNvSpPr>
            <a:spLocks noGrp="1" noChangeArrowheads="1"/>
          </p:cNvSpPr>
          <p:nvPr>
            <p:ph type="body" idx="1"/>
          </p:nvPr>
        </p:nvSpPr>
        <p:spPr/>
        <p:txBody>
          <a:bodyPr/>
          <a:lstStyle/>
          <a:p>
            <a:pPr eaLnBrk="1" hangingPunct="1"/>
            <a:r>
              <a:rPr lang="en-US" altLang="zh-TW" smtClean="0">
                <a:ea typeface="新細明體" charset="-120"/>
              </a:rPr>
              <a:t>Because the technique of reduction relies on having a problem already known to be NP-complete in order to prove a different problem NP-complete, </a:t>
            </a:r>
          </a:p>
          <a:p>
            <a:pPr lvl="1" eaLnBrk="1" hangingPunct="1"/>
            <a:r>
              <a:rPr lang="en-US" altLang="zh-TW" smtClean="0">
                <a:ea typeface="新細明體" charset="-120"/>
              </a:rPr>
              <a:t>we need a “</a:t>
            </a:r>
            <a:r>
              <a:rPr lang="en-US" altLang="zh-TW" smtClean="0">
                <a:solidFill>
                  <a:srgbClr val="008000"/>
                </a:solidFill>
                <a:ea typeface="新細明體" charset="-120"/>
              </a:rPr>
              <a:t>first</a:t>
            </a:r>
            <a:r>
              <a:rPr lang="en-US" altLang="zh-TW" smtClean="0">
                <a:ea typeface="新細明體" charset="-120"/>
              </a:rPr>
              <a:t>” NPC  problem.</a:t>
            </a:r>
          </a:p>
          <a:p>
            <a:pPr eaLnBrk="1" hangingPunct="1"/>
            <a:endParaRPr lang="en-US" altLang="zh-TW" smtClean="0">
              <a:ea typeface="新細明體" charset="-120"/>
            </a:endParaRPr>
          </a:p>
          <a:p>
            <a:pPr eaLnBrk="1" hangingPunct="1"/>
            <a:r>
              <a:rPr lang="en-US" altLang="zh-TW" smtClean="0">
                <a:solidFill>
                  <a:srgbClr val="CC0000"/>
                </a:solidFill>
                <a:ea typeface="新細明體" charset="-120"/>
              </a:rPr>
              <a:t>Circuit-satisfiability problem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65109FD-8A1E-4E7B-8CFC-78EF8E26FCB6}" type="slidenum">
              <a:rPr lang="en-US" smtClean="0"/>
              <a:pPr/>
              <a:t>25</a:t>
            </a:fld>
            <a:endParaRPr lang="en-US" smtClean="0"/>
          </a:p>
        </p:txBody>
      </p:sp>
      <p:sp>
        <p:nvSpPr>
          <p:cNvPr id="28675" name="Rectangle 2"/>
          <p:cNvSpPr>
            <a:spLocks noGrp="1" noChangeArrowheads="1"/>
          </p:cNvSpPr>
          <p:nvPr>
            <p:ph type="title"/>
          </p:nvPr>
        </p:nvSpPr>
        <p:spPr>
          <a:xfrm>
            <a:off x="685800" y="174625"/>
            <a:ext cx="7772400" cy="815975"/>
          </a:xfrm>
        </p:spPr>
        <p:txBody>
          <a:bodyPr/>
          <a:lstStyle/>
          <a:p>
            <a:pPr eaLnBrk="1" hangingPunct="1"/>
            <a:r>
              <a:rPr lang="en-US" sz="3200" smtClean="0"/>
              <a:t>First NP-complete problem—Circuit Satisfiability (problem definition)</a:t>
            </a:r>
          </a:p>
        </p:txBody>
      </p:sp>
      <p:sp>
        <p:nvSpPr>
          <p:cNvPr id="993283" name="Rectangle 3"/>
          <p:cNvSpPr>
            <a:spLocks noGrp="1" noChangeArrowheads="1"/>
          </p:cNvSpPr>
          <p:nvPr>
            <p:ph type="body" idx="1"/>
          </p:nvPr>
        </p:nvSpPr>
        <p:spPr>
          <a:xfrm>
            <a:off x="371475" y="1349375"/>
            <a:ext cx="8772525" cy="4768850"/>
          </a:xfrm>
        </p:spPr>
        <p:txBody>
          <a:bodyPr/>
          <a:lstStyle/>
          <a:p>
            <a:pPr eaLnBrk="1" hangingPunct="1">
              <a:lnSpc>
                <a:spcPct val="90000"/>
              </a:lnSpc>
            </a:pPr>
            <a:r>
              <a:rPr lang="en-US" sz="2400" smtClean="0"/>
              <a:t>Boolean combinational circuit</a:t>
            </a:r>
          </a:p>
          <a:p>
            <a:pPr lvl="1" eaLnBrk="1" hangingPunct="1">
              <a:lnSpc>
                <a:spcPct val="90000"/>
              </a:lnSpc>
            </a:pPr>
            <a:r>
              <a:rPr lang="en-US" sz="2000" smtClean="0">
                <a:solidFill>
                  <a:srgbClr val="0000FF"/>
                </a:solidFill>
              </a:rPr>
              <a:t>Boolean combinational elements</a:t>
            </a:r>
            <a:r>
              <a:rPr lang="en-US" sz="2000" smtClean="0"/>
              <a:t>, wired together</a:t>
            </a:r>
          </a:p>
          <a:p>
            <a:pPr lvl="1" eaLnBrk="1" hangingPunct="1">
              <a:lnSpc>
                <a:spcPct val="90000"/>
              </a:lnSpc>
            </a:pPr>
            <a:r>
              <a:rPr lang="en-US" sz="2000" smtClean="0"/>
              <a:t>Each element, inputs and outputs (</a:t>
            </a:r>
            <a:r>
              <a:rPr lang="en-US" sz="2000" smtClean="0">
                <a:solidFill>
                  <a:srgbClr val="0000FF"/>
                </a:solidFill>
              </a:rPr>
              <a:t>binary</a:t>
            </a:r>
            <a:r>
              <a:rPr lang="en-US" sz="2000" smtClean="0"/>
              <a:t>)</a:t>
            </a:r>
          </a:p>
          <a:p>
            <a:pPr lvl="1" eaLnBrk="1" hangingPunct="1">
              <a:lnSpc>
                <a:spcPct val="90000"/>
              </a:lnSpc>
            </a:pPr>
            <a:r>
              <a:rPr lang="en-US" sz="2000" smtClean="0"/>
              <a:t>Limit the </a:t>
            </a:r>
            <a:r>
              <a:rPr lang="en-US" sz="2000" smtClean="0">
                <a:solidFill>
                  <a:srgbClr val="0000FF"/>
                </a:solidFill>
              </a:rPr>
              <a:t>number of outputs</a:t>
            </a:r>
            <a:r>
              <a:rPr lang="en-US" sz="2000" smtClean="0"/>
              <a:t> to 1.</a:t>
            </a:r>
          </a:p>
          <a:p>
            <a:pPr lvl="1" eaLnBrk="1" hangingPunct="1">
              <a:lnSpc>
                <a:spcPct val="90000"/>
              </a:lnSpc>
            </a:pPr>
            <a:r>
              <a:rPr lang="en-US" sz="2000" smtClean="0"/>
              <a:t>Called </a:t>
            </a:r>
            <a:r>
              <a:rPr lang="en-US" sz="2000" i="1" smtClean="0">
                <a:solidFill>
                  <a:srgbClr val="008000"/>
                </a:solidFill>
              </a:rPr>
              <a:t>logic gates</a:t>
            </a:r>
            <a:r>
              <a:rPr lang="en-US" sz="2000" smtClean="0"/>
              <a:t>: </a:t>
            </a:r>
            <a:r>
              <a:rPr lang="en-US" sz="2000" smtClean="0">
                <a:solidFill>
                  <a:srgbClr val="0000FF"/>
                </a:solidFill>
              </a:rPr>
              <a:t>NOT gate, AND gate, OR gate</a:t>
            </a:r>
            <a:r>
              <a:rPr lang="en-US" sz="2000" smtClean="0"/>
              <a:t>.</a:t>
            </a:r>
          </a:p>
          <a:p>
            <a:pPr lvl="1" eaLnBrk="1" hangingPunct="1">
              <a:lnSpc>
                <a:spcPct val="90000"/>
              </a:lnSpc>
            </a:pPr>
            <a:r>
              <a:rPr lang="en-US" sz="2000" i="1" smtClean="0">
                <a:solidFill>
                  <a:srgbClr val="008000"/>
                </a:solidFill>
              </a:rPr>
              <a:t>true table</a:t>
            </a:r>
            <a:r>
              <a:rPr lang="en-US" sz="2000" smtClean="0"/>
              <a:t>:</a:t>
            </a:r>
            <a:r>
              <a:rPr lang="en-US" sz="2000" i="1" smtClean="0">
                <a:solidFill>
                  <a:schemeClr val="accent1"/>
                </a:solidFill>
              </a:rPr>
              <a:t> </a:t>
            </a:r>
            <a:r>
              <a:rPr lang="en-US" sz="2000" smtClean="0"/>
              <a:t>giving the outputs for each setting of inputs</a:t>
            </a:r>
          </a:p>
          <a:p>
            <a:pPr lvl="1" eaLnBrk="1" hangingPunct="1">
              <a:lnSpc>
                <a:spcPct val="90000"/>
              </a:lnSpc>
            </a:pPr>
            <a:r>
              <a:rPr lang="en-US" sz="2000" smtClean="0">
                <a:solidFill>
                  <a:srgbClr val="008000"/>
                </a:solidFill>
              </a:rPr>
              <a:t>true assignment</a:t>
            </a:r>
            <a:r>
              <a:rPr lang="en-US" sz="2000" smtClean="0"/>
              <a:t>: a set of boolean inputs</a:t>
            </a:r>
            <a:r>
              <a:rPr lang="en-US" sz="2000" smtClean="0">
                <a:solidFill>
                  <a:schemeClr val="accent1"/>
                </a:solidFill>
              </a:rPr>
              <a:t>.</a:t>
            </a:r>
          </a:p>
          <a:p>
            <a:pPr lvl="1" eaLnBrk="1" hangingPunct="1">
              <a:lnSpc>
                <a:spcPct val="90000"/>
              </a:lnSpc>
            </a:pPr>
            <a:r>
              <a:rPr lang="en-US" sz="2000" b="1" smtClean="0">
                <a:solidFill>
                  <a:srgbClr val="008000"/>
                </a:solidFill>
              </a:rPr>
              <a:t>satisfying assignment</a:t>
            </a:r>
            <a:r>
              <a:rPr lang="en-US" sz="2000" smtClean="0">
                <a:solidFill>
                  <a:srgbClr val="008000"/>
                </a:solidFill>
              </a:rPr>
              <a:t>:</a:t>
            </a:r>
            <a:r>
              <a:rPr lang="en-US" sz="2000" smtClean="0">
                <a:solidFill>
                  <a:schemeClr val="accent1"/>
                </a:solidFill>
              </a:rPr>
              <a:t> </a:t>
            </a:r>
            <a:r>
              <a:rPr lang="en-US" sz="2000" smtClean="0"/>
              <a:t>a true assignment causing the output to be 1</a:t>
            </a:r>
          </a:p>
          <a:p>
            <a:pPr lvl="1" eaLnBrk="1" hangingPunct="1">
              <a:lnSpc>
                <a:spcPct val="90000"/>
              </a:lnSpc>
            </a:pPr>
            <a:r>
              <a:rPr lang="en-US" sz="2000" b="1" smtClean="0"/>
              <a:t>A circuit is </a:t>
            </a:r>
            <a:r>
              <a:rPr lang="en-US" sz="2000" b="1" smtClean="0">
                <a:solidFill>
                  <a:srgbClr val="008000"/>
                </a:solidFill>
              </a:rPr>
              <a:t>satisfiable</a:t>
            </a:r>
            <a:r>
              <a:rPr lang="en-US" sz="2000" b="1" smtClean="0"/>
              <a:t> if it has a satisfying assignment</a:t>
            </a:r>
            <a:r>
              <a:rPr lang="en-US" sz="20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2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2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2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3C90DB1A-82DE-441B-827F-1DC33607856E}" type="slidenum">
              <a:rPr lang="en-US" smtClean="0"/>
              <a:pPr/>
              <a:t>26</a:t>
            </a:fld>
            <a:endParaRPr lang="en-US" smtClean="0"/>
          </a:p>
        </p:txBody>
      </p:sp>
      <p:sp>
        <p:nvSpPr>
          <p:cNvPr id="29699" name="Rectangle 2"/>
          <p:cNvSpPr>
            <a:spLocks noGrp="1" noChangeArrowheads="1"/>
          </p:cNvSpPr>
          <p:nvPr>
            <p:ph type="title"/>
          </p:nvPr>
        </p:nvSpPr>
        <p:spPr/>
        <p:txBody>
          <a:bodyPr/>
          <a:lstStyle/>
          <a:p>
            <a:pPr eaLnBrk="1" hangingPunct="1"/>
            <a:r>
              <a:rPr lang="en-US" sz="3200" smtClean="0"/>
              <a:t>Circuit Satisfiability Problem: definition</a:t>
            </a:r>
          </a:p>
        </p:txBody>
      </p:sp>
      <p:sp>
        <p:nvSpPr>
          <p:cNvPr id="29700" name="Rectangle 3"/>
          <p:cNvSpPr>
            <a:spLocks noGrp="1" noChangeArrowheads="1"/>
          </p:cNvSpPr>
          <p:nvPr>
            <p:ph type="body" idx="1"/>
          </p:nvPr>
        </p:nvSpPr>
        <p:spPr/>
        <p:txBody>
          <a:bodyPr/>
          <a:lstStyle/>
          <a:p>
            <a:pPr eaLnBrk="1" hangingPunct="1">
              <a:lnSpc>
                <a:spcPct val="90000"/>
              </a:lnSpc>
            </a:pPr>
            <a:r>
              <a:rPr lang="en-US" sz="2400" smtClean="0">
                <a:solidFill>
                  <a:srgbClr val="CC0000"/>
                </a:solidFill>
              </a:rPr>
              <a:t>Circuit satisfying problem:</a:t>
            </a:r>
            <a:r>
              <a:rPr lang="en-US" sz="2400" smtClean="0"/>
              <a:t> </a:t>
            </a:r>
          </a:p>
          <a:p>
            <a:pPr lvl="1" eaLnBrk="1" hangingPunct="1">
              <a:lnSpc>
                <a:spcPct val="90000"/>
              </a:lnSpc>
            </a:pPr>
            <a:r>
              <a:rPr lang="en-US" sz="2000" smtClean="0"/>
              <a:t>given a boolean combinational circuit composed of AND, OR, and NOT, is it stisfiable?</a:t>
            </a:r>
          </a:p>
          <a:p>
            <a:pPr eaLnBrk="1" hangingPunct="1">
              <a:lnSpc>
                <a:spcPct val="90000"/>
              </a:lnSpc>
            </a:pPr>
            <a:r>
              <a:rPr lang="en-US" sz="2400" smtClean="0">
                <a:solidFill>
                  <a:srgbClr val="CC0000"/>
                </a:solidFill>
              </a:rPr>
              <a:t>CIRCUIT-SAT</a:t>
            </a:r>
            <a:r>
              <a:rPr lang="en-US" sz="2400" smtClean="0"/>
              <a:t>={&lt;C&gt;: C is a satisfiable boolean circuit}</a:t>
            </a:r>
          </a:p>
          <a:p>
            <a:pPr eaLnBrk="1" hangingPunct="1">
              <a:lnSpc>
                <a:spcPct val="90000"/>
              </a:lnSpc>
            </a:pPr>
            <a:r>
              <a:rPr lang="en-US" sz="2400" smtClean="0"/>
              <a:t>Implication: </a:t>
            </a:r>
          </a:p>
          <a:p>
            <a:pPr lvl="1" eaLnBrk="1" hangingPunct="1">
              <a:lnSpc>
                <a:spcPct val="90000"/>
              </a:lnSpc>
            </a:pPr>
            <a:r>
              <a:rPr lang="en-US" sz="2000" smtClean="0"/>
              <a:t>in the area of computer-aided hardware optimization, if a subcircuit always produces 0, then the subcircuit can be replaced by a simpler subcircuit that omits all gates and just output a 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2"/>
          </p:nvPr>
        </p:nvSpPr>
        <p:spPr>
          <a:noFill/>
        </p:spPr>
        <p:txBody>
          <a:bodyPr/>
          <a:lstStyle/>
          <a:p>
            <a:fld id="{C63015F9-FA2C-44C8-B1AF-8F9411C1BD8A}" type="slidenum">
              <a:rPr lang="en-US" smtClean="0"/>
              <a:pPr/>
              <a:t>27</a:t>
            </a:fld>
            <a:endParaRPr lang="en-US" smtClean="0"/>
          </a:p>
        </p:txBody>
      </p:sp>
      <p:sp>
        <p:nvSpPr>
          <p:cNvPr id="2052" name="Rectangle 4"/>
          <p:cNvSpPr>
            <a:spLocks noChangeArrowheads="1"/>
          </p:cNvSpPr>
          <p:nvPr/>
        </p:nvSpPr>
        <p:spPr bwMode="auto">
          <a:xfrm>
            <a:off x="0" y="10287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3"/>
          <p:cNvGraphicFramePr>
            <a:graphicFrameLocks noChangeAspect="1"/>
          </p:cNvGraphicFramePr>
          <p:nvPr/>
        </p:nvGraphicFramePr>
        <p:xfrm>
          <a:off x="1589088" y="1604963"/>
          <a:ext cx="5267325" cy="4800600"/>
        </p:xfrm>
        <a:graphic>
          <a:graphicData uri="http://schemas.openxmlformats.org/presentationml/2006/ole">
            <mc:AlternateContent xmlns:mc="http://schemas.openxmlformats.org/markup-compatibility/2006">
              <mc:Choice xmlns:v="urn:schemas-microsoft-com:vml" Requires="v">
                <p:oleObj spid="_x0000_s2052" r:id="rId3" imgW="7280148" imgH="6633972" progId="Visio.Drawing.4">
                  <p:embed/>
                </p:oleObj>
              </mc:Choice>
              <mc:Fallback>
                <p:oleObj r:id="rId3" imgW="7280148" imgH="6633972"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088" y="1604963"/>
                        <a:ext cx="5267325"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Rectangle 7"/>
          <p:cNvSpPr>
            <a:spLocks noChangeArrowheads="1"/>
          </p:cNvSpPr>
          <p:nvPr/>
        </p:nvSpPr>
        <p:spPr bwMode="auto">
          <a:xfrm>
            <a:off x="341313" y="100013"/>
            <a:ext cx="8229600" cy="906462"/>
          </a:xfrm>
          <a:prstGeom prst="rect">
            <a:avLst/>
          </a:prstGeom>
          <a:noFill/>
          <a:ln w="9525">
            <a:noFill/>
            <a:miter lim="800000"/>
            <a:headEnd/>
            <a:tailEnd/>
          </a:ln>
        </p:spPr>
        <p:txBody>
          <a:bodyPr anchor="ctr"/>
          <a:lstStyle/>
          <a:p>
            <a:r>
              <a:rPr lang="en-US" sz="3200">
                <a:solidFill>
                  <a:schemeClr val="tx2"/>
                </a:solidFill>
              </a:rPr>
              <a:t>Circuit Satisfiability Problem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3EED0E14-9B7D-44E2-802B-56E52A9547EC}" type="slidenum">
              <a:rPr lang="en-US" smtClean="0"/>
              <a:pPr/>
              <a:t>28</a:t>
            </a:fld>
            <a:endParaRPr lang="en-US" smtClean="0"/>
          </a:p>
        </p:txBody>
      </p:sp>
      <p:sp>
        <p:nvSpPr>
          <p:cNvPr id="30723" name="Rectangle 2"/>
          <p:cNvSpPr>
            <a:spLocks noGrp="1" noChangeArrowheads="1"/>
          </p:cNvSpPr>
          <p:nvPr>
            <p:ph type="title"/>
          </p:nvPr>
        </p:nvSpPr>
        <p:spPr>
          <a:xfrm>
            <a:off x="685800" y="239713"/>
            <a:ext cx="7772400" cy="815975"/>
          </a:xfrm>
        </p:spPr>
        <p:txBody>
          <a:bodyPr/>
          <a:lstStyle/>
          <a:p>
            <a:pPr eaLnBrk="1" hangingPunct="1"/>
            <a:r>
              <a:rPr lang="en-US" sz="3600" smtClean="0"/>
              <a:t>Solving circuit-satisfiability problem</a:t>
            </a:r>
          </a:p>
        </p:txBody>
      </p:sp>
      <p:sp>
        <p:nvSpPr>
          <p:cNvPr id="995331" name="Rectangle 3"/>
          <p:cNvSpPr>
            <a:spLocks noGrp="1" noChangeArrowheads="1"/>
          </p:cNvSpPr>
          <p:nvPr>
            <p:ph type="body" idx="1"/>
          </p:nvPr>
        </p:nvSpPr>
        <p:spPr>
          <a:xfrm>
            <a:off x="685800" y="1447800"/>
            <a:ext cx="7772400" cy="4114800"/>
          </a:xfrm>
        </p:spPr>
        <p:txBody>
          <a:bodyPr/>
          <a:lstStyle/>
          <a:p>
            <a:pPr eaLnBrk="1" hangingPunct="1"/>
            <a:r>
              <a:rPr lang="en-US" smtClean="0"/>
              <a:t>Intuitive solution: </a:t>
            </a:r>
          </a:p>
          <a:p>
            <a:pPr lvl="1" eaLnBrk="1" hangingPunct="1"/>
            <a:r>
              <a:rPr lang="en-US" smtClean="0"/>
              <a:t>for each possible assignment, check whether it generates 1.</a:t>
            </a:r>
          </a:p>
          <a:p>
            <a:pPr lvl="1" eaLnBrk="1" hangingPunct="1"/>
            <a:r>
              <a:rPr lang="en-US" smtClean="0"/>
              <a:t>suppose the </a:t>
            </a:r>
            <a:r>
              <a:rPr lang="en-US" smtClean="0">
                <a:solidFill>
                  <a:srgbClr val="0000FF"/>
                </a:solidFill>
              </a:rPr>
              <a:t>number of inputs is </a:t>
            </a:r>
            <a:r>
              <a:rPr lang="en-US" i="1" smtClean="0">
                <a:solidFill>
                  <a:srgbClr val="0000FF"/>
                </a:solidFill>
              </a:rPr>
              <a:t>k</a:t>
            </a:r>
            <a:r>
              <a:rPr lang="en-US" smtClean="0"/>
              <a:t>, then the total possible assignments are 2</a:t>
            </a:r>
            <a:r>
              <a:rPr lang="en-US" i="1" baseline="30000" smtClean="0"/>
              <a:t>k</a:t>
            </a:r>
            <a:r>
              <a:rPr lang="en-US" smtClean="0"/>
              <a:t>.  </a:t>
            </a:r>
            <a:r>
              <a:rPr lang="en-US" smtClean="0">
                <a:solidFill>
                  <a:srgbClr val="0000FF"/>
                </a:solidFill>
              </a:rPr>
              <a:t>So the running time is </a:t>
            </a:r>
            <a:r>
              <a:rPr lang="en-US" smtClean="0">
                <a:solidFill>
                  <a:srgbClr val="0000FF"/>
                </a:solidFill>
                <a:sym typeface="Symbol" pitchFamily="18" charset="2"/>
              </a:rPr>
              <a:t></a:t>
            </a:r>
            <a:r>
              <a:rPr lang="en-US" smtClean="0">
                <a:solidFill>
                  <a:srgbClr val="0000FF"/>
                </a:solidFill>
              </a:rPr>
              <a:t>(2</a:t>
            </a:r>
            <a:r>
              <a:rPr lang="en-US" i="1" baseline="30000" smtClean="0">
                <a:solidFill>
                  <a:srgbClr val="0000FF"/>
                </a:solidFill>
              </a:rPr>
              <a:t>k</a:t>
            </a:r>
            <a:r>
              <a:rPr lang="en-US" smtClean="0">
                <a:solidFill>
                  <a:srgbClr val="0000FF"/>
                </a:solidFill>
              </a:rPr>
              <a:t>).</a:t>
            </a:r>
            <a:r>
              <a:rPr lang="en-US" smtClean="0"/>
              <a:t> When the size of the problem is </a:t>
            </a:r>
            <a:r>
              <a:rPr lang="en-US" smtClean="0">
                <a:sym typeface="Symbol" pitchFamily="18" charset="2"/>
              </a:rPr>
              <a:t></a:t>
            </a:r>
            <a:r>
              <a:rPr lang="en-US" smtClean="0"/>
              <a:t>(</a:t>
            </a:r>
            <a:r>
              <a:rPr lang="en-US" i="1" smtClean="0"/>
              <a:t>k</a:t>
            </a:r>
            <a:r>
              <a:rPr lang="en-US" smtClean="0"/>
              <a:t>), then the running time is not poly.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5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5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F97FD13E-D69D-4A3A-9FF4-63C6954BD83D}" type="slidenum">
              <a:rPr lang="en-US" smtClean="0"/>
              <a:pPr/>
              <a:t>29</a:t>
            </a:fld>
            <a:endParaRPr lang="en-US" smtClean="0"/>
          </a:p>
        </p:txBody>
      </p:sp>
      <p:sp>
        <p:nvSpPr>
          <p:cNvPr id="31747" name="Rectangle 2"/>
          <p:cNvSpPr>
            <a:spLocks noGrp="1" noChangeArrowheads="1"/>
          </p:cNvSpPr>
          <p:nvPr>
            <p:ph type="title"/>
          </p:nvPr>
        </p:nvSpPr>
        <p:spPr/>
        <p:txBody>
          <a:bodyPr/>
          <a:lstStyle/>
          <a:p>
            <a:pPr eaLnBrk="1" hangingPunct="1"/>
            <a:r>
              <a:rPr lang="en-US" smtClean="0"/>
              <a:t>Circuit Satisfiability: Theorem</a:t>
            </a:r>
          </a:p>
        </p:txBody>
      </p:sp>
      <p:sp>
        <p:nvSpPr>
          <p:cNvPr id="31748" name="Rectangle 3"/>
          <p:cNvSpPr>
            <a:spLocks noGrp="1" noChangeArrowheads="1"/>
          </p:cNvSpPr>
          <p:nvPr>
            <p:ph type="body" idx="1"/>
          </p:nvPr>
        </p:nvSpPr>
        <p:spPr/>
        <p:txBody>
          <a:bodyPr/>
          <a:lstStyle/>
          <a:p>
            <a:pPr eaLnBrk="1" hangingPunct="1"/>
            <a:r>
              <a:rPr lang="en-US" smtClean="0">
                <a:solidFill>
                  <a:srgbClr val="CC0000"/>
                </a:solidFill>
              </a:rPr>
              <a:t>Lemma 34.5.</a:t>
            </a:r>
            <a:r>
              <a:rPr lang="en-US" smtClean="0"/>
              <a:t>  </a:t>
            </a:r>
          </a:p>
          <a:p>
            <a:pPr lvl="1" eaLnBrk="1" hangingPunct="1"/>
            <a:r>
              <a:rPr lang="en-US" smtClean="0"/>
              <a:t>The circuit-satisfiability problem belongs to the class NP.</a:t>
            </a:r>
          </a:p>
          <a:p>
            <a:pPr eaLnBrk="1" hangingPunct="1"/>
            <a:r>
              <a:rPr lang="en-US" smtClean="0">
                <a:solidFill>
                  <a:srgbClr val="CC0000"/>
                </a:solidFill>
              </a:rPr>
              <a:t>Lemma 34.6.</a:t>
            </a:r>
            <a:r>
              <a:rPr lang="en-US" smtClean="0"/>
              <a:t> </a:t>
            </a:r>
          </a:p>
          <a:p>
            <a:pPr lvl="1" eaLnBrk="1" hangingPunct="1"/>
            <a:r>
              <a:rPr lang="en-US" smtClean="0"/>
              <a:t>The circuit-satisfiability problem is NP-hard.</a:t>
            </a:r>
          </a:p>
          <a:p>
            <a:pPr eaLnBrk="1" hangingPunct="1"/>
            <a:r>
              <a:rPr lang="en-US" smtClean="0">
                <a:solidFill>
                  <a:srgbClr val="CC0000"/>
                </a:solidFill>
              </a:rPr>
              <a:t>Theorem 34.7.</a:t>
            </a:r>
            <a:r>
              <a:rPr lang="en-US" smtClean="0"/>
              <a:t> </a:t>
            </a:r>
          </a:p>
          <a:p>
            <a:pPr lvl="1" eaLnBrk="1" hangingPunct="1"/>
            <a:r>
              <a:rPr lang="en-US" smtClean="0"/>
              <a:t>The circuit-satisfiability problem is NP-Complete.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Turing’s Halting Problem</a:t>
            </a:r>
          </a:p>
        </p:txBody>
      </p:sp>
      <p:sp>
        <p:nvSpPr>
          <p:cNvPr id="3" name="Content Placeholder 2"/>
          <p:cNvSpPr>
            <a:spLocks noGrp="1"/>
          </p:cNvSpPr>
          <p:nvPr>
            <p:ph idx="1"/>
          </p:nvPr>
        </p:nvSpPr>
        <p:spPr/>
        <p:txBody>
          <a:bodyPr/>
          <a:lstStyle/>
          <a:p>
            <a:pPr eaLnBrk="1" hangingPunct="1"/>
            <a:r>
              <a:rPr lang="en-US" sz="2000" smtClean="0"/>
              <a:t>The halting problem</a:t>
            </a:r>
          </a:p>
          <a:p>
            <a:pPr lvl="1" eaLnBrk="1" hangingPunct="1"/>
            <a:r>
              <a:rPr lang="en-US" sz="1800" smtClean="0"/>
              <a:t>Given a program and inputs for it, decide whether it will run forever or will eventually stop.</a:t>
            </a:r>
          </a:p>
          <a:p>
            <a:pPr lvl="1" eaLnBrk="1" hangingPunct="1"/>
            <a:r>
              <a:rPr lang="en-US" sz="1800" smtClean="0"/>
              <a:t>This is not the same thing as actually running a given program and seeing what happens. The halting problem asks </a:t>
            </a:r>
            <a:r>
              <a:rPr lang="en-US" sz="1800" smtClean="0">
                <a:solidFill>
                  <a:srgbClr val="00B050"/>
                </a:solidFill>
              </a:rPr>
              <a:t>whether there is any general prescription</a:t>
            </a:r>
            <a:r>
              <a:rPr lang="en-US" sz="1800" smtClean="0"/>
              <a:t> for deciding how long to run an arbitrary program so that its halting or non-halting will be revealed. </a:t>
            </a:r>
          </a:p>
          <a:p>
            <a:pPr lvl="1" eaLnBrk="1" hangingPunct="1"/>
            <a:r>
              <a:rPr lang="en-US" sz="1800" smtClean="0"/>
              <a:t>In this abstract framework, there are </a:t>
            </a:r>
            <a:r>
              <a:rPr lang="en-US" sz="1800" smtClean="0">
                <a:solidFill>
                  <a:srgbClr val="00B050"/>
                </a:solidFill>
              </a:rPr>
              <a:t>no resource limitations</a:t>
            </a:r>
            <a:r>
              <a:rPr lang="en-US" sz="1800" smtClean="0"/>
              <a:t> of memory or time on the program's execution; it can take arbitrarily long, and use arbitrarily much storage space, before halting.</a:t>
            </a:r>
          </a:p>
          <a:p>
            <a:pPr lvl="1" eaLnBrk="1" hangingPunct="1"/>
            <a:r>
              <a:rPr lang="en-US" sz="1800" smtClean="0"/>
              <a:t>Example</a:t>
            </a:r>
          </a:p>
          <a:p>
            <a:pPr lvl="2" eaLnBrk="1" hangingPunct="1"/>
            <a:r>
              <a:rPr lang="en-US" sz="1600" b="1" smtClean="0"/>
              <a:t>while(1) {x = x+1;}</a:t>
            </a:r>
          </a:p>
          <a:p>
            <a:pPr lvl="1" eaLnBrk="1" hangingPunct="1"/>
            <a:r>
              <a:rPr lang="en-US" sz="1800" smtClean="0"/>
              <a:t>The reason the halting problem is famous is because it is undecidable, which means there is no computable function that correctly determines which programs halt and which ones do not.</a:t>
            </a:r>
          </a:p>
        </p:txBody>
      </p:sp>
      <p:sp>
        <p:nvSpPr>
          <p:cNvPr id="7172" name="Slide Number Placeholder 3"/>
          <p:cNvSpPr>
            <a:spLocks noGrp="1"/>
          </p:cNvSpPr>
          <p:nvPr>
            <p:ph type="sldNum" sz="quarter" idx="12"/>
          </p:nvPr>
        </p:nvSpPr>
        <p:spPr>
          <a:noFill/>
        </p:spPr>
        <p:txBody>
          <a:bodyPr/>
          <a:lstStyle/>
          <a:p>
            <a:fld id="{6D8F6554-2DA2-416A-B70B-7EF97B2AE72A}" type="slidenum">
              <a:rPr lang="en-US" smtClean="0"/>
              <a:pPr/>
              <a:t>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A20A8C6F-4FF4-4615-A425-8E15EF1D8744}" type="slidenum">
              <a:rPr lang="en-US" smtClean="0"/>
              <a:pPr/>
              <a:t>30</a:t>
            </a:fld>
            <a:endParaRPr lang="en-US" smtClean="0"/>
          </a:p>
        </p:txBody>
      </p:sp>
      <p:sp>
        <p:nvSpPr>
          <p:cNvPr id="32771" name="Rectangle 2"/>
          <p:cNvSpPr>
            <a:spLocks noGrp="1" noChangeArrowheads="1"/>
          </p:cNvSpPr>
          <p:nvPr>
            <p:ph type="title"/>
          </p:nvPr>
        </p:nvSpPr>
        <p:spPr>
          <a:xfrm>
            <a:off x="685800" y="0"/>
            <a:ext cx="7772400" cy="1023938"/>
          </a:xfrm>
        </p:spPr>
        <p:txBody>
          <a:bodyPr/>
          <a:lstStyle/>
          <a:p>
            <a:pPr eaLnBrk="1" hangingPunct="1"/>
            <a:r>
              <a:rPr lang="en-US" smtClean="0"/>
              <a:t>Circuit-satisfiability problem is NP-complete</a:t>
            </a:r>
          </a:p>
        </p:txBody>
      </p:sp>
      <p:sp>
        <p:nvSpPr>
          <p:cNvPr id="997379" name="Rectangle 3"/>
          <p:cNvSpPr>
            <a:spLocks noGrp="1" noChangeArrowheads="1"/>
          </p:cNvSpPr>
          <p:nvPr>
            <p:ph type="body" idx="1"/>
          </p:nvPr>
        </p:nvSpPr>
        <p:spPr>
          <a:xfrm>
            <a:off x="446088" y="1230313"/>
            <a:ext cx="8316912" cy="5073650"/>
          </a:xfrm>
        </p:spPr>
        <p:txBody>
          <a:bodyPr/>
          <a:lstStyle/>
          <a:p>
            <a:pPr eaLnBrk="1" hangingPunct="1">
              <a:lnSpc>
                <a:spcPct val="90000"/>
              </a:lnSpc>
            </a:pPr>
            <a:r>
              <a:rPr lang="en-US" sz="2400" i="1" smtClean="0"/>
              <a:t>Lemma 34.5</a:t>
            </a:r>
            <a:r>
              <a:rPr lang="en-US" sz="2400" smtClean="0"/>
              <a:t>: </a:t>
            </a:r>
            <a:r>
              <a:rPr lang="en-US" sz="2400" smtClean="0">
                <a:solidFill>
                  <a:srgbClr val="CC0000"/>
                </a:solidFill>
              </a:rPr>
              <a:t>CIRCUIT-SAT belongs to NP.</a:t>
            </a:r>
          </a:p>
          <a:p>
            <a:pPr eaLnBrk="1" hangingPunct="1">
              <a:lnSpc>
                <a:spcPct val="90000"/>
              </a:lnSpc>
            </a:pPr>
            <a:r>
              <a:rPr lang="en-US" sz="2400" smtClean="0"/>
              <a:t>Proof: </a:t>
            </a:r>
          </a:p>
          <a:p>
            <a:pPr lvl="1" eaLnBrk="1" hangingPunct="1">
              <a:lnSpc>
                <a:spcPct val="90000"/>
              </a:lnSpc>
            </a:pPr>
            <a:r>
              <a:rPr lang="en-US" sz="2000" smtClean="0"/>
              <a:t>CIRCUIT-SAT is poly-time verifiable.</a:t>
            </a:r>
          </a:p>
          <a:p>
            <a:pPr lvl="1" eaLnBrk="1" hangingPunct="1">
              <a:lnSpc>
                <a:spcPct val="90000"/>
              </a:lnSpc>
            </a:pPr>
            <a:r>
              <a:rPr lang="en-US" sz="2000" smtClean="0"/>
              <a:t>Given (an encoding of) a CIRCUIT-SAT problem C and a certificate, which is an assignment of boolean values to (all) wires in C.</a:t>
            </a:r>
          </a:p>
          <a:p>
            <a:pPr lvl="1" eaLnBrk="1" hangingPunct="1">
              <a:lnSpc>
                <a:spcPct val="90000"/>
              </a:lnSpc>
            </a:pPr>
            <a:r>
              <a:rPr lang="en-US" sz="2000" smtClean="0"/>
              <a:t>The algorithm is constructed as follows:  just checks each gates and then the output wire of C: </a:t>
            </a:r>
          </a:p>
          <a:p>
            <a:pPr lvl="2" eaLnBrk="1" hangingPunct="1">
              <a:lnSpc>
                <a:spcPct val="90000"/>
              </a:lnSpc>
            </a:pPr>
            <a:r>
              <a:rPr lang="en-US" sz="1800" smtClean="0"/>
              <a:t>If for every gate, the computed output value matches the value of the output wire given in the certificate and  the output of the whole circuit is 1, then the algorithm outputs 1, otherwise 0.</a:t>
            </a:r>
          </a:p>
          <a:p>
            <a:pPr lvl="2" eaLnBrk="1" hangingPunct="1">
              <a:lnSpc>
                <a:spcPct val="90000"/>
              </a:lnSpc>
            </a:pPr>
            <a:r>
              <a:rPr lang="en-US" sz="1800" smtClean="0"/>
              <a:t>The algorithm is executed in poly time (even linear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73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06DD7E35-E1E2-4CE8-9DAF-E6095CAE49D8}" type="slidenum">
              <a:rPr lang="en-US" smtClean="0"/>
              <a:pPr/>
              <a:t>31</a:t>
            </a:fld>
            <a:endParaRPr lang="en-US" smtClean="0"/>
          </a:p>
        </p:txBody>
      </p:sp>
      <p:sp>
        <p:nvSpPr>
          <p:cNvPr id="33795" name="Rectangle 2"/>
          <p:cNvSpPr>
            <a:spLocks noGrp="1" noChangeArrowheads="1"/>
          </p:cNvSpPr>
          <p:nvPr>
            <p:ph type="title"/>
          </p:nvPr>
        </p:nvSpPr>
        <p:spPr/>
        <p:txBody>
          <a:bodyPr/>
          <a:lstStyle/>
          <a:p>
            <a:pPr eaLnBrk="1" hangingPunct="1"/>
            <a:r>
              <a:rPr lang="en-US" smtClean="0"/>
              <a:t>Circuit-satisfiability problem is NP-complete (cont.)</a:t>
            </a:r>
          </a:p>
        </p:txBody>
      </p:sp>
      <p:sp>
        <p:nvSpPr>
          <p:cNvPr id="33796" name="Rectangle 3"/>
          <p:cNvSpPr>
            <a:spLocks noGrp="1" noChangeArrowheads="1"/>
          </p:cNvSpPr>
          <p:nvPr>
            <p:ph type="body" idx="1"/>
          </p:nvPr>
        </p:nvSpPr>
        <p:spPr>
          <a:xfrm>
            <a:off x="228600" y="1382713"/>
            <a:ext cx="8458200" cy="4713287"/>
          </a:xfrm>
        </p:spPr>
        <p:txBody>
          <a:bodyPr/>
          <a:lstStyle/>
          <a:p>
            <a:pPr eaLnBrk="1" hangingPunct="1"/>
            <a:r>
              <a:rPr lang="en-US" i="1" smtClean="0"/>
              <a:t>Lemma 34.6:</a:t>
            </a:r>
            <a:r>
              <a:rPr lang="en-US" smtClean="0"/>
              <a:t> (page 991)</a:t>
            </a:r>
          </a:p>
          <a:p>
            <a:pPr lvl="1" eaLnBrk="1" hangingPunct="1"/>
            <a:r>
              <a:rPr lang="en-US" smtClean="0"/>
              <a:t>CIRCUIT-SAT is NP-hard.</a:t>
            </a:r>
          </a:p>
          <a:p>
            <a:pPr eaLnBrk="1" hangingPunct="1"/>
            <a:r>
              <a:rPr lang="en-US" smtClean="0"/>
              <a:t>Proof:</a:t>
            </a:r>
          </a:p>
          <a:p>
            <a:pPr lvl="1" eaLnBrk="1" hangingPunct="1"/>
            <a:r>
              <a:rPr lang="en-US" smtClean="0">
                <a:sym typeface="Symbol" pitchFamily="18" charset="2"/>
              </a:rPr>
              <a:t>Difficult to proof</a:t>
            </a:r>
          </a:p>
          <a:p>
            <a:pPr lvl="1" eaLnBrk="1" hangingPunct="1"/>
            <a:r>
              <a:rPr lang="en-US" smtClean="0">
                <a:sym typeface="Symbol" pitchFamily="18" charset="2"/>
              </a:rPr>
              <a:t>If you are interested, read from the book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8B5B0E60-76A5-4805-B6C6-00A45CB9283D}" type="slidenum">
              <a:rPr lang="en-US" smtClean="0"/>
              <a:pPr/>
              <a:t>32</a:t>
            </a:fld>
            <a:endParaRPr lang="en-US" smtClean="0"/>
          </a:p>
        </p:txBody>
      </p:sp>
      <p:sp>
        <p:nvSpPr>
          <p:cNvPr id="34819" name="Rectangle 2"/>
          <p:cNvSpPr>
            <a:spLocks noGrp="1" noChangeArrowheads="1"/>
          </p:cNvSpPr>
          <p:nvPr>
            <p:ph type="title"/>
          </p:nvPr>
        </p:nvSpPr>
        <p:spPr>
          <a:xfrm>
            <a:off x="762000" y="381000"/>
            <a:ext cx="7772400" cy="654050"/>
          </a:xfrm>
        </p:spPr>
        <p:txBody>
          <a:bodyPr/>
          <a:lstStyle/>
          <a:p>
            <a:pPr eaLnBrk="1" hangingPunct="1"/>
            <a:r>
              <a:rPr lang="en-US" sz="2800" smtClean="0"/>
              <a:t>NPC proof –Formula Satisfiability (SAT)</a:t>
            </a:r>
          </a:p>
        </p:txBody>
      </p:sp>
      <p:sp>
        <p:nvSpPr>
          <p:cNvPr id="1002499" name="Rectangle 3"/>
          <p:cNvSpPr>
            <a:spLocks noGrp="1" noChangeArrowheads="1"/>
          </p:cNvSpPr>
          <p:nvPr>
            <p:ph type="body" idx="1"/>
          </p:nvPr>
        </p:nvSpPr>
        <p:spPr>
          <a:xfrm>
            <a:off x="609600" y="1447800"/>
            <a:ext cx="7924800" cy="4572000"/>
          </a:xfrm>
        </p:spPr>
        <p:txBody>
          <a:bodyPr/>
          <a:lstStyle/>
          <a:p>
            <a:pPr eaLnBrk="1" hangingPunct="1">
              <a:lnSpc>
                <a:spcPct val="90000"/>
              </a:lnSpc>
            </a:pPr>
            <a:r>
              <a:rPr lang="en-US" sz="2400" smtClean="0">
                <a:solidFill>
                  <a:srgbClr val="CC0000"/>
                </a:solidFill>
              </a:rPr>
              <a:t>SAT definition</a:t>
            </a:r>
          </a:p>
          <a:p>
            <a:pPr lvl="1" eaLnBrk="1" hangingPunct="1">
              <a:lnSpc>
                <a:spcPct val="90000"/>
              </a:lnSpc>
            </a:pPr>
            <a:r>
              <a:rPr lang="en-US" sz="2000" i="1" smtClean="0"/>
              <a:t>n</a:t>
            </a:r>
            <a:r>
              <a:rPr lang="en-US" sz="2000" smtClean="0"/>
              <a:t> boolean variables: </a:t>
            </a:r>
            <a:r>
              <a:rPr lang="en-US" sz="2000" i="1" smtClean="0"/>
              <a:t>x</a:t>
            </a:r>
            <a:r>
              <a:rPr lang="en-US" sz="2000" baseline="-25000" smtClean="0"/>
              <a:t>1</a:t>
            </a:r>
            <a:r>
              <a:rPr lang="en-US" sz="2000" smtClean="0"/>
              <a:t>, </a:t>
            </a:r>
            <a:r>
              <a:rPr lang="en-US" sz="2000" i="1" smtClean="0"/>
              <a:t>x</a:t>
            </a:r>
            <a:r>
              <a:rPr lang="en-US" sz="2000" baseline="-25000" smtClean="0"/>
              <a:t>2</a:t>
            </a:r>
            <a:r>
              <a:rPr lang="en-US" sz="2000" smtClean="0"/>
              <a:t>,…, </a:t>
            </a:r>
            <a:r>
              <a:rPr lang="en-US" sz="2000" i="1" smtClean="0"/>
              <a:t>x</a:t>
            </a:r>
            <a:r>
              <a:rPr lang="en-US" sz="2000" i="1" baseline="-25000" smtClean="0"/>
              <a:t>n</a:t>
            </a:r>
            <a:r>
              <a:rPr lang="en-US" sz="2000" smtClean="0"/>
              <a:t>.</a:t>
            </a:r>
          </a:p>
          <a:p>
            <a:pPr lvl="1" eaLnBrk="1" hangingPunct="1">
              <a:lnSpc>
                <a:spcPct val="90000"/>
              </a:lnSpc>
            </a:pPr>
            <a:r>
              <a:rPr lang="en-US" sz="2000" smtClean="0"/>
              <a:t>M boolean connectives: any boolean function with one or two inputs and one output, such as </a:t>
            </a:r>
            <a:r>
              <a:rPr lang="en-US" sz="2000" smtClean="0">
                <a:sym typeface="Symbol" pitchFamily="18" charset="2"/>
              </a:rPr>
              <a:t>,,,,</a:t>
            </a:r>
            <a:r>
              <a:rPr lang="en-US" sz="2000" smtClean="0"/>
              <a:t>,… and  </a:t>
            </a:r>
          </a:p>
          <a:p>
            <a:pPr lvl="1" eaLnBrk="1" hangingPunct="1">
              <a:lnSpc>
                <a:spcPct val="90000"/>
              </a:lnSpc>
            </a:pPr>
            <a:r>
              <a:rPr lang="en-US" sz="2000" smtClean="0"/>
              <a:t>Parentheses.</a:t>
            </a:r>
          </a:p>
          <a:p>
            <a:pPr eaLnBrk="1" hangingPunct="1">
              <a:lnSpc>
                <a:spcPct val="90000"/>
              </a:lnSpc>
            </a:pPr>
            <a:r>
              <a:rPr lang="en-US" sz="2400" smtClean="0">
                <a:solidFill>
                  <a:srgbClr val="CC0000"/>
                </a:solidFill>
              </a:rPr>
              <a:t>A SAT </a:t>
            </a:r>
            <a:r>
              <a:rPr lang="en-US" sz="2400" smtClean="0">
                <a:solidFill>
                  <a:srgbClr val="CC0000"/>
                </a:solidFill>
                <a:sym typeface="Symbol" pitchFamily="18" charset="2"/>
              </a:rPr>
              <a:t> is satisfiable</a:t>
            </a:r>
            <a:r>
              <a:rPr lang="en-US" sz="2400" smtClean="0">
                <a:sym typeface="Symbol" pitchFamily="18" charset="2"/>
              </a:rPr>
              <a:t> </a:t>
            </a:r>
          </a:p>
          <a:p>
            <a:pPr lvl="1" eaLnBrk="1" hangingPunct="1">
              <a:lnSpc>
                <a:spcPct val="90000"/>
              </a:lnSpc>
            </a:pPr>
            <a:r>
              <a:rPr lang="en-US" sz="2000" smtClean="0">
                <a:sym typeface="Symbol" pitchFamily="18" charset="2"/>
              </a:rPr>
              <a:t>if there exists a true assignment which causes  to evaluate to 1.</a:t>
            </a:r>
          </a:p>
          <a:p>
            <a:pPr lvl="1" eaLnBrk="1" hangingPunct="1">
              <a:lnSpc>
                <a:spcPct val="90000"/>
              </a:lnSpc>
              <a:buFontTx/>
              <a:buNone/>
            </a:pPr>
            <a:r>
              <a:rPr lang="en-US" sz="2000" smtClean="0">
                <a:solidFill>
                  <a:srgbClr val="DD0111"/>
                </a:solidFill>
                <a:latin typeface="Monotype Corsiva" pitchFamily="66" charset="0"/>
                <a:sym typeface="Symbol" pitchFamily="18" charset="2"/>
              </a:rPr>
              <a:t>E.g.:</a:t>
            </a:r>
            <a:r>
              <a:rPr lang="en-US" sz="2000" smtClean="0">
                <a:sym typeface="Symbol" pitchFamily="18" charset="2"/>
              </a:rPr>
              <a:t> </a:t>
            </a:r>
            <a:r>
              <a:rPr lang="en-US" sz="2000" i="1" smtClean="0">
                <a:sym typeface="Symbol" pitchFamily="18" charset="2"/>
              </a:rPr>
              <a:t></a:t>
            </a:r>
            <a:r>
              <a:rPr lang="en-US" sz="2000" smtClean="0">
                <a:sym typeface="Symbol" pitchFamily="18" charset="2"/>
              </a:rPr>
              <a:t> = (x</a:t>
            </a:r>
            <a:r>
              <a:rPr lang="en-US" sz="2000" baseline="-25000" smtClean="0">
                <a:sym typeface="Symbol" pitchFamily="18" charset="2"/>
              </a:rPr>
              <a:t>1</a:t>
            </a:r>
            <a:r>
              <a:rPr lang="en-US" sz="2000" smtClean="0">
                <a:sym typeface="Symbol" pitchFamily="18" charset="2"/>
              </a:rPr>
              <a:t>  x</a:t>
            </a:r>
            <a:r>
              <a:rPr lang="en-US" sz="2000" baseline="-25000" smtClean="0">
                <a:sym typeface="Symbol" pitchFamily="18" charset="2"/>
              </a:rPr>
              <a:t>2</a:t>
            </a:r>
            <a:r>
              <a:rPr lang="en-US" sz="2000" smtClean="0">
                <a:sym typeface="Symbol" pitchFamily="18" charset="2"/>
              </a:rPr>
              <a:t>)  (x</a:t>
            </a:r>
            <a:r>
              <a:rPr lang="en-US" sz="2000" baseline="-25000" smtClean="0">
                <a:sym typeface="Symbol" pitchFamily="18" charset="2"/>
              </a:rPr>
              <a:t>1</a:t>
            </a:r>
            <a:r>
              <a:rPr lang="en-US" sz="2000" smtClean="0">
                <a:sym typeface="Symbol" pitchFamily="18" charset="2"/>
              </a:rPr>
              <a:t>   x</a:t>
            </a:r>
            <a:r>
              <a:rPr lang="en-US" sz="2000" baseline="-25000" smtClean="0">
                <a:sym typeface="Symbol" pitchFamily="18" charset="2"/>
              </a:rPr>
              <a:t>2</a:t>
            </a:r>
            <a:r>
              <a:rPr lang="en-US" sz="2000" smtClean="0">
                <a:sym typeface="Symbol" pitchFamily="18" charset="2"/>
              </a:rPr>
              <a:t>)  ( x</a:t>
            </a:r>
            <a:r>
              <a:rPr lang="en-US" sz="2000" baseline="-25000" smtClean="0">
                <a:sym typeface="Symbol" pitchFamily="18" charset="2"/>
              </a:rPr>
              <a:t>1</a:t>
            </a:r>
            <a:r>
              <a:rPr lang="en-US" sz="2000" smtClean="0">
                <a:sym typeface="Symbol" pitchFamily="18" charset="2"/>
              </a:rPr>
              <a:t>   x</a:t>
            </a:r>
            <a:r>
              <a:rPr lang="en-US" sz="2000" baseline="-25000" smtClean="0">
                <a:sym typeface="Symbol" pitchFamily="18" charset="2"/>
              </a:rPr>
              <a:t>2</a:t>
            </a:r>
            <a:r>
              <a:rPr lang="en-US" sz="2000" smtClean="0">
                <a:sym typeface="Symbol" pitchFamily="18" charset="2"/>
              </a:rPr>
              <a:t>)</a:t>
            </a:r>
          </a:p>
          <a:p>
            <a:pPr lvl="1" eaLnBrk="1" hangingPunct="1">
              <a:lnSpc>
                <a:spcPct val="90000"/>
              </a:lnSpc>
              <a:buFontTx/>
              <a:buNone/>
            </a:pPr>
            <a:r>
              <a:rPr lang="en-US" sz="2000" smtClean="0">
                <a:sym typeface="Symbol" pitchFamily="18" charset="2"/>
              </a:rPr>
              <a:t>	  Certificate: x</a:t>
            </a:r>
            <a:r>
              <a:rPr lang="en-US" sz="2000" baseline="-25000" smtClean="0">
                <a:sym typeface="Symbol" pitchFamily="18" charset="2"/>
              </a:rPr>
              <a:t>1</a:t>
            </a:r>
            <a:r>
              <a:rPr lang="en-US" sz="2000" smtClean="0">
                <a:sym typeface="Symbol" pitchFamily="18" charset="2"/>
              </a:rPr>
              <a:t> = 1, x</a:t>
            </a:r>
            <a:r>
              <a:rPr lang="en-US" sz="2000" baseline="-25000" smtClean="0">
                <a:sym typeface="Symbol" pitchFamily="18" charset="2"/>
              </a:rPr>
              <a:t>2</a:t>
            </a:r>
            <a:r>
              <a:rPr lang="en-US" sz="2000" smtClean="0">
                <a:sym typeface="Symbol" pitchFamily="18" charset="2"/>
              </a:rPr>
              <a:t> = 0  </a:t>
            </a:r>
            <a:r>
              <a:rPr lang="en-US" sz="2000" i="1" smtClean="0">
                <a:sym typeface="Symbol" pitchFamily="18" charset="2"/>
              </a:rPr>
              <a:t></a:t>
            </a:r>
            <a:r>
              <a:rPr lang="en-US" sz="2000" smtClean="0">
                <a:sym typeface="Symbol" pitchFamily="18" charset="2"/>
              </a:rPr>
              <a:t> = 1  1  1 = 1</a:t>
            </a:r>
          </a:p>
          <a:p>
            <a:pPr eaLnBrk="1" hangingPunct="1">
              <a:lnSpc>
                <a:spcPct val="90000"/>
              </a:lnSpc>
            </a:pPr>
            <a:r>
              <a:rPr lang="en-US" sz="2400" smtClean="0">
                <a:solidFill>
                  <a:srgbClr val="CC0000"/>
                </a:solidFill>
                <a:sym typeface="Symbol" pitchFamily="18" charset="2"/>
              </a:rPr>
              <a:t>SAT={&lt; &gt;:  is a satifiable boolean formula}.</a:t>
            </a:r>
          </a:p>
          <a:p>
            <a:pPr eaLnBrk="1" hangingPunct="1">
              <a:lnSpc>
                <a:spcPct val="90000"/>
              </a:lnSpc>
            </a:pPr>
            <a:r>
              <a:rPr lang="en-US" sz="2400" smtClean="0"/>
              <a:t>The historical honor of the first NP-complete problem ever shown.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24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24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24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24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24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24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24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2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545FC9DE-9D41-4A21-9E3D-0E082CE55B2F}" type="slidenum">
              <a:rPr lang="en-US" smtClean="0"/>
              <a:pPr/>
              <a:t>33</a:t>
            </a:fld>
            <a:endParaRPr lang="en-US" smtClean="0"/>
          </a:p>
        </p:txBody>
      </p:sp>
      <p:sp>
        <p:nvSpPr>
          <p:cNvPr id="35843" name="Rectangle 2"/>
          <p:cNvSpPr>
            <a:spLocks noGrp="1" noChangeArrowheads="1"/>
          </p:cNvSpPr>
          <p:nvPr>
            <p:ph type="title"/>
          </p:nvPr>
        </p:nvSpPr>
        <p:spPr/>
        <p:txBody>
          <a:bodyPr/>
          <a:lstStyle/>
          <a:p>
            <a:pPr eaLnBrk="1" hangingPunct="1"/>
            <a:r>
              <a:rPr lang="en-US" smtClean="0"/>
              <a:t>SAT is NP-complete</a:t>
            </a:r>
          </a:p>
        </p:txBody>
      </p:sp>
      <p:sp>
        <p:nvSpPr>
          <p:cNvPr id="35844" name="Rectangle 3"/>
          <p:cNvSpPr>
            <a:spLocks noGrp="1" noChangeArrowheads="1"/>
          </p:cNvSpPr>
          <p:nvPr>
            <p:ph type="body" idx="1"/>
          </p:nvPr>
        </p:nvSpPr>
        <p:spPr/>
        <p:txBody>
          <a:bodyPr/>
          <a:lstStyle/>
          <a:p>
            <a:pPr eaLnBrk="1" hangingPunct="1"/>
            <a:r>
              <a:rPr lang="en-US" i="1" smtClean="0"/>
              <a:t>Theorem 34.9:</a:t>
            </a:r>
            <a:r>
              <a:rPr lang="en-US" smtClean="0"/>
              <a:t> (page 997)</a:t>
            </a:r>
          </a:p>
          <a:p>
            <a:pPr lvl="1" eaLnBrk="1" hangingPunct="1"/>
            <a:r>
              <a:rPr lang="en-US" smtClean="0"/>
              <a:t>SAT is NP-complete.</a:t>
            </a:r>
          </a:p>
          <a:p>
            <a:pPr eaLnBrk="1" hangingPunct="1"/>
            <a:r>
              <a:rPr lang="en-US" smtClean="0"/>
              <a:t>Proof:</a:t>
            </a:r>
          </a:p>
          <a:p>
            <a:pPr lvl="1" eaLnBrk="1" hangingPunct="1"/>
            <a:r>
              <a:rPr lang="en-US" smtClean="0"/>
              <a:t>SAT belongs to NP.</a:t>
            </a:r>
          </a:p>
          <a:p>
            <a:pPr lvl="2" eaLnBrk="1" hangingPunct="1"/>
            <a:r>
              <a:rPr lang="en-US" smtClean="0"/>
              <a:t>Given a satisfying assignment, the verifying algorithm replaces each variable with its value and evaluates the formula, </a:t>
            </a:r>
            <a:r>
              <a:rPr lang="en-US" smtClean="0">
                <a:solidFill>
                  <a:srgbClr val="008000"/>
                </a:solidFill>
              </a:rPr>
              <a:t>in poly time</a:t>
            </a:r>
            <a:r>
              <a:rPr lang="en-US" smtClean="0"/>
              <a:t>.</a:t>
            </a:r>
          </a:p>
          <a:p>
            <a:pPr lvl="1" eaLnBrk="1" hangingPunct="1"/>
            <a:r>
              <a:rPr lang="en-US" smtClean="0"/>
              <a:t>SAT is NP-hard (show CIRCUIT-SAT</a:t>
            </a:r>
            <a:r>
              <a:rPr lang="en-US" smtClean="0">
                <a:sym typeface="Symbol" pitchFamily="18" charset="2"/>
              </a:rPr>
              <a:t></a:t>
            </a:r>
            <a:r>
              <a:rPr lang="en-US" baseline="-25000" smtClean="0">
                <a:sym typeface="Symbol" pitchFamily="18" charset="2"/>
              </a:rPr>
              <a:t>p</a:t>
            </a:r>
            <a:r>
              <a:rPr lang="en-US" smtClean="0"/>
              <a:t> SAT).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p:spPr>
        <p:txBody>
          <a:bodyPr/>
          <a:lstStyle/>
          <a:p>
            <a:fld id="{9B5E6D58-924F-414A-AA6A-E37D5720E854}" type="slidenum">
              <a:rPr lang="en-US" smtClean="0"/>
              <a:pPr/>
              <a:t>34</a:t>
            </a:fld>
            <a:endParaRPr lang="en-US" smtClean="0"/>
          </a:p>
        </p:txBody>
      </p:sp>
      <p:sp>
        <p:nvSpPr>
          <p:cNvPr id="36867" name="Text Box 2"/>
          <p:cNvSpPr txBox="1">
            <a:spLocks noChangeArrowheads="1"/>
          </p:cNvSpPr>
          <p:nvPr/>
        </p:nvSpPr>
        <p:spPr bwMode="auto">
          <a:xfrm>
            <a:off x="1600200" y="152400"/>
            <a:ext cx="6477000" cy="519113"/>
          </a:xfrm>
          <a:prstGeom prst="rect">
            <a:avLst/>
          </a:prstGeom>
          <a:noFill/>
          <a:ln w="9525">
            <a:noFill/>
            <a:miter lim="800000"/>
            <a:headEnd/>
            <a:tailEnd/>
          </a:ln>
        </p:spPr>
        <p:txBody>
          <a:bodyPr>
            <a:spAutoFit/>
          </a:bodyPr>
          <a:lstStyle/>
          <a:p>
            <a:pPr algn="l">
              <a:spcBef>
                <a:spcPct val="50000"/>
              </a:spcBef>
            </a:pPr>
            <a:r>
              <a:rPr lang="en-US" sz="2800">
                <a:latin typeface="Times New Roman" pitchFamily="18" charset="0"/>
              </a:rPr>
              <a:t>NP-completeness proof structure</a:t>
            </a:r>
          </a:p>
        </p:txBody>
      </p:sp>
      <p:pic>
        <p:nvPicPr>
          <p:cNvPr id="36868" name="Picture 3" descr="fig34-13"/>
          <p:cNvPicPr>
            <a:picLocks noChangeAspect="1" noChangeArrowheads="1"/>
          </p:cNvPicPr>
          <p:nvPr/>
        </p:nvPicPr>
        <p:blipFill>
          <a:blip r:embed="rId2"/>
          <a:srcRect/>
          <a:stretch>
            <a:fillRect/>
          </a:stretch>
        </p:blipFill>
        <p:spPr bwMode="auto">
          <a:xfrm>
            <a:off x="228600" y="709613"/>
            <a:ext cx="8686800" cy="543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1F4749A4-0093-4F6D-8636-9537E15DA49C}" type="slidenum">
              <a:rPr lang="en-US" smtClean="0"/>
              <a:pPr/>
              <a:t>35</a:t>
            </a:fld>
            <a:endParaRPr lang="en-US" smtClean="0"/>
          </a:p>
        </p:txBody>
      </p:sp>
      <p:sp>
        <p:nvSpPr>
          <p:cNvPr id="37891" name="Rectangle 2"/>
          <p:cNvSpPr>
            <a:spLocks noGrp="1" noChangeArrowheads="1"/>
          </p:cNvSpPr>
          <p:nvPr>
            <p:ph type="title"/>
          </p:nvPr>
        </p:nvSpPr>
        <p:spPr/>
        <p:txBody>
          <a:bodyPr/>
          <a:lstStyle/>
          <a:p>
            <a:pPr eaLnBrk="1" hangingPunct="1"/>
            <a:r>
              <a:rPr lang="en-US" smtClean="0"/>
              <a:t>3-CNF Satisfiability</a:t>
            </a:r>
          </a:p>
        </p:txBody>
      </p:sp>
      <p:sp>
        <p:nvSpPr>
          <p:cNvPr id="37892" name="Rectangle 3"/>
          <p:cNvSpPr>
            <a:spLocks noGrp="1" noChangeArrowheads="1"/>
          </p:cNvSpPr>
          <p:nvPr>
            <p:ph type="body" idx="1"/>
          </p:nvPr>
        </p:nvSpPr>
        <p:spPr>
          <a:xfrm>
            <a:off x="350838" y="1214438"/>
            <a:ext cx="8464550" cy="5076825"/>
          </a:xfrm>
        </p:spPr>
        <p:txBody>
          <a:bodyPr/>
          <a:lstStyle/>
          <a:p>
            <a:pPr eaLnBrk="1" hangingPunct="1">
              <a:lnSpc>
                <a:spcPct val="90000"/>
              </a:lnSpc>
              <a:buFontTx/>
              <a:buNone/>
            </a:pPr>
            <a:r>
              <a:rPr lang="en-US" b="1" smtClean="0"/>
              <a:t>	3-CNF Satisfiability Problem:</a:t>
            </a:r>
          </a:p>
          <a:p>
            <a:pPr lvl="1" eaLnBrk="1" hangingPunct="1">
              <a:lnSpc>
                <a:spcPct val="90000"/>
              </a:lnSpc>
            </a:pPr>
            <a:r>
              <a:rPr lang="en-US" smtClean="0"/>
              <a:t>n boolean variables: x</a:t>
            </a:r>
            <a:r>
              <a:rPr lang="en-US" baseline="-25000" smtClean="0"/>
              <a:t>1</a:t>
            </a:r>
            <a:r>
              <a:rPr lang="en-US" smtClean="0"/>
              <a:t>, x</a:t>
            </a:r>
            <a:r>
              <a:rPr lang="en-US" baseline="-25000" smtClean="0"/>
              <a:t>2</a:t>
            </a:r>
            <a:r>
              <a:rPr lang="en-US" smtClean="0"/>
              <a:t>, …, x</a:t>
            </a:r>
            <a:r>
              <a:rPr lang="en-US" baseline="-25000" smtClean="0"/>
              <a:t>n</a:t>
            </a:r>
          </a:p>
          <a:p>
            <a:pPr lvl="1" eaLnBrk="1" hangingPunct="1">
              <a:lnSpc>
                <a:spcPct val="90000"/>
              </a:lnSpc>
            </a:pPr>
            <a:r>
              <a:rPr lang="en-US" b="1" smtClean="0"/>
              <a:t>Literal</a:t>
            </a:r>
            <a:r>
              <a:rPr lang="en-US" smtClean="0"/>
              <a:t>: x</a:t>
            </a:r>
            <a:r>
              <a:rPr lang="en-US" baseline="-25000" smtClean="0"/>
              <a:t>i</a:t>
            </a:r>
            <a:r>
              <a:rPr lang="en-US" smtClean="0"/>
              <a:t> or </a:t>
            </a:r>
            <a:r>
              <a:rPr lang="en-US" smtClean="0">
                <a:sym typeface="Symbol" pitchFamily="18" charset="2"/>
              </a:rPr>
              <a:t> x</a:t>
            </a:r>
            <a:r>
              <a:rPr lang="en-US" baseline="-25000" smtClean="0">
                <a:sym typeface="Symbol" pitchFamily="18" charset="2"/>
              </a:rPr>
              <a:t>i</a:t>
            </a:r>
            <a:r>
              <a:rPr lang="en-US" smtClean="0">
                <a:sym typeface="Symbol" pitchFamily="18" charset="2"/>
              </a:rPr>
              <a:t>    (a variable or its negation)</a:t>
            </a:r>
          </a:p>
          <a:p>
            <a:pPr lvl="1" eaLnBrk="1" hangingPunct="1">
              <a:lnSpc>
                <a:spcPct val="90000"/>
              </a:lnSpc>
            </a:pPr>
            <a:r>
              <a:rPr lang="en-US" b="1" smtClean="0">
                <a:sym typeface="Symbol" pitchFamily="18" charset="2"/>
              </a:rPr>
              <a:t>Clause:</a:t>
            </a:r>
            <a:r>
              <a:rPr lang="en-US" smtClean="0">
                <a:sym typeface="Symbol" pitchFamily="18" charset="2"/>
              </a:rPr>
              <a:t> c</a:t>
            </a:r>
            <a:r>
              <a:rPr lang="en-US" baseline="-25000" smtClean="0">
                <a:sym typeface="Symbol" pitchFamily="18" charset="2"/>
              </a:rPr>
              <a:t>j</a:t>
            </a:r>
            <a:r>
              <a:rPr lang="en-US" smtClean="0">
                <a:sym typeface="Symbol" pitchFamily="18" charset="2"/>
              </a:rPr>
              <a:t> = an </a:t>
            </a:r>
            <a:r>
              <a:rPr lang="en-US" b="1" smtClean="0">
                <a:sym typeface="Symbol" pitchFamily="18" charset="2"/>
              </a:rPr>
              <a:t>OR</a:t>
            </a:r>
            <a:r>
              <a:rPr lang="en-US" smtClean="0">
                <a:sym typeface="Symbol" pitchFamily="18" charset="2"/>
              </a:rPr>
              <a:t> of </a:t>
            </a:r>
            <a:r>
              <a:rPr lang="en-US" b="1" smtClean="0">
                <a:sym typeface="Symbol" pitchFamily="18" charset="2"/>
              </a:rPr>
              <a:t>three literals</a:t>
            </a:r>
            <a:r>
              <a:rPr lang="en-US" smtClean="0">
                <a:sym typeface="Symbol" pitchFamily="18" charset="2"/>
              </a:rPr>
              <a:t> (m clauses)</a:t>
            </a:r>
          </a:p>
          <a:p>
            <a:pPr lvl="1" eaLnBrk="1" hangingPunct="1">
              <a:lnSpc>
                <a:spcPct val="90000"/>
              </a:lnSpc>
            </a:pPr>
            <a:r>
              <a:rPr lang="en-US" smtClean="0">
                <a:sym typeface="Symbol" pitchFamily="18" charset="2"/>
              </a:rPr>
              <a:t>Formula: </a:t>
            </a:r>
            <a:r>
              <a:rPr lang="en-US" i="1" smtClean="0">
                <a:sym typeface="Symbol" pitchFamily="18" charset="2"/>
              </a:rPr>
              <a:t></a:t>
            </a:r>
            <a:r>
              <a:rPr lang="en-US" smtClean="0">
                <a:sym typeface="Symbol" pitchFamily="18" charset="2"/>
              </a:rPr>
              <a:t> = c</a:t>
            </a:r>
            <a:r>
              <a:rPr lang="en-US" baseline="-25000" smtClean="0">
                <a:sym typeface="Symbol" pitchFamily="18" charset="2"/>
              </a:rPr>
              <a:t>1</a:t>
            </a:r>
            <a:r>
              <a:rPr lang="en-US" smtClean="0">
                <a:sym typeface="Symbol" pitchFamily="18" charset="2"/>
              </a:rPr>
              <a:t>  c</a:t>
            </a:r>
            <a:r>
              <a:rPr lang="en-US" baseline="-25000" smtClean="0">
                <a:sym typeface="Symbol" pitchFamily="18" charset="2"/>
              </a:rPr>
              <a:t>2</a:t>
            </a:r>
            <a:r>
              <a:rPr lang="en-US" smtClean="0">
                <a:sym typeface="Symbol" pitchFamily="18" charset="2"/>
              </a:rPr>
              <a:t>  …  c</a:t>
            </a:r>
            <a:r>
              <a:rPr lang="en-US" baseline="-25000" smtClean="0">
                <a:sym typeface="Symbol" pitchFamily="18" charset="2"/>
              </a:rPr>
              <a:t>m </a:t>
            </a:r>
          </a:p>
          <a:p>
            <a:pPr lvl="1" eaLnBrk="1" hangingPunct="1">
              <a:lnSpc>
                <a:spcPct val="90000"/>
              </a:lnSpc>
            </a:pPr>
            <a:endParaRPr lang="en-US" smtClean="0">
              <a:sym typeface="Symbol" pitchFamily="18" charset="2"/>
            </a:endParaRPr>
          </a:p>
          <a:p>
            <a:pPr eaLnBrk="1" hangingPunct="1">
              <a:lnSpc>
                <a:spcPct val="90000"/>
              </a:lnSpc>
            </a:pPr>
            <a:r>
              <a:rPr lang="en-US" smtClean="0">
                <a:solidFill>
                  <a:srgbClr val="DD0111"/>
                </a:solidFill>
                <a:latin typeface="Monotype Corsiva" pitchFamily="66" charset="0"/>
                <a:sym typeface="Symbol" pitchFamily="18" charset="2"/>
              </a:rPr>
              <a:t>E.g.:</a:t>
            </a:r>
            <a:r>
              <a:rPr lang="en-US" smtClean="0">
                <a:sym typeface="Symbol" pitchFamily="18" charset="2"/>
              </a:rPr>
              <a:t> </a:t>
            </a:r>
          </a:p>
          <a:p>
            <a:pPr eaLnBrk="1" hangingPunct="1">
              <a:lnSpc>
                <a:spcPct val="90000"/>
              </a:lnSpc>
              <a:buFontTx/>
              <a:buNone/>
            </a:pPr>
            <a:r>
              <a:rPr lang="en-US" i="1" smtClean="0">
                <a:sym typeface="Symbol" pitchFamily="18" charset="2"/>
              </a:rPr>
              <a:t>	</a:t>
            </a:r>
            <a:r>
              <a:rPr lang="en-US" smtClean="0">
                <a:sym typeface="Symbol" pitchFamily="18" charset="2"/>
              </a:rPr>
              <a:t> = (x</a:t>
            </a:r>
            <a:r>
              <a:rPr lang="en-US" baseline="-25000" smtClean="0">
                <a:sym typeface="Symbol" pitchFamily="18" charset="2"/>
              </a:rPr>
              <a:t>1 </a:t>
            </a:r>
            <a:r>
              <a:rPr lang="en-US" smtClean="0">
                <a:sym typeface="Symbol" pitchFamily="18" charset="2"/>
              </a:rPr>
              <a:t> x</a:t>
            </a:r>
            <a:r>
              <a:rPr lang="en-US" baseline="-25000" smtClean="0">
                <a:sym typeface="Symbol" pitchFamily="18" charset="2"/>
              </a:rPr>
              <a:t>1 </a:t>
            </a:r>
            <a:r>
              <a:rPr lang="en-US" smtClean="0">
                <a:sym typeface="Symbol" pitchFamily="18" charset="2"/>
              </a:rPr>
              <a:t> x</a:t>
            </a:r>
            <a:r>
              <a:rPr lang="en-US" baseline="-25000" smtClean="0">
                <a:sym typeface="Symbol" pitchFamily="18" charset="2"/>
              </a:rPr>
              <a:t>2</a:t>
            </a:r>
            <a:r>
              <a:rPr lang="en-US" smtClean="0">
                <a:sym typeface="Symbol" pitchFamily="18" charset="2"/>
              </a:rPr>
              <a:t>)  </a:t>
            </a:r>
          </a:p>
          <a:p>
            <a:pPr eaLnBrk="1" hangingPunct="1">
              <a:lnSpc>
                <a:spcPct val="90000"/>
              </a:lnSpc>
              <a:buFontTx/>
              <a:buNone/>
            </a:pPr>
            <a:r>
              <a:rPr lang="en-US" smtClean="0">
                <a:sym typeface="Symbol" pitchFamily="18" charset="2"/>
              </a:rPr>
              <a:t>          (x</a:t>
            </a:r>
            <a:r>
              <a:rPr lang="en-US" baseline="-25000" smtClean="0">
                <a:sym typeface="Symbol" pitchFamily="18" charset="2"/>
              </a:rPr>
              <a:t>3</a:t>
            </a:r>
            <a:r>
              <a:rPr lang="en-US" smtClean="0">
                <a:sym typeface="Symbol" pitchFamily="18" charset="2"/>
              </a:rPr>
              <a:t>  x</a:t>
            </a:r>
            <a:r>
              <a:rPr lang="en-US" baseline="-25000" smtClean="0">
                <a:sym typeface="Symbol" pitchFamily="18" charset="2"/>
              </a:rPr>
              <a:t>2</a:t>
            </a:r>
            <a:r>
              <a:rPr lang="en-US" smtClean="0">
                <a:sym typeface="Symbol" pitchFamily="18" charset="2"/>
              </a:rPr>
              <a:t>  x</a:t>
            </a:r>
            <a:r>
              <a:rPr lang="en-US" baseline="-25000" smtClean="0">
                <a:sym typeface="Symbol" pitchFamily="18" charset="2"/>
              </a:rPr>
              <a:t>4</a:t>
            </a:r>
            <a:r>
              <a:rPr lang="en-US" smtClean="0">
                <a:sym typeface="Symbol" pitchFamily="18" charset="2"/>
              </a:rPr>
              <a:t>) </a:t>
            </a:r>
          </a:p>
          <a:p>
            <a:pPr eaLnBrk="1" hangingPunct="1">
              <a:lnSpc>
                <a:spcPct val="90000"/>
              </a:lnSpc>
              <a:buFontTx/>
              <a:buNone/>
            </a:pPr>
            <a:r>
              <a:rPr lang="en-US" smtClean="0">
                <a:sym typeface="Symbol" pitchFamily="18" charset="2"/>
              </a:rPr>
              <a:t>          (x</a:t>
            </a:r>
            <a:r>
              <a:rPr lang="en-US" baseline="-25000" smtClean="0">
                <a:sym typeface="Symbol" pitchFamily="18" charset="2"/>
              </a:rPr>
              <a:t>1</a:t>
            </a:r>
            <a:r>
              <a:rPr lang="en-US" smtClean="0">
                <a:sym typeface="Symbol" pitchFamily="18" charset="2"/>
              </a:rPr>
              <a:t>  x</a:t>
            </a:r>
            <a:r>
              <a:rPr lang="en-US" baseline="-25000" smtClean="0">
                <a:sym typeface="Symbol" pitchFamily="18" charset="2"/>
              </a:rPr>
              <a:t>3</a:t>
            </a:r>
            <a:r>
              <a:rPr lang="en-US" smtClean="0">
                <a:sym typeface="Symbol" pitchFamily="18" charset="2"/>
              </a:rPr>
              <a:t>   x</a:t>
            </a:r>
            <a:r>
              <a:rPr lang="en-US" baseline="-25000" smtClean="0">
                <a:sym typeface="Symbol" pitchFamily="18" charset="2"/>
              </a:rPr>
              <a:t>4</a:t>
            </a:r>
            <a:r>
              <a:rPr lang="en-US" smtClean="0">
                <a:sym typeface="Symbol" pitchFamily="18" charset="2"/>
              </a:rPr>
              <a:t>)</a:t>
            </a:r>
          </a:p>
          <a:p>
            <a:pPr eaLnBrk="1" hangingPunct="1">
              <a:lnSpc>
                <a:spcPct val="90000"/>
              </a:lnSpc>
            </a:pPr>
            <a:r>
              <a:rPr lang="en-US" b="1" smtClean="0"/>
              <a:t>3-CNF</a:t>
            </a:r>
            <a:r>
              <a:rPr lang="en-US" smtClean="0"/>
              <a:t> is NP-Complete</a:t>
            </a:r>
            <a:endParaRPr lang="en-US" b="1" smtClean="0"/>
          </a:p>
        </p:txBody>
      </p:sp>
      <p:pic>
        <p:nvPicPr>
          <p:cNvPr id="37893" name="Picture 4" descr="fig34-13"/>
          <p:cNvPicPr>
            <a:picLocks noChangeAspect="1" noChangeArrowheads="1"/>
          </p:cNvPicPr>
          <p:nvPr/>
        </p:nvPicPr>
        <p:blipFill>
          <a:blip r:embed="rId3"/>
          <a:srcRect/>
          <a:stretch>
            <a:fillRect/>
          </a:stretch>
        </p:blipFill>
        <p:spPr bwMode="auto">
          <a:xfrm>
            <a:off x="4545013" y="3476625"/>
            <a:ext cx="4579937" cy="317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B287EAC4-6101-4D7F-8404-4D4D16237667}" type="slidenum">
              <a:rPr lang="en-US" smtClean="0"/>
              <a:pPr/>
              <a:t>36</a:t>
            </a:fld>
            <a:endParaRPr lang="en-US" smtClean="0"/>
          </a:p>
        </p:txBody>
      </p:sp>
      <p:sp>
        <p:nvSpPr>
          <p:cNvPr id="38915" name="Rectangle 2"/>
          <p:cNvSpPr>
            <a:spLocks noGrp="1" noChangeArrowheads="1"/>
          </p:cNvSpPr>
          <p:nvPr>
            <p:ph type="title"/>
          </p:nvPr>
        </p:nvSpPr>
        <p:spPr/>
        <p:txBody>
          <a:bodyPr/>
          <a:lstStyle/>
          <a:p>
            <a:pPr eaLnBrk="1" hangingPunct="1"/>
            <a:r>
              <a:rPr lang="en-US" smtClean="0"/>
              <a:t>Clique</a:t>
            </a:r>
          </a:p>
        </p:txBody>
      </p:sp>
      <p:sp>
        <p:nvSpPr>
          <p:cNvPr id="865283" name="Rectangle 3"/>
          <p:cNvSpPr>
            <a:spLocks noGrp="1" noChangeArrowheads="1"/>
          </p:cNvSpPr>
          <p:nvPr>
            <p:ph type="body" idx="1"/>
          </p:nvPr>
        </p:nvSpPr>
        <p:spPr>
          <a:xfrm>
            <a:off x="350838" y="1214438"/>
            <a:ext cx="8337550" cy="5076825"/>
          </a:xfrm>
        </p:spPr>
        <p:txBody>
          <a:bodyPr/>
          <a:lstStyle/>
          <a:p>
            <a:pPr eaLnBrk="1" hangingPunct="1">
              <a:lnSpc>
                <a:spcPct val="120000"/>
              </a:lnSpc>
              <a:buFontTx/>
              <a:buNone/>
            </a:pPr>
            <a:r>
              <a:rPr lang="en-US" smtClean="0"/>
              <a:t>	</a:t>
            </a:r>
            <a:r>
              <a:rPr lang="en-US" b="1" smtClean="0"/>
              <a:t>Clique Problem:</a:t>
            </a:r>
          </a:p>
          <a:p>
            <a:pPr lvl="1" eaLnBrk="1" hangingPunct="1">
              <a:lnSpc>
                <a:spcPct val="120000"/>
              </a:lnSpc>
            </a:pPr>
            <a:r>
              <a:rPr lang="en-US" smtClean="0"/>
              <a:t>Undirected graph G = (V, E)</a:t>
            </a:r>
          </a:p>
          <a:p>
            <a:pPr lvl="1" eaLnBrk="1" hangingPunct="1">
              <a:lnSpc>
                <a:spcPct val="120000"/>
              </a:lnSpc>
            </a:pPr>
            <a:r>
              <a:rPr lang="en-US" b="1" smtClean="0"/>
              <a:t>Clique:</a:t>
            </a:r>
            <a:r>
              <a:rPr lang="en-US" smtClean="0"/>
              <a:t> a subset of vertices in V all connected to each other by edges in E (i.e., forming a complete graph)</a:t>
            </a:r>
          </a:p>
          <a:p>
            <a:pPr lvl="1" eaLnBrk="1" hangingPunct="1">
              <a:lnSpc>
                <a:spcPct val="120000"/>
              </a:lnSpc>
            </a:pPr>
            <a:r>
              <a:rPr lang="en-US" b="1" smtClean="0"/>
              <a:t>Size of a clique:</a:t>
            </a:r>
            <a:r>
              <a:rPr lang="en-US" smtClean="0"/>
              <a:t> number of vertices it contains</a:t>
            </a:r>
          </a:p>
          <a:p>
            <a:pPr eaLnBrk="1" hangingPunct="1">
              <a:lnSpc>
                <a:spcPct val="120000"/>
              </a:lnSpc>
              <a:buFontTx/>
              <a:buNone/>
            </a:pPr>
            <a:r>
              <a:rPr lang="en-US" smtClean="0"/>
              <a:t>	</a:t>
            </a:r>
            <a:r>
              <a:rPr lang="en-US" b="1" smtClean="0"/>
              <a:t>Optimization problem:</a:t>
            </a:r>
          </a:p>
          <a:p>
            <a:pPr lvl="1" eaLnBrk="1" hangingPunct="1">
              <a:lnSpc>
                <a:spcPct val="120000"/>
              </a:lnSpc>
            </a:pPr>
            <a:r>
              <a:rPr lang="en-US" smtClean="0"/>
              <a:t>Find a clique of maximum size</a:t>
            </a:r>
          </a:p>
          <a:p>
            <a:pPr eaLnBrk="1" hangingPunct="1">
              <a:lnSpc>
                <a:spcPct val="120000"/>
              </a:lnSpc>
              <a:buFontTx/>
              <a:buNone/>
            </a:pPr>
            <a:r>
              <a:rPr lang="en-US" smtClean="0"/>
              <a:t>	</a:t>
            </a:r>
            <a:r>
              <a:rPr lang="en-US" b="1" smtClean="0"/>
              <a:t>Decision problem:</a:t>
            </a:r>
          </a:p>
          <a:p>
            <a:pPr lvl="1" eaLnBrk="1" hangingPunct="1">
              <a:lnSpc>
                <a:spcPct val="120000"/>
              </a:lnSpc>
            </a:pPr>
            <a:r>
              <a:rPr lang="en-US" smtClean="0"/>
              <a:t>Does G have a clique of size k?</a:t>
            </a:r>
          </a:p>
        </p:txBody>
      </p:sp>
      <p:sp>
        <p:nvSpPr>
          <p:cNvPr id="865284" name="AutoShape 4"/>
          <p:cNvSpPr>
            <a:spLocks noChangeArrowheads="1"/>
          </p:cNvSpPr>
          <p:nvPr/>
        </p:nvSpPr>
        <p:spPr bwMode="auto">
          <a:xfrm>
            <a:off x="6029325" y="4591050"/>
            <a:ext cx="884238" cy="1249363"/>
          </a:xfrm>
          <a:prstGeom prst="diamond">
            <a:avLst/>
          </a:prstGeom>
          <a:noFill/>
          <a:ln w="19050">
            <a:solidFill>
              <a:schemeClr val="tx1"/>
            </a:solidFill>
            <a:miter lim="800000"/>
            <a:headEnd/>
            <a:tailEnd/>
          </a:ln>
        </p:spPr>
        <p:txBody>
          <a:bodyPr wrap="none" anchor="ctr"/>
          <a:lstStyle/>
          <a:p>
            <a:endParaRPr lang="en-US"/>
          </a:p>
        </p:txBody>
      </p:sp>
      <p:sp>
        <p:nvSpPr>
          <p:cNvPr id="865285" name="Text Box 5"/>
          <p:cNvSpPr txBox="1">
            <a:spLocks noChangeArrowheads="1"/>
          </p:cNvSpPr>
          <p:nvPr/>
        </p:nvSpPr>
        <p:spPr bwMode="auto">
          <a:xfrm>
            <a:off x="5272088" y="3890963"/>
            <a:ext cx="2133600" cy="641350"/>
          </a:xfrm>
          <a:prstGeom prst="rect">
            <a:avLst/>
          </a:prstGeom>
          <a:noFill/>
          <a:ln w="9525">
            <a:noFill/>
            <a:miter lim="800000"/>
            <a:headEnd/>
            <a:tailEnd/>
          </a:ln>
        </p:spPr>
        <p:txBody>
          <a:bodyPr wrap="none">
            <a:spAutoFit/>
          </a:bodyPr>
          <a:lstStyle/>
          <a:p>
            <a:pPr algn="l"/>
            <a:r>
              <a:rPr lang="en-US"/>
              <a:t>Clique(G, 2) = YES</a:t>
            </a:r>
          </a:p>
          <a:p>
            <a:pPr algn="l"/>
            <a:r>
              <a:rPr lang="en-US"/>
              <a:t>Clique(G, 3) = NO</a:t>
            </a:r>
          </a:p>
        </p:txBody>
      </p:sp>
      <p:grpSp>
        <p:nvGrpSpPr>
          <p:cNvPr id="2" name="Group 6"/>
          <p:cNvGrpSpPr>
            <a:grpSpLocks/>
          </p:cNvGrpSpPr>
          <p:nvPr/>
        </p:nvGrpSpPr>
        <p:grpSpPr bwMode="auto">
          <a:xfrm>
            <a:off x="7986713" y="4210050"/>
            <a:ext cx="885825" cy="1249363"/>
            <a:chOff x="4978" y="2667"/>
            <a:chExt cx="558" cy="787"/>
          </a:xfrm>
        </p:grpSpPr>
        <p:sp>
          <p:nvSpPr>
            <p:cNvPr id="38930" name="AutoShape 7"/>
            <p:cNvSpPr>
              <a:spLocks noChangeArrowheads="1"/>
            </p:cNvSpPr>
            <p:nvPr/>
          </p:nvSpPr>
          <p:spPr bwMode="auto">
            <a:xfrm>
              <a:off x="4979" y="2667"/>
              <a:ext cx="557" cy="787"/>
            </a:xfrm>
            <a:prstGeom prst="diamond">
              <a:avLst/>
            </a:prstGeom>
            <a:noFill/>
            <a:ln w="19050">
              <a:solidFill>
                <a:schemeClr val="tx1"/>
              </a:solidFill>
              <a:miter lim="800000"/>
              <a:headEnd/>
              <a:tailEnd/>
            </a:ln>
          </p:spPr>
          <p:txBody>
            <a:bodyPr wrap="none" anchor="ctr"/>
            <a:lstStyle/>
            <a:p>
              <a:endParaRPr lang="en-US"/>
            </a:p>
          </p:txBody>
        </p:sp>
        <p:sp>
          <p:nvSpPr>
            <p:cNvPr id="38931" name="Line 8"/>
            <p:cNvSpPr>
              <a:spLocks noChangeShapeType="1"/>
            </p:cNvSpPr>
            <p:nvPr/>
          </p:nvSpPr>
          <p:spPr bwMode="auto">
            <a:xfrm>
              <a:off x="4978" y="3058"/>
              <a:ext cx="556" cy="0"/>
            </a:xfrm>
            <a:prstGeom prst="line">
              <a:avLst/>
            </a:prstGeom>
            <a:noFill/>
            <a:ln w="19050">
              <a:solidFill>
                <a:schemeClr val="tx1"/>
              </a:solidFill>
              <a:round/>
              <a:headEnd/>
              <a:tailEnd/>
            </a:ln>
          </p:spPr>
          <p:txBody>
            <a:bodyPr/>
            <a:lstStyle/>
            <a:p>
              <a:endParaRPr lang="en-US"/>
            </a:p>
          </p:txBody>
        </p:sp>
      </p:grpSp>
      <p:sp>
        <p:nvSpPr>
          <p:cNvPr id="865289" name="Text Box 9"/>
          <p:cNvSpPr txBox="1">
            <a:spLocks noChangeArrowheads="1"/>
          </p:cNvSpPr>
          <p:nvPr/>
        </p:nvSpPr>
        <p:spPr bwMode="auto">
          <a:xfrm>
            <a:off x="7010400" y="5481638"/>
            <a:ext cx="2133600" cy="641350"/>
          </a:xfrm>
          <a:prstGeom prst="rect">
            <a:avLst/>
          </a:prstGeom>
          <a:noFill/>
          <a:ln w="9525">
            <a:noFill/>
            <a:miter lim="800000"/>
            <a:headEnd/>
            <a:tailEnd/>
          </a:ln>
        </p:spPr>
        <p:txBody>
          <a:bodyPr wrap="none">
            <a:spAutoFit/>
          </a:bodyPr>
          <a:lstStyle/>
          <a:p>
            <a:pPr algn="l"/>
            <a:r>
              <a:rPr lang="en-US"/>
              <a:t>Clique(G, 3) = YES</a:t>
            </a:r>
          </a:p>
          <a:p>
            <a:pPr algn="l"/>
            <a:r>
              <a:rPr lang="en-US"/>
              <a:t>Clique(G, 4) = NO</a:t>
            </a:r>
          </a:p>
        </p:txBody>
      </p:sp>
      <p:sp>
        <p:nvSpPr>
          <p:cNvPr id="865290" name="Freeform 10"/>
          <p:cNvSpPr>
            <a:spLocks/>
          </p:cNvSpPr>
          <p:nvPr/>
        </p:nvSpPr>
        <p:spPr bwMode="auto">
          <a:xfrm>
            <a:off x="5711825" y="4494213"/>
            <a:ext cx="438150" cy="434975"/>
          </a:xfrm>
          <a:custGeom>
            <a:avLst/>
            <a:gdLst>
              <a:gd name="T0" fmla="*/ 2147483647 w 276"/>
              <a:gd name="T1" fmla="*/ 0 h 274"/>
              <a:gd name="T2" fmla="*/ 2147483647 w 276"/>
              <a:gd name="T3" fmla="*/ 2147483647 h 274"/>
              <a:gd name="T4" fmla="*/ 2147483647 w 276"/>
              <a:gd name="T5" fmla="*/ 2147483647 h 274"/>
              <a:gd name="T6" fmla="*/ 0 60000 65536"/>
              <a:gd name="T7" fmla="*/ 0 60000 65536"/>
              <a:gd name="T8" fmla="*/ 0 60000 65536"/>
              <a:gd name="T9" fmla="*/ 0 w 276"/>
              <a:gd name="T10" fmla="*/ 0 h 274"/>
              <a:gd name="T11" fmla="*/ 276 w 276"/>
              <a:gd name="T12" fmla="*/ 274 h 274"/>
            </a:gdLst>
            <a:ahLst/>
            <a:cxnLst>
              <a:cxn ang="T6">
                <a:pos x="T0" y="T1"/>
              </a:cxn>
              <a:cxn ang="T7">
                <a:pos x="T2" y="T3"/>
              </a:cxn>
              <a:cxn ang="T8">
                <a:pos x="T4" y="T5"/>
              </a:cxn>
            </a:cxnLst>
            <a:rect l="T9" t="T10" r="T11" b="T12"/>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p:spPr>
        <p:txBody>
          <a:bodyPr/>
          <a:lstStyle/>
          <a:p>
            <a:endParaRPr lang="en-US"/>
          </a:p>
        </p:txBody>
      </p:sp>
      <p:sp>
        <p:nvSpPr>
          <p:cNvPr id="865291" name="Freeform 11"/>
          <p:cNvSpPr>
            <a:spLocks/>
          </p:cNvSpPr>
          <p:nvPr/>
        </p:nvSpPr>
        <p:spPr bwMode="auto">
          <a:xfrm flipV="1">
            <a:off x="7586663" y="5041900"/>
            <a:ext cx="438150" cy="434975"/>
          </a:xfrm>
          <a:custGeom>
            <a:avLst/>
            <a:gdLst>
              <a:gd name="T0" fmla="*/ 2147483647 w 276"/>
              <a:gd name="T1" fmla="*/ 0 h 274"/>
              <a:gd name="T2" fmla="*/ 2147483647 w 276"/>
              <a:gd name="T3" fmla="*/ 2147483647 h 274"/>
              <a:gd name="T4" fmla="*/ 2147483647 w 276"/>
              <a:gd name="T5" fmla="*/ 2147483647 h 274"/>
              <a:gd name="T6" fmla="*/ 0 60000 65536"/>
              <a:gd name="T7" fmla="*/ 0 60000 65536"/>
              <a:gd name="T8" fmla="*/ 0 60000 65536"/>
              <a:gd name="T9" fmla="*/ 0 w 276"/>
              <a:gd name="T10" fmla="*/ 0 h 274"/>
              <a:gd name="T11" fmla="*/ 276 w 276"/>
              <a:gd name="T12" fmla="*/ 274 h 274"/>
            </a:gdLst>
            <a:ahLst/>
            <a:cxnLst>
              <a:cxn ang="T6">
                <a:pos x="T0" y="T1"/>
              </a:cxn>
              <a:cxn ang="T7">
                <a:pos x="T2" y="T3"/>
              </a:cxn>
              <a:cxn ang="T8">
                <a:pos x="T4" y="T5"/>
              </a:cxn>
            </a:cxnLst>
            <a:rect l="T9" t="T10" r="T11" b="T12"/>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p:spPr>
        <p:txBody>
          <a:bodyPr/>
          <a:lstStyle/>
          <a:p>
            <a:endParaRPr lang="en-US"/>
          </a:p>
        </p:txBody>
      </p:sp>
      <p:grpSp>
        <p:nvGrpSpPr>
          <p:cNvPr id="3" name="Group 12"/>
          <p:cNvGrpSpPr>
            <a:grpSpLocks/>
          </p:cNvGrpSpPr>
          <p:nvPr/>
        </p:nvGrpSpPr>
        <p:grpSpPr bwMode="auto">
          <a:xfrm>
            <a:off x="5905500" y="4476750"/>
            <a:ext cx="695325" cy="857250"/>
            <a:chOff x="3720" y="2820"/>
            <a:chExt cx="438" cy="540"/>
          </a:xfrm>
        </p:grpSpPr>
        <p:sp>
          <p:nvSpPr>
            <p:cNvPr id="38928" name="Oval 13"/>
            <p:cNvSpPr>
              <a:spLocks noChangeArrowheads="1"/>
            </p:cNvSpPr>
            <p:nvPr/>
          </p:nvSpPr>
          <p:spPr bwMode="auto">
            <a:xfrm>
              <a:off x="3720" y="3204"/>
              <a:ext cx="162" cy="156"/>
            </a:xfrm>
            <a:prstGeom prst="ellipse">
              <a:avLst/>
            </a:prstGeom>
            <a:noFill/>
            <a:ln w="9525">
              <a:solidFill>
                <a:schemeClr val="tx1"/>
              </a:solidFill>
              <a:round/>
              <a:headEnd/>
              <a:tailEnd/>
            </a:ln>
          </p:spPr>
          <p:txBody>
            <a:bodyPr wrap="none" anchor="ctr"/>
            <a:lstStyle/>
            <a:p>
              <a:endParaRPr lang="en-US"/>
            </a:p>
          </p:txBody>
        </p:sp>
        <p:sp>
          <p:nvSpPr>
            <p:cNvPr id="38929" name="Oval 14"/>
            <p:cNvSpPr>
              <a:spLocks noChangeArrowheads="1"/>
            </p:cNvSpPr>
            <p:nvPr/>
          </p:nvSpPr>
          <p:spPr bwMode="auto">
            <a:xfrm>
              <a:off x="3996" y="2820"/>
              <a:ext cx="162" cy="156"/>
            </a:xfrm>
            <a:prstGeom prst="ellipse">
              <a:avLst/>
            </a:prstGeom>
            <a:noFill/>
            <a:ln w="9525">
              <a:solidFill>
                <a:schemeClr val="tx1"/>
              </a:solidFill>
              <a:round/>
              <a:headEnd/>
              <a:tailEnd/>
            </a:ln>
          </p:spPr>
          <p:txBody>
            <a:bodyPr wrap="none" anchor="ctr"/>
            <a:lstStyle/>
            <a:p>
              <a:endParaRPr lang="en-US"/>
            </a:p>
          </p:txBody>
        </p:sp>
      </p:grpSp>
      <p:grpSp>
        <p:nvGrpSpPr>
          <p:cNvPr id="4" name="Group 15"/>
          <p:cNvGrpSpPr>
            <a:grpSpLocks/>
          </p:cNvGrpSpPr>
          <p:nvPr/>
        </p:nvGrpSpPr>
        <p:grpSpPr bwMode="auto">
          <a:xfrm>
            <a:off x="7886700" y="4095750"/>
            <a:ext cx="1076325" cy="857250"/>
            <a:chOff x="4968" y="2580"/>
            <a:chExt cx="678" cy="540"/>
          </a:xfrm>
        </p:grpSpPr>
        <p:sp>
          <p:nvSpPr>
            <p:cNvPr id="38925" name="Oval 16"/>
            <p:cNvSpPr>
              <a:spLocks noChangeArrowheads="1"/>
            </p:cNvSpPr>
            <p:nvPr/>
          </p:nvSpPr>
          <p:spPr bwMode="auto">
            <a:xfrm>
              <a:off x="4968" y="2964"/>
              <a:ext cx="162" cy="156"/>
            </a:xfrm>
            <a:prstGeom prst="ellipse">
              <a:avLst/>
            </a:prstGeom>
            <a:noFill/>
            <a:ln w="9525">
              <a:solidFill>
                <a:schemeClr val="tx1"/>
              </a:solidFill>
              <a:round/>
              <a:headEnd/>
              <a:tailEnd/>
            </a:ln>
          </p:spPr>
          <p:txBody>
            <a:bodyPr wrap="none" anchor="ctr"/>
            <a:lstStyle/>
            <a:p>
              <a:endParaRPr lang="en-US"/>
            </a:p>
          </p:txBody>
        </p:sp>
        <p:sp>
          <p:nvSpPr>
            <p:cNvPr id="38926" name="Oval 17"/>
            <p:cNvSpPr>
              <a:spLocks noChangeArrowheads="1"/>
            </p:cNvSpPr>
            <p:nvPr/>
          </p:nvSpPr>
          <p:spPr bwMode="auto">
            <a:xfrm>
              <a:off x="5226" y="2580"/>
              <a:ext cx="162" cy="156"/>
            </a:xfrm>
            <a:prstGeom prst="ellipse">
              <a:avLst/>
            </a:prstGeom>
            <a:noFill/>
            <a:ln w="9525">
              <a:solidFill>
                <a:schemeClr val="tx1"/>
              </a:solidFill>
              <a:round/>
              <a:headEnd/>
              <a:tailEnd/>
            </a:ln>
          </p:spPr>
          <p:txBody>
            <a:bodyPr wrap="none" anchor="ctr"/>
            <a:lstStyle/>
            <a:p>
              <a:endParaRPr lang="en-US"/>
            </a:p>
          </p:txBody>
        </p:sp>
        <p:sp>
          <p:nvSpPr>
            <p:cNvPr id="38927" name="Oval 18"/>
            <p:cNvSpPr>
              <a:spLocks noChangeArrowheads="1"/>
            </p:cNvSpPr>
            <p:nvPr/>
          </p:nvSpPr>
          <p:spPr bwMode="auto">
            <a:xfrm>
              <a:off x="5484" y="2964"/>
              <a:ext cx="162" cy="156"/>
            </a:xfrm>
            <a:prstGeom prst="ellips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5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528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52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528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52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5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52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52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52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4" grpId="0" animBg="1"/>
      <p:bldP spid="865285" grpId="0"/>
      <p:bldP spid="865289" grpId="0"/>
      <p:bldP spid="865290" grpId="0" animBg="1"/>
      <p:bldP spid="86529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A826C725-3A20-4002-A1C7-3237425FBC33}" type="slidenum">
              <a:rPr lang="en-US" smtClean="0"/>
              <a:pPr/>
              <a:t>37</a:t>
            </a:fld>
            <a:endParaRPr lang="en-US" smtClean="0"/>
          </a:p>
        </p:txBody>
      </p:sp>
      <p:sp>
        <p:nvSpPr>
          <p:cNvPr id="39939" name="Rectangle 2"/>
          <p:cNvSpPr>
            <a:spLocks noGrp="1" noChangeArrowheads="1"/>
          </p:cNvSpPr>
          <p:nvPr>
            <p:ph type="title"/>
          </p:nvPr>
        </p:nvSpPr>
        <p:spPr/>
        <p:txBody>
          <a:bodyPr/>
          <a:lstStyle/>
          <a:p>
            <a:pPr eaLnBrk="1" hangingPunct="1"/>
            <a:r>
              <a:rPr lang="en-US" smtClean="0"/>
              <a:t>Clique Verifier</a:t>
            </a:r>
          </a:p>
        </p:txBody>
      </p:sp>
      <p:sp>
        <p:nvSpPr>
          <p:cNvPr id="866307" name="Rectangle 3"/>
          <p:cNvSpPr>
            <a:spLocks noGrp="1" noChangeArrowheads="1"/>
          </p:cNvSpPr>
          <p:nvPr>
            <p:ph type="body" idx="1"/>
          </p:nvPr>
        </p:nvSpPr>
        <p:spPr/>
        <p:txBody>
          <a:bodyPr/>
          <a:lstStyle/>
          <a:p>
            <a:pPr eaLnBrk="1" hangingPunct="1">
              <a:lnSpc>
                <a:spcPct val="130000"/>
              </a:lnSpc>
            </a:pPr>
            <a:r>
              <a:rPr lang="en-US" b="1" smtClean="0"/>
              <a:t>Given</a:t>
            </a:r>
            <a:r>
              <a:rPr lang="en-US" smtClean="0"/>
              <a:t>: an undirected graph G = (V, E)</a:t>
            </a:r>
          </a:p>
          <a:p>
            <a:pPr eaLnBrk="1" hangingPunct="1">
              <a:lnSpc>
                <a:spcPct val="130000"/>
              </a:lnSpc>
            </a:pPr>
            <a:r>
              <a:rPr lang="en-US" b="1" smtClean="0"/>
              <a:t>Problem</a:t>
            </a:r>
            <a:r>
              <a:rPr lang="en-US" smtClean="0"/>
              <a:t>: Does G have a clique of size k?</a:t>
            </a:r>
          </a:p>
          <a:p>
            <a:pPr eaLnBrk="1" hangingPunct="1">
              <a:lnSpc>
                <a:spcPct val="130000"/>
              </a:lnSpc>
            </a:pPr>
            <a:r>
              <a:rPr lang="en-US" b="1" smtClean="0"/>
              <a:t>Certificate</a:t>
            </a:r>
            <a:r>
              <a:rPr lang="en-US" smtClean="0"/>
              <a:t>:</a:t>
            </a:r>
          </a:p>
          <a:p>
            <a:pPr lvl="1" eaLnBrk="1" hangingPunct="1">
              <a:lnSpc>
                <a:spcPct val="130000"/>
              </a:lnSpc>
            </a:pPr>
            <a:r>
              <a:rPr lang="en-US" smtClean="0"/>
              <a:t>A set of k nodes</a:t>
            </a:r>
          </a:p>
          <a:p>
            <a:pPr eaLnBrk="1" hangingPunct="1">
              <a:lnSpc>
                <a:spcPct val="130000"/>
              </a:lnSpc>
            </a:pPr>
            <a:r>
              <a:rPr lang="en-US" b="1" smtClean="0"/>
              <a:t>Verifier</a:t>
            </a:r>
            <a:r>
              <a:rPr lang="en-US" smtClean="0"/>
              <a:t>:</a:t>
            </a:r>
          </a:p>
          <a:p>
            <a:pPr lvl="1" eaLnBrk="1" hangingPunct="1">
              <a:lnSpc>
                <a:spcPct val="130000"/>
              </a:lnSpc>
            </a:pPr>
            <a:r>
              <a:rPr lang="en-US" smtClean="0"/>
              <a:t>Verify that for all pairs of vertices in this set there exists an edge in E </a:t>
            </a:r>
          </a:p>
        </p:txBody>
      </p:sp>
      <p:grpSp>
        <p:nvGrpSpPr>
          <p:cNvPr id="39941" name="Group 4"/>
          <p:cNvGrpSpPr>
            <a:grpSpLocks/>
          </p:cNvGrpSpPr>
          <p:nvPr/>
        </p:nvGrpSpPr>
        <p:grpSpPr bwMode="auto">
          <a:xfrm>
            <a:off x="6164263" y="2830513"/>
            <a:ext cx="885825" cy="1249362"/>
            <a:chOff x="4978" y="2667"/>
            <a:chExt cx="558" cy="787"/>
          </a:xfrm>
        </p:grpSpPr>
        <p:sp>
          <p:nvSpPr>
            <p:cNvPr id="39946" name="AutoShape 5"/>
            <p:cNvSpPr>
              <a:spLocks noChangeArrowheads="1"/>
            </p:cNvSpPr>
            <p:nvPr/>
          </p:nvSpPr>
          <p:spPr bwMode="auto">
            <a:xfrm>
              <a:off x="4979" y="2667"/>
              <a:ext cx="557" cy="787"/>
            </a:xfrm>
            <a:prstGeom prst="diamond">
              <a:avLst/>
            </a:prstGeom>
            <a:noFill/>
            <a:ln w="19050">
              <a:solidFill>
                <a:schemeClr val="tx1"/>
              </a:solidFill>
              <a:miter lim="800000"/>
              <a:headEnd/>
              <a:tailEnd/>
            </a:ln>
          </p:spPr>
          <p:txBody>
            <a:bodyPr wrap="none" anchor="ctr"/>
            <a:lstStyle/>
            <a:p>
              <a:endParaRPr lang="en-US"/>
            </a:p>
          </p:txBody>
        </p:sp>
        <p:sp>
          <p:nvSpPr>
            <p:cNvPr id="39947" name="Line 6"/>
            <p:cNvSpPr>
              <a:spLocks noChangeShapeType="1"/>
            </p:cNvSpPr>
            <p:nvPr/>
          </p:nvSpPr>
          <p:spPr bwMode="auto">
            <a:xfrm>
              <a:off x="4978" y="3058"/>
              <a:ext cx="556" cy="0"/>
            </a:xfrm>
            <a:prstGeom prst="line">
              <a:avLst/>
            </a:prstGeom>
            <a:noFill/>
            <a:ln w="19050">
              <a:solidFill>
                <a:schemeClr val="tx1"/>
              </a:solidFill>
              <a:round/>
              <a:headEnd/>
              <a:tailEnd/>
            </a:ln>
          </p:spPr>
          <p:txBody>
            <a:bodyPr/>
            <a:lstStyle/>
            <a:p>
              <a:endParaRPr lang="en-US"/>
            </a:p>
          </p:txBody>
        </p:sp>
      </p:grpSp>
      <p:sp>
        <p:nvSpPr>
          <p:cNvPr id="39942" name="Line 7"/>
          <p:cNvSpPr>
            <a:spLocks noChangeShapeType="1"/>
          </p:cNvSpPr>
          <p:nvPr/>
        </p:nvSpPr>
        <p:spPr bwMode="auto">
          <a:xfrm flipV="1">
            <a:off x="6607175" y="2636838"/>
            <a:ext cx="838200" cy="190500"/>
          </a:xfrm>
          <a:prstGeom prst="line">
            <a:avLst/>
          </a:prstGeom>
          <a:noFill/>
          <a:ln w="19050">
            <a:solidFill>
              <a:schemeClr val="tx1"/>
            </a:solidFill>
            <a:round/>
            <a:headEnd/>
            <a:tailEnd/>
          </a:ln>
        </p:spPr>
        <p:txBody>
          <a:bodyPr/>
          <a:lstStyle/>
          <a:p>
            <a:endParaRPr lang="en-US"/>
          </a:p>
        </p:txBody>
      </p:sp>
      <p:sp>
        <p:nvSpPr>
          <p:cNvPr id="39943" name="Line 8"/>
          <p:cNvSpPr>
            <a:spLocks noChangeShapeType="1"/>
          </p:cNvSpPr>
          <p:nvPr/>
        </p:nvSpPr>
        <p:spPr bwMode="auto">
          <a:xfrm>
            <a:off x="5678488" y="3017838"/>
            <a:ext cx="479425" cy="434975"/>
          </a:xfrm>
          <a:prstGeom prst="line">
            <a:avLst/>
          </a:prstGeom>
          <a:noFill/>
          <a:ln w="19050">
            <a:solidFill>
              <a:schemeClr val="tx1"/>
            </a:solidFill>
            <a:round/>
            <a:headEnd/>
            <a:tailEnd/>
          </a:ln>
        </p:spPr>
        <p:txBody>
          <a:bodyPr/>
          <a:lstStyle/>
          <a:p>
            <a:endParaRPr lang="en-US"/>
          </a:p>
        </p:txBody>
      </p:sp>
      <p:sp>
        <p:nvSpPr>
          <p:cNvPr id="39944" name="Line 9"/>
          <p:cNvSpPr>
            <a:spLocks noChangeShapeType="1"/>
          </p:cNvSpPr>
          <p:nvPr/>
        </p:nvSpPr>
        <p:spPr bwMode="auto">
          <a:xfrm flipV="1">
            <a:off x="6615113" y="3886200"/>
            <a:ext cx="838200" cy="190500"/>
          </a:xfrm>
          <a:prstGeom prst="line">
            <a:avLst/>
          </a:prstGeom>
          <a:noFill/>
          <a:ln w="19050">
            <a:solidFill>
              <a:schemeClr val="tx1"/>
            </a:solidFill>
            <a:round/>
            <a:headEnd/>
            <a:tailEnd/>
          </a:ln>
        </p:spPr>
        <p:txBody>
          <a:bodyPr/>
          <a:lstStyle/>
          <a:p>
            <a:endParaRPr lang="en-US"/>
          </a:p>
        </p:txBody>
      </p:sp>
      <p:sp>
        <p:nvSpPr>
          <p:cNvPr id="39945" name="Line 10"/>
          <p:cNvSpPr>
            <a:spLocks noChangeShapeType="1"/>
          </p:cNvSpPr>
          <p:nvPr/>
        </p:nvSpPr>
        <p:spPr bwMode="auto">
          <a:xfrm>
            <a:off x="7056438" y="3444875"/>
            <a:ext cx="388937" cy="442913"/>
          </a:xfrm>
          <a:prstGeom prst="line">
            <a:avLst/>
          </a:prstGeom>
          <a:noFill/>
          <a:ln w="1905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6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63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6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7584E0DE-797A-460B-8B6E-3C95B71701BA}" type="slidenum">
              <a:rPr lang="en-US" smtClean="0"/>
              <a:pPr/>
              <a:t>38</a:t>
            </a:fld>
            <a:endParaRPr lang="en-US" smtClean="0"/>
          </a:p>
        </p:txBody>
      </p:sp>
      <p:sp>
        <p:nvSpPr>
          <p:cNvPr id="40963" name="Rectangle 2"/>
          <p:cNvSpPr>
            <a:spLocks noGrp="1" noChangeArrowheads="1"/>
          </p:cNvSpPr>
          <p:nvPr>
            <p:ph type="title"/>
          </p:nvPr>
        </p:nvSpPr>
        <p:spPr>
          <a:xfrm>
            <a:off x="685800" y="228600"/>
            <a:ext cx="7772400" cy="1143000"/>
          </a:xfrm>
        </p:spPr>
        <p:txBody>
          <a:bodyPr/>
          <a:lstStyle/>
          <a:p>
            <a:pPr eaLnBrk="1" hangingPunct="1"/>
            <a:r>
              <a:rPr lang="en-US" smtClean="0"/>
              <a:t>CLIQUE is NP-complete</a:t>
            </a:r>
          </a:p>
        </p:txBody>
      </p:sp>
      <p:sp>
        <p:nvSpPr>
          <p:cNvPr id="1012739" name="Rectangle 3"/>
          <p:cNvSpPr>
            <a:spLocks noGrp="1" noChangeArrowheads="1"/>
          </p:cNvSpPr>
          <p:nvPr>
            <p:ph type="body" idx="1"/>
          </p:nvPr>
        </p:nvSpPr>
        <p:spPr>
          <a:xfrm>
            <a:off x="304800" y="1295400"/>
            <a:ext cx="8839200" cy="5181600"/>
          </a:xfrm>
        </p:spPr>
        <p:txBody>
          <a:bodyPr/>
          <a:lstStyle/>
          <a:p>
            <a:pPr eaLnBrk="1" hangingPunct="1"/>
            <a:r>
              <a:rPr lang="en-US" i="1" smtClean="0"/>
              <a:t>Theorem 34.11</a:t>
            </a:r>
            <a:r>
              <a:rPr lang="en-US" smtClean="0"/>
              <a:t>: (page 1003)</a:t>
            </a:r>
          </a:p>
          <a:p>
            <a:pPr lvl="1" eaLnBrk="1" hangingPunct="1"/>
            <a:r>
              <a:rPr lang="en-US" smtClean="0"/>
              <a:t>CLIQUE problem is NP-complete.</a:t>
            </a:r>
          </a:p>
          <a:p>
            <a:pPr eaLnBrk="1" hangingPunct="1"/>
            <a:r>
              <a:rPr lang="en-US" smtClean="0"/>
              <a:t>Proof:</a:t>
            </a:r>
          </a:p>
          <a:p>
            <a:pPr lvl="1" eaLnBrk="1" hangingPunct="1"/>
            <a:r>
              <a:rPr lang="en-US" b="1" smtClean="0">
                <a:solidFill>
                  <a:srgbClr val="CC0000"/>
                </a:solidFill>
              </a:rPr>
              <a:t>CLIQUE </a:t>
            </a:r>
            <a:r>
              <a:rPr lang="en-US" b="1" smtClean="0">
                <a:solidFill>
                  <a:srgbClr val="CC0000"/>
                </a:solidFill>
                <a:sym typeface="Symbol" pitchFamily="18" charset="2"/>
              </a:rPr>
              <a:t>NP:</a:t>
            </a:r>
            <a:r>
              <a:rPr lang="en-US" smtClean="0">
                <a:sym typeface="Symbol" pitchFamily="18" charset="2"/>
              </a:rPr>
              <a:t> </a:t>
            </a:r>
          </a:p>
          <a:p>
            <a:pPr lvl="2" eaLnBrk="1" hangingPunct="1"/>
            <a:r>
              <a:rPr lang="en-US" smtClean="0">
                <a:sym typeface="Symbol" pitchFamily="18" charset="2"/>
              </a:rPr>
              <a:t>given G=(V,E) and a set </a:t>
            </a:r>
            <a:r>
              <a:rPr lang="en-US" smtClean="0"/>
              <a:t>V</a:t>
            </a:r>
            <a:r>
              <a:rPr lang="en-US" smtClean="0">
                <a:cs typeface="Times New Roman" pitchFamily="18" charset="0"/>
              </a:rPr>
              <a:t>'</a:t>
            </a:r>
            <a:r>
              <a:rPr lang="en-US" smtClean="0">
                <a:cs typeface="Times New Roman" pitchFamily="18" charset="0"/>
                <a:sym typeface="Symbol" pitchFamily="18" charset="2"/>
              </a:rPr>
              <a:t>V as a certificate for G. The verifying algorithm checks for each pair of </a:t>
            </a:r>
            <a:r>
              <a:rPr lang="en-US" i="1" smtClean="0">
                <a:cs typeface="Times New Roman" pitchFamily="18" charset="0"/>
                <a:sym typeface="Symbol" pitchFamily="18" charset="2"/>
              </a:rPr>
              <a:t>u</a:t>
            </a:r>
            <a:r>
              <a:rPr lang="en-US" smtClean="0">
                <a:cs typeface="Times New Roman" pitchFamily="18" charset="0"/>
                <a:sym typeface="Symbol" pitchFamily="18" charset="2"/>
              </a:rPr>
              <a:t>,</a:t>
            </a:r>
            <a:r>
              <a:rPr lang="en-US" i="1" smtClean="0">
                <a:cs typeface="Times New Roman" pitchFamily="18" charset="0"/>
                <a:sym typeface="Symbol" pitchFamily="18" charset="2"/>
              </a:rPr>
              <a:t>v</a:t>
            </a:r>
            <a:r>
              <a:rPr lang="en-US" smtClean="0">
                <a:cs typeface="Times New Roman" pitchFamily="18" charset="0"/>
                <a:sym typeface="Symbol" pitchFamily="18" charset="2"/>
              </a:rPr>
              <a:t></a:t>
            </a:r>
            <a:r>
              <a:rPr lang="en-US" smtClean="0"/>
              <a:t>V</a:t>
            </a:r>
            <a:r>
              <a:rPr lang="en-US" smtClean="0">
                <a:cs typeface="Times New Roman" pitchFamily="18" charset="0"/>
              </a:rPr>
              <a:t>'</a:t>
            </a:r>
            <a:r>
              <a:rPr lang="en-US" smtClean="0">
                <a:cs typeface="Times New Roman" pitchFamily="18" charset="0"/>
                <a:sym typeface="Symbol" pitchFamily="18" charset="2"/>
              </a:rPr>
              <a:t>, whether &lt;</a:t>
            </a:r>
            <a:r>
              <a:rPr lang="en-US" i="1" smtClean="0">
                <a:cs typeface="Times New Roman" pitchFamily="18" charset="0"/>
                <a:sym typeface="Symbol" pitchFamily="18" charset="2"/>
              </a:rPr>
              <a:t>u</a:t>
            </a:r>
            <a:r>
              <a:rPr lang="en-US" smtClean="0">
                <a:cs typeface="Times New Roman" pitchFamily="18" charset="0"/>
                <a:sym typeface="Symbol" pitchFamily="18" charset="2"/>
              </a:rPr>
              <a:t>,</a:t>
            </a:r>
            <a:r>
              <a:rPr lang="en-US" i="1" smtClean="0">
                <a:cs typeface="Times New Roman" pitchFamily="18" charset="0"/>
                <a:sym typeface="Symbol" pitchFamily="18" charset="2"/>
              </a:rPr>
              <a:t>v</a:t>
            </a:r>
            <a:r>
              <a:rPr lang="en-US" smtClean="0">
                <a:cs typeface="Times New Roman" pitchFamily="18" charset="0"/>
                <a:sym typeface="Symbol" pitchFamily="18" charset="2"/>
              </a:rPr>
              <a:t>&gt; E. time: </a:t>
            </a:r>
            <a:r>
              <a:rPr lang="en-US" i="1" smtClean="0">
                <a:cs typeface="Times New Roman" pitchFamily="18" charset="0"/>
                <a:sym typeface="Symbol" pitchFamily="18" charset="2"/>
              </a:rPr>
              <a:t>O</a:t>
            </a:r>
            <a:r>
              <a:rPr lang="en-US" smtClean="0">
                <a:cs typeface="Times New Roman" pitchFamily="18" charset="0"/>
                <a:sym typeface="Symbol" pitchFamily="18" charset="2"/>
              </a:rPr>
              <a:t>(|</a:t>
            </a:r>
            <a:r>
              <a:rPr lang="en-US" smtClean="0"/>
              <a:t>V</a:t>
            </a:r>
            <a:r>
              <a:rPr lang="en-US" smtClean="0">
                <a:cs typeface="Times New Roman" pitchFamily="18" charset="0"/>
              </a:rPr>
              <a:t>'|</a:t>
            </a:r>
            <a:r>
              <a:rPr lang="en-US" baseline="30000" smtClean="0">
                <a:cs typeface="Times New Roman" pitchFamily="18" charset="0"/>
              </a:rPr>
              <a:t>2</a:t>
            </a:r>
            <a:r>
              <a:rPr lang="en-US" smtClean="0">
                <a:cs typeface="Times New Roman" pitchFamily="18" charset="0"/>
              </a:rPr>
              <a:t>|E|).</a:t>
            </a:r>
          </a:p>
          <a:p>
            <a:pPr lvl="1" eaLnBrk="1" hangingPunct="1"/>
            <a:r>
              <a:rPr lang="en-US" b="1" smtClean="0">
                <a:solidFill>
                  <a:srgbClr val="CC0000"/>
                </a:solidFill>
                <a:cs typeface="Times New Roman" pitchFamily="18" charset="0"/>
              </a:rPr>
              <a:t>CLIQUE is NP-hard: </a:t>
            </a:r>
          </a:p>
          <a:p>
            <a:pPr lvl="2" eaLnBrk="1" hangingPunct="1"/>
            <a:r>
              <a:rPr lang="en-US" smtClean="0">
                <a:cs typeface="Times New Roman" pitchFamily="18" charset="0"/>
              </a:rPr>
              <a:t>show </a:t>
            </a:r>
            <a:r>
              <a:rPr lang="en-US" smtClean="0">
                <a:solidFill>
                  <a:srgbClr val="008000"/>
                </a:solidFill>
                <a:cs typeface="Times New Roman" pitchFamily="18" charset="0"/>
              </a:rPr>
              <a:t>3-CNF-SAT </a:t>
            </a:r>
            <a:r>
              <a:rPr lang="en-US" smtClean="0">
                <a:solidFill>
                  <a:srgbClr val="008000"/>
                </a:solidFill>
                <a:sym typeface="Symbol" pitchFamily="18" charset="2"/>
              </a:rPr>
              <a:t></a:t>
            </a:r>
            <a:r>
              <a:rPr lang="en-US" baseline="-25000" smtClean="0">
                <a:solidFill>
                  <a:srgbClr val="008000"/>
                </a:solidFill>
                <a:sym typeface="Symbol" pitchFamily="18" charset="2"/>
              </a:rPr>
              <a:t>p</a:t>
            </a:r>
            <a:r>
              <a:rPr lang="en-US" smtClean="0">
                <a:solidFill>
                  <a:srgbClr val="008000"/>
                </a:solidFill>
                <a:cs typeface="Times New Roman" pitchFamily="18" charset="0"/>
              </a:rPr>
              <a:t>CLIQUE.</a:t>
            </a:r>
          </a:p>
          <a:p>
            <a:pPr lvl="2" eaLnBrk="1" hangingPunct="1"/>
            <a:r>
              <a:rPr lang="en-US" smtClean="0">
                <a:cs typeface="Times New Roman" pitchFamily="18" charset="0"/>
              </a:rPr>
              <a:t>The result is surprising, since from boolean formula to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27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27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2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27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2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0AEA0AF1-E313-4F42-B972-A3362638ECAB}" type="slidenum">
              <a:rPr lang="en-US" smtClean="0"/>
              <a:pPr/>
              <a:t>39</a:t>
            </a:fld>
            <a:endParaRPr lang="en-US" smtClean="0"/>
          </a:p>
        </p:txBody>
      </p:sp>
      <p:sp>
        <p:nvSpPr>
          <p:cNvPr id="41987" name="Rectangle 2"/>
          <p:cNvSpPr>
            <a:spLocks noGrp="1" noChangeArrowheads="1"/>
          </p:cNvSpPr>
          <p:nvPr>
            <p:ph type="title"/>
          </p:nvPr>
        </p:nvSpPr>
        <p:spPr/>
        <p:txBody>
          <a:bodyPr/>
          <a:lstStyle/>
          <a:p>
            <a:pPr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41988" name="Rectangle 3"/>
          <p:cNvSpPr>
            <a:spLocks noGrp="1" noChangeArrowheads="1"/>
          </p:cNvSpPr>
          <p:nvPr>
            <p:ph type="body" idx="1"/>
          </p:nvPr>
        </p:nvSpPr>
        <p:spPr>
          <a:xfrm>
            <a:off x="350838" y="1154113"/>
            <a:ext cx="8229600" cy="5137150"/>
          </a:xfrm>
        </p:spPr>
        <p:txBody>
          <a:bodyPr/>
          <a:lstStyle/>
          <a:p>
            <a:pPr eaLnBrk="1" hangingPunct="1">
              <a:lnSpc>
                <a:spcPct val="200000"/>
              </a:lnSpc>
              <a:spcBef>
                <a:spcPct val="0"/>
              </a:spcBef>
            </a:pPr>
            <a:r>
              <a:rPr lang="en-US" smtClean="0">
                <a:sym typeface="Symbol" pitchFamily="18" charset="2"/>
              </a:rPr>
              <a:t>Start with an instance of 3-CNF:</a:t>
            </a:r>
          </a:p>
          <a:p>
            <a:pPr lvl="1" eaLnBrk="1" hangingPunct="1">
              <a:lnSpc>
                <a:spcPct val="200000"/>
              </a:lnSpc>
              <a:spcBef>
                <a:spcPct val="0"/>
              </a:spcBef>
            </a:pPr>
            <a:r>
              <a:rPr lang="en-US" i="1" smtClean="0">
                <a:sym typeface="Symbol" pitchFamily="18" charset="2"/>
              </a:rPr>
              <a:t></a:t>
            </a:r>
            <a:r>
              <a:rPr lang="en-US" smtClean="0">
                <a:sym typeface="Symbol" pitchFamily="18" charset="2"/>
              </a:rPr>
              <a:t> = C</a:t>
            </a:r>
            <a:r>
              <a:rPr lang="en-US" baseline="-25000" smtClean="0">
                <a:sym typeface="Symbol" pitchFamily="18" charset="2"/>
              </a:rPr>
              <a:t>1</a:t>
            </a:r>
            <a:r>
              <a:rPr lang="en-US" smtClean="0">
                <a:sym typeface="Symbol" pitchFamily="18" charset="2"/>
              </a:rPr>
              <a:t>  C</a:t>
            </a:r>
            <a:r>
              <a:rPr lang="en-US" baseline="-25000" smtClean="0">
                <a:sym typeface="Symbol" pitchFamily="18" charset="2"/>
              </a:rPr>
              <a:t>2</a:t>
            </a:r>
            <a:r>
              <a:rPr lang="en-US" smtClean="0">
                <a:sym typeface="Symbol" pitchFamily="18" charset="2"/>
              </a:rPr>
              <a:t>  …  C</a:t>
            </a:r>
            <a:r>
              <a:rPr lang="en-US" baseline="-25000" smtClean="0">
                <a:sym typeface="Symbol" pitchFamily="18" charset="2"/>
              </a:rPr>
              <a:t>k </a:t>
            </a:r>
            <a:r>
              <a:rPr lang="en-US" smtClean="0">
                <a:sym typeface="Symbol" pitchFamily="18" charset="2"/>
              </a:rPr>
              <a:t>(k clauses)</a:t>
            </a:r>
          </a:p>
          <a:p>
            <a:pPr lvl="1" eaLnBrk="1" hangingPunct="1">
              <a:lnSpc>
                <a:spcPct val="200000"/>
              </a:lnSpc>
              <a:spcBef>
                <a:spcPct val="0"/>
              </a:spcBef>
            </a:pPr>
            <a:r>
              <a:rPr lang="en-US" smtClean="0">
                <a:sym typeface="Symbol" pitchFamily="18" charset="2"/>
              </a:rPr>
              <a:t>Each clause C</a:t>
            </a:r>
            <a:r>
              <a:rPr lang="en-US" baseline="-25000" smtClean="0">
                <a:sym typeface="Symbol" pitchFamily="18" charset="2"/>
              </a:rPr>
              <a:t>r</a:t>
            </a:r>
            <a:r>
              <a:rPr lang="en-US" smtClean="0">
                <a:sym typeface="Symbol" pitchFamily="18" charset="2"/>
              </a:rPr>
              <a:t> has three literals: </a:t>
            </a:r>
            <a:r>
              <a:rPr lang="en-US" smtClean="0"/>
              <a:t>C</a:t>
            </a:r>
            <a:r>
              <a:rPr lang="en-US" baseline="-25000" smtClean="0"/>
              <a:t>r</a:t>
            </a:r>
            <a:r>
              <a:rPr lang="en-US" smtClean="0"/>
              <a:t> = l</a:t>
            </a:r>
            <a:r>
              <a:rPr lang="en-US" baseline="-25000" smtClean="0"/>
              <a:t>1</a:t>
            </a:r>
            <a:r>
              <a:rPr lang="en-US" baseline="30000" smtClean="0"/>
              <a:t>r</a:t>
            </a:r>
            <a:r>
              <a:rPr lang="en-US" smtClean="0"/>
              <a:t> </a:t>
            </a:r>
            <a:r>
              <a:rPr lang="en-US" smtClean="0">
                <a:sym typeface="Symbol" pitchFamily="18" charset="2"/>
              </a:rPr>
              <a:t> l</a:t>
            </a:r>
            <a:r>
              <a:rPr lang="en-US" baseline="-25000" smtClean="0">
                <a:sym typeface="Symbol" pitchFamily="18" charset="2"/>
              </a:rPr>
              <a:t>2</a:t>
            </a:r>
            <a:r>
              <a:rPr lang="en-US" baseline="30000" smtClean="0">
                <a:sym typeface="Symbol" pitchFamily="18" charset="2"/>
              </a:rPr>
              <a:t>r</a:t>
            </a:r>
            <a:r>
              <a:rPr lang="en-US" smtClean="0">
                <a:sym typeface="Symbol" pitchFamily="18" charset="2"/>
              </a:rPr>
              <a:t>  l</a:t>
            </a:r>
            <a:r>
              <a:rPr lang="en-US" baseline="-25000" smtClean="0">
                <a:sym typeface="Symbol" pitchFamily="18" charset="2"/>
              </a:rPr>
              <a:t>3</a:t>
            </a:r>
            <a:r>
              <a:rPr lang="en-US" baseline="30000" smtClean="0">
                <a:sym typeface="Symbol" pitchFamily="18" charset="2"/>
              </a:rPr>
              <a:t>r</a:t>
            </a:r>
            <a:r>
              <a:rPr lang="en-US" smtClean="0">
                <a:sym typeface="Symbol" pitchFamily="18" charset="2"/>
              </a:rPr>
              <a:t> </a:t>
            </a:r>
          </a:p>
          <a:p>
            <a:pPr eaLnBrk="1" hangingPunct="1">
              <a:lnSpc>
                <a:spcPct val="200000"/>
              </a:lnSpc>
              <a:spcBef>
                <a:spcPct val="0"/>
              </a:spcBef>
            </a:pPr>
            <a:r>
              <a:rPr lang="en-US" b="1" smtClean="0"/>
              <a:t>Idea:</a:t>
            </a:r>
          </a:p>
          <a:p>
            <a:pPr lvl="1" eaLnBrk="1" hangingPunct="1">
              <a:lnSpc>
                <a:spcPct val="200000"/>
              </a:lnSpc>
              <a:spcBef>
                <a:spcPct val="0"/>
              </a:spcBef>
            </a:pPr>
            <a:r>
              <a:rPr lang="en-US" smtClean="0"/>
              <a:t>Construct a graph G such that </a:t>
            </a:r>
            <a:r>
              <a:rPr lang="en-US" i="1" smtClean="0">
                <a:sym typeface="Symbol" pitchFamily="18" charset="2"/>
              </a:rPr>
              <a:t></a:t>
            </a:r>
            <a:r>
              <a:rPr lang="en-US" smtClean="0">
                <a:sym typeface="Symbol" pitchFamily="18" charset="2"/>
              </a:rPr>
              <a:t> is satisfiable only if G has a clique of size k</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09B4615B-E4F0-4A95-B772-134C31220550}" type="slidenum">
              <a:rPr lang="en-US" smtClean="0"/>
              <a:pPr/>
              <a:t>4</a:t>
            </a:fld>
            <a:endParaRPr lang="en-US" smtClean="0"/>
          </a:p>
        </p:txBody>
      </p:sp>
      <p:sp>
        <p:nvSpPr>
          <p:cNvPr id="1028" name="Rectangle 2"/>
          <p:cNvSpPr>
            <a:spLocks noGrp="1" noChangeArrowheads="1"/>
          </p:cNvSpPr>
          <p:nvPr>
            <p:ph type="title"/>
          </p:nvPr>
        </p:nvSpPr>
        <p:spPr/>
        <p:txBody>
          <a:bodyPr/>
          <a:lstStyle/>
          <a:p>
            <a:pPr eaLnBrk="1" hangingPunct="1"/>
            <a:r>
              <a:rPr lang="en-US" dirty="0" smtClean="0"/>
              <a:t>Polynomial </a:t>
            </a:r>
            <a:r>
              <a:rPr lang="en-US" dirty="0" smtClean="0"/>
              <a:t>Time</a:t>
            </a:r>
          </a:p>
        </p:txBody>
      </p:sp>
      <p:sp>
        <p:nvSpPr>
          <p:cNvPr id="980995" name="Rectangle 3"/>
          <p:cNvSpPr>
            <a:spLocks noGrp="1" noChangeArrowheads="1"/>
          </p:cNvSpPr>
          <p:nvPr>
            <p:ph type="body" idx="1"/>
          </p:nvPr>
        </p:nvSpPr>
        <p:spPr/>
        <p:txBody>
          <a:bodyPr/>
          <a:lstStyle/>
          <a:p>
            <a:pPr eaLnBrk="1" hangingPunct="1"/>
            <a:r>
              <a:rPr lang="en-US" altLang="zh-TW" dirty="0" smtClean="0">
                <a:ea typeface="新細明體" charset="-120"/>
              </a:rPr>
              <a:t>Polynomial time solvable problem are regarded as </a:t>
            </a:r>
            <a:r>
              <a:rPr lang="en-US" altLang="zh-TW" dirty="0" smtClean="0">
                <a:solidFill>
                  <a:srgbClr val="DD0111"/>
                </a:solidFill>
                <a:ea typeface="新細明體" charset="-120"/>
              </a:rPr>
              <a:t>tractable</a:t>
            </a:r>
            <a:r>
              <a:rPr lang="en-US" altLang="zh-TW" dirty="0" smtClean="0">
                <a:ea typeface="新細明體" charset="-120"/>
              </a:rPr>
              <a:t>.</a:t>
            </a:r>
          </a:p>
          <a:p>
            <a:pPr lvl="1" eaLnBrk="1" hangingPunct="1"/>
            <a:r>
              <a:rPr lang="en-US" altLang="zh-TW" dirty="0" smtClean="0">
                <a:ea typeface="新細明體" charset="-120"/>
              </a:rPr>
              <a:t>Even if the current best algorithm for a problem has a running time of </a:t>
            </a:r>
            <a:r>
              <a:rPr lang="en-US" altLang="zh-TW" dirty="0" smtClean="0">
                <a:solidFill>
                  <a:schemeClr val="hlink"/>
                </a:solidFill>
                <a:ea typeface="新細明體" charset="-120"/>
                <a:sym typeface="Symbol" pitchFamily="18" charset="2"/>
              </a:rPr>
              <a:t></a:t>
            </a:r>
            <a:r>
              <a:rPr lang="en-US" altLang="zh-TW" dirty="0" smtClean="0">
                <a:solidFill>
                  <a:schemeClr val="hlink"/>
                </a:solidFill>
                <a:ea typeface="新細明體" charset="-120"/>
              </a:rPr>
              <a:t>(n</a:t>
            </a:r>
            <a:r>
              <a:rPr lang="en-US" altLang="zh-TW" baseline="30000" dirty="0" smtClean="0">
                <a:solidFill>
                  <a:schemeClr val="hlink"/>
                </a:solidFill>
                <a:ea typeface="新細明體" charset="-120"/>
              </a:rPr>
              <a:t>100</a:t>
            </a:r>
            <a:r>
              <a:rPr lang="en-US" altLang="zh-TW" dirty="0" smtClean="0">
                <a:solidFill>
                  <a:schemeClr val="hlink"/>
                </a:solidFill>
                <a:ea typeface="新細明體" charset="-120"/>
              </a:rPr>
              <a:t>),</a:t>
            </a:r>
            <a:r>
              <a:rPr lang="en-US" altLang="zh-TW" dirty="0" smtClean="0">
                <a:ea typeface="新細明體" charset="-120"/>
              </a:rPr>
              <a:t> it is likely that an algorithm with a much better running time will </a:t>
            </a:r>
            <a:r>
              <a:rPr lang="en-US" altLang="zh-TW" dirty="0" smtClean="0">
                <a:solidFill>
                  <a:schemeClr val="hlink"/>
                </a:solidFill>
                <a:ea typeface="新細明體" charset="-120"/>
              </a:rPr>
              <a:t>soon be discovered</a:t>
            </a:r>
            <a:r>
              <a:rPr lang="en-US" altLang="zh-TW" dirty="0" smtClean="0">
                <a:ea typeface="新細明體" charset="-120"/>
              </a:rPr>
              <a:t>.</a:t>
            </a:r>
          </a:p>
          <a:p>
            <a:pPr lvl="1" eaLnBrk="1" hangingPunct="1"/>
            <a:r>
              <a:rPr lang="en-US" altLang="zh-TW" dirty="0" smtClean="0">
                <a:ea typeface="新細明體" charset="-120"/>
              </a:rPr>
              <a:t>Problems for many reasonable models of computation, that can be solved in one model can be </a:t>
            </a:r>
            <a:r>
              <a:rPr lang="en-US" altLang="zh-TW" dirty="0" smtClean="0">
                <a:solidFill>
                  <a:schemeClr val="hlink"/>
                </a:solidFill>
                <a:ea typeface="新細明體" charset="-120"/>
              </a:rPr>
              <a:t>solved in polynomial</a:t>
            </a:r>
            <a:r>
              <a:rPr lang="en-US" altLang="zh-TW" dirty="0" smtClean="0">
                <a:ea typeface="新細明體" charset="-120"/>
              </a:rPr>
              <a:t> in another.</a:t>
            </a:r>
          </a:p>
          <a:p>
            <a:pPr lvl="1" eaLnBrk="1" hangingPunct="1"/>
            <a:r>
              <a:rPr lang="en-US" altLang="zh-TW" dirty="0" smtClean="0">
                <a:ea typeface="新細明體" charset="-120"/>
              </a:rPr>
              <a:t>Polynomial-time solvable problems has a nice closure property.</a:t>
            </a:r>
            <a:endParaRPr lang="en-US" dirty="0" smtClean="0"/>
          </a:p>
        </p:txBody>
      </p:sp>
      <p:sp>
        <p:nvSpPr>
          <p:cNvPr id="10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980996" name="Object 4"/>
          <p:cNvGraphicFramePr>
            <a:graphicFrameLocks noChangeAspect="1"/>
          </p:cNvGraphicFramePr>
          <p:nvPr/>
        </p:nvGraphicFramePr>
        <p:xfrm>
          <a:off x="2547938" y="5710238"/>
          <a:ext cx="3248025" cy="676275"/>
        </p:xfrm>
        <a:graphic>
          <a:graphicData uri="http://schemas.openxmlformats.org/presentationml/2006/ole">
            <mc:AlternateContent xmlns:mc="http://schemas.openxmlformats.org/markup-compatibility/2006">
              <mc:Choice xmlns:v="urn:schemas-microsoft-com:vml" Requires="v">
                <p:oleObj spid="_x0000_s1028" name="Microsoft Equation 3.0" r:id="rId3" imgW="3251200" imgH="673100" progId="Equation.3">
                  <p:embed/>
                </p:oleObj>
              </mc:Choice>
              <mc:Fallback>
                <p:oleObj name="Microsoft Equation 3.0" r:id="rId3" imgW="32512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5710238"/>
                        <a:ext cx="32480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0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80996"/>
                                        </p:tgtEl>
                                        <p:attrNameLst>
                                          <p:attrName>style.visibility</p:attrName>
                                        </p:attrNameLst>
                                      </p:cBhvr>
                                      <p:to>
                                        <p:strVal val="visible"/>
                                      </p:to>
                                    </p:set>
                                    <p:animEffect transition="in" filter="blinds(horizontal)">
                                      <p:cBhvr>
                                        <p:cTn id="23" dur="500"/>
                                        <p:tgtEl>
                                          <p:spTgt spid="98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5F59B422-C9CD-46A1-85DE-782C0B889957}" type="slidenum">
              <a:rPr lang="en-US" smtClean="0"/>
              <a:pPr/>
              <a:t>40</a:t>
            </a:fld>
            <a:endParaRPr lang="en-US" smtClean="0"/>
          </a:p>
        </p:txBody>
      </p:sp>
      <p:sp>
        <p:nvSpPr>
          <p:cNvPr id="43011" name="Rectangle 2"/>
          <p:cNvSpPr>
            <a:spLocks noGrp="1" noChangeArrowheads="1"/>
          </p:cNvSpPr>
          <p:nvPr>
            <p:ph type="title"/>
          </p:nvPr>
        </p:nvSpPr>
        <p:spPr/>
        <p:txBody>
          <a:bodyPr/>
          <a:lstStyle/>
          <a:p>
            <a:pPr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868355" name="Rectangle 3"/>
          <p:cNvSpPr>
            <a:spLocks noGrp="1" noChangeArrowheads="1"/>
          </p:cNvSpPr>
          <p:nvPr>
            <p:ph type="body" idx="1"/>
          </p:nvPr>
        </p:nvSpPr>
        <p:spPr>
          <a:xfrm>
            <a:off x="350838" y="3949700"/>
            <a:ext cx="8594725" cy="2752725"/>
          </a:xfrm>
        </p:spPr>
        <p:txBody>
          <a:bodyPr/>
          <a:lstStyle/>
          <a:p>
            <a:pPr eaLnBrk="1" hangingPunct="1"/>
            <a:r>
              <a:rPr lang="en-US" smtClean="0"/>
              <a:t>For each clause C</a:t>
            </a:r>
            <a:r>
              <a:rPr lang="en-US" baseline="-25000" smtClean="0"/>
              <a:t>r</a:t>
            </a:r>
            <a:r>
              <a:rPr lang="en-US" smtClean="0"/>
              <a:t> = l</a:t>
            </a:r>
            <a:r>
              <a:rPr lang="en-US" baseline="-25000" smtClean="0"/>
              <a:t>1</a:t>
            </a:r>
            <a:r>
              <a:rPr lang="en-US" baseline="30000" smtClean="0"/>
              <a:t>r</a:t>
            </a:r>
            <a:r>
              <a:rPr lang="en-US" smtClean="0"/>
              <a:t> </a:t>
            </a:r>
            <a:r>
              <a:rPr lang="en-US" smtClean="0">
                <a:sym typeface="Symbol" pitchFamily="18" charset="2"/>
              </a:rPr>
              <a:t> l</a:t>
            </a:r>
            <a:r>
              <a:rPr lang="en-US" baseline="-25000" smtClean="0">
                <a:sym typeface="Symbol" pitchFamily="18" charset="2"/>
              </a:rPr>
              <a:t>2</a:t>
            </a:r>
            <a:r>
              <a:rPr lang="en-US" baseline="30000" smtClean="0">
                <a:sym typeface="Symbol" pitchFamily="18" charset="2"/>
              </a:rPr>
              <a:t>r</a:t>
            </a:r>
            <a:r>
              <a:rPr lang="en-US" smtClean="0">
                <a:sym typeface="Symbol" pitchFamily="18" charset="2"/>
              </a:rPr>
              <a:t>  l</a:t>
            </a:r>
            <a:r>
              <a:rPr lang="en-US" baseline="-25000" smtClean="0">
                <a:sym typeface="Symbol" pitchFamily="18" charset="2"/>
              </a:rPr>
              <a:t>3</a:t>
            </a:r>
            <a:r>
              <a:rPr lang="en-US" baseline="30000" smtClean="0">
                <a:sym typeface="Symbol" pitchFamily="18" charset="2"/>
              </a:rPr>
              <a:t>r</a:t>
            </a:r>
            <a:r>
              <a:rPr lang="en-US" smtClean="0">
                <a:sym typeface="Symbol" pitchFamily="18" charset="2"/>
              </a:rPr>
              <a:t> place a triple of vertices </a:t>
            </a:r>
            <a:r>
              <a:rPr lang="en-US" smtClean="0"/>
              <a:t>v</a:t>
            </a:r>
            <a:r>
              <a:rPr lang="en-US" baseline="-25000" smtClean="0"/>
              <a:t>1</a:t>
            </a:r>
            <a:r>
              <a:rPr lang="en-US" baseline="30000" smtClean="0"/>
              <a:t>r</a:t>
            </a:r>
            <a:r>
              <a:rPr lang="en-US" smtClean="0">
                <a:sym typeface="Symbol" pitchFamily="18" charset="2"/>
              </a:rPr>
              <a:t>, v</a:t>
            </a:r>
            <a:r>
              <a:rPr lang="en-US" baseline="-25000" smtClean="0">
                <a:sym typeface="Symbol" pitchFamily="18" charset="2"/>
              </a:rPr>
              <a:t>2</a:t>
            </a:r>
            <a:r>
              <a:rPr lang="en-US" baseline="30000" smtClean="0">
                <a:sym typeface="Symbol" pitchFamily="18" charset="2"/>
              </a:rPr>
              <a:t>r</a:t>
            </a:r>
            <a:r>
              <a:rPr lang="en-US" smtClean="0">
                <a:sym typeface="Symbol" pitchFamily="18" charset="2"/>
              </a:rPr>
              <a:t>, v</a:t>
            </a:r>
            <a:r>
              <a:rPr lang="en-US" baseline="-25000" smtClean="0">
                <a:sym typeface="Symbol" pitchFamily="18" charset="2"/>
              </a:rPr>
              <a:t>3</a:t>
            </a:r>
            <a:r>
              <a:rPr lang="en-US" baseline="30000" smtClean="0">
                <a:sym typeface="Symbol" pitchFamily="18" charset="2"/>
              </a:rPr>
              <a:t>r</a:t>
            </a:r>
            <a:r>
              <a:rPr lang="en-US" smtClean="0"/>
              <a:t> in V</a:t>
            </a:r>
          </a:p>
          <a:p>
            <a:pPr eaLnBrk="1" hangingPunct="1"/>
            <a:r>
              <a:rPr lang="en-US" smtClean="0"/>
              <a:t>Put an edge between two vertices v</a:t>
            </a:r>
            <a:r>
              <a:rPr lang="en-US" baseline="-25000" smtClean="0"/>
              <a:t>i</a:t>
            </a:r>
            <a:r>
              <a:rPr lang="en-US" baseline="30000" smtClean="0"/>
              <a:t>r</a:t>
            </a:r>
            <a:r>
              <a:rPr lang="en-US" smtClean="0"/>
              <a:t> and v</a:t>
            </a:r>
            <a:r>
              <a:rPr lang="en-US" baseline="-25000" smtClean="0"/>
              <a:t>j</a:t>
            </a:r>
            <a:r>
              <a:rPr lang="en-US" baseline="30000" smtClean="0"/>
              <a:t>s</a:t>
            </a:r>
            <a:r>
              <a:rPr lang="en-US" smtClean="0"/>
              <a:t> if:</a:t>
            </a:r>
          </a:p>
          <a:p>
            <a:pPr lvl="1" eaLnBrk="1" hangingPunct="1"/>
            <a:r>
              <a:rPr lang="en-US" smtClean="0"/>
              <a:t>v</a:t>
            </a:r>
            <a:r>
              <a:rPr lang="en-US" baseline="-25000" smtClean="0"/>
              <a:t>i</a:t>
            </a:r>
            <a:r>
              <a:rPr lang="en-US" baseline="30000" smtClean="0"/>
              <a:t>r</a:t>
            </a:r>
            <a:r>
              <a:rPr lang="en-US" smtClean="0"/>
              <a:t> and v</a:t>
            </a:r>
            <a:r>
              <a:rPr lang="en-US" baseline="-25000" smtClean="0"/>
              <a:t>j</a:t>
            </a:r>
            <a:r>
              <a:rPr lang="en-US" baseline="30000" smtClean="0"/>
              <a:t>s </a:t>
            </a:r>
            <a:r>
              <a:rPr lang="en-US" smtClean="0"/>
              <a:t>are in different triples</a:t>
            </a:r>
          </a:p>
          <a:p>
            <a:pPr lvl="1" eaLnBrk="1" hangingPunct="1"/>
            <a:r>
              <a:rPr lang="en-US" smtClean="0"/>
              <a:t>l</a:t>
            </a:r>
            <a:r>
              <a:rPr lang="en-US" baseline="-25000" smtClean="0"/>
              <a:t>i</a:t>
            </a:r>
            <a:r>
              <a:rPr lang="en-US" baseline="30000" smtClean="0"/>
              <a:t>r</a:t>
            </a:r>
            <a:r>
              <a:rPr lang="en-US" smtClean="0"/>
              <a:t> is not the negation of l</a:t>
            </a:r>
            <a:r>
              <a:rPr lang="en-US" baseline="-25000" smtClean="0"/>
              <a:t>j</a:t>
            </a:r>
            <a:r>
              <a:rPr lang="en-US" baseline="30000" smtClean="0"/>
              <a:t>s</a:t>
            </a:r>
            <a:r>
              <a:rPr lang="en-US" smtClean="0"/>
              <a:t> (consistent correspondent literals)</a:t>
            </a:r>
            <a:endParaRPr lang="en-US" baseline="30000" smtClean="0"/>
          </a:p>
        </p:txBody>
      </p:sp>
      <p:grpSp>
        <p:nvGrpSpPr>
          <p:cNvPr id="2" name="Group 4"/>
          <p:cNvGrpSpPr>
            <a:grpSpLocks/>
          </p:cNvGrpSpPr>
          <p:nvPr/>
        </p:nvGrpSpPr>
        <p:grpSpPr bwMode="auto">
          <a:xfrm>
            <a:off x="2654300" y="1422400"/>
            <a:ext cx="4181475" cy="2582863"/>
            <a:chOff x="1672" y="896"/>
            <a:chExt cx="2634" cy="1627"/>
          </a:xfrm>
        </p:grpSpPr>
        <p:sp>
          <p:nvSpPr>
            <p:cNvPr id="43043" name="Oval 5"/>
            <p:cNvSpPr>
              <a:spLocks noChangeArrowheads="1"/>
            </p:cNvSpPr>
            <p:nvPr/>
          </p:nvSpPr>
          <p:spPr bwMode="auto">
            <a:xfrm>
              <a:off x="2257" y="89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43044" name="Oval 6"/>
            <p:cNvSpPr>
              <a:spLocks noChangeArrowheads="1"/>
            </p:cNvSpPr>
            <p:nvPr/>
          </p:nvSpPr>
          <p:spPr bwMode="auto">
            <a:xfrm>
              <a:off x="2854"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2</a:t>
              </a:r>
            </a:p>
          </p:txBody>
        </p:sp>
        <p:sp>
          <p:nvSpPr>
            <p:cNvPr id="43045" name="Oval 7"/>
            <p:cNvSpPr>
              <a:spLocks noChangeArrowheads="1"/>
            </p:cNvSpPr>
            <p:nvPr/>
          </p:nvSpPr>
          <p:spPr bwMode="auto">
            <a:xfrm>
              <a:off x="3452"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3</a:t>
              </a:r>
            </a:p>
          </p:txBody>
        </p:sp>
        <p:sp>
          <p:nvSpPr>
            <p:cNvPr id="43046" name="Oval 8"/>
            <p:cNvSpPr>
              <a:spLocks noChangeArrowheads="1"/>
            </p:cNvSpPr>
            <p:nvPr/>
          </p:nvSpPr>
          <p:spPr bwMode="auto">
            <a:xfrm>
              <a:off x="3998" y="136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43047" name="Oval 9"/>
            <p:cNvSpPr>
              <a:spLocks noChangeArrowheads="1"/>
            </p:cNvSpPr>
            <p:nvPr/>
          </p:nvSpPr>
          <p:spPr bwMode="auto">
            <a:xfrm>
              <a:off x="3999"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43048" name="Oval 10"/>
            <p:cNvSpPr>
              <a:spLocks noChangeArrowheads="1"/>
            </p:cNvSpPr>
            <p:nvPr/>
          </p:nvSpPr>
          <p:spPr bwMode="auto">
            <a:xfrm>
              <a:off x="3998" y="2239"/>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3</a:t>
              </a:r>
            </a:p>
          </p:txBody>
        </p:sp>
        <p:sp>
          <p:nvSpPr>
            <p:cNvPr id="43049" name="Oval 11"/>
            <p:cNvSpPr>
              <a:spLocks noChangeArrowheads="1"/>
            </p:cNvSpPr>
            <p:nvPr/>
          </p:nvSpPr>
          <p:spPr bwMode="auto">
            <a:xfrm>
              <a:off x="1672" y="136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1</a:t>
              </a:r>
            </a:p>
          </p:txBody>
        </p:sp>
        <p:sp>
          <p:nvSpPr>
            <p:cNvPr id="43050" name="Oval 12"/>
            <p:cNvSpPr>
              <a:spLocks noChangeArrowheads="1"/>
            </p:cNvSpPr>
            <p:nvPr/>
          </p:nvSpPr>
          <p:spPr bwMode="auto">
            <a:xfrm>
              <a:off x="1673"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43051" name="Oval 13"/>
            <p:cNvSpPr>
              <a:spLocks noChangeArrowheads="1"/>
            </p:cNvSpPr>
            <p:nvPr/>
          </p:nvSpPr>
          <p:spPr bwMode="auto">
            <a:xfrm>
              <a:off x="1672" y="2239"/>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3</a:t>
              </a:r>
            </a:p>
          </p:txBody>
        </p:sp>
      </p:grpSp>
      <p:grpSp>
        <p:nvGrpSpPr>
          <p:cNvPr id="3" name="Group 14"/>
          <p:cNvGrpSpPr>
            <a:grpSpLocks/>
          </p:cNvGrpSpPr>
          <p:nvPr/>
        </p:nvGrpSpPr>
        <p:grpSpPr bwMode="auto">
          <a:xfrm>
            <a:off x="3070225" y="1784350"/>
            <a:ext cx="3284538" cy="1958975"/>
            <a:chOff x="1934" y="1104"/>
            <a:chExt cx="2069" cy="1234"/>
          </a:xfrm>
        </p:grpSpPr>
        <p:sp>
          <p:nvSpPr>
            <p:cNvPr id="43038" name="Line 15"/>
            <p:cNvSpPr>
              <a:spLocks noChangeShapeType="1"/>
            </p:cNvSpPr>
            <p:nvPr/>
          </p:nvSpPr>
          <p:spPr bwMode="auto">
            <a:xfrm flipH="1">
              <a:off x="1934" y="1133"/>
              <a:ext cx="404" cy="696"/>
            </a:xfrm>
            <a:prstGeom prst="line">
              <a:avLst/>
            </a:prstGeom>
            <a:noFill/>
            <a:ln w="9525">
              <a:solidFill>
                <a:schemeClr val="tx1"/>
              </a:solidFill>
              <a:round/>
              <a:headEnd/>
              <a:tailEnd/>
            </a:ln>
          </p:spPr>
          <p:txBody>
            <a:bodyPr/>
            <a:lstStyle/>
            <a:p>
              <a:endParaRPr lang="en-US"/>
            </a:p>
          </p:txBody>
        </p:sp>
        <p:sp>
          <p:nvSpPr>
            <p:cNvPr id="43039" name="Line 16"/>
            <p:cNvSpPr>
              <a:spLocks noChangeShapeType="1"/>
            </p:cNvSpPr>
            <p:nvPr/>
          </p:nvSpPr>
          <p:spPr bwMode="auto">
            <a:xfrm flipH="1">
              <a:off x="1939" y="1138"/>
              <a:ext cx="403" cy="1128"/>
            </a:xfrm>
            <a:prstGeom prst="line">
              <a:avLst/>
            </a:prstGeom>
            <a:noFill/>
            <a:ln w="9525">
              <a:solidFill>
                <a:schemeClr val="tx1"/>
              </a:solidFill>
              <a:round/>
              <a:headEnd/>
              <a:tailEnd/>
            </a:ln>
          </p:spPr>
          <p:txBody>
            <a:bodyPr/>
            <a:lstStyle/>
            <a:p>
              <a:endParaRPr lang="en-US"/>
            </a:p>
          </p:txBody>
        </p:sp>
        <p:sp>
          <p:nvSpPr>
            <p:cNvPr id="43040" name="Line 17"/>
            <p:cNvSpPr>
              <a:spLocks noChangeShapeType="1"/>
            </p:cNvSpPr>
            <p:nvPr/>
          </p:nvSpPr>
          <p:spPr bwMode="auto">
            <a:xfrm>
              <a:off x="2530" y="1104"/>
              <a:ext cx="1468" cy="384"/>
            </a:xfrm>
            <a:prstGeom prst="line">
              <a:avLst/>
            </a:prstGeom>
            <a:noFill/>
            <a:ln w="9525">
              <a:solidFill>
                <a:schemeClr val="tx1"/>
              </a:solidFill>
              <a:round/>
              <a:headEnd/>
              <a:tailEnd/>
            </a:ln>
          </p:spPr>
          <p:txBody>
            <a:bodyPr/>
            <a:lstStyle/>
            <a:p>
              <a:endParaRPr lang="en-US"/>
            </a:p>
          </p:txBody>
        </p:sp>
        <p:sp>
          <p:nvSpPr>
            <p:cNvPr id="43041" name="Line 18"/>
            <p:cNvSpPr>
              <a:spLocks noChangeShapeType="1"/>
            </p:cNvSpPr>
            <p:nvPr/>
          </p:nvSpPr>
          <p:spPr bwMode="auto">
            <a:xfrm>
              <a:off x="2525" y="1118"/>
              <a:ext cx="1473" cy="792"/>
            </a:xfrm>
            <a:prstGeom prst="line">
              <a:avLst/>
            </a:prstGeom>
            <a:noFill/>
            <a:ln w="9525">
              <a:solidFill>
                <a:schemeClr val="tx1"/>
              </a:solidFill>
              <a:round/>
              <a:headEnd/>
              <a:tailEnd/>
            </a:ln>
          </p:spPr>
          <p:txBody>
            <a:bodyPr/>
            <a:lstStyle/>
            <a:p>
              <a:endParaRPr lang="en-US"/>
            </a:p>
          </p:txBody>
        </p:sp>
        <p:sp>
          <p:nvSpPr>
            <p:cNvPr id="43042" name="Line 19"/>
            <p:cNvSpPr>
              <a:spLocks noChangeShapeType="1"/>
            </p:cNvSpPr>
            <p:nvPr/>
          </p:nvSpPr>
          <p:spPr bwMode="auto">
            <a:xfrm>
              <a:off x="2486" y="1128"/>
              <a:ext cx="1517" cy="1210"/>
            </a:xfrm>
            <a:prstGeom prst="line">
              <a:avLst/>
            </a:prstGeom>
            <a:noFill/>
            <a:ln w="9525">
              <a:solidFill>
                <a:schemeClr val="tx1"/>
              </a:solidFill>
              <a:round/>
              <a:headEnd/>
              <a:tailEnd/>
            </a:ln>
          </p:spPr>
          <p:txBody>
            <a:bodyPr/>
            <a:lstStyle/>
            <a:p>
              <a:endParaRPr lang="en-US"/>
            </a:p>
          </p:txBody>
        </p:sp>
      </p:grpSp>
      <p:grpSp>
        <p:nvGrpSpPr>
          <p:cNvPr id="4" name="Group 20"/>
          <p:cNvGrpSpPr>
            <a:grpSpLocks/>
          </p:cNvGrpSpPr>
          <p:nvPr/>
        </p:nvGrpSpPr>
        <p:grpSpPr bwMode="auto">
          <a:xfrm>
            <a:off x="3124200" y="1776413"/>
            <a:ext cx="3298825" cy="1928812"/>
            <a:chOff x="1968" y="1099"/>
            <a:chExt cx="2078" cy="1215"/>
          </a:xfrm>
        </p:grpSpPr>
        <p:sp>
          <p:nvSpPr>
            <p:cNvPr id="43029" name="Line 21"/>
            <p:cNvSpPr>
              <a:spLocks noChangeShapeType="1"/>
            </p:cNvSpPr>
            <p:nvPr/>
          </p:nvSpPr>
          <p:spPr bwMode="auto">
            <a:xfrm flipH="1">
              <a:off x="1973" y="1118"/>
              <a:ext cx="941" cy="332"/>
            </a:xfrm>
            <a:prstGeom prst="line">
              <a:avLst/>
            </a:prstGeom>
            <a:noFill/>
            <a:ln w="9525">
              <a:solidFill>
                <a:schemeClr val="tx1"/>
              </a:solidFill>
              <a:round/>
              <a:headEnd/>
              <a:tailEnd/>
            </a:ln>
          </p:spPr>
          <p:txBody>
            <a:bodyPr/>
            <a:lstStyle/>
            <a:p>
              <a:endParaRPr lang="en-US"/>
            </a:p>
          </p:txBody>
        </p:sp>
        <p:sp>
          <p:nvSpPr>
            <p:cNvPr id="43030" name="Line 22"/>
            <p:cNvSpPr>
              <a:spLocks noChangeShapeType="1"/>
            </p:cNvSpPr>
            <p:nvPr/>
          </p:nvSpPr>
          <p:spPr bwMode="auto">
            <a:xfrm flipH="1">
              <a:off x="1968" y="1133"/>
              <a:ext cx="970" cy="1181"/>
            </a:xfrm>
            <a:prstGeom prst="line">
              <a:avLst/>
            </a:prstGeom>
            <a:noFill/>
            <a:ln w="9525">
              <a:solidFill>
                <a:schemeClr val="tx1"/>
              </a:solidFill>
              <a:round/>
              <a:headEnd/>
              <a:tailEnd/>
            </a:ln>
          </p:spPr>
          <p:txBody>
            <a:bodyPr/>
            <a:lstStyle/>
            <a:p>
              <a:endParaRPr lang="en-US"/>
            </a:p>
          </p:txBody>
        </p:sp>
        <p:sp>
          <p:nvSpPr>
            <p:cNvPr id="43031" name="Line 23"/>
            <p:cNvSpPr>
              <a:spLocks noChangeShapeType="1"/>
            </p:cNvSpPr>
            <p:nvPr/>
          </p:nvSpPr>
          <p:spPr bwMode="auto">
            <a:xfrm>
              <a:off x="3130" y="1099"/>
              <a:ext cx="868" cy="355"/>
            </a:xfrm>
            <a:prstGeom prst="line">
              <a:avLst/>
            </a:prstGeom>
            <a:noFill/>
            <a:ln w="9525">
              <a:solidFill>
                <a:schemeClr val="tx1"/>
              </a:solidFill>
              <a:round/>
              <a:headEnd/>
              <a:tailEnd/>
            </a:ln>
          </p:spPr>
          <p:txBody>
            <a:bodyPr/>
            <a:lstStyle/>
            <a:p>
              <a:endParaRPr lang="en-US"/>
            </a:p>
          </p:txBody>
        </p:sp>
        <p:sp>
          <p:nvSpPr>
            <p:cNvPr id="43032" name="Line 24"/>
            <p:cNvSpPr>
              <a:spLocks noChangeShapeType="1"/>
            </p:cNvSpPr>
            <p:nvPr/>
          </p:nvSpPr>
          <p:spPr bwMode="auto">
            <a:xfrm>
              <a:off x="3115" y="1114"/>
              <a:ext cx="917" cy="1166"/>
            </a:xfrm>
            <a:prstGeom prst="line">
              <a:avLst/>
            </a:prstGeom>
            <a:noFill/>
            <a:ln w="9525">
              <a:solidFill>
                <a:schemeClr val="tx1"/>
              </a:solidFill>
              <a:round/>
              <a:headEnd/>
              <a:tailEnd/>
            </a:ln>
          </p:spPr>
          <p:txBody>
            <a:bodyPr/>
            <a:lstStyle/>
            <a:p>
              <a:endParaRPr lang="en-US"/>
            </a:p>
          </p:txBody>
        </p:sp>
        <p:sp>
          <p:nvSpPr>
            <p:cNvPr id="43033" name="Line 25"/>
            <p:cNvSpPr>
              <a:spLocks noChangeShapeType="1"/>
            </p:cNvSpPr>
            <p:nvPr/>
          </p:nvSpPr>
          <p:spPr bwMode="auto">
            <a:xfrm flipH="1">
              <a:off x="1973" y="1118"/>
              <a:ext cx="1536" cy="370"/>
            </a:xfrm>
            <a:prstGeom prst="line">
              <a:avLst/>
            </a:prstGeom>
            <a:noFill/>
            <a:ln w="9525">
              <a:solidFill>
                <a:schemeClr val="tx1"/>
              </a:solidFill>
              <a:round/>
              <a:headEnd/>
              <a:tailEnd/>
            </a:ln>
          </p:spPr>
          <p:txBody>
            <a:bodyPr/>
            <a:lstStyle/>
            <a:p>
              <a:endParaRPr lang="en-US"/>
            </a:p>
          </p:txBody>
        </p:sp>
        <p:sp>
          <p:nvSpPr>
            <p:cNvPr id="43034" name="Line 26"/>
            <p:cNvSpPr>
              <a:spLocks noChangeShapeType="1"/>
            </p:cNvSpPr>
            <p:nvPr/>
          </p:nvSpPr>
          <p:spPr bwMode="auto">
            <a:xfrm flipH="1">
              <a:off x="1973" y="1133"/>
              <a:ext cx="1555" cy="782"/>
            </a:xfrm>
            <a:prstGeom prst="line">
              <a:avLst/>
            </a:prstGeom>
            <a:noFill/>
            <a:ln w="9525">
              <a:solidFill>
                <a:schemeClr val="tx1"/>
              </a:solidFill>
              <a:round/>
              <a:headEnd/>
              <a:tailEnd/>
            </a:ln>
          </p:spPr>
          <p:txBody>
            <a:bodyPr/>
            <a:lstStyle/>
            <a:p>
              <a:endParaRPr lang="en-US"/>
            </a:p>
          </p:txBody>
        </p:sp>
        <p:sp>
          <p:nvSpPr>
            <p:cNvPr id="43035" name="Line 27"/>
            <p:cNvSpPr>
              <a:spLocks noChangeShapeType="1"/>
            </p:cNvSpPr>
            <p:nvPr/>
          </p:nvSpPr>
          <p:spPr bwMode="auto">
            <a:xfrm>
              <a:off x="3682" y="1133"/>
              <a:ext cx="340" cy="293"/>
            </a:xfrm>
            <a:prstGeom prst="line">
              <a:avLst/>
            </a:prstGeom>
            <a:noFill/>
            <a:ln w="9525">
              <a:solidFill>
                <a:schemeClr val="tx1"/>
              </a:solidFill>
              <a:round/>
              <a:headEnd/>
              <a:tailEnd/>
            </a:ln>
          </p:spPr>
          <p:txBody>
            <a:bodyPr/>
            <a:lstStyle/>
            <a:p>
              <a:endParaRPr lang="en-US"/>
            </a:p>
          </p:txBody>
        </p:sp>
        <p:sp>
          <p:nvSpPr>
            <p:cNvPr id="43036" name="Line 28"/>
            <p:cNvSpPr>
              <a:spLocks noChangeShapeType="1"/>
            </p:cNvSpPr>
            <p:nvPr/>
          </p:nvSpPr>
          <p:spPr bwMode="auto">
            <a:xfrm>
              <a:off x="3672" y="1152"/>
              <a:ext cx="350" cy="691"/>
            </a:xfrm>
            <a:prstGeom prst="line">
              <a:avLst/>
            </a:prstGeom>
            <a:noFill/>
            <a:ln w="9525">
              <a:solidFill>
                <a:schemeClr val="tx1"/>
              </a:solidFill>
              <a:round/>
              <a:headEnd/>
              <a:tailEnd/>
            </a:ln>
          </p:spPr>
          <p:txBody>
            <a:bodyPr/>
            <a:lstStyle/>
            <a:p>
              <a:endParaRPr lang="en-US"/>
            </a:p>
          </p:txBody>
        </p:sp>
        <p:sp>
          <p:nvSpPr>
            <p:cNvPr id="43037" name="Line 29"/>
            <p:cNvSpPr>
              <a:spLocks noChangeShapeType="1"/>
            </p:cNvSpPr>
            <p:nvPr/>
          </p:nvSpPr>
          <p:spPr bwMode="auto">
            <a:xfrm>
              <a:off x="3634" y="1157"/>
              <a:ext cx="412" cy="1099"/>
            </a:xfrm>
            <a:prstGeom prst="line">
              <a:avLst/>
            </a:prstGeom>
            <a:noFill/>
            <a:ln w="9525">
              <a:solidFill>
                <a:schemeClr val="tx1"/>
              </a:solidFill>
              <a:round/>
              <a:headEnd/>
              <a:tailEnd/>
            </a:ln>
          </p:spPr>
          <p:txBody>
            <a:bodyPr/>
            <a:lstStyle/>
            <a:p>
              <a:endParaRPr lang="en-US"/>
            </a:p>
          </p:txBody>
        </p:sp>
      </p:grpSp>
      <p:grpSp>
        <p:nvGrpSpPr>
          <p:cNvPr id="5" name="Group 30"/>
          <p:cNvGrpSpPr>
            <a:grpSpLocks/>
          </p:cNvGrpSpPr>
          <p:nvPr/>
        </p:nvGrpSpPr>
        <p:grpSpPr bwMode="auto">
          <a:xfrm>
            <a:off x="3086100" y="2432050"/>
            <a:ext cx="3314700" cy="1439863"/>
            <a:chOff x="1944" y="1512"/>
            <a:chExt cx="2088" cy="907"/>
          </a:xfrm>
        </p:grpSpPr>
        <p:sp>
          <p:nvSpPr>
            <p:cNvPr id="43021" name="Line 31"/>
            <p:cNvSpPr>
              <a:spLocks noChangeShapeType="1"/>
            </p:cNvSpPr>
            <p:nvPr/>
          </p:nvSpPr>
          <p:spPr bwMode="auto">
            <a:xfrm>
              <a:off x="1978" y="1512"/>
              <a:ext cx="2025" cy="422"/>
            </a:xfrm>
            <a:prstGeom prst="line">
              <a:avLst/>
            </a:prstGeom>
            <a:noFill/>
            <a:ln w="9525">
              <a:solidFill>
                <a:schemeClr val="tx1"/>
              </a:solidFill>
              <a:round/>
              <a:headEnd/>
              <a:tailEnd/>
            </a:ln>
          </p:spPr>
          <p:txBody>
            <a:bodyPr/>
            <a:lstStyle/>
            <a:p>
              <a:endParaRPr lang="en-US"/>
            </a:p>
          </p:txBody>
        </p:sp>
        <p:sp>
          <p:nvSpPr>
            <p:cNvPr id="43022" name="Line 32"/>
            <p:cNvSpPr>
              <a:spLocks noChangeShapeType="1"/>
            </p:cNvSpPr>
            <p:nvPr/>
          </p:nvSpPr>
          <p:spPr bwMode="auto">
            <a:xfrm>
              <a:off x="1973" y="1546"/>
              <a:ext cx="2016" cy="820"/>
            </a:xfrm>
            <a:prstGeom prst="line">
              <a:avLst/>
            </a:prstGeom>
            <a:noFill/>
            <a:ln w="9525">
              <a:solidFill>
                <a:schemeClr val="tx1"/>
              </a:solidFill>
              <a:round/>
              <a:headEnd/>
              <a:tailEnd/>
            </a:ln>
          </p:spPr>
          <p:txBody>
            <a:bodyPr/>
            <a:lstStyle/>
            <a:p>
              <a:endParaRPr lang="en-US"/>
            </a:p>
          </p:txBody>
        </p:sp>
        <p:sp>
          <p:nvSpPr>
            <p:cNvPr id="43023" name="Line 33"/>
            <p:cNvSpPr>
              <a:spLocks noChangeShapeType="1"/>
            </p:cNvSpPr>
            <p:nvPr/>
          </p:nvSpPr>
          <p:spPr bwMode="auto">
            <a:xfrm flipV="1">
              <a:off x="1963" y="1522"/>
              <a:ext cx="2045" cy="436"/>
            </a:xfrm>
            <a:prstGeom prst="line">
              <a:avLst/>
            </a:prstGeom>
            <a:noFill/>
            <a:ln w="9525">
              <a:solidFill>
                <a:schemeClr val="tx1"/>
              </a:solidFill>
              <a:round/>
              <a:headEnd/>
              <a:tailEnd/>
            </a:ln>
          </p:spPr>
          <p:txBody>
            <a:bodyPr/>
            <a:lstStyle/>
            <a:p>
              <a:endParaRPr lang="en-US"/>
            </a:p>
          </p:txBody>
        </p:sp>
        <p:sp>
          <p:nvSpPr>
            <p:cNvPr id="43024" name="Line 34"/>
            <p:cNvSpPr>
              <a:spLocks noChangeShapeType="1"/>
            </p:cNvSpPr>
            <p:nvPr/>
          </p:nvSpPr>
          <p:spPr bwMode="auto">
            <a:xfrm>
              <a:off x="1954" y="1978"/>
              <a:ext cx="2064" cy="0"/>
            </a:xfrm>
            <a:prstGeom prst="line">
              <a:avLst/>
            </a:prstGeom>
            <a:noFill/>
            <a:ln w="9525">
              <a:solidFill>
                <a:schemeClr val="tx1"/>
              </a:solidFill>
              <a:round/>
              <a:headEnd/>
              <a:tailEnd/>
            </a:ln>
          </p:spPr>
          <p:txBody>
            <a:bodyPr/>
            <a:lstStyle/>
            <a:p>
              <a:endParaRPr lang="en-US"/>
            </a:p>
          </p:txBody>
        </p:sp>
        <p:sp>
          <p:nvSpPr>
            <p:cNvPr id="43025" name="Line 35"/>
            <p:cNvSpPr>
              <a:spLocks noChangeShapeType="1"/>
            </p:cNvSpPr>
            <p:nvPr/>
          </p:nvSpPr>
          <p:spPr bwMode="auto">
            <a:xfrm>
              <a:off x="1944" y="2006"/>
              <a:ext cx="2054" cy="389"/>
            </a:xfrm>
            <a:prstGeom prst="line">
              <a:avLst/>
            </a:prstGeom>
            <a:noFill/>
            <a:ln w="9525">
              <a:solidFill>
                <a:schemeClr val="tx1"/>
              </a:solidFill>
              <a:round/>
              <a:headEnd/>
              <a:tailEnd/>
            </a:ln>
          </p:spPr>
          <p:txBody>
            <a:bodyPr/>
            <a:lstStyle/>
            <a:p>
              <a:endParaRPr lang="en-US"/>
            </a:p>
          </p:txBody>
        </p:sp>
        <p:sp>
          <p:nvSpPr>
            <p:cNvPr id="43026" name="Line 36"/>
            <p:cNvSpPr>
              <a:spLocks noChangeShapeType="1"/>
            </p:cNvSpPr>
            <p:nvPr/>
          </p:nvSpPr>
          <p:spPr bwMode="auto">
            <a:xfrm flipV="1">
              <a:off x="1973" y="1550"/>
              <a:ext cx="2045" cy="802"/>
            </a:xfrm>
            <a:prstGeom prst="line">
              <a:avLst/>
            </a:prstGeom>
            <a:noFill/>
            <a:ln w="9525">
              <a:solidFill>
                <a:schemeClr val="tx1"/>
              </a:solidFill>
              <a:round/>
              <a:headEnd/>
              <a:tailEnd/>
            </a:ln>
          </p:spPr>
          <p:txBody>
            <a:bodyPr/>
            <a:lstStyle/>
            <a:p>
              <a:endParaRPr lang="en-US"/>
            </a:p>
          </p:txBody>
        </p:sp>
        <p:sp>
          <p:nvSpPr>
            <p:cNvPr id="43027" name="Line 37"/>
            <p:cNvSpPr>
              <a:spLocks noChangeShapeType="1"/>
            </p:cNvSpPr>
            <p:nvPr/>
          </p:nvSpPr>
          <p:spPr bwMode="auto">
            <a:xfrm flipV="1">
              <a:off x="1968" y="2006"/>
              <a:ext cx="2064" cy="380"/>
            </a:xfrm>
            <a:prstGeom prst="line">
              <a:avLst/>
            </a:prstGeom>
            <a:noFill/>
            <a:ln w="9525">
              <a:solidFill>
                <a:schemeClr val="tx1"/>
              </a:solidFill>
              <a:round/>
              <a:headEnd/>
              <a:tailEnd/>
            </a:ln>
          </p:spPr>
          <p:txBody>
            <a:bodyPr/>
            <a:lstStyle/>
            <a:p>
              <a:endParaRPr lang="en-US"/>
            </a:p>
          </p:txBody>
        </p:sp>
        <p:sp>
          <p:nvSpPr>
            <p:cNvPr id="43028" name="Line 38"/>
            <p:cNvSpPr>
              <a:spLocks noChangeShapeType="1"/>
            </p:cNvSpPr>
            <p:nvPr/>
          </p:nvSpPr>
          <p:spPr bwMode="auto">
            <a:xfrm>
              <a:off x="1968" y="2419"/>
              <a:ext cx="2050" cy="0"/>
            </a:xfrm>
            <a:prstGeom prst="line">
              <a:avLst/>
            </a:prstGeom>
            <a:noFill/>
            <a:ln w="9525">
              <a:solidFill>
                <a:schemeClr val="tx1"/>
              </a:solidFill>
              <a:round/>
              <a:headEnd/>
              <a:tailEnd/>
            </a:ln>
          </p:spPr>
          <p:txBody>
            <a:bodyPr/>
            <a:lstStyle/>
            <a:p>
              <a:endParaRPr lang="en-US"/>
            </a:p>
          </p:txBody>
        </p:sp>
      </p:grpSp>
      <p:sp>
        <p:nvSpPr>
          <p:cNvPr id="43017" name="Text Box 39"/>
          <p:cNvSpPr txBox="1">
            <a:spLocks noChangeArrowheads="1"/>
          </p:cNvSpPr>
          <p:nvPr/>
        </p:nvSpPr>
        <p:spPr bwMode="auto">
          <a:xfrm>
            <a:off x="3748088" y="1071563"/>
            <a:ext cx="2146300" cy="366712"/>
          </a:xfrm>
          <a:prstGeom prst="rect">
            <a:avLst/>
          </a:prstGeom>
          <a:noFill/>
          <a:ln w="9525">
            <a:noFill/>
            <a:miter lim="800000"/>
            <a:headEnd/>
            <a:tailEnd/>
          </a:ln>
        </p:spPr>
        <p:txBody>
          <a:bodyPr wrap="none">
            <a:spAutoFit/>
          </a:bodyPr>
          <a:lstStyle/>
          <a:p>
            <a:pPr algn="l"/>
            <a:r>
              <a:rPr lang="en-US"/>
              <a:t>C</a:t>
            </a:r>
            <a:r>
              <a:rPr lang="en-US" baseline="-25000"/>
              <a:t>1</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3018" name="Text Box 40"/>
          <p:cNvSpPr txBox="1">
            <a:spLocks noChangeArrowheads="1"/>
          </p:cNvSpPr>
          <p:nvPr/>
        </p:nvSpPr>
        <p:spPr bwMode="auto">
          <a:xfrm>
            <a:off x="989013" y="1711325"/>
            <a:ext cx="1982787" cy="366713"/>
          </a:xfrm>
          <a:prstGeom prst="rect">
            <a:avLst/>
          </a:prstGeom>
          <a:noFill/>
          <a:ln w="9525">
            <a:noFill/>
            <a:miter lim="800000"/>
            <a:headEnd/>
            <a:tailEnd/>
          </a:ln>
        </p:spPr>
        <p:txBody>
          <a:bodyPr wrap="none">
            <a:spAutoFit/>
          </a:bodyPr>
          <a:lstStyle/>
          <a:p>
            <a:pPr algn="l"/>
            <a:r>
              <a:rPr lang="en-US"/>
              <a:t>C</a:t>
            </a:r>
            <a:r>
              <a:rPr lang="en-US" baseline="-25000"/>
              <a:t>2</a:t>
            </a:r>
            <a:r>
              <a:rPr lang="en-US"/>
              <a:t> = </a:t>
            </a:r>
            <a:r>
              <a:rPr lang="en-US">
                <a:sym typeface="Symbol" pitchFamily="18" charset="2"/>
              </a:rPr>
              <a:t></a:t>
            </a:r>
            <a:r>
              <a:rPr lang="en-US"/>
              <a:t>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3019" name="Text Box 41"/>
          <p:cNvSpPr txBox="1">
            <a:spLocks noChangeArrowheads="1"/>
          </p:cNvSpPr>
          <p:nvPr/>
        </p:nvSpPr>
        <p:spPr bwMode="auto">
          <a:xfrm>
            <a:off x="6475413" y="1711325"/>
            <a:ext cx="1819275" cy="366713"/>
          </a:xfrm>
          <a:prstGeom prst="rect">
            <a:avLst/>
          </a:prstGeom>
          <a:noFill/>
          <a:ln w="9525">
            <a:noFill/>
            <a:miter lim="800000"/>
            <a:headEnd/>
            <a:tailEnd/>
          </a:ln>
        </p:spPr>
        <p:txBody>
          <a:bodyPr wrap="none">
            <a:spAutoFit/>
          </a:bodyPr>
          <a:lstStyle/>
          <a:p>
            <a:pPr algn="l"/>
            <a:r>
              <a:rPr lang="en-US"/>
              <a:t>C</a:t>
            </a:r>
            <a:r>
              <a:rPr lang="en-US" baseline="-25000"/>
              <a:t>3</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3020" name="Rectangle 42"/>
          <p:cNvSpPr>
            <a:spLocks noChangeArrowheads="1"/>
          </p:cNvSpPr>
          <p:nvPr/>
        </p:nvSpPr>
        <p:spPr bwMode="auto">
          <a:xfrm>
            <a:off x="338138" y="1120775"/>
            <a:ext cx="2859087" cy="519113"/>
          </a:xfrm>
          <a:prstGeom prst="rect">
            <a:avLst/>
          </a:prstGeom>
          <a:noFill/>
          <a:ln w="9525">
            <a:noFill/>
            <a:miter lim="800000"/>
            <a:headEnd/>
            <a:tailEnd/>
          </a:ln>
        </p:spPr>
        <p:txBody>
          <a:bodyPr wrap="none">
            <a:spAutoFit/>
          </a:bodyPr>
          <a:lstStyle/>
          <a:p>
            <a:pPr algn="l"/>
            <a:r>
              <a:rPr lang="en-US" sz="2800" i="1">
                <a:sym typeface="Symbol" pitchFamily="18" charset="2"/>
              </a:rPr>
              <a:t></a:t>
            </a:r>
            <a:r>
              <a:rPr lang="en-US" sz="2800">
                <a:sym typeface="Symbol" pitchFamily="18" charset="2"/>
              </a:rPr>
              <a:t> = C</a:t>
            </a:r>
            <a:r>
              <a:rPr lang="en-US" sz="2800" baseline="-25000">
                <a:sym typeface="Symbol" pitchFamily="18" charset="2"/>
              </a:rPr>
              <a:t>1</a:t>
            </a:r>
            <a:r>
              <a:rPr lang="en-US" sz="2800">
                <a:sym typeface="Symbol" pitchFamily="18" charset="2"/>
              </a:rPr>
              <a:t>  C</a:t>
            </a:r>
            <a:r>
              <a:rPr lang="en-US" sz="2800" baseline="-25000">
                <a:sym typeface="Symbol" pitchFamily="18" charset="2"/>
              </a:rPr>
              <a:t>2</a:t>
            </a:r>
            <a:r>
              <a:rPr lang="en-US" sz="2800">
                <a:sym typeface="Symbol" pitchFamily="18" charset="2"/>
              </a:rPr>
              <a:t>  C</a:t>
            </a:r>
            <a:r>
              <a:rPr lang="en-US" sz="2800" baseline="-25000">
                <a:sym typeface="Symbol" pitchFamily="18"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8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835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835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8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7FC1ABF1-194A-4F2D-A304-4A9F12B462FC}" type="slidenum">
              <a:rPr lang="en-US" smtClean="0"/>
              <a:pPr/>
              <a:t>41</a:t>
            </a:fld>
            <a:endParaRPr lang="en-US" smtClean="0"/>
          </a:p>
        </p:txBody>
      </p:sp>
      <p:sp>
        <p:nvSpPr>
          <p:cNvPr id="44035" name="Rectangle 2"/>
          <p:cNvSpPr>
            <a:spLocks noGrp="1" noChangeArrowheads="1"/>
          </p:cNvSpPr>
          <p:nvPr>
            <p:ph type="title"/>
          </p:nvPr>
        </p:nvSpPr>
        <p:spPr/>
        <p:txBody>
          <a:bodyPr/>
          <a:lstStyle/>
          <a:p>
            <a:pPr algn="l"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869379" name="Rectangle 3"/>
          <p:cNvSpPr>
            <a:spLocks noGrp="1" noChangeArrowheads="1"/>
          </p:cNvSpPr>
          <p:nvPr>
            <p:ph type="body" idx="1"/>
          </p:nvPr>
        </p:nvSpPr>
        <p:spPr>
          <a:xfrm>
            <a:off x="96838" y="1198563"/>
            <a:ext cx="4473575" cy="3355975"/>
          </a:xfrm>
        </p:spPr>
        <p:txBody>
          <a:bodyPr/>
          <a:lstStyle/>
          <a:p>
            <a:pPr eaLnBrk="1" hangingPunct="1"/>
            <a:r>
              <a:rPr lang="en-US" smtClean="0"/>
              <a:t>Suppose </a:t>
            </a:r>
            <a:r>
              <a:rPr lang="en-US" i="1" smtClean="0">
                <a:sym typeface="Symbol" pitchFamily="18" charset="2"/>
              </a:rPr>
              <a:t></a:t>
            </a:r>
            <a:r>
              <a:rPr lang="en-US" smtClean="0">
                <a:sym typeface="Symbol" pitchFamily="18" charset="2"/>
              </a:rPr>
              <a:t> has a satisfying assignment</a:t>
            </a:r>
          </a:p>
          <a:p>
            <a:pPr lvl="1" eaLnBrk="1" hangingPunct="1"/>
            <a:r>
              <a:rPr lang="en-US" smtClean="0">
                <a:sym typeface="Symbol" pitchFamily="18" charset="2"/>
              </a:rPr>
              <a:t>Each clause C</a:t>
            </a:r>
            <a:r>
              <a:rPr lang="en-US" baseline="-25000" smtClean="0">
                <a:sym typeface="Symbol" pitchFamily="18" charset="2"/>
              </a:rPr>
              <a:t>r</a:t>
            </a:r>
            <a:r>
              <a:rPr lang="en-US" smtClean="0">
                <a:sym typeface="Symbol" pitchFamily="18" charset="2"/>
              </a:rPr>
              <a:t> has a literal assigned to 1 – this corresponds to a vertex v</a:t>
            </a:r>
            <a:r>
              <a:rPr lang="en-US" baseline="-25000" smtClean="0">
                <a:sym typeface="Symbol" pitchFamily="18" charset="2"/>
              </a:rPr>
              <a:t>i</a:t>
            </a:r>
            <a:r>
              <a:rPr lang="en-US" baseline="30000" smtClean="0">
                <a:sym typeface="Symbol" pitchFamily="18" charset="2"/>
              </a:rPr>
              <a:t>r</a:t>
            </a:r>
            <a:endParaRPr lang="en-US" smtClean="0">
              <a:sym typeface="Symbol" pitchFamily="18" charset="2"/>
            </a:endParaRPr>
          </a:p>
          <a:p>
            <a:pPr lvl="1" eaLnBrk="1" hangingPunct="1"/>
            <a:r>
              <a:rPr lang="en-US" smtClean="0">
                <a:sym typeface="Symbol" pitchFamily="18" charset="2"/>
              </a:rPr>
              <a:t>Picking one such literal from each C</a:t>
            </a:r>
            <a:r>
              <a:rPr lang="en-US" baseline="-25000" smtClean="0">
                <a:sym typeface="Symbol" pitchFamily="18" charset="2"/>
              </a:rPr>
              <a:t>r</a:t>
            </a:r>
            <a:r>
              <a:rPr lang="en-US" smtClean="0">
                <a:sym typeface="Symbol" pitchFamily="18" charset="2"/>
              </a:rPr>
              <a:t>  a set V’ of k vertices</a:t>
            </a:r>
          </a:p>
        </p:txBody>
      </p:sp>
      <p:grpSp>
        <p:nvGrpSpPr>
          <p:cNvPr id="44037" name="Group 4"/>
          <p:cNvGrpSpPr>
            <a:grpSpLocks/>
          </p:cNvGrpSpPr>
          <p:nvPr/>
        </p:nvGrpSpPr>
        <p:grpSpPr bwMode="auto">
          <a:xfrm>
            <a:off x="4559300" y="1414463"/>
            <a:ext cx="4181475" cy="2582862"/>
            <a:chOff x="1672" y="896"/>
            <a:chExt cx="2634" cy="1627"/>
          </a:xfrm>
        </p:grpSpPr>
        <p:sp>
          <p:nvSpPr>
            <p:cNvPr id="44068" name="Oval 5"/>
            <p:cNvSpPr>
              <a:spLocks noChangeArrowheads="1"/>
            </p:cNvSpPr>
            <p:nvPr/>
          </p:nvSpPr>
          <p:spPr bwMode="auto">
            <a:xfrm>
              <a:off x="2257" y="89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44069" name="Oval 6"/>
            <p:cNvSpPr>
              <a:spLocks noChangeArrowheads="1"/>
            </p:cNvSpPr>
            <p:nvPr/>
          </p:nvSpPr>
          <p:spPr bwMode="auto">
            <a:xfrm>
              <a:off x="2854" y="896"/>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2</a:t>
              </a:r>
            </a:p>
          </p:txBody>
        </p:sp>
        <p:sp>
          <p:nvSpPr>
            <p:cNvPr id="44070" name="Oval 7"/>
            <p:cNvSpPr>
              <a:spLocks noChangeArrowheads="1"/>
            </p:cNvSpPr>
            <p:nvPr/>
          </p:nvSpPr>
          <p:spPr bwMode="auto">
            <a:xfrm>
              <a:off x="3452"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3</a:t>
              </a:r>
            </a:p>
          </p:txBody>
        </p:sp>
        <p:sp>
          <p:nvSpPr>
            <p:cNvPr id="44071" name="Oval 8"/>
            <p:cNvSpPr>
              <a:spLocks noChangeArrowheads="1"/>
            </p:cNvSpPr>
            <p:nvPr/>
          </p:nvSpPr>
          <p:spPr bwMode="auto">
            <a:xfrm>
              <a:off x="3998" y="136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44072" name="Oval 9"/>
            <p:cNvSpPr>
              <a:spLocks noChangeArrowheads="1"/>
            </p:cNvSpPr>
            <p:nvPr/>
          </p:nvSpPr>
          <p:spPr bwMode="auto">
            <a:xfrm>
              <a:off x="3999"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44073" name="Oval 10"/>
            <p:cNvSpPr>
              <a:spLocks noChangeArrowheads="1"/>
            </p:cNvSpPr>
            <p:nvPr/>
          </p:nvSpPr>
          <p:spPr bwMode="auto">
            <a:xfrm>
              <a:off x="3998"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sp>
          <p:nvSpPr>
            <p:cNvPr id="44074" name="Oval 11"/>
            <p:cNvSpPr>
              <a:spLocks noChangeArrowheads="1"/>
            </p:cNvSpPr>
            <p:nvPr/>
          </p:nvSpPr>
          <p:spPr bwMode="auto">
            <a:xfrm>
              <a:off x="1672" y="136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1</a:t>
              </a:r>
            </a:p>
          </p:txBody>
        </p:sp>
        <p:sp>
          <p:nvSpPr>
            <p:cNvPr id="44075" name="Oval 12"/>
            <p:cNvSpPr>
              <a:spLocks noChangeArrowheads="1"/>
            </p:cNvSpPr>
            <p:nvPr/>
          </p:nvSpPr>
          <p:spPr bwMode="auto">
            <a:xfrm>
              <a:off x="1673"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44076" name="Oval 13"/>
            <p:cNvSpPr>
              <a:spLocks noChangeArrowheads="1"/>
            </p:cNvSpPr>
            <p:nvPr/>
          </p:nvSpPr>
          <p:spPr bwMode="auto">
            <a:xfrm>
              <a:off x="1672"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grpSp>
      <p:grpSp>
        <p:nvGrpSpPr>
          <p:cNvPr id="44038" name="Group 14"/>
          <p:cNvGrpSpPr>
            <a:grpSpLocks/>
          </p:cNvGrpSpPr>
          <p:nvPr/>
        </p:nvGrpSpPr>
        <p:grpSpPr bwMode="auto">
          <a:xfrm>
            <a:off x="4975225" y="1776413"/>
            <a:ext cx="3284538" cy="1958975"/>
            <a:chOff x="1934" y="1104"/>
            <a:chExt cx="2069" cy="1234"/>
          </a:xfrm>
        </p:grpSpPr>
        <p:sp>
          <p:nvSpPr>
            <p:cNvPr id="44063" name="Line 15"/>
            <p:cNvSpPr>
              <a:spLocks noChangeShapeType="1"/>
            </p:cNvSpPr>
            <p:nvPr/>
          </p:nvSpPr>
          <p:spPr bwMode="auto">
            <a:xfrm flipH="1">
              <a:off x="1934" y="1133"/>
              <a:ext cx="404" cy="696"/>
            </a:xfrm>
            <a:prstGeom prst="line">
              <a:avLst/>
            </a:prstGeom>
            <a:noFill/>
            <a:ln w="9525">
              <a:solidFill>
                <a:schemeClr val="tx1"/>
              </a:solidFill>
              <a:round/>
              <a:headEnd/>
              <a:tailEnd/>
            </a:ln>
          </p:spPr>
          <p:txBody>
            <a:bodyPr/>
            <a:lstStyle/>
            <a:p>
              <a:endParaRPr lang="en-US"/>
            </a:p>
          </p:txBody>
        </p:sp>
        <p:sp>
          <p:nvSpPr>
            <p:cNvPr id="44064" name="Line 16"/>
            <p:cNvSpPr>
              <a:spLocks noChangeShapeType="1"/>
            </p:cNvSpPr>
            <p:nvPr/>
          </p:nvSpPr>
          <p:spPr bwMode="auto">
            <a:xfrm flipH="1">
              <a:off x="1939" y="1138"/>
              <a:ext cx="403" cy="1128"/>
            </a:xfrm>
            <a:prstGeom prst="line">
              <a:avLst/>
            </a:prstGeom>
            <a:noFill/>
            <a:ln w="9525">
              <a:solidFill>
                <a:schemeClr val="tx1"/>
              </a:solidFill>
              <a:round/>
              <a:headEnd/>
              <a:tailEnd/>
            </a:ln>
          </p:spPr>
          <p:txBody>
            <a:bodyPr/>
            <a:lstStyle/>
            <a:p>
              <a:endParaRPr lang="en-US"/>
            </a:p>
          </p:txBody>
        </p:sp>
        <p:sp>
          <p:nvSpPr>
            <p:cNvPr id="44065" name="Line 17"/>
            <p:cNvSpPr>
              <a:spLocks noChangeShapeType="1"/>
            </p:cNvSpPr>
            <p:nvPr/>
          </p:nvSpPr>
          <p:spPr bwMode="auto">
            <a:xfrm>
              <a:off x="2530" y="1104"/>
              <a:ext cx="1468" cy="384"/>
            </a:xfrm>
            <a:prstGeom prst="line">
              <a:avLst/>
            </a:prstGeom>
            <a:noFill/>
            <a:ln w="9525">
              <a:solidFill>
                <a:schemeClr val="tx1"/>
              </a:solidFill>
              <a:round/>
              <a:headEnd/>
              <a:tailEnd/>
            </a:ln>
          </p:spPr>
          <p:txBody>
            <a:bodyPr/>
            <a:lstStyle/>
            <a:p>
              <a:endParaRPr lang="en-US"/>
            </a:p>
          </p:txBody>
        </p:sp>
        <p:sp>
          <p:nvSpPr>
            <p:cNvPr id="44066" name="Line 18"/>
            <p:cNvSpPr>
              <a:spLocks noChangeShapeType="1"/>
            </p:cNvSpPr>
            <p:nvPr/>
          </p:nvSpPr>
          <p:spPr bwMode="auto">
            <a:xfrm>
              <a:off x="2525" y="1118"/>
              <a:ext cx="1473" cy="792"/>
            </a:xfrm>
            <a:prstGeom prst="line">
              <a:avLst/>
            </a:prstGeom>
            <a:noFill/>
            <a:ln w="9525">
              <a:solidFill>
                <a:schemeClr val="tx1"/>
              </a:solidFill>
              <a:round/>
              <a:headEnd/>
              <a:tailEnd/>
            </a:ln>
          </p:spPr>
          <p:txBody>
            <a:bodyPr/>
            <a:lstStyle/>
            <a:p>
              <a:endParaRPr lang="en-US"/>
            </a:p>
          </p:txBody>
        </p:sp>
        <p:sp>
          <p:nvSpPr>
            <p:cNvPr id="44067" name="Line 19"/>
            <p:cNvSpPr>
              <a:spLocks noChangeShapeType="1"/>
            </p:cNvSpPr>
            <p:nvPr/>
          </p:nvSpPr>
          <p:spPr bwMode="auto">
            <a:xfrm>
              <a:off x="2486" y="1128"/>
              <a:ext cx="1517" cy="1210"/>
            </a:xfrm>
            <a:prstGeom prst="line">
              <a:avLst/>
            </a:prstGeom>
            <a:noFill/>
            <a:ln w="9525">
              <a:solidFill>
                <a:schemeClr val="tx1"/>
              </a:solidFill>
              <a:round/>
              <a:headEnd/>
              <a:tailEnd/>
            </a:ln>
          </p:spPr>
          <p:txBody>
            <a:bodyPr/>
            <a:lstStyle/>
            <a:p>
              <a:endParaRPr lang="en-US"/>
            </a:p>
          </p:txBody>
        </p:sp>
      </p:grpSp>
      <p:grpSp>
        <p:nvGrpSpPr>
          <p:cNvPr id="44039" name="Group 20"/>
          <p:cNvGrpSpPr>
            <a:grpSpLocks/>
          </p:cNvGrpSpPr>
          <p:nvPr/>
        </p:nvGrpSpPr>
        <p:grpSpPr bwMode="auto">
          <a:xfrm>
            <a:off x="5029200" y="1768475"/>
            <a:ext cx="3298825" cy="1928813"/>
            <a:chOff x="1968" y="1099"/>
            <a:chExt cx="2078" cy="1215"/>
          </a:xfrm>
        </p:grpSpPr>
        <p:sp>
          <p:nvSpPr>
            <p:cNvPr id="44054" name="Line 21"/>
            <p:cNvSpPr>
              <a:spLocks noChangeShapeType="1"/>
            </p:cNvSpPr>
            <p:nvPr/>
          </p:nvSpPr>
          <p:spPr bwMode="auto">
            <a:xfrm flipH="1">
              <a:off x="1973" y="1118"/>
              <a:ext cx="941" cy="332"/>
            </a:xfrm>
            <a:prstGeom prst="line">
              <a:avLst/>
            </a:prstGeom>
            <a:noFill/>
            <a:ln w="9525">
              <a:solidFill>
                <a:schemeClr val="tx1"/>
              </a:solidFill>
              <a:round/>
              <a:headEnd/>
              <a:tailEnd/>
            </a:ln>
          </p:spPr>
          <p:txBody>
            <a:bodyPr/>
            <a:lstStyle/>
            <a:p>
              <a:endParaRPr lang="en-US"/>
            </a:p>
          </p:txBody>
        </p:sp>
        <p:sp>
          <p:nvSpPr>
            <p:cNvPr id="44055" name="Line 22"/>
            <p:cNvSpPr>
              <a:spLocks noChangeShapeType="1"/>
            </p:cNvSpPr>
            <p:nvPr/>
          </p:nvSpPr>
          <p:spPr bwMode="auto">
            <a:xfrm flipH="1">
              <a:off x="1968" y="1133"/>
              <a:ext cx="970" cy="1181"/>
            </a:xfrm>
            <a:prstGeom prst="line">
              <a:avLst/>
            </a:prstGeom>
            <a:noFill/>
            <a:ln w="9525">
              <a:solidFill>
                <a:schemeClr val="tx1"/>
              </a:solidFill>
              <a:round/>
              <a:headEnd/>
              <a:tailEnd/>
            </a:ln>
          </p:spPr>
          <p:txBody>
            <a:bodyPr/>
            <a:lstStyle/>
            <a:p>
              <a:endParaRPr lang="en-US"/>
            </a:p>
          </p:txBody>
        </p:sp>
        <p:sp>
          <p:nvSpPr>
            <p:cNvPr id="44056" name="Line 23"/>
            <p:cNvSpPr>
              <a:spLocks noChangeShapeType="1"/>
            </p:cNvSpPr>
            <p:nvPr/>
          </p:nvSpPr>
          <p:spPr bwMode="auto">
            <a:xfrm>
              <a:off x="3130" y="1099"/>
              <a:ext cx="868" cy="355"/>
            </a:xfrm>
            <a:prstGeom prst="line">
              <a:avLst/>
            </a:prstGeom>
            <a:noFill/>
            <a:ln w="9525">
              <a:solidFill>
                <a:schemeClr val="tx1"/>
              </a:solidFill>
              <a:round/>
              <a:headEnd/>
              <a:tailEnd/>
            </a:ln>
          </p:spPr>
          <p:txBody>
            <a:bodyPr/>
            <a:lstStyle/>
            <a:p>
              <a:endParaRPr lang="en-US"/>
            </a:p>
          </p:txBody>
        </p:sp>
        <p:sp>
          <p:nvSpPr>
            <p:cNvPr id="44057" name="Line 24"/>
            <p:cNvSpPr>
              <a:spLocks noChangeShapeType="1"/>
            </p:cNvSpPr>
            <p:nvPr/>
          </p:nvSpPr>
          <p:spPr bwMode="auto">
            <a:xfrm>
              <a:off x="3115" y="1114"/>
              <a:ext cx="917" cy="1166"/>
            </a:xfrm>
            <a:prstGeom prst="line">
              <a:avLst/>
            </a:prstGeom>
            <a:noFill/>
            <a:ln w="9525">
              <a:solidFill>
                <a:schemeClr val="tx1"/>
              </a:solidFill>
              <a:round/>
              <a:headEnd/>
              <a:tailEnd/>
            </a:ln>
          </p:spPr>
          <p:txBody>
            <a:bodyPr/>
            <a:lstStyle/>
            <a:p>
              <a:endParaRPr lang="en-US"/>
            </a:p>
          </p:txBody>
        </p:sp>
        <p:sp>
          <p:nvSpPr>
            <p:cNvPr id="44058" name="Line 25"/>
            <p:cNvSpPr>
              <a:spLocks noChangeShapeType="1"/>
            </p:cNvSpPr>
            <p:nvPr/>
          </p:nvSpPr>
          <p:spPr bwMode="auto">
            <a:xfrm flipH="1">
              <a:off x="1973" y="1118"/>
              <a:ext cx="1536" cy="370"/>
            </a:xfrm>
            <a:prstGeom prst="line">
              <a:avLst/>
            </a:prstGeom>
            <a:noFill/>
            <a:ln w="9525">
              <a:solidFill>
                <a:schemeClr val="tx1"/>
              </a:solidFill>
              <a:round/>
              <a:headEnd/>
              <a:tailEnd/>
            </a:ln>
          </p:spPr>
          <p:txBody>
            <a:bodyPr/>
            <a:lstStyle/>
            <a:p>
              <a:endParaRPr lang="en-US"/>
            </a:p>
          </p:txBody>
        </p:sp>
        <p:sp>
          <p:nvSpPr>
            <p:cNvPr id="44059" name="Line 26"/>
            <p:cNvSpPr>
              <a:spLocks noChangeShapeType="1"/>
            </p:cNvSpPr>
            <p:nvPr/>
          </p:nvSpPr>
          <p:spPr bwMode="auto">
            <a:xfrm flipH="1">
              <a:off x="1973" y="1133"/>
              <a:ext cx="1555" cy="782"/>
            </a:xfrm>
            <a:prstGeom prst="line">
              <a:avLst/>
            </a:prstGeom>
            <a:noFill/>
            <a:ln w="9525">
              <a:solidFill>
                <a:schemeClr val="tx1"/>
              </a:solidFill>
              <a:round/>
              <a:headEnd/>
              <a:tailEnd/>
            </a:ln>
          </p:spPr>
          <p:txBody>
            <a:bodyPr/>
            <a:lstStyle/>
            <a:p>
              <a:endParaRPr lang="en-US"/>
            </a:p>
          </p:txBody>
        </p:sp>
        <p:sp>
          <p:nvSpPr>
            <p:cNvPr id="44060" name="Line 27"/>
            <p:cNvSpPr>
              <a:spLocks noChangeShapeType="1"/>
            </p:cNvSpPr>
            <p:nvPr/>
          </p:nvSpPr>
          <p:spPr bwMode="auto">
            <a:xfrm>
              <a:off x="3682" y="1133"/>
              <a:ext cx="340" cy="293"/>
            </a:xfrm>
            <a:prstGeom prst="line">
              <a:avLst/>
            </a:prstGeom>
            <a:noFill/>
            <a:ln w="9525">
              <a:solidFill>
                <a:schemeClr val="tx1"/>
              </a:solidFill>
              <a:round/>
              <a:headEnd/>
              <a:tailEnd/>
            </a:ln>
          </p:spPr>
          <p:txBody>
            <a:bodyPr/>
            <a:lstStyle/>
            <a:p>
              <a:endParaRPr lang="en-US"/>
            </a:p>
          </p:txBody>
        </p:sp>
        <p:sp>
          <p:nvSpPr>
            <p:cNvPr id="44061" name="Line 28"/>
            <p:cNvSpPr>
              <a:spLocks noChangeShapeType="1"/>
            </p:cNvSpPr>
            <p:nvPr/>
          </p:nvSpPr>
          <p:spPr bwMode="auto">
            <a:xfrm>
              <a:off x="3672" y="1152"/>
              <a:ext cx="350" cy="691"/>
            </a:xfrm>
            <a:prstGeom prst="line">
              <a:avLst/>
            </a:prstGeom>
            <a:noFill/>
            <a:ln w="9525">
              <a:solidFill>
                <a:schemeClr val="tx1"/>
              </a:solidFill>
              <a:round/>
              <a:headEnd/>
              <a:tailEnd/>
            </a:ln>
          </p:spPr>
          <p:txBody>
            <a:bodyPr/>
            <a:lstStyle/>
            <a:p>
              <a:endParaRPr lang="en-US"/>
            </a:p>
          </p:txBody>
        </p:sp>
        <p:sp>
          <p:nvSpPr>
            <p:cNvPr id="44062" name="Line 29"/>
            <p:cNvSpPr>
              <a:spLocks noChangeShapeType="1"/>
            </p:cNvSpPr>
            <p:nvPr/>
          </p:nvSpPr>
          <p:spPr bwMode="auto">
            <a:xfrm>
              <a:off x="3634" y="1157"/>
              <a:ext cx="412" cy="1099"/>
            </a:xfrm>
            <a:prstGeom prst="line">
              <a:avLst/>
            </a:prstGeom>
            <a:noFill/>
            <a:ln w="9525">
              <a:solidFill>
                <a:schemeClr val="tx1"/>
              </a:solidFill>
              <a:round/>
              <a:headEnd/>
              <a:tailEnd/>
            </a:ln>
          </p:spPr>
          <p:txBody>
            <a:bodyPr/>
            <a:lstStyle/>
            <a:p>
              <a:endParaRPr lang="en-US"/>
            </a:p>
          </p:txBody>
        </p:sp>
      </p:grpSp>
      <p:grpSp>
        <p:nvGrpSpPr>
          <p:cNvPr id="44040" name="Group 30"/>
          <p:cNvGrpSpPr>
            <a:grpSpLocks/>
          </p:cNvGrpSpPr>
          <p:nvPr/>
        </p:nvGrpSpPr>
        <p:grpSpPr bwMode="auto">
          <a:xfrm>
            <a:off x="4991100" y="2424113"/>
            <a:ext cx="3314700" cy="1439862"/>
            <a:chOff x="1944" y="1512"/>
            <a:chExt cx="2088" cy="907"/>
          </a:xfrm>
        </p:grpSpPr>
        <p:sp>
          <p:nvSpPr>
            <p:cNvPr id="44046" name="Line 31"/>
            <p:cNvSpPr>
              <a:spLocks noChangeShapeType="1"/>
            </p:cNvSpPr>
            <p:nvPr/>
          </p:nvSpPr>
          <p:spPr bwMode="auto">
            <a:xfrm>
              <a:off x="1978" y="1512"/>
              <a:ext cx="2025" cy="422"/>
            </a:xfrm>
            <a:prstGeom prst="line">
              <a:avLst/>
            </a:prstGeom>
            <a:noFill/>
            <a:ln w="9525">
              <a:solidFill>
                <a:schemeClr val="tx1"/>
              </a:solidFill>
              <a:round/>
              <a:headEnd/>
              <a:tailEnd/>
            </a:ln>
          </p:spPr>
          <p:txBody>
            <a:bodyPr/>
            <a:lstStyle/>
            <a:p>
              <a:endParaRPr lang="en-US"/>
            </a:p>
          </p:txBody>
        </p:sp>
        <p:sp>
          <p:nvSpPr>
            <p:cNvPr id="44047" name="Line 32"/>
            <p:cNvSpPr>
              <a:spLocks noChangeShapeType="1"/>
            </p:cNvSpPr>
            <p:nvPr/>
          </p:nvSpPr>
          <p:spPr bwMode="auto">
            <a:xfrm>
              <a:off x="1973" y="1546"/>
              <a:ext cx="2016" cy="820"/>
            </a:xfrm>
            <a:prstGeom prst="line">
              <a:avLst/>
            </a:prstGeom>
            <a:noFill/>
            <a:ln w="9525">
              <a:solidFill>
                <a:schemeClr val="tx1"/>
              </a:solidFill>
              <a:round/>
              <a:headEnd/>
              <a:tailEnd/>
            </a:ln>
          </p:spPr>
          <p:txBody>
            <a:bodyPr/>
            <a:lstStyle/>
            <a:p>
              <a:endParaRPr lang="en-US"/>
            </a:p>
          </p:txBody>
        </p:sp>
        <p:sp>
          <p:nvSpPr>
            <p:cNvPr id="44048" name="Line 33"/>
            <p:cNvSpPr>
              <a:spLocks noChangeShapeType="1"/>
            </p:cNvSpPr>
            <p:nvPr/>
          </p:nvSpPr>
          <p:spPr bwMode="auto">
            <a:xfrm flipV="1">
              <a:off x="1963" y="1522"/>
              <a:ext cx="2045" cy="436"/>
            </a:xfrm>
            <a:prstGeom prst="line">
              <a:avLst/>
            </a:prstGeom>
            <a:noFill/>
            <a:ln w="9525">
              <a:solidFill>
                <a:schemeClr val="tx1"/>
              </a:solidFill>
              <a:round/>
              <a:headEnd/>
              <a:tailEnd/>
            </a:ln>
          </p:spPr>
          <p:txBody>
            <a:bodyPr/>
            <a:lstStyle/>
            <a:p>
              <a:endParaRPr lang="en-US"/>
            </a:p>
          </p:txBody>
        </p:sp>
        <p:sp>
          <p:nvSpPr>
            <p:cNvPr id="44049" name="Line 34"/>
            <p:cNvSpPr>
              <a:spLocks noChangeShapeType="1"/>
            </p:cNvSpPr>
            <p:nvPr/>
          </p:nvSpPr>
          <p:spPr bwMode="auto">
            <a:xfrm>
              <a:off x="1954" y="1978"/>
              <a:ext cx="2064" cy="0"/>
            </a:xfrm>
            <a:prstGeom prst="line">
              <a:avLst/>
            </a:prstGeom>
            <a:noFill/>
            <a:ln w="9525">
              <a:solidFill>
                <a:schemeClr val="tx1"/>
              </a:solidFill>
              <a:round/>
              <a:headEnd/>
              <a:tailEnd/>
            </a:ln>
          </p:spPr>
          <p:txBody>
            <a:bodyPr/>
            <a:lstStyle/>
            <a:p>
              <a:endParaRPr lang="en-US"/>
            </a:p>
          </p:txBody>
        </p:sp>
        <p:sp>
          <p:nvSpPr>
            <p:cNvPr id="44050" name="Line 35"/>
            <p:cNvSpPr>
              <a:spLocks noChangeShapeType="1"/>
            </p:cNvSpPr>
            <p:nvPr/>
          </p:nvSpPr>
          <p:spPr bwMode="auto">
            <a:xfrm>
              <a:off x="1944" y="2006"/>
              <a:ext cx="2054" cy="389"/>
            </a:xfrm>
            <a:prstGeom prst="line">
              <a:avLst/>
            </a:prstGeom>
            <a:noFill/>
            <a:ln w="9525">
              <a:solidFill>
                <a:schemeClr val="tx1"/>
              </a:solidFill>
              <a:round/>
              <a:headEnd/>
              <a:tailEnd/>
            </a:ln>
          </p:spPr>
          <p:txBody>
            <a:bodyPr/>
            <a:lstStyle/>
            <a:p>
              <a:endParaRPr lang="en-US"/>
            </a:p>
          </p:txBody>
        </p:sp>
        <p:sp>
          <p:nvSpPr>
            <p:cNvPr id="44051" name="Line 36"/>
            <p:cNvSpPr>
              <a:spLocks noChangeShapeType="1"/>
            </p:cNvSpPr>
            <p:nvPr/>
          </p:nvSpPr>
          <p:spPr bwMode="auto">
            <a:xfrm flipV="1">
              <a:off x="1973" y="1550"/>
              <a:ext cx="2045" cy="802"/>
            </a:xfrm>
            <a:prstGeom prst="line">
              <a:avLst/>
            </a:prstGeom>
            <a:noFill/>
            <a:ln w="9525">
              <a:solidFill>
                <a:schemeClr val="tx1"/>
              </a:solidFill>
              <a:round/>
              <a:headEnd/>
              <a:tailEnd/>
            </a:ln>
          </p:spPr>
          <p:txBody>
            <a:bodyPr/>
            <a:lstStyle/>
            <a:p>
              <a:endParaRPr lang="en-US"/>
            </a:p>
          </p:txBody>
        </p:sp>
        <p:sp>
          <p:nvSpPr>
            <p:cNvPr id="44052" name="Line 37"/>
            <p:cNvSpPr>
              <a:spLocks noChangeShapeType="1"/>
            </p:cNvSpPr>
            <p:nvPr/>
          </p:nvSpPr>
          <p:spPr bwMode="auto">
            <a:xfrm flipV="1">
              <a:off x="1968" y="2006"/>
              <a:ext cx="2064" cy="380"/>
            </a:xfrm>
            <a:prstGeom prst="line">
              <a:avLst/>
            </a:prstGeom>
            <a:noFill/>
            <a:ln w="9525">
              <a:solidFill>
                <a:schemeClr val="tx1"/>
              </a:solidFill>
              <a:round/>
              <a:headEnd/>
              <a:tailEnd/>
            </a:ln>
          </p:spPr>
          <p:txBody>
            <a:bodyPr/>
            <a:lstStyle/>
            <a:p>
              <a:endParaRPr lang="en-US"/>
            </a:p>
          </p:txBody>
        </p:sp>
        <p:sp>
          <p:nvSpPr>
            <p:cNvPr id="44053" name="Line 38"/>
            <p:cNvSpPr>
              <a:spLocks noChangeShapeType="1"/>
            </p:cNvSpPr>
            <p:nvPr/>
          </p:nvSpPr>
          <p:spPr bwMode="auto">
            <a:xfrm>
              <a:off x="1968" y="2419"/>
              <a:ext cx="2050" cy="0"/>
            </a:xfrm>
            <a:prstGeom prst="line">
              <a:avLst/>
            </a:prstGeom>
            <a:noFill/>
            <a:ln w="9525">
              <a:solidFill>
                <a:schemeClr val="tx1"/>
              </a:solidFill>
              <a:round/>
              <a:headEnd/>
              <a:tailEnd/>
            </a:ln>
          </p:spPr>
          <p:txBody>
            <a:bodyPr/>
            <a:lstStyle/>
            <a:p>
              <a:endParaRPr lang="en-US"/>
            </a:p>
          </p:txBody>
        </p:sp>
      </p:grpSp>
      <p:sp>
        <p:nvSpPr>
          <p:cNvPr id="44041" name="Text Box 39"/>
          <p:cNvSpPr txBox="1">
            <a:spLocks noChangeArrowheads="1"/>
          </p:cNvSpPr>
          <p:nvPr/>
        </p:nvSpPr>
        <p:spPr bwMode="auto">
          <a:xfrm>
            <a:off x="5653088" y="1063625"/>
            <a:ext cx="2146300" cy="366713"/>
          </a:xfrm>
          <a:prstGeom prst="rect">
            <a:avLst/>
          </a:prstGeom>
          <a:noFill/>
          <a:ln w="9525">
            <a:noFill/>
            <a:miter lim="800000"/>
            <a:headEnd/>
            <a:tailEnd/>
          </a:ln>
        </p:spPr>
        <p:txBody>
          <a:bodyPr wrap="none">
            <a:spAutoFit/>
          </a:bodyPr>
          <a:lstStyle/>
          <a:p>
            <a:pPr algn="l"/>
            <a:r>
              <a:rPr lang="en-US"/>
              <a:t>C</a:t>
            </a:r>
            <a:r>
              <a:rPr lang="en-US" baseline="-25000"/>
              <a:t>1</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4042" name="Text Box 40"/>
          <p:cNvSpPr txBox="1">
            <a:spLocks noChangeArrowheads="1"/>
          </p:cNvSpPr>
          <p:nvPr/>
        </p:nvSpPr>
        <p:spPr bwMode="auto">
          <a:xfrm>
            <a:off x="4564063" y="4041775"/>
            <a:ext cx="1982787" cy="366713"/>
          </a:xfrm>
          <a:prstGeom prst="rect">
            <a:avLst/>
          </a:prstGeom>
          <a:noFill/>
          <a:ln w="9525">
            <a:noFill/>
            <a:miter lim="800000"/>
            <a:headEnd/>
            <a:tailEnd/>
          </a:ln>
        </p:spPr>
        <p:txBody>
          <a:bodyPr wrap="none">
            <a:spAutoFit/>
          </a:bodyPr>
          <a:lstStyle/>
          <a:p>
            <a:pPr algn="l"/>
            <a:r>
              <a:rPr lang="en-US"/>
              <a:t>C</a:t>
            </a:r>
            <a:r>
              <a:rPr lang="en-US" baseline="-25000"/>
              <a:t>2</a:t>
            </a:r>
            <a:r>
              <a:rPr lang="en-US"/>
              <a:t> = </a:t>
            </a:r>
            <a:r>
              <a:rPr lang="en-US">
                <a:sym typeface="Symbol" pitchFamily="18" charset="2"/>
              </a:rPr>
              <a:t></a:t>
            </a:r>
            <a:r>
              <a:rPr lang="en-US"/>
              <a:t>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4043" name="Text Box 41"/>
          <p:cNvSpPr txBox="1">
            <a:spLocks noChangeArrowheads="1"/>
          </p:cNvSpPr>
          <p:nvPr/>
        </p:nvSpPr>
        <p:spPr bwMode="auto">
          <a:xfrm>
            <a:off x="7199313" y="4021138"/>
            <a:ext cx="1819275" cy="366712"/>
          </a:xfrm>
          <a:prstGeom prst="rect">
            <a:avLst/>
          </a:prstGeom>
          <a:noFill/>
          <a:ln w="9525">
            <a:noFill/>
            <a:miter lim="800000"/>
            <a:headEnd/>
            <a:tailEnd/>
          </a:ln>
        </p:spPr>
        <p:txBody>
          <a:bodyPr wrap="none">
            <a:spAutoFit/>
          </a:bodyPr>
          <a:lstStyle/>
          <a:p>
            <a:pPr algn="l"/>
            <a:r>
              <a:rPr lang="en-US"/>
              <a:t>C</a:t>
            </a:r>
            <a:r>
              <a:rPr lang="en-US" baseline="-25000"/>
              <a:t>3</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4044" name="Rectangle 42"/>
          <p:cNvSpPr>
            <a:spLocks noChangeArrowheads="1"/>
          </p:cNvSpPr>
          <p:nvPr/>
        </p:nvSpPr>
        <p:spPr bwMode="auto">
          <a:xfrm>
            <a:off x="5519738" y="427038"/>
            <a:ext cx="2859087" cy="519112"/>
          </a:xfrm>
          <a:prstGeom prst="rect">
            <a:avLst/>
          </a:prstGeom>
          <a:noFill/>
          <a:ln w="9525">
            <a:noFill/>
            <a:miter lim="800000"/>
            <a:headEnd/>
            <a:tailEnd/>
          </a:ln>
        </p:spPr>
        <p:txBody>
          <a:bodyPr wrap="none">
            <a:spAutoFit/>
          </a:bodyPr>
          <a:lstStyle/>
          <a:p>
            <a:pPr algn="l"/>
            <a:r>
              <a:rPr lang="en-US" sz="2800" i="1">
                <a:sym typeface="Symbol" pitchFamily="18" charset="2"/>
              </a:rPr>
              <a:t></a:t>
            </a:r>
            <a:r>
              <a:rPr lang="en-US" sz="2800">
                <a:sym typeface="Symbol" pitchFamily="18" charset="2"/>
              </a:rPr>
              <a:t> = C</a:t>
            </a:r>
            <a:r>
              <a:rPr lang="en-US" sz="2800" baseline="-25000">
                <a:sym typeface="Symbol" pitchFamily="18" charset="2"/>
              </a:rPr>
              <a:t>1</a:t>
            </a:r>
            <a:r>
              <a:rPr lang="en-US" sz="2800">
                <a:sym typeface="Symbol" pitchFamily="18" charset="2"/>
              </a:rPr>
              <a:t>  C</a:t>
            </a:r>
            <a:r>
              <a:rPr lang="en-US" sz="2800" baseline="-25000">
                <a:sym typeface="Symbol" pitchFamily="18" charset="2"/>
              </a:rPr>
              <a:t>2</a:t>
            </a:r>
            <a:r>
              <a:rPr lang="en-US" sz="2800">
                <a:sym typeface="Symbol" pitchFamily="18" charset="2"/>
              </a:rPr>
              <a:t>  C</a:t>
            </a:r>
            <a:r>
              <a:rPr lang="en-US" sz="2800" baseline="-25000">
                <a:sym typeface="Symbol" pitchFamily="18" charset="2"/>
              </a:rPr>
              <a:t>3</a:t>
            </a:r>
          </a:p>
        </p:txBody>
      </p:sp>
      <p:sp>
        <p:nvSpPr>
          <p:cNvPr id="869419" name="Rectangle 43"/>
          <p:cNvSpPr>
            <a:spLocks noChangeArrowheads="1"/>
          </p:cNvSpPr>
          <p:nvPr/>
        </p:nvSpPr>
        <p:spPr bwMode="auto">
          <a:xfrm>
            <a:off x="96838" y="4486275"/>
            <a:ext cx="8267700" cy="1979613"/>
          </a:xfrm>
          <a:prstGeom prst="rect">
            <a:avLst/>
          </a:prstGeom>
          <a:noFill/>
          <a:ln w="9525">
            <a:noFill/>
            <a:miter lim="800000"/>
            <a:headEnd/>
            <a:tailEnd/>
          </a:ln>
        </p:spPr>
        <p:txBody>
          <a:bodyPr>
            <a:spAutoFit/>
          </a:bodyPr>
          <a:lstStyle/>
          <a:p>
            <a:pPr algn="l">
              <a:spcBef>
                <a:spcPct val="50000"/>
              </a:spcBef>
              <a:buFontTx/>
              <a:buChar char="•"/>
            </a:pPr>
            <a:r>
              <a:rPr lang="en-US" sz="2800">
                <a:sym typeface="Symbol" pitchFamily="18" charset="2"/>
              </a:rPr>
              <a:t>  Claim: V’ is a clique</a:t>
            </a:r>
          </a:p>
          <a:p>
            <a:pPr lvl="1" algn="l">
              <a:spcBef>
                <a:spcPct val="50000"/>
              </a:spcBef>
              <a:buFontTx/>
              <a:buChar char="–"/>
            </a:pPr>
            <a:r>
              <a:rPr lang="en-US" sz="2400">
                <a:sym typeface="Symbol" pitchFamily="18" charset="2"/>
              </a:rPr>
              <a:t> </a:t>
            </a:r>
            <a:r>
              <a:rPr lang="en-US" sz="2400"/>
              <a:t>v</a:t>
            </a:r>
            <a:r>
              <a:rPr lang="en-US" sz="2400" baseline="-25000"/>
              <a:t>i</a:t>
            </a:r>
            <a:r>
              <a:rPr lang="en-US" sz="2400" baseline="30000"/>
              <a:t>r</a:t>
            </a:r>
            <a:r>
              <a:rPr lang="en-US" sz="2400"/>
              <a:t>, v</a:t>
            </a:r>
            <a:r>
              <a:rPr lang="en-US" sz="2400" baseline="-25000"/>
              <a:t>j</a:t>
            </a:r>
            <a:r>
              <a:rPr lang="en-US" sz="2400" baseline="30000"/>
              <a:t>s</a:t>
            </a:r>
            <a:r>
              <a:rPr lang="en-US" sz="2400"/>
              <a:t> </a:t>
            </a:r>
            <a:r>
              <a:rPr lang="en-US" sz="2400">
                <a:sym typeface="Symbol" pitchFamily="18" charset="2"/>
              </a:rPr>
              <a:t> V’ the corresponding literals are 1  cannot be complements </a:t>
            </a:r>
          </a:p>
          <a:p>
            <a:pPr lvl="1" algn="l">
              <a:spcBef>
                <a:spcPct val="50000"/>
              </a:spcBef>
              <a:buFontTx/>
              <a:buChar char="–"/>
            </a:pPr>
            <a:r>
              <a:rPr lang="en-US" sz="2400">
                <a:sym typeface="Symbol" pitchFamily="18" charset="2"/>
              </a:rPr>
              <a:t> by the design of G the edge (</a:t>
            </a:r>
            <a:r>
              <a:rPr lang="en-US" sz="2400"/>
              <a:t>v</a:t>
            </a:r>
            <a:r>
              <a:rPr lang="en-US" sz="2400" baseline="-25000"/>
              <a:t>i</a:t>
            </a:r>
            <a:r>
              <a:rPr lang="en-US" sz="2400" baseline="30000"/>
              <a:t>r</a:t>
            </a:r>
            <a:r>
              <a:rPr lang="en-US" sz="2400"/>
              <a:t>, v</a:t>
            </a:r>
            <a:r>
              <a:rPr lang="en-US" sz="2400" baseline="-25000"/>
              <a:t>j</a:t>
            </a:r>
            <a:r>
              <a:rPr lang="en-US" sz="2400" baseline="30000"/>
              <a:t>s</a:t>
            </a:r>
            <a:r>
              <a:rPr lang="en-US" sz="2400"/>
              <a:t>) </a:t>
            </a:r>
            <a:r>
              <a:rPr lang="en-US" sz="2400">
                <a:sym typeface="Symbol" pitchFamily="18" charset="2"/>
              </a:rPr>
              <a:t>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9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93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941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941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9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BDFD5469-EB99-4E7A-9700-8D581B32CB06}" type="slidenum">
              <a:rPr lang="en-US" smtClean="0"/>
              <a:pPr/>
              <a:t>42</a:t>
            </a:fld>
            <a:endParaRPr lang="en-US" smtClean="0"/>
          </a:p>
        </p:txBody>
      </p:sp>
      <p:sp>
        <p:nvSpPr>
          <p:cNvPr id="45059" name="Rectangle 2"/>
          <p:cNvSpPr>
            <a:spLocks noGrp="1" noChangeArrowheads="1"/>
          </p:cNvSpPr>
          <p:nvPr>
            <p:ph type="title"/>
          </p:nvPr>
        </p:nvSpPr>
        <p:spPr/>
        <p:txBody>
          <a:bodyPr/>
          <a:lstStyle/>
          <a:p>
            <a:pPr algn="l"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870403" name="Rectangle 3"/>
          <p:cNvSpPr>
            <a:spLocks noGrp="1" noChangeArrowheads="1"/>
          </p:cNvSpPr>
          <p:nvPr>
            <p:ph type="body" idx="1"/>
          </p:nvPr>
        </p:nvSpPr>
        <p:spPr>
          <a:xfrm>
            <a:off x="96838" y="1198563"/>
            <a:ext cx="8826500" cy="5403850"/>
          </a:xfrm>
        </p:spPr>
        <p:txBody>
          <a:bodyPr/>
          <a:lstStyle/>
          <a:p>
            <a:pPr eaLnBrk="1" hangingPunct="1"/>
            <a:r>
              <a:rPr lang="en-US" smtClean="0"/>
              <a:t>Suppose </a:t>
            </a:r>
            <a:r>
              <a:rPr lang="en-US" i="1" smtClean="0">
                <a:sym typeface="Symbol" pitchFamily="18" charset="2"/>
              </a:rPr>
              <a:t>G </a:t>
            </a:r>
            <a:r>
              <a:rPr lang="en-US" smtClean="0">
                <a:sym typeface="Symbol" pitchFamily="18" charset="2"/>
              </a:rPr>
              <a:t>has a clique </a:t>
            </a:r>
          </a:p>
          <a:p>
            <a:pPr eaLnBrk="1" hangingPunct="1">
              <a:buFontTx/>
              <a:buNone/>
            </a:pPr>
            <a:r>
              <a:rPr lang="en-US" smtClean="0">
                <a:sym typeface="Symbol" pitchFamily="18" charset="2"/>
              </a:rPr>
              <a:t>	of size k</a:t>
            </a:r>
          </a:p>
          <a:p>
            <a:pPr lvl="1" eaLnBrk="1" hangingPunct="1"/>
            <a:r>
              <a:rPr lang="en-US" smtClean="0">
                <a:sym typeface="Symbol" pitchFamily="18" charset="2"/>
              </a:rPr>
              <a:t>No edges between nodes </a:t>
            </a:r>
          </a:p>
          <a:p>
            <a:pPr lvl="1" eaLnBrk="1" hangingPunct="1">
              <a:buFontTx/>
              <a:buNone/>
            </a:pPr>
            <a:r>
              <a:rPr lang="en-US" smtClean="0">
                <a:sym typeface="Symbol" pitchFamily="18" charset="2"/>
              </a:rPr>
              <a:t>	in the same clause</a:t>
            </a:r>
          </a:p>
          <a:p>
            <a:pPr lvl="1" eaLnBrk="1" hangingPunct="1"/>
            <a:r>
              <a:rPr lang="en-US" smtClean="0">
                <a:sym typeface="Symbol" pitchFamily="18" charset="2"/>
              </a:rPr>
              <a:t>Clique contains only one </a:t>
            </a:r>
          </a:p>
          <a:p>
            <a:pPr lvl="1" eaLnBrk="1" hangingPunct="1">
              <a:buFontTx/>
              <a:buNone/>
            </a:pPr>
            <a:r>
              <a:rPr lang="en-US" smtClean="0">
                <a:sym typeface="Symbol" pitchFamily="18" charset="2"/>
              </a:rPr>
              <a:t>	vertex from each clause</a:t>
            </a:r>
          </a:p>
          <a:p>
            <a:pPr lvl="1" eaLnBrk="1" hangingPunct="1"/>
            <a:r>
              <a:rPr lang="en-US" smtClean="0">
                <a:sym typeface="Symbol" pitchFamily="18" charset="2"/>
              </a:rPr>
              <a:t>Assign 1 to vertices in </a:t>
            </a:r>
          </a:p>
          <a:p>
            <a:pPr lvl="1" eaLnBrk="1" hangingPunct="1">
              <a:buFontTx/>
              <a:buNone/>
            </a:pPr>
            <a:r>
              <a:rPr lang="en-US" smtClean="0">
                <a:sym typeface="Symbol" pitchFamily="18" charset="2"/>
              </a:rPr>
              <a:t>	the clique</a:t>
            </a:r>
          </a:p>
          <a:p>
            <a:pPr lvl="1" eaLnBrk="1" hangingPunct="1"/>
            <a:r>
              <a:rPr lang="en-US" smtClean="0">
                <a:sym typeface="Symbol" pitchFamily="18" charset="2"/>
              </a:rPr>
              <a:t>The literals of these vertices cannot belong to complementary literals</a:t>
            </a:r>
          </a:p>
          <a:p>
            <a:pPr lvl="1" eaLnBrk="1" hangingPunct="1"/>
            <a:r>
              <a:rPr lang="en-US" smtClean="0">
                <a:sym typeface="Symbol" pitchFamily="18" charset="2"/>
              </a:rPr>
              <a:t>Each clause is satisfied  </a:t>
            </a:r>
            <a:r>
              <a:rPr lang="en-US" i="1" smtClean="0">
                <a:sym typeface="Symbol" pitchFamily="18" charset="2"/>
              </a:rPr>
              <a:t></a:t>
            </a:r>
            <a:r>
              <a:rPr lang="en-US" smtClean="0">
                <a:sym typeface="Symbol" pitchFamily="18" charset="2"/>
              </a:rPr>
              <a:t> is satisfied </a:t>
            </a:r>
          </a:p>
        </p:txBody>
      </p:sp>
      <p:grpSp>
        <p:nvGrpSpPr>
          <p:cNvPr id="45061" name="Group 4"/>
          <p:cNvGrpSpPr>
            <a:grpSpLocks/>
          </p:cNvGrpSpPr>
          <p:nvPr/>
        </p:nvGrpSpPr>
        <p:grpSpPr bwMode="auto">
          <a:xfrm>
            <a:off x="4559300" y="1414463"/>
            <a:ext cx="4181475" cy="2582862"/>
            <a:chOff x="1672" y="896"/>
            <a:chExt cx="2634" cy="1627"/>
          </a:xfrm>
        </p:grpSpPr>
        <p:sp>
          <p:nvSpPr>
            <p:cNvPr id="45091" name="Oval 5"/>
            <p:cNvSpPr>
              <a:spLocks noChangeArrowheads="1"/>
            </p:cNvSpPr>
            <p:nvPr/>
          </p:nvSpPr>
          <p:spPr bwMode="auto">
            <a:xfrm>
              <a:off x="2257" y="89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45092" name="Oval 6"/>
            <p:cNvSpPr>
              <a:spLocks noChangeArrowheads="1"/>
            </p:cNvSpPr>
            <p:nvPr/>
          </p:nvSpPr>
          <p:spPr bwMode="auto">
            <a:xfrm>
              <a:off x="2854" y="896"/>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2</a:t>
              </a:r>
            </a:p>
          </p:txBody>
        </p:sp>
        <p:sp>
          <p:nvSpPr>
            <p:cNvPr id="45093" name="Oval 7"/>
            <p:cNvSpPr>
              <a:spLocks noChangeArrowheads="1"/>
            </p:cNvSpPr>
            <p:nvPr/>
          </p:nvSpPr>
          <p:spPr bwMode="auto">
            <a:xfrm>
              <a:off x="3452"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3</a:t>
              </a:r>
            </a:p>
          </p:txBody>
        </p:sp>
        <p:sp>
          <p:nvSpPr>
            <p:cNvPr id="45094" name="Oval 8"/>
            <p:cNvSpPr>
              <a:spLocks noChangeArrowheads="1"/>
            </p:cNvSpPr>
            <p:nvPr/>
          </p:nvSpPr>
          <p:spPr bwMode="auto">
            <a:xfrm>
              <a:off x="3998" y="136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45095" name="Oval 9"/>
            <p:cNvSpPr>
              <a:spLocks noChangeArrowheads="1"/>
            </p:cNvSpPr>
            <p:nvPr/>
          </p:nvSpPr>
          <p:spPr bwMode="auto">
            <a:xfrm>
              <a:off x="3999"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45096" name="Oval 10"/>
            <p:cNvSpPr>
              <a:spLocks noChangeArrowheads="1"/>
            </p:cNvSpPr>
            <p:nvPr/>
          </p:nvSpPr>
          <p:spPr bwMode="auto">
            <a:xfrm>
              <a:off x="3998"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sp>
          <p:nvSpPr>
            <p:cNvPr id="45097" name="Oval 11"/>
            <p:cNvSpPr>
              <a:spLocks noChangeArrowheads="1"/>
            </p:cNvSpPr>
            <p:nvPr/>
          </p:nvSpPr>
          <p:spPr bwMode="auto">
            <a:xfrm>
              <a:off x="1672" y="136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1</a:t>
              </a:r>
            </a:p>
          </p:txBody>
        </p:sp>
        <p:sp>
          <p:nvSpPr>
            <p:cNvPr id="45098" name="Oval 12"/>
            <p:cNvSpPr>
              <a:spLocks noChangeArrowheads="1"/>
            </p:cNvSpPr>
            <p:nvPr/>
          </p:nvSpPr>
          <p:spPr bwMode="auto">
            <a:xfrm>
              <a:off x="1673"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45099" name="Oval 13"/>
            <p:cNvSpPr>
              <a:spLocks noChangeArrowheads="1"/>
            </p:cNvSpPr>
            <p:nvPr/>
          </p:nvSpPr>
          <p:spPr bwMode="auto">
            <a:xfrm>
              <a:off x="1672"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grpSp>
      <p:grpSp>
        <p:nvGrpSpPr>
          <p:cNvPr id="45062" name="Group 14"/>
          <p:cNvGrpSpPr>
            <a:grpSpLocks/>
          </p:cNvGrpSpPr>
          <p:nvPr/>
        </p:nvGrpSpPr>
        <p:grpSpPr bwMode="auto">
          <a:xfrm>
            <a:off x="4975225" y="1776413"/>
            <a:ext cx="3284538" cy="1958975"/>
            <a:chOff x="1934" y="1104"/>
            <a:chExt cx="2069" cy="1234"/>
          </a:xfrm>
        </p:grpSpPr>
        <p:sp>
          <p:nvSpPr>
            <p:cNvPr id="45086" name="Line 15"/>
            <p:cNvSpPr>
              <a:spLocks noChangeShapeType="1"/>
            </p:cNvSpPr>
            <p:nvPr/>
          </p:nvSpPr>
          <p:spPr bwMode="auto">
            <a:xfrm flipH="1">
              <a:off x="1934" y="1133"/>
              <a:ext cx="404" cy="696"/>
            </a:xfrm>
            <a:prstGeom prst="line">
              <a:avLst/>
            </a:prstGeom>
            <a:noFill/>
            <a:ln w="9525">
              <a:solidFill>
                <a:schemeClr val="tx1"/>
              </a:solidFill>
              <a:round/>
              <a:headEnd/>
              <a:tailEnd/>
            </a:ln>
          </p:spPr>
          <p:txBody>
            <a:bodyPr/>
            <a:lstStyle/>
            <a:p>
              <a:endParaRPr lang="en-US"/>
            </a:p>
          </p:txBody>
        </p:sp>
        <p:sp>
          <p:nvSpPr>
            <p:cNvPr id="45087" name="Line 16"/>
            <p:cNvSpPr>
              <a:spLocks noChangeShapeType="1"/>
            </p:cNvSpPr>
            <p:nvPr/>
          </p:nvSpPr>
          <p:spPr bwMode="auto">
            <a:xfrm flipH="1">
              <a:off x="1939" y="1138"/>
              <a:ext cx="403" cy="1128"/>
            </a:xfrm>
            <a:prstGeom prst="line">
              <a:avLst/>
            </a:prstGeom>
            <a:noFill/>
            <a:ln w="9525">
              <a:solidFill>
                <a:schemeClr val="tx1"/>
              </a:solidFill>
              <a:round/>
              <a:headEnd/>
              <a:tailEnd/>
            </a:ln>
          </p:spPr>
          <p:txBody>
            <a:bodyPr/>
            <a:lstStyle/>
            <a:p>
              <a:endParaRPr lang="en-US"/>
            </a:p>
          </p:txBody>
        </p:sp>
        <p:sp>
          <p:nvSpPr>
            <p:cNvPr id="45088" name="Line 17"/>
            <p:cNvSpPr>
              <a:spLocks noChangeShapeType="1"/>
            </p:cNvSpPr>
            <p:nvPr/>
          </p:nvSpPr>
          <p:spPr bwMode="auto">
            <a:xfrm>
              <a:off x="2530" y="1104"/>
              <a:ext cx="1468" cy="384"/>
            </a:xfrm>
            <a:prstGeom prst="line">
              <a:avLst/>
            </a:prstGeom>
            <a:noFill/>
            <a:ln w="9525">
              <a:solidFill>
                <a:schemeClr val="tx1"/>
              </a:solidFill>
              <a:round/>
              <a:headEnd/>
              <a:tailEnd/>
            </a:ln>
          </p:spPr>
          <p:txBody>
            <a:bodyPr/>
            <a:lstStyle/>
            <a:p>
              <a:endParaRPr lang="en-US"/>
            </a:p>
          </p:txBody>
        </p:sp>
        <p:sp>
          <p:nvSpPr>
            <p:cNvPr id="45089" name="Line 18"/>
            <p:cNvSpPr>
              <a:spLocks noChangeShapeType="1"/>
            </p:cNvSpPr>
            <p:nvPr/>
          </p:nvSpPr>
          <p:spPr bwMode="auto">
            <a:xfrm>
              <a:off x="2525" y="1118"/>
              <a:ext cx="1473" cy="792"/>
            </a:xfrm>
            <a:prstGeom prst="line">
              <a:avLst/>
            </a:prstGeom>
            <a:noFill/>
            <a:ln w="9525">
              <a:solidFill>
                <a:schemeClr val="tx1"/>
              </a:solidFill>
              <a:round/>
              <a:headEnd/>
              <a:tailEnd/>
            </a:ln>
          </p:spPr>
          <p:txBody>
            <a:bodyPr/>
            <a:lstStyle/>
            <a:p>
              <a:endParaRPr lang="en-US"/>
            </a:p>
          </p:txBody>
        </p:sp>
        <p:sp>
          <p:nvSpPr>
            <p:cNvPr id="45090" name="Line 19"/>
            <p:cNvSpPr>
              <a:spLocks noChangeShapeType="1"/>
            </p:cNvSpPr>
            <p:nvPr/>
          </p:nvSpPr>
          <p:spPr bwMode="auto">
            <a:xfrm>
              <a:off x="2486" y="1128"/>
              <a:ext cx="1517" cy="1210"/>
            </a:xfrm>
            <a:prstGeom prst="line">
              <a:avLst/>
            </a:prstGeom>
            <a:noFill/>
            <a:ln w="9525">
              <a:solidFill>
                <a:schemeClr val="tx1"/>
              </a:solidFill>
              <a:round/>
              <a:headEnd/>
              <a:tailEnd/>
            </a:ln>
          </p:spPr>
          <p:txBody>
            <a:bodyPr/>
            <a:lstStyle/>
            <a:p>
              <a:endParaRPr lang="en-US"/>
            </a:p>
          </p:txBody>
        </p:sp>
      </p:grpSp>
      <p:grpSp>
        <p:nvGrpSpPr>
          <p:cNvPr id="45063" name="Group 20"/>
          <p:cNvGrpSpPr>
            <a:grpSpLocks/>
          </p:cNvGrpSpPr>
          <p:nvPr/>
        </p:nvGrpSpPr>
        <p:grpSpPr bwMode="auto">
          <a:xfrm>
            <a:off x="5029200" y="1768475"/>
            <a:ext cx="3298825" cy="1928813"/>
            <a:chOff x="1968" y="1099"/>
            <a:chExt cx="2078" cy="1215"/>
          </a:xfrm>
        </p:grpSpPr>
        <p:sp>
          <p:nvSpPr>
            <p:cNvPr id="45077" name="Line 21"/>
            <p:cNvSpPr>
              <a:spLocks noChangeShapeType="1"/>
            </p:cNvSpPr>
            <p:nvPr/>
          </p:nvSpPr>
          <p:spPr bwMode="auto">
            <a:xfrm flipH="1">
              <a:off x="1973" y="1118"/>
              <a:ext cx="941" cy="332"/>
            </a:xfrm>
            <a:prstGeom prst="line">
              <a:avLst/>
            </a:prstGeom>
            <a:noFill/>
            <a:ln w="9525">
              <a:solidFill>
                <a:schemeClr val="tx1"/>
              </a:solidFill>
              <a:round/>
              <a:headEnd/>
              <a:tailEnd/>
            </a:ln>
          </p:spPr>
          <p:txBody>
            <a:bodyPr/>
            <a:lstStyle/>
            <a:p>
              <a:endParaRPr lang="en-US"/>
            </a:p>
          </p:txBody>
        </p:sp>
        <p:sp>
          <p:nvSpPr>
            <p:cNvPr id="45078" name="Line 22"/>
            <p:cNvSpPr>
              <a:spLocks noChangeShapeType="1"/>
            </p:cNvSpPr>
            <p:nvPr/>
          </p:nvSpPr>
          <p:spPr bwMode="auto">
            <a:xfrm flipH="1">
              <a:off x="1968" y="1133"/>
              <a:ext cx="970" cy="1181"/>
            </a:xfrm>
            <a:prstGeom prst="line">
              <a:avLst/>
            </a:prstGeom>
            <a:noFill/>
            <a:ln w="9525">
              <a:solidFill>
                <a:schemeClr val="tx1"/>
              </a:solidFill>
              <a:round/>
              <a:headEnd/>
              <a:tailEnd/>
            </a:ln>
          </p:spPr>
          <p:txBody>
            <a:bodyPr/>
            <a:lstStyle/>
            <a:p>
              <a:endParaRPr lang="en-US"/>
            </a:p>
          </p:txBody>
        </p:sp>
        <p:sp>
          <p:nvSpPr>
            <p:cNvPr id="45079" name="Line 23"/>
            <p:cNvSpPr>
              <a:spLocks noChangeShapeType="1"/>
            </p:cNvSpPr>
            <p:nvPr/>
          </p:nvSpPr>
          <p:spPr bwMode="auto">
            <a:xfrm>
              <a:off x="3130" y="1099"/>
              <a:ext cx="868" cy="355"/>
            </a:xfrm>
            <a:prstGeom prst="line">
              <a:avLst/>
            </a:prstGeom>
            <a:noFill/>
            <a:ln w="9525">
              <a:solidFill>
                <a:schemeClr val="tx1"/>
              </a:solidFill>
              <a:round/>
              <a:headEnd/>
              <a:tailEnd/>
            </a:ln>
          </p:spPr>
          <p:txBody>
            <a:bodyPr/>
            <a:lstStyle/>
            <a:p>
              <a:endParaRPr lang="en-US"/>
            </a:p>
          </p:txBody>
        </p:sp>
        <p:sp>
          <p:nvSpPr>
            <p:cNvPr id="45080" name="Line 24"/>
            <p:cNvSpPr>
              <a:spLocks noChangeShapeType="1"/>
            </p:cNvSpPr>
            <p:nvPr/>
          </p:nvSpPr>
          <p:spPr bwMode="auto">
            <a:xfrm>
              <a:off x="3115" y="1114"/>
              <a:ext cx="917" cy="1166"/>
            </a:xfrm>
            <a:prstGeom prst="line">
              <a:avLst/>
            </a:prstGeom>
            <a:noFill/>
            <a:ln w="9525">
              <a:solidFill>
                <a:schemeClr val="tx1"/>
              </a:solidFill>
              <a:round/>
              <a:headEnd/>
              <a:tailEnd/>
            </a:ln>
          </p:spPr>
          <p:txBody>
            <a:bodyPr/>
            <a:lstStyle/>
            <a:p>
              <a:endParaRPr lang="en-US"/>
            </a:p>
          </p:txBody>
        </p:sp>
        <p:sp>
          <p:nvSpPr>
            <p:cNvPr id="45081" name="Line 25"/>
            <p:cNvSpPr>
              <a:spLocks noChangeShapeType="1"/>
            </p:cNvSpPr>
            <p:nvPr/>
          </p:nvSpPr>
          <p:spPr bwMode="auto">
            <a:xfrm flipH="1">
              <a:off x="1973" y="1118"/>
              <a:ext cx="1536" cy="370"/>
            </a:xfrm>
            <a:prstGeom prst="line">
              <a:avLst/>
            </a:prstGeom>
            <a:noFill/>
            <a:ln w="9525">
              <a:solidFill>
                <a:schemeClr val="tx1"/>
              </a:solidFill>
              <a:round/>
              <a:headEnd/>
              <a:tailEnd/>
            </a:ln>
          </p:spPr>
          <p:txBody>
            <a:bodyPr/>
            <a:lstStyle/>
            <a:p>
              <a:endParaRPr lang="en-US"/>
            </a:p>
          </p:txBody>
        </p:sp>
        <p:sp>
          <p:nvSpPr>
            <p:cNvPr id="45082" name="Line 26"/>
            <p:cNvSpPr>
              <a:spLocks noChangeShapeType="1"/>
            </p:cNvSpPr>
            <p:nvPr/>
          </p:nvSpPr>
          <p:spPr bwMode="auto">
            <a:xfrm flipH="1">
              <a:off x="1973" y="1133"/>
              <a:ext cx="1555" cy="782"/>
            </a:xfrm>
            <a:prstGeom prst="line">
              <a:avLst/>
            </a:prstGeom>
            <a:noFill/>
            <a:ln w="9525">
              <a:solidFill>
                <a:schemeClr val="tx1"/>
              </a:solidFill>
              <a:round/>
              <a:headEnd/>
              <a:tailEnd/>
            </a:ln>
          </p:spPr>
          <p:txBody>
            <a:bodyPr/>
            <a:lstStyle/>
            <a:p>
              <a:endParaRPr lang="en-US"/>
            </a:p>
          </p:txBody>
        </p:sp>
        <p:sp>
          <p:nvSpPr>
            <p:cNvPr id="45083" name="Line 27"/>
            <p:cNvSpPr>
              <a:spLocks noChangeShapeType="1"/>
            </p:cNvSpPr>
            <p:nvPr/>
          </p:nvSpPr>
          <p:spPr bwMode="auto">
            <a:xfrm>
              <a:off x="3682" y="1133"/>
              <a:ext cx="340" cy="293"/>
            </a:xfrm>
            <a:prstGeom prst="line">
              <a:avLst/>
            </a:prstGeom>
            <a:noFill/>
            <a:ln w="9525">
              <a:solidFill>
                <a:schemeClr val="tx1"/>
              </a:solidFill>
              <a:round/>
              <a:headEnd/>
              <a:tailEnd/>
            </a:ln>
          </p:spPr>
          <p:txBody>
            <a:bodyPr/>
            <a:lstStyle/>
            <a:p>
              <a:endParaRPr lang="en-US"/>
            </a:p>
          </p:txBody>
        </p:sp>
        <p:sp>
          <p:nvSpPr>
            <p:cNvPr id="45084" name="Line 28"/>
            <p:cNvSpPr>
              <a:spLocks noChangeShapeType="1"/>
            </p:cNvSpPr>
            <p:nvPr/>
          </p:nvSpPr>
          <p:spPr bwMode="auto">
            <a:xfrm>
              <a:off x="3672" y="1152"/>
              <a:ext cx="350" cy="691"/>
            </a:xfrm>
            <a:prstGeom prst="line">
              <a:avLst/>
            </a:prstGeom>
            <a:noFill/>
            <a:ln w="9525">
              <a:solidFill>
                <a:schemeClr val="tx1"/>
              </a:solidFill>
              <a:round/>
              <a:headEnd/>
              <a:tailEnd/>
            </a:ln>
          </p:spPr>
          <p:txBody>
            <a:bodyPr/>
            <a:lstStyle/>
            <a:p>
              <a:endParaRPr lang="en-US"/>
            </a:p>
          </p:txBody>
        </p:sp>
        <p:sp>
          <p:nvSpPr>
            <p:cNvPr id="45085" name="Line 29"/>
            <p:cNvSpPr>
              <a:spLocks noChangeShapeType="1"/>
            </p:cNvSpPr>
            <p:nvPr/>
          </p:nvSpPr>
          <p:spPr bwMode="auto">
            <a:xfrm>
              <a:off x="3634" y="1157"/>
              <a:ext cx="412" cy="1099"/>
            </a:xfrm>
            <a:prstGeom prst="line">
              <a:avLst/>
            </a:prstGeom>
            <a:noFill/>
            <a:ln w="9525">
              <a:solidFill>
                <a:schemeClr val="tx1"/>
              </a:solidFill>
              <a:round/>
              <a:headEnd/>
              <a:tailEnd/>
            </a:ln>
          </p:spPr>
          <p:txBody>
            <a:bodyPr/>
            <a:lstStyle/>
            <a:p>
              <a:endParaRPr lang="en-US"/>
            </a:p>
          </p:txBody>
        </p:sp>
      </p:grpSp>
      <p:grpSp>
        <p:nvGrpSpPr>
          <p:cNvPr id="45064" name="Group 30"/>
          <p:cNvGrpSpPr>
            <a:grpSpLocks/>
          </p:cNvGrpSpPr>
          <p:nvPr/>
        </p:nvGrpSpPr>
        <p:grpSpPr bwMode="auto">
          <a:xfrm>
            <a:off x="4991100" y="2424113"/>
            <a:ext cx="3314700" cy="1439862"/>
            <a:chOff x="1944" y="1512"/>
            <a:chExt cx="2088" cy="907"/>
          </a:xfrm>
        </p:grpSpPr>
        <p:sp>
          <p:nvSpPr>
            <p:cNvPr id="45069" name="Line 31"/>
            <p:cNvSpPr>
              <a:spLocks noChangeShapeType="1"/>
            </p:cNvSpPr>
            <p:nvPr/>
          </p:nvSpPr>
          <p:spPr bwMode="auto">
            <a:xfrm>
              <a:off x="1978" y="1512"/>
              <a:ext cx="2025" cy="422"/>
            </a:xfrm>
            <a:prstGeom prst="line">
              <a:avLst/>
            </a:prstGeom>
            <a:noFill/>
            <a:ln w="9525">
              <a:solidFill>
                <a:schemeClr val="tx1"/>
              </a:solidFill>
              <a:round/>
              <a:headEnd/>
              <a:tailEnd/>
            </a:ln>
          </p:spPr>
          <p:txBody>
            <a:bodyPr/>
            <a:lstStyle/>
            <a:p>
              <a:endParaRPr lang="en-US"/>
            </a:p>
          </p:txBody>
        </p:sp>
        <p:sp>
          <p:nvSpPr>
            <p:cNvPr id="45070" name="Line 32"/>
            <p:cNvSpPr>
              <a:spLocks noChangeShapeType="1"/>
            </p:cNvSpPr>
            <p:nvPr/>
          </p:nvSpPr>
          <p:spPr bwMode="auto">
            <a:xfrm>
              <a:off x="1973" y="1546"/>
              <a:ext cx="2016" cy="820"/>
            </a:xfrm>
            <a:prstGeom prst="line">
              <a:avLst/>
            </a:prstGeom>
            <a:noFill/>
            <a:ln w="9525">
              <a:solidFill>
                <a:schemeClr val="tx1"/>
              </a:solidFill>
              <a:round/>
              <a:headEnd/>
              <a:tailEnd/>
            </a:ln>
          </p:spPr>
          <p:txBody>
            <a:bodyPr/>
            <a:lstStyle/>
            <a:p>
              <a:endParaRPr lang="en-US"/>
            </a:p>
          </p:txBody>
        </p:sp>
        <p:sp>
          <p:nvSpPr>
            <p:cNvPr id="45071" name="Line 33"/>
            <p:cNvSpPr>
              <a:spLocks noChangeShapeType="1"/>
            </p:cNvSpPr>
            <p:nvPr/>
          </p:nvSpPr>
          <p:spPr bwMode="auto">
            <a:xfrm flipV="1">
              <a:off x="1963" y="1522"/>
              <a:ext cx="2045" cy="436"/>
            </a:xfrm>
            <a:prstGeom prst="line">
              <a:avLst/>
            </a:prstGeom>
            <a:noFill/>
            <a:ln w="9525">
              <a:solidFill>
                <a:schemeClr val="tx1"/>
              </a:solidFill>
              <a:round/>
              <a:headEnd/>
              <a:tailEnd/>
            </a:ln>
          </p:spPr>
          <p:txBody>
            <a:bodyPr/>
            <a:lstStyle/>
            <a:p>
              <a:endParaRPr lang="en-US"/>
            </a:p>
          </p:txBody>
        </p:sp>
        <p:sp>
          <p:nvSpPr>
            <p:cNvPr id="45072" name="Line 34"/>
            <p:cNvSpPr>
              <a:spLocks noChangeShapeType="1"/>
            </p:cNvSpPr>
            <p:nvPr/>
          </p:nvSpPr>
          <p:spPr bwMode="auto">
            <a:xfrm>
              <a:off x="1954" y="1978"/>
              <a:ext cx="2064" cy="0"/>
            </a:xfrm>
            <a:prstGeom prst="line">
              <a:avLst/>
            </a:prstGeom>
            <a:noFill/>
            <a:ln w="9525">
              <a:solidFill>
                <a:schemeClr val="tx1"/>
              </a:solidFill>
              <a:round/>
              <a:headEnd/>
              <a:tailEnd/>
            </a:ln>
          </p:spPr>
          <p:txBody>
            <a:bodyPr/>
            <a:lstStyle/>
            <a:p>
              <a:endParaRPr lang="en-US"/>
            </a:p>
          </p:txBody>
        </p:sp>
        <p:sp>
          <p:nvSpPr>
            <p:cNvPr id="45073" name="Line 35"/>
            <p:cNvSpPr>
              <a:spLocks noChangeShapeType="1"/>
            </p:cNvSpPr>
            <p:nvPr/>
          </p:nvSpPr>
          <p:spPr bwMode="auto">
            <a:xfrm>
              <a:off x="1944" y="2006"/>
              <a:ext cx="2054" cy="389"/>
            </a:xfrm>
            <a:prstGeom prst="line">
              <a:avLst/>
            </a:prstGeom>
            <a:noFill/>
            <a:ln w="9525">
              <a:solidFill>
                <a:schemeClr val="tx1"/>
              </a:solidFill>
              <a:round/>
              <a:headEnd/>
              <a:tailEnd/>
            </a:ln>
          </p:spPr>
          <p:txBody>
            <a:bodyPr/>
            <a:lstStyle/>
            <a:p>
              <a:endParaRPr lang="en-US"/>
            </a:p>
          </p:txBody>
        </p:sp>
        <p:sp>
          <p:nvSpPr>
            <p:cNvPr id="45074" name="Line 36"/>
            <p:cNvSpPr>
              <a:spLocks noChangeShapeType="1"/>
            </p:cNvSpPr>
            <p:nvPr/>
          </p:nvSpPr>
          <p:spPr bwMode="auto">
            <a:xfrm flipV="1">
              <a:off x="1973" y="1550"/>
              <a:ext cx="2045" cy="802"/>
            </a:xfrm>
            <a:prstGeom prst="line">
              <a:avLst/>
            </a:prstGeom>
            <a:noFill/>
            <a:ln w="9525">
              <a:solidFill>
                <a:schemeClr val="tx1"/>
              </a:solidFill>
              <a:round/>
              <a:headEnd/>
              <a:tailEnd/>
            </a:ln>
          </p:spPr>
          <p:txBody>
            <a:bodyPr/>
            <a:lstStyle/>
            <a:p>
              <a:endParaRPr lang="en-US"/>
            </a:p>
          </p:txBody>
        </p:sp>
        <p:sp>
          <p:nvSpPr>
            <p:cNvPr id="45075" name="Line 37"/>
            <p:cNvSpPr>
              <a:spLocks noChangeShapeType="1"/>
            </p:cNvSpPr>
            <p:nvPr/>
          </p:nvSpPr>
          <p:spPr bwMode="auto">
            <a:xfrm flipV="1">
              <a:off x="1968" y="2006"/>
              <a:ext cx="2064" cy="380"/>
            </a:xfrm>
            <a:prstGeom prst="line">
              <a:avLst/>
            </a:prstGeom>
            <a:noFill/>
            <a:ln w="9525">
              <a:solidFill>
                <a:schemeClr val="tx1"/>
              </a:solidFill>
              <a:round/>
              <a:headEnd/>
              <a:tailEnd/>
            </a:ln>
          </p:spPr>
          <p:txBody>
            <a:bodyPr/>
            <a:lstStyle/>
            <a:p>
              <a:endParaRPr lang="en-US"/>
            </a:p>
          </p:txBody>
        </p:sp>
        <p:sp>
          <p:nvSpPr>
            <p:cNvPr id="45076" name="Line 38"/>
            <p:cNvSpPr>
              <a:spLocks noChangeShapeType="1"/>
            </p:cNvSpPr>
            <p:nvPr/>
          </p:nvSpPr>
          <p:spPr bwMode="auto">
            <a:xfrm>
              <a:off x="1968" y="2419"/>
              <a:ext cx="2050" cy="0"/>
            </a:xfrm>
            <a:prstGeom prst="line">
              <a:avLst/>
            </a:prstGeom>
            <a:noFill/>
            <a:ln w="9525">
              <a:solidFill>
                <a:schemeClr val="tx1"/>
              </a:solidFill>
              <a:round/>
              <a:headEnd/>
              <a:tailEnd/>
            </a:ln>
          </p:spPr>
          <p:txBody>
            <a:bodyPr/>
            <a:lstStyle/>
            <a:p>
              <a:endParaRPr lang="en-US"/>
            </a:p>
          </p:txBody>
        </p:sp>
      </p:grpSp>
      <p:sp>
        <p:nvSpPr>
          <p:cNvPr id="45065" name="Text Box 39"/>
          <p:cNvSpPr txBox="1">
            <a:spLocks noChangeArrowheads="1"/>
          </p:cNvSpPr>
          <p:nvPr/>
        </p:nvSpPr>
        <p:spPr bwMode="auto">
          <a:xfrm>
            <a:off x="5653088" y="1063625"/>
            <a:ext cx="2146300" cy="366713"/>
          </a:xfrm>
          <a:prstGeom prst="rect">
            <a:avLst/>
          </a:prstGeom>
          <a:noFill/>
          <a:ln w="9525">
            <a:noFill/>
            <a:miter lim="800000"/>
            <a:headEnd/>
            <a:tailEnd/>
          </a:ln>
        </p:spPr>
        <p:txBody>
          <a:bodyPr wrap="none">
            <a:spAutoFit/>
          </a:bodyPr>
          <a:lstStyle/>
          <a:p>
            <a:pPr algn="l"/>
            <a:r>
              <a:rPr lang="en-US"/>
              <a:t>C</a:t>
            </a:r>
            <a:r>
              <a:rPr lang="en-US" baseline="-25000"/>
              <a:t>1</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5066" name="Text Box 40"/>
          <p:cNvSpPr txBox="1">
            <a:spLocks noChangeArrowheads="1"/>
          </p:cNvSpPr>
          <p:nvPr/>
        </p:nvSpPr>
        <p:spPr bwMode="auto">
          <a:xfrm>
            <a:off x="4564063" y="4041775"/>
            <a:ext cx="1982787" cy="366713"/>
          </a:xfrm>
          <a:prstGeom prst="rect">
            <a:avLst/>
          </a:prstGeom>
          <a:noFill/>
          <a:ln w="9525">
            <a:noFill/>
            <a:miter lim="800000"/>
            <a:headEnd/>
            <a:tailEnd/>
          </a:ln>
        </p:spPr>
        <p:txBody>
          <a:bodyPr wrap="none">
            <a:spAutoFit/>
          </a:bodyPr>
          <a:lstStyle/>
          <a:p>
            <a:pPr algn="l"/>
            <a:r>
              <a:rPr lang="en-US"/>
              <a:t>C</a:t>
            </a:r>
            <a:r>
              <a:rPr lang="en-US" baseline="-25000"/>
              <a:t>2</a:t>
            </a:r>
            <a:r>
              <a:rPr lang="en-US"/>
              <a:t> = </a:t>
            </a:r>
            <a:r>
              <a:rPr lang="en-US">
                <a:sym typeface="Symbol" pitchFamily="18" charset="2"/>
              </a:rPr>
              <a:t></a:t>
            </a:r>
            <a:r>
              <a:rPr lang="en-US"/>
              <a:t>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5067" name="Text Box 41"/>
          <p:cNvSpPr txBox="1">
            <a:spLocks noChangeArrowheads="1"/>
          </p:cNvSpPr>
          <p:nvPr/>
        </p:nvSpPr>
        <p:spPr bwMode="auto">
          <a:xfrm>
            <a:off x="7199313" y="4021138"/>
            <a:ext cx="1819275" cy="366712"/>
          </a:xfrm>
          <a:prstGeom prst="rect">
            <a:avLst/>
          </a:prstGeom>
          <a:noFill/>
          <a:ln w="9525">
            <a:noFill/>
            <a:miter lim="800000"/>
            <a:headEnd/>
            <a:tailEnd/>
          </a:ln>
        </p:spPr>
        <p:txBody>
          <a:bodyPr wrap="none">
            <a:spAutoFit/>
          </a:bodyPr>
          <a:lstStyle/>
          <a:p>
            <a:pPr algn="l"/>
            <a:r>
              <a:rPr lang="en-US"/>
              <a:t>C</a:t>
            </a:r>
            <a:r>
              <a:rPr lang="en-US" baseline="-25000"/>
              <a:t>3</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45068" name="Rectangle 42"/>
          <p:cNvSpPr>
            <a:spLocks noChangeArrowheads="1"/>
          </p:cNvSpPr>
          <p:nvPr/>
        </p:nvSpPr>
        <p:spPr bwMode="auto">
          <a:xfrm>
            <a:off x="5519738" y="427038"/>
            <a:ext cx="2859087" cy="519112"/>
          </a:xfrm>
          <a:prstGeom prst="rect">
            <a:avLst/>
          </a:prstGeom>
          <a:noFill/>
          <a:ln w="9525">
            <a:noFill/>
            <a:miter lim="800000"/>
            <a:headEnd/>
            <a:tailEnd/>
          </a:ln>
        </p:spPr>
        <p:txBody>
          <a:bodyPr wrap="none">
            <a:spAutoFit/>
          </a:bodyPr>
          <a:lstStyle/>
          <a:p>
            <a:pPr algn="l"/>
            <a:r>
              <a:rPr lang="en-US" sz="2800" i="1">
                <a:sym typeface="Symbol" pitchFamily="18" charset="2"/>
              </a:rPr>
              <a:t></a:t>
            </a:r>
            <a:r>
              <a:rPr lang="en-US" sz="2800">
                <a:sym typeface="Symbol" pitchFamily="18" charset="2"/>
              </a:rPr>
              <a:t> = C</a:t>
            </a:r>
            <a:r>
              <a:rPr lang="en-US" sz="2800" baseline="-25000">
                <a:sym typeface="Symbol" pitchFamily="18" charset="2"/>
              </a:rPr>
              <a:t>1</a:t>
            </a:r>
            <a:r>
              <a:rPr lang="en-US" sz="2800">
                <a:sym typeface="Symbol" pitchFamily="18" charset="2"/>
              </a:rPr>
              <a:t>  C</a:t>
            </a:r>
            <a:r>
              <a:rPr lang="en-US" sz="2800" baseline="-25000">
                <a:sym typeface="Symbol" pitchFamily="18" charset="2"/>
              </a:rPr>
              <a:t>2</a:t>
            </a:r>
            <a:r>
              <a:rPr lang="en-US" sz="2800">
                <a:sym typeface="Symbol" pitchFamily="18" charset="2"/>
              </a:rPr>
              <a:t>  C</a:t>
            </a:r>
            <a:r>
              <a:rPr lang="en-US" sz="2800" baseline="-25000">
                <a:sym typeface="Symbol" pitchFamily="18"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04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040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040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70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p>
            <a:fld id="{91E60007-7CDE-4CB4-867F-60187D796A46}" type="slidenum">
              <a:rPr lang="en-US" smtClean="0"/>
              <a:pPr/>
              <a:t>43</a:t>
            </a:fld>
            <a:endParaRPr lang="en-US" smtClean="0"/>
          </a:p>
        </p:txBody>
      </p:sp>
      <p:sp>
        <p:nvSpPr>
          <p:cNvPr id="46083" name="Text Box 2"/>
          <p:cNvSpPr txBox="1">
            <a:spLocks noChangeArrowheads="1"/>
          </p:cNvSpPr>
          <p:nvPr/>
        </p:nvSpPr>
        <p:spPr bwMode="auto">
          <a:xfrm>
            <a:off x="1600200" y="152400"/>
            <a:ext cx="6477000" cy="519113"/>
          </a:xfrm>
          <a:prstGeom prst="rect">
            <a:avLst/>
          </a:prstGeom>
          <a:noFill/>
          <a:ln w="9525">
            <a:noFill/>
            <a:miter lim="800000"/>
            <a:headEnd/>
            <a:tailEnd/>
          </a:ln>
        </p:spPr>
        <p:txBody>
          <a:bodyPr>
            <a:spAutoFit/>
          </a:bodyPr>
          <a:lstStyle/>
          <a:p>
            <a:pPr algn="l">
              <a:spcBef>
                <a:spcPct val="50000"/>
              </a:spcBef>
            </a:pPr>
            <a:r>
              <a:rPr lang="en-US" sz="2800">
                <a:latin typeface="Times New Roman" pitchFamily="18" charset="0"/>
              </a:rPr>
              <a:t>NP-completeness proof structure</a:t>
            </a:r>
          </a:p>
        </p:txBody>
      </p:sp>
      <p:pic>
        <p:nvPicPr>
          <p:cNvPr id="46084" name="Picture 3" descr="fig34-13"/>
          <p:cNvPicPr>
            <a:picLocks noChangeAspect="1" noChangeArrowheads="1"/>
          </p:cNvPicPr>
          <p:nvPr/>
        </p:nvPicPr>
        <p:blipFill>
          <a:blip r:embed="rId2"/>
          <a:srcRect/>
          <a:stretch>
            <a:fillRect/>
          </a:stretch>
        </p:blipFill>
        <p:spPr bwMode="auto">
          <a:xfrm>
            <a:off x="228600" y="709613"/>
            <a:ext cx="8686800" cy="543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7352A558-37D4-4266-9671-CDDA51F43D56}" type="slidenum">
              <a:rPr lang="en-US" smtClean="0"/>
              <a:pPr/>
              <a:t>44</a:t>
            </a:fld>
            <a:endParaRPr lang="en-US" smtClean="0"/>
          </a:p>
        </p:txBody>
      </p:sp>
      <p:sp>
        <p:nvSpPr>
          <p:cNvPr id="47107" name="Rectangle 2"/>
          <p:cNvSpPr>
            <a:spLocks noGrp="1" noChangeArrowheads="1"/>
          </p:cNvSpPr>
          <p:nvPr>
            <p:ph type="title"/>
          </p:nvPr>
        </p:nvSpPr>
        <p:spPr/>
        <p:txBody>
          <a:bodyPr/>
          <a:lstStyle/>
          <a:p>
            <a:pPr eaLnBrk="1" hangingPunct="1"/>
            <a:r>
              <a:rPr lang="en-US" smtClean="0"/>
              <a:t>Vertex Cover</a:t>
            </a:r>
          </a:p>
        </p:txBody>
      </p:sp>
      <p:sp>
        <p:nvSpPr>
          <p:cNvPr id="873475" name="Rectangle 3"/>
          <p:cNvSpPr>
            <a:spLocks noGrp="1" noChangeArrowheads="1"/>
          </p:cNvSpPr>
          <p:nvPr>
            <p:ph type="body" idx="1"/>
          </p:nvPr>
        </p:nvSpPr>
        <p:spPr>
          <a:xfrm>
            <a:off x="160338" y="1214438"/>
            <a:ext cx="8639175" cy="5076825"/>
          </a:xfrm>
        </p:spPr>
        <p:txBody>
          <a:bodyPr/>
          <a:lstStyle/>
          <a:p>
            <a:pPr eaLnBrk="1" hangingPunct="1">
              <a:lnSpc>
                <a:spcPct val="130000"/>
              </a:lnSpc>
            </a:pPr>
            <a:r>
              <a:rPr lang="en-US" smtClean="0"/>
              <a:t>G = (V, E), undirected graph</a:t>
            </a:r>
          </a:p>
          <a:p>
            <a:pPr eaLnBrk="1" hangingPunct="1">
              <a:lnSpc>
                <a:spcPct val="130000"/>
              </a:lnSpc>
            </a:pPr>
            <a:r>
              <a:rPr lang="en-US" b="1" smtClean="0"/>
              <a:t>Vertex cover</a:t>
            </a:r>
            <a:r>
              <a:rPr lang="en-US" smtClean="0"/>
              <a:t> = a subset V’ </a:t>
            </a:r>
            <a:r>
              <a:rPr lang="en-US" smtClean="0">
                <a:sym typeface="Symbol" pitchFamily="18" charset="2"/>
              </a:rPr>
              <a:t> V </a:t>
            </a:r>
          </a:p>
          <a:p>
            <a:pPr eaLnBrk="1" hangingPunct="1">
              <a:lnSpc>
                <a:spcPct val="130000"/>
              </a:lnSpc>
              <a:buFontTx/>
              <a:buNone/>
            </a:pPr>
            <a:r>
              <a:rPr lang="en-US" smtClean="0">
                <a:sym typeface="Symbol" pitchFamily="18" charset="2"/>
              </a:rPr>
              <a:t>	such that covers all the edges</a:t>
            </a:r>
          </a:p>
          <a:p>
            <a:pPr lvl="1" eaLnBrk="1" hangingPunct="1">
              <a:lnSpc>
                <a:spcPct val="130000"/>
              </a:lnSpc>
            </a:pPr>
            <a:r>
              <a:rPr lang="en-US" smtClean="0">
                <a:sym typeface="Symbol" pitchFamily="18" charset="2"/>
              </a:rPr>
              <a:t>if (u, v)  E then u  V’ or v  V’ or both.</a:t>
            </a:r>
          </a:p>
          <a:p>
            <a:pPr eaLnBrk="1" hangingPunct="1">
              <a:lnSpc>
                <a:spcPct val="130000"/>
              </a:lnSpc>
            </a:pPr>
            <a:r>
              <a:rPr lang="en-US" b="1" smtClean="0">
                <a:sym typeface="Symbol" pitchFamily="18" charset="2"/>
              </a:rPr>
              <a:t>Size</a:t>
            </a:r>
            <a:r>
              <a:rPr lang="en-US" smtClean="0">
                <a:sym typeface="Symbol" pitchFamily="18" charset="2"/>
              </a:rPr>
              <a:t> of a vertex cover = number of vertices in it</a:t>
            </a:r>
          </a:p>
          <a:p>
            <a:pPr eaLnBrk="1" hangingPunct="1">
              <a:lnSpc>
                <a:spcPct val="130000"/>
              </a:lnSpc>
              <a:buFontTx/>
              <a:buNone/>
            </a:pPr>
            <a:r>
              <a:rPr lang="en-US" b="1" smtClean="0">
                <a:sym typeface="Symbol" pitchFamily="18" charset="2"/>
              </a:rPr>
              <a:t>Problem:</a:t>
            </a:r>
            <a:r>
              <a:rPr lang="en-US" smtClean="0">
                <a:sym typeface="Symbol" pitchFamily="18" charset="2"/>
              </a:rPr>
              <a:t> </a:t>
            </a:r>
          </a:p>
          <a:p>
            <a:pPr lvl="1" eaLnBrk="1" hangingPunct="1">
              <a:lnSpc>
                <a:spcPct val="130000"/>
              </a:lnSpc>
            </a:pPr>
            <a:r>
              <a:rPr lang="en-US" smtClean="0">
                <a:sym typeface="Symbol" pitchFamily="18" charset="2"/>
              </a:rPr>
              <a:t>Find a vertex cover of minimum size</a:t>
            </a:r>
          </a:p>
          <a:p>
            <a:pPr lvl="1" eaLnBrk="1" hangingPunct="1">
              <a:lnSpc>
                <a:spcPct val="130000"/>
              </a:lnSpc>
            </a:pPr>
            <a:r>
              <a:rPr lang="en-US" smtClean="0">
                <a:sym typeface="Symbol" pitchFamily="18" charset="2"/>
              </a:rPr>
              <a:t>Does graph G have a vertex cover of size k?</a:t>
            </a:r>
          </a:p>
        </p:txBody>
      </p:sp>
      <p:grpSp>
        <p:nvGrpSpPr>
          <p:cNvPr id="47109" name="Group 4"/>
          <p:cNvGrpSpPr>
            <a:grpSpLocks/>
          </p:cNvGrpSpPr>
          <p:nvPr/>
        </p:nvGrpSpPr>
        <p:grpSpPr bwMode="auto">
          <a:xfrm>
            <a:off x="5962650" y="1352550"/>
            <a:ext cx="2962275" cy="2057400"/>
            <a:chOff x="3756" y="852"/>
            <a:chExt cx="1866" cy="1296"/>
          </a:xfrm>
        </p:grpSpPr>
        <p:sp>
          <p:nvSpPr>
            <p:cNvPr id="47118" name="Oval 5"/>
            <p:cNvSpPr>
              <a:spLocks noChangeArrowheads="1"/>
            </p:cNvSpPr>
            <p:nvPr/>
          </p:nvSpPr>
          <p:spPr bwMode="auto">
            <a:xfrm>
              <a:off x="4200" y="852"/>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47119" name="Oval 6"/>
            <p:cNvSpPr>
              <a:spLocks noChangeArrowheads="1"/>
            </p:cNvSpPr>
            <p:nvPr/>
          </p:nvSpPr>
          <p:spPr bwMode="auto">
            <a:xfrm>
              <a:off x="4902" y="852"/>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47120" name="Oval 7"/>
            <p:cNvSpPr>
              <a:spLocks noChangeArrowheads="1"/>
            </p:cNvSpPr>
            <p:nvPr/>
          </p:nvSpPr>
          <p:spPr bwMode="auto">
            <a:xfrm>
              <a:off x="3756" y="1386"/>
              <a:ext cx="276" cy="276"/>
            </a:xfrm>
            <a:prstGeom prst="ellipse">
              <a:avLst/>
            </a:prstGeom>
            <a:solidFill>
              <a:schemeClr val="bg1"/>
            </a:solidFill>
            <a:ln w="25400">
              <a:solidFill>
                <a:schemeClr val="tx1"/>
              </a:solidFill>
              <a:round/>
              <a:headEnd/>
              <a:tailEnd/>
            </a:ln>
          </p:spPr>
          <p:txBody>
            <a:bodyPr wrap="none" anchor="ctr"/>
            <a:lstStyle/>
            <a:p>
              <a:r>
                <a:rPr lang="en-US"/>
                <a:t>z</a:t>
              </a:r>
            </a:p>
          </p:txBody>
        </p:sp>
        <p:sp>
          <p:nvSpPr>
            <p:cNvPr id="47121" name="Oval 8"/>
            <p:cNvSpPr>
              <a:spLocks noChangeArrowheads="1"/>
            </p:cNvSpPr>
            <p:nvPr/>
          </p:nvSpPr>
          <p:spPr bwMode="auto">
            <a:xfrm>
              <a:off x="5346" y="138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47122" name="Oval 9"/>
            <p:cNvSpPr>
              <a:spLocks noChangeArrowheads="1"/>
            </p:cNvSpPr>
            <p:nvPr/>
          </p:nvSpPr>
          <p:spPr bwMode="auto">
            <a:xfrm>
              <a:off x="4200" y="1872"/>
              <a:ext cx="276" cy="276"/>
            </a:xfrm>
            <a:prstGeom prst="ellipse">
              <a:avLst/>
            </a:prstGeom>
            <a:solidFill>
              <a:schemeClr val="bg1"/>
            </a:solidFill>
            <a:ln w="25400">
              <a:solidFill>
                <a:schemeClr val="tx1"/>
              </a:solidFill>
              <a:round/>
              <a:headEnd/>
              <a:tailEnd/>
            </a:ln>
          </p:spPr>
          <p:txBody>
            <a:bodyPr wrap="none" anchor="ctr"/>
            <a:lstStyle/>
            <a:p>
              <a:r>
                <a:rPr lang="en-US"/>
                <a:t>y</a:t>
              </a:r>
            </a:p>
          </p:txBody>
        </p:sp>
        <p:sp>
          <p:nvSpPr>
            <p:cNvPr id="47123" name="Oval 10"/>
            <p:cNvSpPr>
              <a:spLocks noChangeArrowheads="1"/>
            </p:cNvSpPr>
            <p:nvPr/>
          </p:nvSpPr>
          <p:spPr bwMode="auto">
            <a:xfrm>
              <a:off x="4902" y="1872"/>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47124" name="Line 11"/>
            <p:cNvSpPr>
              <a:spLocks noChangeShapeType="1"/>
            </p:cNvSpPr>
            <p:nvPr/>
          </p:nvSpPr>
          <p:spPr bwMode="auto">
            <a:xfrm flipV="1">
              <a:off x="3960" y="1080"/>
              <a:ext cx="972" cy="324"/>
            </a:xfrm>
            <a:prstGeom prst="line">
              <a:avLst/>
            </a:prstGeom>
            <a:noFill/>
            <a:ln w="9525">
              <a:solidFill>
                <a:schemeClr val="tx1"/>
              </a:solidFill>
              <a:round/>
              <a:headEnd/>
              <a:tailEnd/>
            </a:ln>
          </p:spPr>
          <p:txBody>
            <a:bodyPr/>
            <a:lstStyle/>
            <a:p>
              <a:endParaRPr lang="en-US"/>
            </a:p>
          </p:txBody>
        </p:sp>
        <p:sp>
          <p:nvSpPr>
            <p:cNvPr id="47125" name="Line 12"/>
            <p:cNvSpPr>
              <a:spLocks noChangeShapeType="1"/>
            </p:cNvSpPr>
            <p:nvPr/>
          </p:nvSpPr>
          <p:spPr bwMode="auto">
            <a:xfrm>
              <a:off x="3990" y="1608"/>
              <a:ext cx="288" cy="294"/>
            </a:xfrm>
            <a:prstGeom prst="line">
              <a:avLst/>
            </a:prstGeom>
            <a:noFill/>
            <a:ln w="9525">
              <a:solidFill>
                <a:schemeClr val="tx1"/>
              </a:solidFill>
              <a:round/>
              <a:headEnd/>
              <a:tailEnd/>
            </a:ln>
          </p:spPr>
          <p:txBody>
            <a:bodyPr/>
            <a:lstStyle/>
            <a:p>
              <a:endParaRPr lang="en-US"/>
            </a:p>
          </p:txBody>
        </p:sp>
        <p:sp>
          <p:nvSpPr>
            <p:cNvPr id="47126" name="Line 13"/>
            <p:cNvSpPr>
              <a:spLocks noChangeShapeType="1"/>
            </p:cNvSpPr>
            <p:nvPr/>
          </p:nvSpPr>
          <p:spPr bwMode="auto">
            <a:xfrm>
              <a:off x="4446" y="1080"/>
              <a:ext cx="918" cy="360"/>
            </a:xfrm>
            <a:prstGeom prst="line">
              <a:avLst/>
            </a:prstGeom>
            <a:noFill/>
            <a:ln w="9525">
              <a:solidFill>
                <a:schemeClr val="tx1"/>
              </a:solidFill>
              <a:round/>
              <a:headEnd/>
              <a:tailEnd/>
            </a:ln>
          </p:spPr>
          <p:txBody>
            <a:bodyPr/>
            <a:lstStyle/>
            <a:p>
              <a:endParaRPr lang="en-US"/>
            </a:p>
          </p:txBody>
        </p:sp>
        <p:sp>
          <p:nvSpPr>
            <p:cNvPr id="47127" name="Line 14"/>
            <p:cNvSpPr>
              <a:spLocks noChangeShapeType="1"/>
            </p:cNvSpPr>
            <p:nvPr/>
          </p:nvSpPr>
          <p:spPr bwMode="auto">
            <a:xfrm flipH="1">
              <a:off x="5142" y="1650"/>
              <a:ext cx="282" cy="264"/>
            </a:xfrm>
            <a:prstGeom prst="line">
              <a:avLst/>
            </a:prstGeom>
            <a:noFill/>
            <a:ln w="9525">
              <a:solidFill>
                <a:schemeClr val="tx1"/>
              </a:solidFill>
              <a:round/>
              <a:headEnd/>
              <a:tailEnd/>
            </a:ln>
          </p:spPr>
          <p:txBody>
            <a:bodyPr/>
            <a:lstStyle/>
            <a:p>
              <a:endParaRPr lang="en-US"/>
            </a:p>
          </p:txBody>
        </p:sp>
      </p:grpSp>
      <p:sp>
        <p:nvSpPr>
          <p:cNvPr id="873487" name="Oval 15"/>
          <p:cNvSpPr>
            <a:spLocks noChangeArrowheads="1"/>
          </p:cNvSpPr>
          <p:nvPr/>
        </p:nvSpPr>
        <p:spPr bwMode="auto">
          <a:xfrm>
            <a:off x="5962650" y="2200275"/>
            <a:ext cx="438150" cy="438150"/>
          </a:xfrm>
          <a:prstGeom prst="ellipse">
            <a:avLst/>
          </a:prstGeom>
          <a:solidFill>
            <a:srgbClr val="EAEAEA"/>
          </a:solidFill>
          <a:ln w="25400">
            <a:solidFill>
              <a:schemeClr val="tx1"/>
            </a:solidFill>
            <a:round/>
            <a:headEnd/>
            <a:tailEnd/>
          </a:ln>
        </p:spPr>
        <p:txBody>
          <a:bodyPr wrap="none" anchor="ctr"/>
          <a:lstStyle/>
          <a:p>
            <a:r>
              <a:rPr lang="en-US"/>
              <a:t>z</a:t>
            </a:r>
          </a:p>
        </p:txBody>
      </p:sp>
      <p:sp>
        <p:nvSpPr>
          <p:cNvPr id="873488" name="Oval 16"/>
          <p:cNvSpPr>
            <a:spLocks noChangeArrowheads="1"/>
          </p:cNvSpPr>
          <p:nvPr/>
        </p:nvSpPr>
        <p:spPr bwMode="auto">
          <a:xfrm>
            <a:off x="8486775" y="2200275"/>
            <a:ext cx="438150" cy="438150"/>
          </a:xfrm>
          <a:prstGeom prst="ellipse">
            <a:avLst/>
          </a:prstGeom>
          <a:solidFill>
            <a:srgbClr val="EAEAEA"/>
          </a:solidFill>
          <a:ln w="25400">
            <a:solidFill>
              <a:schemeClr val="tx1"/>
            </a:solidFill>
            <a:round/>
            <a:headEnd/>
            <a:tailEnd/>
          </a:ln>
        </p:spPr>
        <p:txBody>
          <a:bodyPr wrap="none" anchor="ctr"/>
          <a:lstStyle/>
          <a:p>
            <a:r>
              <a:rPr lang="en-US"/>
              <a:t>w</a:t>
            </a:r>
          </a:p>
        </p:txBody>
      </p:sp>
      <p:sp>
        <p:nvSpPr>
          <p:cNvPr id="47112" name="Line 17"/>
          <p:cNvSpPr>
            <a:spLocks noChangeShapeType="1"/>
          </p:cNvSpPr>
          <p:nvPr/>
        </p:nvSpPr>
        <p:spPr bwMode="auto">
          <a:xfrm>
            <a:off x="8181975" y="1676400"/>
            <a:ext cx="438150" cy="561975"/>
          </a:xfrm>
          <a:prstGeom prst="line">
            <a:avLst/>
          </a:prstGeom>
          <a:noFill/>
          <a:ln w="9525">
            <a:solidFill>
              <a:schemeClr val="tx1"/>
            </a:solidFill>
            <a:round/>
            <a:headEnd/>
            <a:tailEnd/>
          </a:ln>
        </p:spPr>
        <p:txBody>
          <a:bodyPr/>
          <a:lstStyle/>
          <a:p>
            <a:endParaRPr lang="en-US"/>
          </a:p>
        </p:txBody>
      </p:sp>
      <p:sp>
        <p:nvSpPr>
          <p:cNvPr id="873490" name="Line 18"/>
          <p:cNvSpPr>
            <a:spLocks noChangeShapeType="1"/>
          </p:cNvSpPr>
          <p:nvPr/>
        </p:nvSpPr>
        <p:spPr bwMode="auto">
          <a:xfrm flipV="1">
            <a:off x="6305550" y="1704975"/>
            <a:ext cx="1524000" cy="504825"/>
          </a:xfrm>
          <a:prstGeom prst="line">
            <a:avLst/>
          </a:prstGeom>
          <a:noFill/>
          <a:ln w="76200">
            <a:solidFill>
              <a:srgbClr val="808080"/>
            </a:solidFill>
            <a:round/>
            <a:headEnd/>
            <a:tailEnd/>
          </a:ln>
        </p:spPr>
        <p:txBody>
          <a:bodyPr/>
          <a:lstStyle/>
          <a:p>
            <a:endParaRPr lang="en-US"/>
          </a:p>
        </p:txBody>
      </p:sp>
      <p:sp>
        <p:nvSpPr>
          <p:cNvPr id="873491" name="Line 19"/>
          <p:cNvSpPr>
            <a:spLocks noChangeShapeType="1"/>
          </p:cNvSpPr>
          <p:nvPr/>
        </p:nvSpPr>
        <p:spPr bwMode="auto">
          <a:xfrm>
            <a:off x="6343650" y="2571750"/>
            <a:ext cx="419100" cy="419100"/>
          </a:xfrm>
          <a:prstGeom prst="line">
            <a:avLst/>
          </a:prstGeom>
          <a:noFill/>
          <a:ln w="76200">
            <a:solidFill>
              <a:srgbClr val="808080"/>
            </a:solidFill>
            <a:round/>
            <a:headEnd/>
            <a:tailEnd/>
          </a:ln>
        </p:spPr>
        <p:txBody>
          <a:bodyPr/>
          <a:lstStyle/>
          <a:p>
            <a:endParaRPr lang="en-US"/>
          </a:p>
        </p:txBody>
      </p:sp>
      <p:sp>
        <p:nvSpPr>
          <p:cNvPr id="873492" name="Line 20"/>
          <p:cNvSpPr>
            <a:spLocks noChangeShapeType="1"/>
          </p:cNvSpPr>
          <p:nvPr/>
        </p:nvSpPr>
        <p:spPr bwMode="auto">
          <a:xfrm>
            <a:off x="8191500" y="1685925"/>
            <a:ext cx="409575" cy="523875"/>
          </a:xfrm>
          <a:prstGeom prst="line">
            <a:avLst/>
          </a:prstGeom>
          <a:noFill/>
          <a:ln w="76200">
            <a:solidFill>
              <a:srgbClr val="808080"/>
            </a:solidFill>
            <a:round/>
            <a:headEnd/>
            <a:tailEnd/>
          </a:ln>
        </p:spPr>
        <p:txBody>
          <a:bodyPr/>
          <a:lstStyle/>
          <a:p>
            <a:endParaRPr lang="en-US"/>
          </a:p>
        </p:txBody>
      </p:sp>
      <p:sp>
        <p:nvSpPr>
          <p:cNvPr id="873493" name="Line 21"/>
          <p:cNvSpPr>
            <a:spLocks noChangeShapeType="1"/>
          </p:cNvSpPr>
          <p:nvPr/>
        </p:nvSpPr>
        <p:spPr bwMode="auto">
          <a:xfrm>
            <a:off x="7077075" y="1714500"/>
            <a:ext cx="1428750" cy="561975"/>
          </a:xfrm>
          <a:prstGeom prst="line">
            <a:avLst/>
          </a:prstGeom>
          <a:noFill/>
          <a:ln w="76200">
            <a:solidFill>
              <a:srgbClr val="808080"/>
            </a:solidFill>
            <a:round/>
            <a:headEnd/>
            <a:tailEnd/>
          </a:ln>
        </p:spPr>
        <p:txBody>
          <a:bodyPr/>
          <a:lstStyle/>
          <a:p>
            <a:endParaRPr lang="en-US"/>
          </a:p>
        </p:txBody>
      </p:sp>
      <p:sp>
        <p:nvSpPr>
          <p:cNvPr id="873494" name="Line 22"/>
          <p:cNvSpPr>
            <a:spLocks noChangeShapeType="1"/>
          </p:cNvSpPr>
          <p:nvPr/>
        </p:nvSpPr>
        <p:spPr bwMode="auto">
          <a:xfrm flipH="1">
            <a:off x="8153400" y="2638425"/>
            <a:ext cx="457200" cy="381000"/>
          </a:xfrm>
          <a:prstGeom prst="line">
            <a:avLst/>
          </a:prstGeom>
          <a:noFill/>
          <a:ln w="76200">
            <a:solidFill>
              <a:srgbClr val="80808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4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347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347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34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3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34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34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34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34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87" grpId="0" animBg="1"/>
      <p:bldP spid="873488" grpId="0" animBg="1"/>
      <p:bldP spid="873490" grpId="0" animBg="1"/>
      <p:bldP spid="873491" grpId="0" animBg="1"/>
      <p:bldP spid="873492" grpId="0" animBg="1"/>
      <p:bldP spid="873493" grpId="0" animBg="1"/>
      <p:bldP spid="8734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0108F7F0-7B57-4519-A24F-17FD69B306E1}" type="slidenum">
              <a:rPr lang="en-US" smtClean="0"/>
              <a:pPr/>
              <a:t>45</a:t>
            </a:fld>
            <a:endParaRPr lang="en-US" smtClean="0"/>
          </a:p>
        </p:txBody>
      </p:sp>
      <p:sp>
        <p:nvSpPr>
          <p:cNvPr id="48131" name="Rectangle 2"/>
          <p:cNvSpPr>
            <a:spLocks noGrp="1" noChangeArrowheads="1"/>
          </p:cNvSpPr>
          <p:nvPr>
            <p:ph type="title"/>
          </p:nvPr>
        </p:nvSpPr>
        <p:spPr/>
        <p:txBody>
          <a:bodyPr/>
          <a:lstStyle/>
          <a:p>
            <a:pPr eaLnBrk="1" hangingPunct="1"/>
            <a:r>
              <a:rPr lang="en-US" smtClean="0"/>
              <a:t>The Traveling Salesman Problem</a:t>
            </a:r>
          </a:p>
        </p:txBody>
      </p:sp>
      <p:sp>
        <p:nvSpPr>
          <p:cNvPr id="878595" name="Rectangle 3"/>
          <p:cNvSpPr>
            <a:spLocks noGrp="1" noChangeArrowheads="1"/>
          </p:cNvSpPr>
          <p:nvPr>
            <p:ph type="body" idx="1"/>
          </p:nvPr>
        </p:nvSpPr>
        <p:spPr>
          <a:xfrm>
            <a:off x="350838" y="1214438"/>
            <a:ext cx="5829300" cy="5076825"/>
          </a:xfrm>
        </p:spPr>
        <p:txBody>
          <a:bodyPr/>
          <a:lstStyle/>
          <a:p>
            <a:pPr eaLnBrk="1" hangingPunct="1">
              <a:lnSpc>
                <a:spcPct val="110000"/>
              </a:lnSpc>
            </a:pPr>
            <a:r>
              <a:rPr lang="en-US" smtClean="0"/>
              <a:t>G = (V, E), |V| = n, vertices represent cities</a:t>
            </a:r>
          </a:p>
          <a:p>
            <a:pPr eaLnBrk="1" hangingPunct="1">
              <a:lnSpc>
                <a:spcPct val="110000"/>
              </a:lnSpc>
            </a:pPr>
            <a:r>
              <a:rPr lang="en-US" b="1" smtClean="0"/>
              <a:t>Cost</a:t>
            </a:r>
            <a:r>
              <a:rPr lang="en-US" smtClean="0"/>
              <a:t>: </a:t>
            </a:r>
            <a:r>
              <a:rPr lang="en-US" smtClean="0">
                <a:latin typeface="Comic Sans MS" pitchFamily="66" charset="0"/>
              </a:rPr>
              <a:t>c(i, j)</a:t>
            </a:r>
            <a:r>
              <a:rPr lang="en-US" smtClean="0"/>
              <a:t> = cost of travel from city i to city j</a:t>
            </a:r>
          </a:p>
          <a:p>
            <a:pPr eaLnBrk="1" hangingPunct="1">
              <a:lnSpc>
                <a:spcPct val="110000"/>
              </a:lnSpc>
            </a:pPr>
            <a:r>
              <a:rPr lang="en-US" b="1" smtClean="0"/>
              <a:t>Problem</a:t>
            </a:r>
            <a:r>
              <a:rPr lang="en-US" smtClean="0"/>
              <a:t>: salesman should make a tour (hamiltonian cycle):</a:t>
            </a:r>
          </a:p>
          <a:p>
            <a:pPr lvl="1" eaLnBrk="1" hangingPunct="1">
              <a:lnSpc>
                <a:spcPct val="110000"/>
              </a:lnSpc>
            </a:pPr>
            <a:r>
              <a:rPr lang="en-US" smtClean="0"/>
              <a:t>Visit each city only once</a:t>
            </a:r>
          </a:p>
          <a:p>
            <a:pPr lvl="1" eaLnBrk="1" hangingPunct="1">
              <a:lnSpc>
                <a:spcPct val="110000"/>
              </a:lnSpc>
            </a:pPr>
            <a:r>
              <a:rPr lang="en-US" smtClean="0"/>
              <a:t>Finish at the city he started from</a:t>
            </a:r>
          </a:p>
          <a:p>
            <a:pPr lvl="1" eaLnBrk="1" hangingPunct="1">
              <a:lnSpc>
                <a:spcPct val="110000"/>
              </a:lnSpc>
            </a:pPr>
            <a:r>
              <a:rPr lang="en-US" smtClean="0"/>
              <a:t>Total cost is minimum</a:t>
            </a:r>
          </a:p>
          <a:p>
            <a:pPr eaLnBrk="1" hangingPunct="1">
              <a:lnSpc>
                <a:spcPct val="110000"/>
              </a:lnSpc>
            </a:pPr>
            <a:r>
              <a:rPr lang="en-US" smtClean="0"/>
              <a:t>TSP = tour with cost at most k</a:t>
            </a:r>
          </a:p>
        </p:txBody>
      </p:sp>
      <p:sp>
        <p:nvSpPr>
          <p:cNvPr id="48133" name="Oval 4"/>
          <p:cNvSpPr>
            <a:spLocks noChangeArrowheads="1"/>
          </p:cNvSpPr>
          <p:nvPr/>
        </p:nvSpPr>
        <p:spPr bwMode="auto">
          <a:xfrm>
            <a:off x="6515100" y="1390650"/>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48134" name="Oval 5"/>
          <p:cNvSpPr>
            <a:spLocks noChangeArrowheads="1"/>
          </p:cNvSpPr>
          <p:nvPr/>
        </p:nvSpPr>
        <p:spPr bwMode="auto">
          <a:xfrm>
            <a:off x="7867650" y="1390650"/>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48135" name="Oval 6"/>
          <p:cNvSpPr>
            <a:spLocks noChangeArrowheads="1"/>
          </p:cNvSpPr>
          <p:nvPr/>
        </p:nvSpPr>
        <p:spPr bwMode="auto">
          <a:xfrm>
            <a:off x="6515100" y="3009900"/>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48136" name="Oval 7"/>
          <p:cNvSpPr>
            <a:spLocks noChangeArrowheads="1"/>
          </p:cNvSpPr>
          <p:nvPr/>
        </p:nvSpPr>
        <p:spPr bwMode="auto">
          <a:xfrm>
            <a:off x="7867650" y="3009900"/>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48137" name="Line 8"/>
          <p:cNvSpPr>
            <a:spLocks noChangeShapeType="1"/>
          </p:cNvSpPr>
          <p:nvPr/>
        </p:nvSpPr>
        <p:spPr bwMode="auto">
          <a:xfrm>
            <a:off x="6953250" y="3238500"/>
            <a:ext cx="933450" cy="0"/>
          </a:xfrm>
          <a:prstGeom prst="line">
            <a:avLst/>
          </a:prstGeom>
          <a:noFill/>
          <a:ln w="9525">
            <a:solidFill>
              <a:schemeClr val="tx1"/>
            </a:solidFill>
            <a:round/>
            <a:headEnd/>
            <a:tailEnd/>
          </a:ln>
        </p:spPr>
        <p:txBody>
          <a:bodyPr/>
          <a:lstStyle/>
          <a:p>
            <a:endParaRPr lang="en-US"/>
          </a:p>
        </p:txBody>
      </p:sp>
      <p:sp>
        <p:nvSpPr>
          <p:cNvPr id="48138" name="Line 9"/>
          <p:cNvSpPr>
            <a:spLocks noChangeShapeType="1"/>
          </p:cNvSpPr>
          <p:nvPr/>
        </p:nvSpPr>
        <p:spPr bwMode="auto">
          <a:xfrm>
            <a:off x="6724650" y="1819275"/>
            <a:ext cx="0" cy="1190625"/>
          </a:xfrm>
          <a:prstGeom prst="line">
            <a:avLst/>
          </a:prstGeom>
          <a:noFill/>
          <a:ln w="9525">
            <a:solidFill>
              <a:schemeClr val="tx1"/>
            </a:solidFill>
            <a:round/>
            <a:headEnd/>
            <a:tailEnd/>
          </a:ln>
        </p:spPr>
        <p:txBody>
          <a:bodyPr/>
          <a:lstStyle/>
          <a:p>
            <a:endParaRPr lang="en-US"/>
          </a:p>
        </p:txBody>
      </p:sp>
      <p:sp>
        <p:nvSpPr>
          <p:cNvPr id="48139" name="Line 10"/>
          <p:cNvSpPr>
            <a:spLocks noChangeShapeType="1"/>
          </p:cNvSpPr>
          <p:nvPr/>
        </p:nvSpPr>
        <p:spPr bwMode="auto">
          <a:xfrm>
            <a:off x="8086725" y="1819275"/>
            <a:ext cx="0" cy="1190625"/>
          </a:xfrm>
          <a:prstGeom prst="line">
            <a:avLst/>
          </a:prstGeom>
          <a:noFill/>
          <a:ln w="9525">
            <a:solidFill>
              <a:schemeClr val="tx1"/>
            </a:solidFill>
            <a:round/>
            <a:headEnd/>
            <a:tailEnd/>
          </a:ln>
        </p:spPr>
        <p:txBody>
          <a:bodyPr/>
          <a:lstStyle/>
          <a:p>
            <a:endParaRPr lang="en-US"/>
          </a:p>
        </p:txBody>
      </p:sp>
      <p:sp>
        <p:nvSpPr>
          <p:cNvPr id="48140" name="Line 11"/>
          <p:cNvSpPr>
            <a:spLocks noChangeShapeType="1"/>
          </p:cNvSpPr>
          <p:nvPr/>
        </p:nvSpPr>
        <p:spPr bwMode="auto">
          <a:xfrm>
            <a:off x="6838950" y="1790700"/>
            <a:ext cx="1104900" cy="1285875"/>
          </a:xfrm>
          <a:prstGeom prst="line">
            <a:avLst/>
          </a:prstGeom>
          <a:noFill/>
          <a:ln w="9525">
            <a:solidFill>
              <a:schemeClr val="tx1"/>
            </a:solidFill>
            <a:round/>
            <a:headEnd/>
            <a:tailEnd/>
          </a:ln>
        </p:spPr>
        <p:txBody>
          <a:bodyPr/>
          <a:lstStyle/>
          <a:p>
            <a:endParaRPr lang="en-US"/>
          </a:p>
        </p:txBody>
      </p:sp>
      <p:sp>
        <p:nvSpPr>
          <p:cNvPr id="48141" name="Line 12"/>
          <p:cNvSpPr>
            <a:spLocks noChangeShapeType="1"/>
          </p:cNvSpPr>
          <p:nvPr/>
        </p:nvSpPr>
        <p:spPr bwMode="auto">
          <a:xfrm flipH="1">
            <a:off x="6877050" y="1771650"/>
            <a:ext cx="1066800" cy="1285875"/>
          </a:xfrm>
          <a:prstGeom prst="line">
            <a:avLst/>
          </a:prstGeom>
          <a:noFill/>
          <a:ln w="9525">
            <a:solidFill>
              <a:schemeClr val="tx1"/>
            </a:solidFill>
            <a:round/>
            <a:headEnd/>
            <a:tailEnd/>
          </a:ln>
        </p:spPr>
        <p:txBody>
          <a:bodyPr/>
          <a:lstStyle/>
          <a:p>
            <a:endParaRPr lang="en-US"/>
          </a:p>
        </p:txBody>
      </p:sp>
      <p:sp>
        <p:nvSpPr>
          <p:cNvPr id="48142" name="Text Box 13"/>
          <p:cNvSpPr txBox="1">
            <a:spLocks noChangeArrowheads="1"/>
          </p:cNvSpPr>
          <p:nvPr/>
        </p:nvSpPr>
        <p:spPr bwMode="auto">
          <a:xfrm>
            <a:off x="7299325" y="3227388"/>
            <a:ext cx="311150" cy="366712"/>
          </a:xfrm>
          <a:prstGeom prst="rect">
            <a:avLst/>
          </a:prstGeom>
          <a:noFill/>
          <a:ln w="9525">
            <a:noFill/>
            <a:miter lim="800000"/>
            <a:headEnd/>
            <a:tailEnd/>
          </a:ln>
        </p:spPr>
        <p:txBody>
          <a:bodyPr wrap="none">
            <a:spAutoFit/>
          </a:bodyPr>
          <a:lstStyle/>
          <a:p>
            <a:pPr algn="l"/>
            <a:r>
              <a:rPr lang="en-US"/>
              <a:t>5</a:t>
            </a:r>
          </a:p>
        </p:txBody>
      </p:sp>
      <p:sp>
        <p:nvSpPr>
          <p:cNvPr id="48143" name="Text Box 14"/>
          <p:cNvSpPr txBox="1">
            <a:spLocks noChangeArrowheads="1"/>
          </p:cNvSpPr>
          <p:nvPr/>
        </p:nvSpPr>
        <p:spPr bwMode="auto">
          <a:xfrm>
            <a:off x="6442075" y="2255838"/>
            <a:ext cx="311150" cy="366712"/>
          </a:xfrm>
          <a:prstGeom prst="rect">
            <a:avLst/>
          </a:prstGeom>
          <a:noFill/>
          <a:ln w="9525">
            <a:noFill/>
            <a:miter lim="800000"/>
            <a:headEnd/>
            <a:tailEnd/>
          </a:ln>
        </p:spPr>
        <p:txBody>
          <a:bodyPr wrap="none">
            <a:spAutoFit/>
          </a:bodyPr>
          <a:lstStyle/>
          <a:p>
            <a:pPr algn="l"/>
            <a:r>
              <a:rPr lang="en-US"/>
              <a:t>3</a:t>
            </a:r>
          </a:p>
        </p:txBody>
      </p:sp>
      <p:sp>
        <p:nvSpPr>
          <p:cNvPr id="48144" name="Text Box 15"/>
          <p:cNvSpPr txBox="1">
            <a:spLocks noChangeArrowheads="1"/>
          </p:cNvSpPr>
          <p:nvPr/>
        </p:nvSpPr>
        <p:spPr bwMode="auto">
          <a:xfrm>
            <a:off x="8042275" y="2208213"/>
            <a:ext cx="311150" cy="366712"/>
          </a:xfrm>
          <a:prstGeom prst="rect">
            <a:avLst/>
          </a:prstGeom>
          <a:noFill/>
          <a:ln w="9525">
            <a:noFill/>
            <a:miter lim="800000"/>
            <a:headEnd/>
            <a:tailEnd/>
          </a:ln>
        </p:spPr>
        <p:txBody>
          <a:bodyPr wrap="none">
            <a:spAutoFit/>
          </a:bodyPr>
          <a:lstStyle/>
          <a:p>
            <a:pPr algn="l"/>
            <a:r>
              <a:rPr lang="en-US"/>
              <a:t>2</a:t>
            </a:r>
          </a:p>
        </p:txBody>
      </p:sp>
      <p:sp>
        <p:nvSpPr>
          <p:cNvPr id="48145" name="Text Box 16"/>
          <p:cNvSpPr txBox="1">
            <a:spLocks noChangeArrowheads="1"/>
          </p:cNvSpPr>
          <p:nvPr/>
        </p:nvSpPr>
        <p:spPr bwMode="auto">
          <a:xfrm>
            <a:off x="6889750" y="2513013"/>
            <a:ext cx="311150" cy="366712"/>
          </a:xfrm>
          <a:prstGeom prst="rect">
            <a:avLst/>
          </a:prstGeom>
          <a:noFill/>
          <a:ln w="9525">
            <a:noFill/>
            <a:miter lim="800000"/>
            <a:headEnd/>
            <a:tailEnd/>
          </a:ln>
        </p:spPr>
        <p:txBody>
          <a:bodyPr wrap="none">
            <a:spAutoFit/>
          </a:bodyPr>
          <a:lstStyle/>
          <a:p>
            <a:pPr algn="l"/>
            <a:r>
              <a:rPr lang="en-US"/>
              <a:t>1</a:t>
            </a:r>
          </a:p>
        </p:txBody>
      </p:sp>
      <p:sp>
        <p:nvSpPr>
          <p:cNvPr id="48146" name="Text Box 17"/>
          <p:cNvSpPr txBox="1">
            <a:spLocks noChangeArrowheads="1"/>
          </p:cNvSpPr>
          <p:nvPr/>
        </p:nvSpPr>
        <p:spPr bwMode="auto">
          <a:xfrm>
            <a:off x="6965950" y="1741488"/>
            <a:ext cx="311150" cy="366712"/>
          </a:xfrm>
          <a:prstGeom prst="rect">
            <a:avLst/>
          </a:prstGeom>
          <a:noFill/>
          <a:ln w="9525">
            <a:noFill/>
            <a:miter lim="800000"/>
            <a:headEnd/>
            <a:tailEnd/>
          </a:ln>
        </p:spPr>
        <p:txBody>
          <a:bodyPr wrap="none">
            <a:spAutoFit/>
          </a:bodyPr>
          <a:lstStyle/>
          <a:p>
            <a:pPr algn="l"/>
            <a:r>
              <a:rPr lang="en-US"/>
              <a:t>1</a:t>
            </a:r>
          </a:p>
        </p:txBody>
      </p:sp>
      <p:sp>
        <p:nvSpPr>
          <p:cNvPr id="48147" name="Text Box 18"/>
          <p:cNvSpPr txBox="1">
            <a:spLocks noChangeArrowheads="1"/>
          </p:cNvSpPr>
          <p:nvPr/>
        </p:nvSpPr>
        <p:spPr bwMode="auto">
          <a:xfrm>
            <a:off x="6480175" y="3844925"/>
            <a:ext cx="1922463" cy="457200"/>
          </a:xfrm>
          <a:prstGeom prst="rect">
            <a:avLst/>
          </a:prstGeom>
          <a:noFill/>
          <a:ln w="9525">
            <a:noFill/>
            <a:miter lim="800000"/>
            <a:headEnd/>
            <a:tailEnd/>
          </a:ln>
        </p:spPr>
        <p:txBody>
          <a:bodyPr wrap="none">
            <a:spAutoFit/>
          </a:bodyPr>
          <a:lstStyle/>
          <a:p>
            <a:pPr algn="l"/>
            <a:r>
              <a:rPr lang="en-US" sz="2400">
                <a:sym typeface="Symbol" pitchFamily="18" charset="2"/>
              </a:rPr>
              <a:t>u, w, v, x, 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8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CC6B4D63-D876-4C13-8522-29EA35CAE204}" type="slidenum">
              <a:rPr lang="en-US" smtClean="0"/>
              <a:pPr/>
              <a:t>46</a:t>
            </a:fld>
            <a:endParaRPr lang="en-US" smtClean="0"/>
          </a:p>
        </p:txBody>
      </p:sp>
      <p:sp>
        <p:nvSpPr>
          <p:cNvPr id="49155" name="Rectangle 2"/>
          <p:cNvSpPr>
            <a:spLocks noGrp="1" noChangeArrowheads="1"/>
          </p:cNvSpPr>
          <p:nvPr>
            <p:ph type="title"/>
          </p:nvPr>
        </p:nvSpPr>
        <p:spPr>
          <a:xfrm>
            <a:off x="685800" y="304800"/>
            <a:ext cx="7772400" cy="793750"/>
          </a:xfrm>
        </p:spPr>
        <p:txBody>
          <a:bodyPr/>
          <a:lstStyle/>
          <a:p>
            <a:pPr eaLnBrk="1" hangingPunct="1"/>
            <a:r>
              <a:rPr lang="en-US" sz="3600" smtClean="0"/>
              <a:t>Traveling-salesman problem is NPC</a:t>
            </a:r>
            <a:r>
              <a:rPr lang="en-US" smtClean="0"/>
              <a:t> </a:t>
            </a:r>
          </a:p>
        </p:txBody>
      </p:sp>
      <p:sp>
        <p:nvSpPr>
          <p:cNvPr id="49156" name="Rectangle 3"/>
          <p:cNvSpPr>
            <a:spLocks noGrp="1" noChangeArrowheads="1"/>
          </p:cNvSpPr>
          <p:nvPr>
            <p:ph type="body" idx="1"/>
          </p:nvPr>
        </p:nvSpPr>
        <p:spPr>
          <a:xfrm>
            <a:off x="685800" y="1382713"/>
            <a:ext cx="7772400" cy="4114800"/>
          </a:xfrm>
        </p:spPr>
        <p:txBody>
          <a:bodyPr/>
          <a:lstStyle/>
          <a:p>
            <a:pPr eaLnBrk="1" hangingPunct="1"/>
            <a:r>
              <a:rPr lang="en-US" smtClean="0"/>
              <a:t>TSP={&lt;G,</a:t>
            </a:r>
            <a:r>
              <a:rPr lang="en-US" i="1" smtClean="0"/>
              <a:t>c</a:t>
            </a:r>
            <a:r>
              <a:rPr lang="en-US" smtClean="0"/>
              <a:t>,</a:t>
            </a:r>
            <a:r>
              <a:rPr lang="en-US" i="1" smtClean="0"/>
              <a:t>k</a:t>
            </a:r>
            <a:r>
              <a:rPr lang="en-US" smtClean="0"/>
              <a:t>&gt;: </a:t>
            </a:r>
          </a:p>
          <a:p>
            <a:pPr eaLnBrk="1" hangingPunct="1">
              <a:buFontTx/>
              <a:buNone/>
            </a:pPr>
            <a:r>
              <a:rPr lang="en-US" smtClean="0"/>
              <a:t>            G=(V,E) is a complete graph, </a:t>
            </a:r>
          </a:p>
          <a:p>
            <a:pPr eaLnBrk="1" hangingPunct="1">
              <a:buFontTx/>
              <a:buNone/>
            </a:pPr>
            <a:r>
              <a:rPr lang="en-US" smtClean="0"/>
              <a:t>            </a:t>
            </a:r>
            <a:r>
              <a:rPr lang="en-US" i="1" smtClean="0"/>
              <a:t>c</a:t>
            </a:r>
            <a:r>
              <a:rPr lang="en-US" smtClean="0"/>
              <a:t> is a function from V</a:t>
            </a:r>
            <a:r>
              <a:rPr lang="en-US" smtClean="0">
                <a:sym typeface="Symbol" pitchFamily="18" charset="2"/>
              </a:rPr>
              <a:t></a:t>
            </a:r>
            <a:r>
              <a:rPr lang="en-US" smtClean="0"/>
              <a:t>V</a:t>
            </a:r>
            <a:r>
              <a:rPr lang="en-US" smtClean="0">
                <a:sym typeface="Symbol" pitchFamily="18" charset="2"/>
              </a:rPr>
              <a:t></a:t>
            </a:r>
            <a:r>
              <a:rPr lang="en-US" smtClean="0"/>
              <a:t>Z,</a:t>
            </a:r>
          </a:p>
          <a:p>
            <a:pPr eaLnBrk="1" hangingPunct="1">
              <a:buFontTx/>
              <a:buNone/>
            </a:pPr>
            <a:r>
              <a:rPr lang="en-US" smtClean="0"/>
              <a:t>            </a:t>
            </a:r>
            <a:r>
              <a:rPr lang="en-US" i="1" smtClean="0"/>
              <a:t>k</a:t>
            </a:r>
            <a:r>
              <a:rPr lang="en-US" smtClean="0">
                <a:sym typeface="Symbol" pitchFamily="18" charset="2"/>
              </a:rPr>
              <a:t></a:t>
            </a:r>
            <a:r>
              <a:rPr lang="en-US" smtClean="0"/>
              <a:t>Z, and G has a traveling salesman    </a:t>
            </a:r>
          </a:p>
          <a:p>
            <a:pPr eaLnBrk="1" hangingPunct="1">
              <a:buFontTx/>
              <a:buNone/>
            </a:pPr>
            <a:r>
              <a:rPr lang="en-US" smtClean="0"/>
              <a:t>            tour with cost at most </a:t>
            </a:r>
            <a:r>
              <a:rPr lang="en-US" i="1" smtClean="0"/>
              <a:t>k</a:t>
            </a:r>
            <a:r>
              <a:rPr lang="en-US" smtClean="0"/>
              <a:t>.}</a:t>
            </a:r>
          </a:p>
          <a:p>
            <a:pPr eaLnBrk="1" hangingPunct="1"/>
            <a:r>
              <a:rPr lang="en-US" i="1" smtClean="0"/>
              <a:t>Theorem 34.14</a:t>
            </a:r>
            <a:r>
              <a:rPr lang="en-US" smtClean="0"/>
              <a:t>: (page 1012)</a:t>
            </a:r>
          </a:p>
          <a:p>
            <a:pPr lvl="1" eaLnBrk="1" hangingPunct="1"/>
            <a:r>
              <a:rPr lang="en-US" smtClean="0"/>
              <a:t>TSP is NP-complete.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BF0B4284-B834-4E39-B7D2-2E6472B79356}" type="slidenum">
              <a:rPr lang="en-US" smtClean="0"/>
              <a:pPr/>
              <a:t>47</a:t>
            </a:fld>
            <a:endParaRPr lang="en-US" smtClean="0"/>
          </a:p>
        </p:txBody>
      </p:sp>
      <p:sp>
        <p:nvSpPr>
          <p:cNvPr id="50179" name="Rectangle 2"/>
          <p:cNvSpPr>
            <a:spLocks noGrp="1" noChangeArrowheads="1"/>
          </p:cNvSpPr>
          <p:nvPr>
            <p:ph type="title"/>
          </p:nvPr>
        </p:nvSpPr>
        <p:spPr/>
        <p:txBody>
          <a:bodyPr/>
          <a:lstStyle/>
          <a:p>
            <a:pPr eaLnBrk="1" hangingPunct="1"/>
            <a:r>
              <a:rPr lang="en-US" sz="3600" smtClean="0"/>
              <a:t>TSP </a:t>
            </a:r>
            <a:r>
              <a:rPr lang="en-US" sz="3600" smtClean="0">
                <a:sym typeface="Symbol" pitchFamily="18" charset="2"/>
              </a:rPr>
              <a:t> NP</a:t>
            </a:r>
          </a:p>
        </p:txBody>
      </p:sp>
      <p:sp>
        <p:nvSpPr>
          <p:cNvPr id="879619" name="Rectangle 3"/>
          <p:cNvSpPr>
            <a:spLocks noGrp="1" noChangeArrowheads="1"/>
          </p:cNvSpPr>
          <p:nvPr>
            <p:ph type="body" idx="1"/>
          </p:nvPr>
        </p:nvSpPr>
        <p:spPr>
          <a:xfrm>
            <a:off x="322263" y="1223963"/>
            <a:ext cx="8601075" cy="5410200"/>
          </a:xfrm>
        </p:spPr>
        <p:txBody>
          <a:bodyPr/>
          <a:lstStyle/>
          <a:p>
            <a:pPr eaLnBrk="1" hangingPunct="1">
              <a:lnSpc>
                <a:spcPct val="140000"/>
              </a:lnSpc>
            </a:pPr>
            <a:r>
              <a:rPr lang="en-US" b="1" smtClean="0">
                <a:sym typeface="Symbol" pitchFamily="18" charset="2"/>
              </a:rPr>
              <a:t>Certificate:</a:t>
            </a:r>
            <a:r>
              <a:rPr lang="en-US" smtClean="0">
                <a:sym typeface="Symbol" pitchFamily="18" charset="2"/>
              </a:rPr>
              <a:t> </a:t>
            </a:r>
          </a:p>
          <a:p>
            <a:pPr lvl="1" eaLnBrk="1" hangingPunct="1">
              <a:lnSpc>
                <a:spcPct val="140000"/>
              </a:lnSpc>
            </a:pPr>
            <a:r>
              <a:rPr lang="en-US" smtClean="0">
                <a:sym typeface="Symbol" pitchFamily="18" charset="2"/>
              </a:rPr>
              <a:t>Sequence of n vertices, cost</a:t>
            </a:r>
          </a:p>
          <a:p>
            <a:pPr lvl="1" eaLnBrk="1" hangingPunct="1">
              <a:spcBef>
                <a:spcPct val="0"/>
              </a:spcBef>
            </a:pPr>
            <a:r>
              <a:rPr lang="en-US" smtClean="0">
                <a:sym typeface="Symbol" pitchFamily="18" charset="2"/>
              </a:rPr>
              <a:t>E.g.: u, w, v, x, u, 7</a:t>
            </a:r>
          </a:p>
          <a:p>
            <a:pPr eaLnBrk="1" hangingPunct="1">
              <a:lnSpc>
                <a:spcPct val="140000"/>
              </a:lnSpc>
            </a:pPr>
            <a:r>
              <a:rPr lang="en-US" b="1" smtClean="0">
                <a:sym typeface="Symbol" pitchFamily="18" charset="2"/>
              </a:rPr>
              <a:t>Verification:</a:t>
            </a:r>
          </a:p>
          <a:p>
            <a:pPr lvl="1" eaLnBrk="1" hangingPunct="1">
              <a:lnSpc>
                <a:spcPct val="140000"/>
              </a:lnSpc>
            </a:pPr>
            <a:r>
              <a:rPr lang="en-US" smtClean="0">
                <a:sym typeface="Symbol" pitchFamily="18" charset="2"/>
              </a:rPr>
              <a:t>Each vertex occurs only once</a:t>
            </a:r>
          </a:p>
          <a:p>
            <a:pPr lvl="1" eaLnBrk="1" hangingPunct="1">
              <a:lnSpc>
                <a:spcPct val="140000"/>
              </a:lnSpc>
            </a:pPr>
            <a:r>
              <a:rPr lang="en-US" smtClean="0">
                <a:sym typeface="Symbol" pitchFamily="18" charset="2"/>
              </a:rPr>
              <a:t>Sum of costs is at most k</a:t>
            </a:r>
          </a:p>
        </p:txBody>
      </p:sp>
      <p:sp>
        <p:nvSpPr>
          <p:cNvPr id="50181" name="Oval 4"/>
          <p:cNvSpPr>
            <a:spLocks noChangeArrowheads="1"/>
          </p:cNvSpPr>
          <p:nvPr/>
        </p:nvSpPr>
        <p:spPr bwMode="auto">
          <a:xfrm>
            <a:off x="5962650" y="2124075"/>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0182" name="Oval 5"/>
          <p:cNvSpPr>
            <a:spLocks noChangeArrowheads="1"/>
          </p:cNvSpPr>
          <p:nvPr/>
        </p:nvSpPr>
        <p:spPr bwMode="auto">
          <a:xfrm>
            <a:off x="7315200" y="2124075"/>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0183" name="Oval 6"/>
          <p:cNvSpPr>
            <a:spLocks noChangeArrowheads="1"/>
          </p:cNvSpPr>
          <p:nvPr/>
        </p:nvSpPr>
        <p:spPr bwMode="auto">
          <a:xfrm>
            <a:off x="5962650" y="3743325"/>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0184" name="Oval 7"/>
          <p:cNvSpPr>
            <a:spLocks noChangeArrowheads="1"/>
          </p:cNvSpPr>
          <p:nvPr/>
        </p:nvSpPr>
        <p:spPr bwMode="auto">
          <a:xfrm>
            <a:off x="7315200" y="3743325"/>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0185" name="Line 8"/>
          <p:cNvSpPr>
            <a:spLocks noChangeShapeType="1"/>
          </p:cNvSpPr>
          <p:nvPr/>
        </p:nvSpPr>
        <p:spPr bwMode="auto">
          <a:xfrm>
            <a:off x="6400800" y="3971925"/>
            <a:ext cx="933450" cy="0"/>
          </a:xfrm>
          <a:prstGeom prst="line">
            <a:avLst/>
          </a:prstGeom>
          <a:noFill/>
          <a:ln w="9525">
            <a:solidFill>
              <a:schemeClr val="tx1"/>
            </a:solidFill>
            <a:round/>
            <a:headEnd/>
            <a:tailEnd/>
          </a:ln>
        </p:spPr>
        <p:txBody>
          <a:bodyPr/>
          <a:lstStyle/>
          <a:p>
            <a:endParaRPr lang="en-US"/>
          </a:p>
        </p:txBody>
      </p:sp>
      <p:sp>
        <p:nvSpPr>
          <p:cNvPr id="50186" name="Line 9"/>
          <p:cNvSpPr>
            <a:spLocks noChangeShapeType="1"/>
          </p:cNvSpPr>
          <p:nvPr/>
        </p:nvSpPr>
        <p:spPr bwMode="auto">
          <a:xfrm>
            <a:off x="6172200" y="2552700"/>
            <a:ext cx="0" cy="1190625"/>
          </a:xfrm>
          <a:prstGeom prst="line">
            <a:avLst/>
          </a:prstGeom>
          <a:noFill/>
          <a:ln w="9525">
            <a:solidFill>
              <a:schemeClr val="tx1"/>
            </a:solidFill>
            <a:round/>
            <a:headEnd/>
            <a:tailEnd/>
          </a:ln>
        </p:spPr>
        <p:txBody>
          <a:bodyPr/>
          <a:lstStyle/>
          <a:p>
            <a:endParaRPr lang="en-US"/>
          </a:p>
        </p:txBody>
      </p:sp>
      <p:sp>
        <p:nvSpPr>
          <p:cNvPr id="50187" name="Line 10"/>
          <p:cNvSpPr>
            <a:spLocks noChangeShapeType="1"/>
          </p:cNvSpPr>
          <p:nvPr/>
        </p:nvSpPr>
        <p:spPr bwMode="auto">
          <a:xfrm>
            <a:off x="7534275" y="2552700"/>
            <a:ext cx="0" cy="1190625"/>
          </a:xfrm>
          <a:prstGeom prst="line">
            <a:avLst/>
          </a:prstGeom>
          <a:noFill/>
          <a:ln w="9525">
            <a:solidFill>
              <a:schemeClr val="tx1"/>
            </a:solidFill>
            <a:round/>
            <a:headEnd/>
            <a:tailEnd/>
          </a:ln>
        </p:spPr>
        <p:txBody>
          <a:bodyPr/>
          <a:lstStyle/>
          <a:p>
            <a:endParaRPr lang="en-US"/>
          </a:p>
        </p:txBody>
      </p:sp>
      <p:sp>
        <p:nvSpPr>
          <p:cNvPr id="50188" name="Line 11"/>
          <p:cNvSpPr>
            <a:spLocks noChangeShapeType="1"/>
          </p:cNvSpPr>
          <p:nvPr/>
        </p:nvSpPr>
        <p:spPr bwMode="auto">
          <a:xfrm>
            <a:off x="6286500" y="2524125"/>
            <a:ext cx="1104900" cy="1285875"/>
          </a:xfrm>
          <a:prstGeom prst="line">
            <a:avLst/>
          </a:prstGeom>
          <a:noFill/>
          <a:ln w="9525">
            <a:solidFill>
              <a:schemeClr val="tx1"/>
            </a:solidFill>
            <a:round/>
            <a:headEnd/>
            <a:tailEnd/>
          </a:ln>
        </p:spPr>
        <p:txBody>
          <a:bodyPr/>
          <a:lstStyle/>
          <a:p>
            <a:endParaRPr lang="en-US"/>
          </a:p>
        </p:txBody>
      </p:sp>
      <p:sp>
        <p:nvSpPr>
          <p:cNvPr id="50189" name="Line 12"/>
          <p:cNvSpPr>
            <a:spLocks noChangeShapeType="1"/>
          </p:cNvSpPr>
          <p:nvPr/>
        </p:nvSpPr>
        <p:spPr bwMode="auto">
          <a:xfrm flipH="1">
            <a:off x="6324600" y="2505075"/>
            <a:ext cx="1066800" cy="1285875"/>
          </a:xfrm>
          <a:prstGeom prst="line">
            <a:avLst/>
          </a:prstGeom>
          <a:noFill/>
          <a:ln w="9525">
            <a:solidFill>
              <a:schemeClr val="tx1"/>
            </a:solidFill>
            <a:round/>
            <a:headEnd/>
            <a:tailEnd/>
          </a:ln>
        </p:spPr>
        <p:txBody>
          <a:bodyPr/>
          <a:lstStyle/>
          <a:p>
            <a:endParaRPr lang="en-US"/>
          </a:p>
        </p:txBody>
      </p:sp>
      <p:sp>
        <p:nvSpPr>
          <p:cNvPr id="50190" name="Text Box 13"/>
          <p:cNvSpPr txBox="1">
            <a:spLocks noChangeArrowheads="1"/>
          </p:cNvSpPr>
          <p:nvPr/>
        </p:nvSpPr>
        <p:spPr bwMode="auto">
          <a:xfrm>
            <a:off x="6746875" y="3960813"/>
            <a:ext cx="311150" cy="366712"/>
          </a:xfrm>
          <a:prstGeom prst="rect">
            <a:avLst/>
          </a:prstGeom>
          <a:noFill/>
          <a:ln w="9525">
            <a:noFill/>
            <a:miter lim="800000"/>
            <a:headEnd/>
            <a:tailEnd/>
          </a:ln>
        </p:spPr>
        <p:txBody>
          <a:bodyPr wrap="none">
            <a:spAutoFit/>
          </a:bodyPr>
          <a:lstStyle/>
          <a:p>
            <a:pPr algn="l"/>
            <a:r>
              <a:rPr lang="en-US"/>
              <a:t>5</a:t>
            </a:r>
          </a:p>
        </p:txBody>
      </p:sp>
      <p:sp>
        <p:nvSpPr>
          <p:cNvPr id="50191" name="Text Box 14"/>
          <p:cNvSpPr txBox="1">
            <a:spLocks noChangeArrowheads="1"/>
          </p:cNvSpPr>
          <p:nvPr/>
        </p:nvSpPr>
        <p:spPr bwMode="auto">
          <a:xfrm>
            <a:off x="5889625" y="2989263"/>
            <a:ext cx="311150" cy="366712"/>
          </a:xfrm>
          <a:prstGeom prst="rect">
            <a:avLst/>
          </a:prstGeom>
          <a:noFill/>
          <a:ln w="9525">
            <a:noFill/>
            <a:miter lim="800000"/>
            <a:headEnd/>
            <a:tailEnd/>
          </a:ln>
        </p:spPr>
        <p:txBody>
          <a:bodyPr wrap="none">
            <a:spAutoFit/>
          </a:bodyPr>
          <a:lstStyle/>
          <a:p>
            <a:pPr algn="l"/>
            <a:r>
              <a:rPr lang="en-US"/>
              <a:t>3</a:t>
            </a:r>
          </a:p>
        </p:txBody>
      </p:sp>
      <p:sp>
        <p:nvSpPr>
          <p:cNvPr id="50192" name="Text Box 15"/>
          <p:cNvSpPr txBox="1">
            <a:spLocks noChangeArrowheads="1"/>
          </p:cNvSpPr>
          <p:nvPr/>
        </p:nvSpPr>
        <p:spPr bwMode="auto">
          <a:xfrm>
            <a:off x="7489825" y="2941638"/>
            <a:ext cx="311150" cy="366712"/>
          </a:xfrm>
          <a:prstGeom prst="rect">
            <a:avLst/>
          </a:prstGeom>
          <a:noFill/>
          <a:ln w="9525">
            <a:noFill/>
            <a:miter lim="800000"/>
            <a:headEnd/>
            <a:tailEnd/>
          </a:ln>
        </p:spPr>
        <p:txBody>
          <a:bodyPr wrap="none">
            <a:spAutoFit/>
          </a:bodyPr>
          <a:lstStyle/>
          <a:p>
            <a:pPr algn="l"/>
            <a:r>
              <a:rPr lang="en-US"/>
              <a:t>2</a:t>
            </a:r>
          </a:p>
        </p:txBody>
      </p:sp>
      <p:sp>
        <p:nvSpPr>
          <p:cNvPr id="50193" name="Text Box 16"/>
          <p:cNvSpPr txBox="1">
            <a:spLocks noChangeArrowheads="1"/>
          </p:cNvSpPr>
          <p:nvPr/>
        </p:nvSpPr>
        <p:spPr bwMode="auto">
          <a:xfrm>
            <a:off x="6337300" y="3246438"/>
            <a:ext cx="311150" cy="366712"/>
          </a:xfrm>
          <a:prstGeom prst="rect">
            <a:avLst/>
          </a:prstGeom>
          <a:noFill/>
          <a:ln w="9525">
            <a:noFill/>
            <a:miter lim="800000"/>
            <a:headEnd/>
            <a:tailEnd/>
          </a:ln>
        </p:spPr>
        <p:txBody>
          <a:bodyPr wrap="none">
            <a:spAutoFit/>
          </a:bodyPr>
          <a:lstStyle/>
          <a:p>
            <a:pPr algn="l"/>
            <a:r>
              <a:rPr lang="en-US"/>
              <a:t>1</a:t>
            </a:r>
          </a:p>
        </p:txBody>
      </p:sp>
      <p:sp>
        <p:nvSpPr>
          <p:cNvPr id="50194" name="Text Box 17"/>
          <p:cNvSpPr txBox="1">
            <a:spLocks noChangeArrowheads="1"/>
          </p:cNvSpPr>
          <p:nvPr/>
        </p:nvSpPr>
        <p:spPr bwMode="auto">
          <a:xfrm>
            <a:off x="6413500" y="2474913"/>
            <a:ext cx="311150" cy="366712"/>
          </a:xfrm>
          <a:prstGeom prst="rect">
            <a:avLst/>
          </a:prstGeom>
          <a:noFill/>
          <a:ln w="9525">
            <a:noFill/>
            <a:miter lim="800000"/>
            <a:headEnd/>
            <a:tailEnd/>
          </a:ln>
        </p:spPr>
        <p:txBody>
          <a:bodyPr wrap="none">
            <a:spAutoFit/>
          </a:bodyPr>
          <a:lstStyle/>
          <a:p>
            <a:pPr algn="l"/>
            <a:r>
              <a:rPr lang="en-US"/>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9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96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96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9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0A532E1B-4D37-4A5A-817A-7BFA0B978ABC}" type="slidenum">
              <a:rPr lang="en-US" smtClean="0"/>
              <a:pPr/>
              <a:t>48</a:t>
            </a:fld>
            <a:endParaRPr lang="en-US" smtClean="0"/>
          </a:p>
        </p:txBody>
      </p:sp>
      <p:sp>
        <p:nvSpPr>
          <p:cNvPr id="51203" name="Rectangle 2"/>
          <p:cNvSpPr>
            <a:spLocks noGrp="1" noChangeArrowheads="1"/>
          </p:cNvSpPr>
          <p:nvPr>
            <p:ph type="title"/>
          </p:nvPr>
        </p:nvSpPr>
        <p:spPr/>
        <p:txBody>
          <a:bodyPr/>
          <a:lstStyle/>
          <a:p>
            <a:pPr eaLnBrk="1" hangingPunct="1"/>
            <a:r>
              <a:rPr lang="en-US" smtClean="0"/>
              <a:t>HAM-CYCLE </a:t>
            </a:r>
            <a:r>
              <a:rPr lang="en-US" smtClean="0">
                <a:sym typeface="Symbol" pitchFamily="18" charset="2"/>
              </a:rPr>
              <a:t></a:t>
            </a:r>
            <a:r>
              <a:rPr lang="en-US" baseline="-25000" smtClean="0">
                <a:sym typeface="Symbol" pitchFamily="18" charset="2"/>
              </a:rPr>
              <a:t>p</a:t>
            </a:r>
            <a:r>
              <a:rPr lang="en-US" smtClean="0">
                <a:sym typeface="Symbol" pitchFamily="18" charset="2"/>
              </a:rPr>
              <a:t> TSP</a:t>
            </a:r>
            <a:r>
              <a:rPr lang="en-US" smtClean="0"/>
              <a:t> </a:t>
            </a:r>
          </a:p>
        </p:txBody>
      </p:sp>
      <p:sp>
        <p:nvSpPr>
          <p:cNvPr id="880643" name="Rectangle 3"/>
          <p:cNvSpPr>
            <a:spLocks noGrp="1" noChangeArrowheads="1"/>
          </p:cNvSpPr>
          <p:nvPr>
            <p:ph type="body" idx="1"/>
          </p:nvPr>
        </p:nvSpPr>
        <p:spPr>
          <a:xfrm>
            <a:off x="150813" y="1147763"/>
            <a:ext cx="8993187" cy="5410200"/>
          </a:xfrm>
        </p:spPr>
        <p:txBody>
          <a:bodyPr/>
          <a:lstStyle/>
          <a:p>
            <a:pPr eaLnBrk="1" hangingPunct="1">
              <a:lnSpc>
                <a:spcPct val="130000"/>
              </a:lnSpc>
            </a:pPr>
            <a:r>
              <a:rPr lang="en-US" smtClean="0">
                <a:sym typeface="Symbol" pitchFamily="18" charset="2"/>
              </a:rPr>
              <a:t>Start with an instance of Hamiltonian cycle G = (V, E)</a:t>
            </a:r>
          </a:p>
          <a:p>
            <a:pPr eaLnBrk="1" hangingPunct="1">
              <a:lnSpc>
                <a:spcPct val="130000"/>
              </a:lnSpc>
            </a:pPr>
            <a:r>
              <a:rPr lang="en-US" smtClean="0">
                <a:sym typeface="Symbol" pitchFamily="18" charset="2"/>
              </a:rPr>
              <a:t>Form the complete graph G’ = (V, E’)</a:t>
            </a:r>
          </a:p>
          <a:p>
            <a:pPr eaLnBrk="1" hangingPunct="1">
              <a:lnSpc>
                <a:spcPct val="130000"/>
              </a:lnSpc>
              <a:buFontTx/>
              <a:buNone/>
            </a:pPr>
            <a:r>
              <a:rPr lang="en-US" sz="2400" smtClean="0">
                <a:sym typeface="Symbol" pitchFamily="18" charset="2"/>
              </a:rPr>
              <a:t>		E’ = {(i, j): i, j  V and i  j}</a:t>
            </a:r>
          </a:p>
          <a:p>
            <a:pPr eaLnBrk="1" hangingPunct="1">
              <a:lnSpc>
                <a:spcPct val="130000"/>
              </a:lnSpc>
              <a:buFontTx/>
              <a:buNone/>
            </a:pPr>
            <a:r>
              <a:rPr lang="en-US" sz="2400" smtClean="0">
                <a:sym typeface="Symbol" pitchFamily="18" charset="2"/>
              </a:rPr>
              <a:t>			  0	if (i, j)  E</a:t>
            </a:r>
          </a:p>
          <a:p>
            <a:pPr eaLnBrk="1" hangingPunct="1">
              <a:lnSpc>
                <a:spcPct val="130000"/>
              </a:lnSpc>
              <a:buFontTx/>
              <a:buNone/>
            </a:pPr>
            <a:r>
              <a:rPr lang="en-US" sz="2400" smtClean="0">
                <a:sym typeface="Symbol" pitchFamily="18" charset="2"/>
              </a:rPr>
              <a:t>			  1	if (i, j)  E </a:t>
            </a:r>
          </a:p>
          <a:p>
            <a:pPr eaLnBrk="1" hangingPunct="1">
              <a:lnSpc>
                <a:spcPct val="130000"/>
              </a:lnSpc>
            </a:pPr>
            <a:r>
              <a:rPr lang="en-US" smtClean="0">
                <a:sym typeface="Symbol" pitchFamily="18" charset="2"/>
              </a:rPr>
              <a:t>TSP: G’, c, 0</a:t>
            </a:r>
          </a:p>
          <a:p>
            <a:pPr eaLnBrk="1" hangingPunct="1">
              <a:lnSpc>
                <a:spcPct val="130000"/>
              </a:lnSpc>
            </a:pPr>
            <a:r>
              <a:rPr lang="en-US" smtClean="0">
                <a:solidFill>
                  <a:srgbClr val="CC0000"/>
                </a:solidFill>
                <a:sym typeface="Symbol" pitchFamily="18" charset="2"/>
              </a:rPr>
              <a:t>G has a hamiltonian cycle  			            G’ has a tour of cost at most 0</a:t>
            </a:r>
          </a:p>
        </p:txBody>
      </p:sp>
      <p:sp>
        <p:nvSpPr>
          <p:cNvPr id="51205" name="Oval 4"/>
          <p:cNvSpPr>
            <a:spLocks noChangeArrowheads="1"/>
          </p:cNvSpPr>
          <p:nvPr/>
        </p:nvSpPr>
        <p:spPr bwMode="auto">
          <a:xfrm>
            <a:off x="6743700" y="1771650"/>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1206" name="Oval 5"/>
          <p:cNvSpPr>
            <a:spLocks noChangeArrowheads="1"/>
          </p:cNvSpPr>
          <p:nvPr/>
        </p:nvSpPr>
        <p:spPr bwMode="auto">
          <a:xfrm>
            <a:off x="8096250" y="1771650"/>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1207" name="Oval 6"/>
          <p:cNvSpPr>
            <a:spLocks noChangeArrowheads="1"/>
          </p:cNvSpPr>
          <p:nvPr/>
        </p:nvSpPr>
        <p:spPr bwMode="auto">
          <a:xfrm>
            <a:off x="6743700" y="3390900"/>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1208" name="Oval 7"/>
          <p:cNvSpPr>
            <a:spLocks noChangeArrowheads="1"/>
          </p:cNvSpPr>
          <p:nvPr/>
        </p:nvSpPr>
        <p:spPr bwMode="auto">
          <a:xfrm>
            <a:off x="8096250" y="3390900"/>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1209" name="Line 8"/>
          <p:cNvSpPr>
            <a:spLocks noChangeShapeType="1"/>
          </p:cNvSpPr>
          <p:nvPr/>
        </p:nvSpPr>
        <p:spPr bwMode="auto">
          <a:xfrm>
            <a:off x="7181850" y="3619500"/>
            <a:ext cx="933450" cy="0"/>
          </a:xfrm>
          <a:prstGeom prst="line">
            <a:avLst/>
          </a:prstGeom>
          <a:noFill/>
          <a:ln w="9525">
            <a:solidFill>
              <a:schemeClr val="tx1"/>
            </a:solidFill>
            <a:round/>
            <a:headEnd/>
            <a:tailEnd/>
          </a:ln>
        </p:spPr>
        <p:txBody>
          <a:bodyPr/>
          <a:lstStyle/>
          <a:p>
            <a:endParaRPr lang="en-US"/>
          </a:p>
        </p:txBody>
      </p:sp>
      <p:sp>
        <p:nvSpPr>
          <p:cNvPr id="51210" name="Line 9"/>
          <p:cNvSpPr>
            <a:spLocks noChangeShapeType="1"/>
          </p:cNvSpPr>
          <p:nvPr/>
        </p:nvSpPr>
        <p:spPr bwMode="auto">
          <a:xfrm>
            <a:off x="6953250" y="2200275"/>
            <a:ext cx="0" cy="1190625"/>
          </a:xfrm>
          <a:prstGeom prst="line">
            <a:avLst/>
          </a:prstGeom>
          <a:noFill/>
          <a:ln w="9525">
            <a:solidFill>
              <a:schemeClr val="tx1"/>
            </a:solidFill>
            <a:round/>
            <a:headEnd/>
            <a:tailEnd/>
          </a:ln>
        </p:spPr>
        <p:txBody>
          <a:bodyPr/>
          <a:lstStyle/>
          <a:p>
            <a:endParaRPr lang="en-US"/>
          </a:p>
        </p:txBody>
      </p:sp>
      <p:sp>
        <p:nvSpPr>
          <p:cNvPr id="51211" name="Line 10"/>
          <p:cNvSpPr>
            <a:spLocks noChangeShapeType="1"/>
          </p:cNvSpPr>
          <p:nvPr/>
        </p:nvSpPr>
        <p:spPr bwMode="auto">
          <a:xfrm>
            <a:off x="8315325" y="2200275"/>
            <a:ext cx="0" cy="1190625"/>
          </a:xfrm>
          <a:prstGeom prst="line">
            <a:avLst/>
          </a:prstGeom>
          <a:noFill/>
          <a:ln w="9525">
            <a:solidFill>
              <a:schemeClr val="tx1"/>
            </a:solidFill>
            <a:round/>
            <a:headEnd/>
            <a:tailEnd/>
          </a:ln>
        </p:spPr>
        <p:txBody>
          <a:bodyPr/>
          <a:lstStyle/>
          <a:p>
            <a:endParaRPr lang="en-US"/>
          </a:p>
        </p:txBody>
      </p:sp>
      <p:sp>
        <p:nvSpPr>
          <p:cNvPr id="51212" name="Line 11"/>
          <p:cNvSpPr>
            <a:spLocks noChangeShapeType="1"/>
          </p:cNvSpPr>
          <p:nvPr/>
        </p:nvSpPr>
        <p:spPr bwMode="auto">
          <a:xfrm>
            <a:off x="7067550" y="2171700"/>
            <a:ext cx="1104900" cy="1285875"/>
          </a:xfrm>
          <a:prstGeom prst="line">
            <a:avLst/>
          </a:prstGeom>
          <a:noFill/>
          <a:ln w="9525">
            <a:solidFill>
              <a:schemeClr val="tx1"/>
            </a:solidFill>
            <a:round/>
            <a:headEnd/>
            <a:tailEnd/>
          </a:ln>
        </p:spPr>
        <p:txBody>
          <a:bodyPr/>
          <a:lstStyle/>
          <a:p>
            <a:endParaRPr lang="en-US"/>
          </a:p>
        </p:txBody>
      </p:sp>
      <p:sp>
        <p:nvSpPr>
          <p:cNvPr id="51213" name="Line 12"/>
          <p:cNvSpPr>
            <a:spLocks noChangeShapeType="1"/>
          </p:cNvSpPr>
          <p:nvPr/>
        </p:nvSpPr>
        <p:spPr bwMode="auto">
          <a:xfrm flipH="1">
            <a:off x="7105650" y="2152650"/>
            <a:ext cx="1066800" cy="1285875"/>
          </a:xfrm>
          <a:prstGeom prst="line">
            <a:avLst/>
          </a:prstGeom>
          <a:noFill/>
          <a:ln w="9525">
            <a:solidFill>
              <a:schemeClr val="tx1"/>
            </a:solidFill>
            <a:round/>
            <a:headEnd/>
            <a:tailEnd/>
          </a:ln>
        </p:spPr>
        <p:txBody>
          <a:bodyPr/>
          <a:lstStyle/>
          <a:p>
            <a:endParaRPr lang="en-US"/>
          </a:p>
        </p:txBody>
      </p:sp>
      <p:sp>
        <p:nvSpPr>
          <p:cNvPr id="51214" name="Text Box 13"/>
          <p:cNvSpPr txBox="1">
            <a:spLocks noChangeArrowheads="1"/>
          </p:cNvSpPr>
          <p:nvPr/>
        </p:nvSpPr>
        <p:spPr bwMode="auto">
          <a:xfrm>
            <a:off x="7527925" y="3608388"/>
            <a:ext cx="311150" cy="366712"/>
          </a:xfrm>
          <a:prstGeom prst="rect">
            <a:avLst/>
          </a:prstGeom>
          <a:noFill/>
          <a:ln w="9525">
            <a:noFill/>
            <a:miter lim="800000"/>
            <a:headEnd/>
            <a:tailEnd/>
          </a:ln>
        </p:spPr>
        <p:txBody>
          <a:bodyPr wrap="none">
            <a:spAutoFit/>
          </a:bodyPr>
          <a:lstStyle/>
          <a:p>
            <a:pPr algn="l"/>
            <a:r>
              <a:rPr lang="en-US"/>
              <a:t>5</a:t>
            </a:r>
          </a:p>
        </p:txBody>
      </p:sp>
      <p:sp>
        <p:nvSpPr>
          <p:cNvPr id="51215" name="Text Box 14"/>
          <p:cNvSpPr txBox="1">
            <a:spLocks noChangeArrowheads="1"/>
          </p:cNvSpPr>
          <p:nvPr/>
        </p:nvSpPr>
        <p:spPr bwMode="auto">
          <a:xfrm>
            <a:off x="6670675" y="2636838"/>
            <a:ext cx="311150" cy="366712"/>
          </a:xfrm>
          <a:prstGeom prst="rect">
            <a:avLst/>
          </a:prstGeom>
          <a:noFill/>
          <a:ln w="9525">
            <a:noFill/>
            <a:miter lim="800000"/>
            <a:headEnd/>
            <a:tailEnd/>
          </a:ln>
        </p:spPr>
        <p:txBody>
          <a:bodyPr wrap="none">
            <a:spAutoFit/>
          </a:bodyPr>
          <a:lstStyle/>
          <a:p>
            <a:pPr algn="l"/>
            <a:r>
              <a:rPr lang="en-US"/>
              <a:t>3</a:t>
            </a:r>
          </a:p>
        </p:txBody>
      </p:sp>
      <p:sp>
        <p:nvSpPr>
          <p:cNvPr id="51216" name="Text Box 15"/>
          <p:cNvSpPr txBox="1">
            <a:spLocks noChangeArrowheads="1"/>
          </p:cNvSpPr>
          <p:nvPr/>
        </p:nvSpPr>
        <p:spPr bwMode="auto">
          <a:xfrm>
            <a:off x="8270875" y="2589213"/>
            <a:ext cx="311150" cy="366712"/>
          </a:xfrm>
          <a:prstGeom prst="rect">
            <a:avLst/>
          </a:prstGeom>
          <a:noFill/>
          <a:ln w="9525">
            <a:noFill/>
            <a:miter lim="800000"/>
            <a:headEnd/>
            <a:tailEnd/>
          </a:ln>
        </p:spPr>
        <p:txBody>
          <a:bodyPr wrap="none">
            <a:spAutoFit/>
          </a:bodyPr>
          <a:lstStyle/>
          <a:p>
            <a:pPr algn="l"/>
            <a:r>
              <a:rPr lang="en-US"/>
              <a:t>2</a:t>
            </a:r>
          </a:p>
        </p:txBody>
      </p:sp>
      <p:sp>
        <p:nvSpPr>
          <p:cNvPr id="51217" name="Text Box 16"/>
          <p:cNvSpPr txBox="1">
            <a:spLocks noChangeArrowheads="1"/>
          </p:cNvSpPr>
          <p:nvPr/>
        </p:nvSpPr>
        <p:spPr bwMode="auto">
          <a:xfrm>
            <a:off x="7118350" y="2894013"/>
            <a:ext cx="311150" cy="366712"/>
          </a:xfrm>
          <a:prstGeom prst="rect">
            <a:avLst/>
          </a:prstGeom>
          <a:noFill/>
          <a:ln w="9525">
            <a:noFill/>
            <a:miter lim="800000"/>
            <a:headEnd/>
            <a:tailEnd/>
          </a:ln>
        </p:spPr>
        <p:txBody>
          <a:bodyPr wrap="none">
            <a:spAutoFit/>
          </a:bodyPr>
          <a:lstStyle/>
          <a:p>
            <a:pPr algn="l"/>
            <a:r>
              <a:rPr lang="en-US"/>
              <a:t>1</a:t>
            </a:r>
          </a:p>
        </p:txBody>
      </p:sp>
      <p:sp>
        <p:nvSpPr>
          <p:cNvPr id="51218" name="Text Box 17"/>
          <p:cNvSpPr txBox="1">
            <a:spLocks noChangeArrowheads="1"/>
          </p:cNvSpPr>
          <p:nvPr/>
        </p:nvSpPr>
        <p:spPr bwMode="auto">
          <a:xfrm>
            <a:off x="7194550" y="2122488"/>
            <a:ext cx="311150" cy="366712"/>
          </a:xfrm>
          <a:prstGeom prst="rect">
            <a:avLst/>
          </a:prstGeom>
          <a:noFill/>
          <a:ln w="9525">
            <a:noFill/>
            <a:miter lim="800000"/>
            <a:headEnd/>
            <a:tailEnd/>
          </a:ln>
        </p:spPr>
        <p:txBody>
          <a:bodyPr wrap="none">
            <a:spAutoFit/>
          </a:bodyPr>
          <a:lstStyle/>
          <a:p>
            <a:pPr algn="l"/>
            <a:r>
              <a:rPr lang="en-US"/>
              <a:t>1</a:t>
            </a:r>
          </a:p>
        </p:txBody>
      </p:sp>
      <p:sp>
        <p:nvSpPr>
          <p:cNvPr id="880658" name="AutoShape 18"/>
          <p:cNvSpPr>
            <a:spLocks/>
          </p:cNvSpPr>
          <p:nvPr/>
        </p:nvSpPr>
        <p:spPr bwMode="auto">
          <a:xfrm>
            <a:off x="2105025" y="3152775"/>
            <a:ext cx="95250" cy="828675"/>
          </a:xfrm>
          <a:prstGeom prst="leftBrace">
            <a:avLst>
              <a:gd name="adj1" fmla="val 72500"/>
              <a:gd name="adj2" fmla="val 50000"/>
            </a:avLst>
          </a:prstGeom>
          <a:noFill/>
          <a:ln w="9525">
            <a:solidFill>
              <a:schemeClr val="tx1"/>
            </a:solidFill>
            <a:round/>
            <a:headEnd/>
            <a:tailEnd/>
          </a:ln>
        </p:spPr>
        <p:txBody>
          <a:bodyPr wrap="none" anchor="ctr"/>
          <a:lstStyle/>
          <a:p>
            <a:endParaRPr lang="en-US"/>
          </a:p>
        </p:txBody>
      </p:sp>
      <p:grpSp>
        <p:nvGrpSpPr>
          <p:cNvPr id="2" name="Group 19"/>
          <p:cNvGrpSpPr>
            <a:grpSpLocks/>
          </p:cNvGrpSpPr>
          <p:nvPr/>
        </p:nvGrpSpPr>
        <p:grpSpPr bwMode="auto">
          <a:xfrm>
            <a:off x="6680200" y="3894138"/>
            <a:ext cx="1911350" cy="2328862"/>
            <a:chOff x="4058" y="797"/>
            <a:chExt cx="1204" cy="1467"/>
          </a:xfrm>
        </p:grpSpPr>
        <p:sp>
          <p:nvSpPr>
            <p:cNvPr id="51222" name="Oval 20"/>
            <p:cNvSpPr>
              <a:spLocks noChangeArrowheads="1"/>
            </p:cNvSpPr>
            <p:nvPr/>
          </p:nvSpPr>
          <p:spPr bwMode="auto">
            <a:xfrm>
              <a:off x="4104" y="876"/>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1223" name="Oval 21"/>
            <p:cNvSpPr>
              <a:spLocks noChangeArrowheads="1"/>
            </p:cNvSpPr>
            <p:nvPr/>
          </p:nvSpPr>
          <p:spPr bwMode="auto">
            <a:xfrm>
              <a:off x="4956" y="876"/>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1224" name="Oval 22"/>
            <p:cNvSpPr>
              <a:spLocks noChangeArrowheads="1"/>
            </p:cNvSpPr>
            <p:nvPr/>
          </p:nvSpPr>
          <p:spPr bwMode="auto">
            <a:xfrm>
              <a:off x="4104" y="1896"/>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1225" name="Oval 23"/>
            <p:cNvSpPr>
              <a:spLocks noChangeArrowheads="1"/>
            </p:cNvSpPr>
            <p:nvPr/>
          </p:nvSpPr>
          <p:spPr bwMode="auto">
            <a:xfrm>
              <a:off x="4956" y="189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1226" name="Line 24"/>
            <p:cNvSpPr>
              <a:spLocks noChangeShapeType="1"/>
            </p:cNvSpPr>
            <p:nvPr/>
          </p:nvSpPr>
          <p:spPr bwMode="auto">
            <a:xfrm>
              <a:off x="4374" y="1014"/>
              <a:ext cx="588" cy="0"/>
            </a:xfrm>
            <a:prstGeom prst="line">
              <a:avLst/>
            </a:prstGeom>
            <a:noFill/>
            <a:ln w="9525">
              <a:solidFill>
                <a:schemeClr val="tx1"/>
              </a:solidFill>
              <a:round/>
              <a:headEnd/>
              <a:tailEnd/>
            </a:ln>
          </p:spPr>
          <p:txBody>
            <a:bodyPr/>
            <a:lstStyle/>
            <a:p>
              <a:endParaRPr lang="en-US"/>
            </a:p>
          </p:txBody>
        </p:sp>
        <p:sp>
          <p:nvSpPr>
            <p:cNvPr id="51227" name="Line 25"/>
            <p:cNvSpPr>
              <a:spLocks noChangeShapeType="1"/>
            </p:cNvSpPr>
            <p:nvPr/>
          </p:nvSpPr>
          <p:spPr bwMode="auto">
            <a:xfrm>
              <a:off x="4380" y="2040"/>
              <a:ext cx="588" cy="0"/>
            </a:xfrm>
            <a:prstGeom prst="line">
              <a:avLst/>
            </a:prstGeom>
            <a:noFill/>
            <a:ln w="9525">
              <a:solidFill>
                <a:schemeClr val="tx1"/>
              </a:solidFill>
              <a:round/>
              <a:headEnd/>
              <a:tailEnd/>
            </a:ln>
          </p:spPr>
          <p:txBody>
            <a:bodyPr/>
            <a:lstStyle/>
            <a:p>
              <a:endParaRPr lang="en-US"/>
            </a:p>
          </p:txBody>
        </p:sp>
        <p:sp>
          <p:nvSpPr>
            <p:cNvPr id="51228" name="Line 26"/>
            <p:cNvSpPr>
              <a:spLocks noChangeShapeType="1"/>
            </p:cNvSpPr>
            <p:nvPr/>
          </p:nvSpPr>
          <p:spPr bwMode="auto">
            <a:xfrm>
              <a:off x="4236" y="1146"/>
              <a:ext cx="0" cy="750"/>
            </a:xfrm>
            <a:prstGeom prst="line">
              <a:avLst/>
            </a:prstGeom>
            <a:noFill/>
            <a:ln w="9525">
              <a:solidFill>
                <a:schemeClr val="tx1"/>
              </a:solidFill>
              <a:round/>
              <a:headEnd/>
              <a:tailEnd/>
            </a:ln>
          </p:spPr>
          <p:txBody>
            <a:bodyPr/>
            <a:lstStyle/>
            <a:p>
              <a:endParaRPr lang="en-US"/>
            </a:p>
          </p:txBody>
        </p:sp>
        <p:sp>
          <p:nvSpPr>
            <p:cNvPr id="51229" name="Line 27"/>
            <p:cNvSpPr>
              <a:spLocks noChangeShapeType="1"/>
            </p:cNvSpPr>
            <p:nvPr/>
          </p:nvSpPr>
          <p:spPr bwMode="auto">
            <a:xfrm>
              <a:off x="5094" y="1146"/>
              <a:ext cx="0" cy="750"/>
            </a:xfrm>
            <a:prstGeom prst="line">
              <a:avLst/>
            </a:prstGeom>
            <a:noFill/>
            <a:ln w="9525">
              <a:solidFill>
                <a:schemeClr val="tx1"/>
              </a:solidFill>
              <a:round/>
              <a:headEnd/>
              <a:tailEnd/>
            </a:ln>
          </p:spPr>
          <p:txBody>
            <a:bodyPr/>
            <a:lstStyle/>
            <a:p>
              <a:endParaRPr lang="en-US"/>
            </a:p>
          </p:txBody>
        </p:sp>
        <p:sp>
          <p:nvSpPr>
            <p:cNvPr id="51230" name="Line 28"/>
            <p:cNvSpPr>
              <a:spLocks noChangeShapeType="1"/>
            </p:cNvSpPr>
            <p:nvPr/>
          </p:nvSpPr>
          <p:spPr bwMode="auto">
            <a:xfrm>
              <a:off x="4308" y="1128"/>
              <a:ext cx="696" cy="810"/>
            </a:xfrm>
            <a:prstGeom prst="line">
              <a:avLst/>
            </a:prstGeom>
            <a:noFill/>
            <a:ln w="9525">
              <a:solidFill>
                <a:schemeClr val="tx1"/>
              </a:solidFill>
              <a:round/>
              <a:headEnd/>
              <a:tailEnd/>
            </a:ln>
          </p:spPr>
          <p:txBody>
            <a:bodyPr/>
            <a:lstStyle/>
            <a:p>
              <a:endParaRPr lang="en-US"/>
            </a:p>
          </p:txBody>
        </p:sp>
        <p:sp>
          <p:nvSpPr>
            <p:cNvPr id="51231" name="Line 29"/>
            <p:cNvSpPr>
              <a:spLocks noChangeShapeType="1"/>
            </p:cNvSpPr>
            <p:nvPr/>
          </p:nvSpPr>
          <p:spPr bwMode="auto">
            <a:xfrm flipH="1">
              <a:off x="4332" y="1116"/>
              <a:ext cx="672" cy="810"/>
            </a:xfrm>
            <a:prstGeom prst="line">
              <a:avLst/>
            </a:prstGeom>
            <a:noFill/>
            <a:ln w="9525">
              <a:solidFill>
                <a:schemeClr val="tx1"/>
              </a:solidFill>
              <a:round/>
              <a:headEnd/>
              <a:tailEnd/>
            </a:ln>
          </p:spPr>
          <p:txBody>
            <a:bodyPr/>
            <a:lstStyle/>
            <a:p>
              <a:endParaRPr lang="en-US"/>
            </a:p>
          </p:txBody>
        </p:sp>
        <p:sp>
          <p:nvSpPr>
            <p:cNvPr id="51232" name="Text Box 30"/>
            <p:cNvSpPr txBox="1">
              <a:spLocks noChangeArrowheads="1"/>
            </p:cNvSpPr>
            <p:nvPr/>
          </p:nvSpPr>
          <p:spPr bwMode="auto">
            <a:xfrm>
              <a:off x="4586" y="797"/>
              <a:ext cx="196" cy="231"/>
            </a:xfrm>
            <a:prstGeom prst="rect">
              <a:avLst/>
            </a:prstGeom>
            <a:noFill/>
            <a:ln w="9525">
              <a:noFill/>
              <a:miter lim="800000"/>
              <a:headEnd/>
              <a:tailEnd/>
            </a:ln>
          </p:spPr>
          <p:txBody>
            <a:bodyPr wrap="none">
              <a:spAutoFit/>
            </a:bodyPr>
            <a:lstStyle/>
            <a:p>
              <a:pPr algn="l"/>
              <a:r>
                <a:rPr lang="en-US"/>
                <a:t>1</a:t>
              </a:r>
            </a:p>
          </p:txBody>
        </p:sp>
        <p:sp>
          <p:nvSpPr>
            <p:cNvPr id="51233" name="Text Box 31"/>
            <p:cNvSpPr txBox="1">
              <a:spLocks noChangeArrowheads="1"/>
            </p:cNvSpPr>
            <p:nvPr/>
          </p:nvSpPr>
          <p:spPr bwMode="auto">
            <a:xfrm>
              <a:off x="4598" y="2033"/>
              <a:ext cx="196" cy="231"/>
            </a:xfrm>
            <a:prstGeom prst="rect">
              <a:avLst/>
            </a:prstGeom>
            <a:noFill/>
            <a:ln w="9525">
              <a:noFill/>
              <a:miter lim="800000"/>
              <a:headEnd/>
              <a:tailEnd/>
            </a:ln>
          </p:spPr>
          <p:txBody>
            <a:bodyPr wrap="none">
              <a:spAutoFit/>
            </a:bodyPr>
            <a:lstStyle/>
            <a:p>
              <a:pPr algn="l"/>
              <a:r>
                <a:rPr lang="en-US"/>
                <a:t>0</a:t>
              </a:r>
            </a:p>
          </p:txBody>
        </p:sp>
        <p:sp>
          <p:nvSpPr>
            <p:cNvPr id="51234" name="Text Box 32"/>
            <p:cNvSpPr txBox="1">
              <a:spLocks noChangeArrowheads="1"/>
            </p:cNvSpPr>
            <p:nvPr/>
          </p:nvSpPr>
          <p:spPr bwMode="auto">
            <a:xfrm>
              <a:off x="4058" y="1421"/>
              <a:ext cx="196" cy="231"/>
            </a:xfrm>
            <a:prstGeom prst="rect">
              <a:avLst/>
            </a:prstGeom>
            <a:noFill/>
            <a:ln w="9525">
              <a:noFill/>
              <a:miter lim="800000"/>
              <a:headEnd/>
              <a:tailEnd/>
            </a:ln>
          </p:spPr>
          <p:txBody>
            <a:bodyPr wrap="none">
              <a:spAutoFit/>
            </a:bodyPr>
            <a:lstStyle/>
            <a:p>
              <a:pPr algn="l"/>
              <a:r>
                <a:rPr lang="en-US"/>
                <a:t>0</a:t>
              </a:r>
            </a:p>
          </p:txBody>
        </p:sp>
        <p:sp>
          <p:nvSpPr>
            <p:cNvPr id="51235" name="Text Box 33"/>
            <p:cNvSpPr txBox="1">
              <a:spLocks noChangeArrowheads="1"/>
            </p:cNvSpPr>
            <p:nvPr/>
          </p:nvSpPr>
          <p:spPr bwMode="auto">
            <a:xfrm>
              <a:off x="5066" y="1391"/>
              <a:ext cx="196" cy="231"/>
            </a:xfrm>
            <a:prstGeom prst="rect">
              <a:avLst/>
            </a:prstGeom>
            <a:noFill/>
            <a:ln w="9525">
              <a:noFill/>
              <a:miter lim="800000"/>
              <a:headEnd/>
              <a:tailEnd/>
            </a:ln>
          </p:spPr>
          <p:txBody>
            <a:bodyPr wrap="none">
              <a:spAutoFit/>
            </a:bodyPr>
            <a:lstStyle/>
            <a:p>
              <a:pPr algn="l"/>
              <a:r>
                <a:rPr lang="en-US"/>
                <a:t>0</a:t>
              </a:r>
            </a:p>
          </p:txBody>
        </p:sp>
        <p:sp>
          <p:nvSpPr>
            <p:cNvPr id="51236" name="Text Box 34"/>
            <p:cNvSpPr txBox="1">
              <a:spLocks noChangeArrowheads="1"/>
            </p:cNvSpPr>
            <p:nvPr/>
          </p:nvSpPr>
          <p:spPr bwMode="auto">
            <a:xfrm>
              <a:off x="4340" y="1583"/>
              <a:ext cx="196" cy="231"/>
            </a:xfrm>
            <a:prstGeom prst="rect">
              <a:avLst/>
            </a:prstGeom>
            <a:noFill/>
            <a:ln w="9525">
              <a:noFill/>
              <a:miter lim="800000"/>
              <a:headEnd/>
              <a:tailEnd/>
            </a:ln>
          </p:spPr>
          <p:txBody>
            <a:bodyPr wrap="none">
              <a:spAutoFit/>
            </a:bodyPr>
            <a:lstStyle/>
            <a:p>
              <a:pPr algn="l"/>
              <a:r>
                <a:rPr lang="en-US"/>
                <a:t>0</a:t>
              </a:r>
            </a:p>
          </p:txBody>
        </p:sp>
        <p:sp>
          <p:nvSpPr>
            <p:cNvPr id="51237" name="Text Box 35"/>
            <p:cNvSpPr txBox="1">
              <a:spLocks noChangeArrowheads="1"/>
            </p:cNvSpPr>
            <p:nvPr/>
          </p:nvSpPr>
          <p:spPr bwMode="auto">
            <a:xfrm>
              <a:off x="4388" y="1097"/>
              <a:ext cx="196" cy="231"/>
            </a:xfrm>
            <a:prstGeom prst="rect">
              <a:avLst/>
            </a:prstGeom>
            <a:noFill/>
            <a:ln w="9525">
              <a:noFill/>
              <a:miter lim="800000"/>
              <a:headEnd/>
              <a:tailEnd/>
            </a:ln>
          </p:spPr>
          <p:txBody>
            <a:bodyPr wrap="none">
              <a:spAutoFit/>
            </a:bodyPr>
            <a:lstStyle/>
            <a:p>
              <a:pPr algn="l"/>
              <a:r>
                <a:rPr lang="en-US"/>
                <a:t>0</a:t>
              </a:r>
            </a:p>
          </p:txBody>
        </p:sp>
      </p:grpSp>
      <p:sp>
        <p:nvSpPr>
          <p:cNvPr id="880676" name="Rectangle 36"/>
          <p:cNvSpPr>
            <a:spLocks noChangeArrowheads="1"/>
          </p:cNvSpPr>
          <p:nvPr/>
        </p:nvSpPr>
        <p:spPr bwMode="auto">
          <a:xfrm>
            <a:off x="971550" y="3324225"/>
            <a:ext cx="1106488" cy="457200"/>
          </a:xfrm>
          <a:prstGeom prst="rect">
            <a:avLst/>
          </a:prstGeom>
          <a:noFill/>
          <a:ln w="9525">
            <a:noFill/>
            <a:miter lim="800000"/>
            <a:headEnd/>
            <a:tailEnd/>
          </a:ln>
        </p:spPr>
        <p:txBody>
          <a:bodyPr wrap="none">
            <a:spAutoFit/>
          </a:bodyPr>
          <a:lstStyle/>
          <a:p>
            <a:pPr algn="l"/>
            <a:r>
              <a:rPr lang="en-US" sz="2400">
                <a:sym typeface="Symbol" pitchFamily="18" charset="2"/>
              </a:rPr>
              <a:t>c(i, j)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4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064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0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8" grpId="0" animBg="1"/>
      <p:bldP spid="88067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6811EE81-65EA-4EDE-9AA9-EB9D930E1BFC}" type="slidenum">
              <a:rPr lang="en-US" smtClean="0"/>
              <a:pPr/>
              <a:t>49</a:t>
            </a:fld>
            <a:endParaRPr lang="en-US" smtClean="0"/>
          </a:p>
        </p:txBody>
      </p:sp>
      <p:sp>
        <p:nvSpPr>
          <p:cNvPr id="52227" name="Rectangle 2"/>
          <p:cNvSpPr>
            <a:spLocks noGrp="1" noChangeArrowheads="1"/>
          </p:cNvSpPr>
          <p:nvPr>
            <p:ph type="title"/>
          </p:nvPr>
        </p:nvSpPr>
        <p:spPr/>
        <p:txBody>
          <a:bodyPr/>
          <a:lstStyle/>
          <a:p>
            <a:pPr eaLnBrk="1" hangingPunct="1"/>
            <a:r>
              <a:rPr lang="en-US" smtClean="0"/>
              <a:t>HAM-CYCLE </a:t>
            </a:r>
            <a:r>
              <a:rPr lang="en-US" smtClean="0">
                <a:sym typeface="Symbol" pitchFamily="18" charset="2"/>
              </a:rPr>
              <a:t></a:t>
            </a:r>
            <a:r>
              <a:rPr lang="en-US" baseline="-25000" smtClean="0">
                <a:sym typeface="Symbol" pitchFamily="18" charset="2"/>
              </a:rPr>
              <a:t>p</a:t>
            </a:r>
            <a:r>
              <a:rPr lang="en-US" smtClean="0">
                <a:sym typeface="Symbol" pitchFamily="18" charset="2"/>
              </a:rPr>
              <a:t> TSP</a:t>
            </a:r>
            <a:r>
              <a:rPr lang="en-US" smtClean="0"/>
              <a:t> </a:t>
            </a:r>
          </a:p>
        </p:txBody>
      </p:sp>
      <p:sp>
        <p:nvSpPr>
          <p:cNvPr id="881667" name="Rectangle 3"/>
          <p:cNvSpPr>
            <a:spLocks noGrp="1" noChangeArrowheads="1"/>
          </p:cNvSpPr>
          <p:nvPr>
            <p:ph type="body" idx="1"/>
          </p:nvPr>
        </p:nvSpPr>
        <p:spPr>
          <a:xfrm>
            <a:off x="322263" y="3424238"/>
            <a:ext cx="8601075" cy="3209925"/>
          </a:xfrm>
        </p:spPr>
        <p:txBody>
          <a:bodyPr/>
          <a:lstStyle/>
          <a:p>
            <a:pPr eaLnBrk="1" hangingPunct="1">
              <a:lnSpc>
                <a:spcPct val="110000"/>
              </a:lnSpc>
            </a:pPr>
            <a:r>
              <a:rPr lang="en-US" smtClean="0">
                <a:sym typeface="Symbol" pitchFamily="18" charset="2"/>
              </a:rPr>
              <a:t>G has a hamiltonian cycle </a:t>
            </a:r>
            <a:r>
              <a:rPr lang="en-US" smtClean="0">
                <a:latin typeface="Comic Sans MS" pitchFamily="66" charset="0"/>
                <a:sym typeface="Symbol" pitchFamily="18" charset="2"/>
              </a:rPr>
              <a:t>h</a:t>
            </a:r>
          </a:p>
          <a:p>
            <a:pPr lvl="1" eaLnBrk="1" hangingPunct="1">
              <a:lnSpc>
                <a:spcPct val="110000"/>
              </a:lnSpc>
              <a:buFont typeface="Symbol" pitchFamily="18" charset="2"/>
              <a:buChar char="Þ"/>
            </a:pPr>
            <a:r>
              <a:rPr lang="en-US" smtClean="0">
                <a:sym typeface="Symbol" pitchFamily="18" charset="2"/>
              </a:rPr>
              <a:t> Each edge in </a:t>
            </a:r>
            <a:r>
              <a:rPr lang="en-US" smtClean="0">
                <a:latin typeface="Comic Sans MS" pitchFamily="66" charset="0"/>
                <a:sym typeface="Symbol" pitchFamily="18" charset="2"/>
              </a:rPr>
              <a:t>h</a:t>
            </a:r>
            <a:r>
              <a:rPr lang="en-US" smtClean="0">
                <a:sym typeface="Symbol" pitchFamily="18" charset="2"/>
              </a:rPr>
              <a:t>  E  has cost 0 in G’</a:t>
            </a:r>
          </a:p>
          <a:p>
            <a:pPr lvl="1" eaLnBrk="1" hangingPunct="1">
              <a:lnSpc>
                <a:spcPct val="110000"/>
              </a:lnSpc>
              <a:buFont typeface="Symbol" pitchFamily="18" charset="2"/>
              <a:buChar char="Þ"/>
            </a:pPr>
            <a:r>
              <a:rPr lang="en-US" smtClean="0">
                <a:sym typeface="Symbol" pitchFamily="18" charset="2"/>
              </a:rPr>
              <a:t> </a:t>
            </a:r>
            <a:r>
              <a:rPr lang="en-US" smtClean="0">
                <a:latin typeface="Comic Sans MS" pitchFamily="66" charset="0"/>
                <a:sym typeface="Symbol" pitchFamily="18" charset="2"/>
              </a:rPr>
              <a:t>h</a:t>
            </a:r>
            <a:r>
              <a:rPr lang="en-US" smtClean="0">
                <a:sym typeface="Symbol" pitchFamily="18" charset="2"/>
              </a:rPr>
              <a:t> is a tour in G’ with cost 0</a:t>
            </a:r>
          </a:p>
          <a:p>
            <a:pPr eaLnBrk="1" hangingPunct="1">
              <a:lnSpc>
                <a:spcPct val="110000"/>
              </a:lnSpc>
            </a:pPr>
            <a:r>
              <a:rPr lang="en-US" smtClean="0">
                <a:sym typeface="Symbol" pitchFamily="18" charset="2"/>
              </a:rPr>
              <a:t>G’ has a tour </a:t>
            </a:r>
            <a:r>
              <a:rPr lang="en-US" smtClean="0">
                <a:latin typeface="Comic Sans MS" pitchFamily="66" charset="0"/>
                <a:sym typeface="Symbol" pitchFamily="18" charset="2"/>
              </a:rPr>
              <a:t>h’</a:t>
            </a:r>
            <a:r>
              <a:rPr lang="en-US" smtClean="0">
                <a:sym typeface="Symbol" pitchFamily="18" charset="2"/>
              </a:rPr>
              <a:t> of cost at most 0</a:t>
            </a:r>
          </a:p>
          <a:p>
            <a:pPr lvl="1" eaLnBrk="1" hangingPunct="1">
              <a:lnSpc>
                <a:spcPct val="110000"/>
              </a:lnSpc>
              <a:buFont typeface="Symbol" pitchFamily="18" charset="2"/>
              <a:buChar char="Þ"/>
            </a:pPr>
            <a:r>
              <a:rPr lang="en-US" smtClean="0">
                <a:sym typeface="Symbol" pitchFamily="18" charset="2"/>
              </a:rPr>
              <a:t> Each edge on tour must have cost 0</a:t>
            </a:r>
          </a:p>
          <a:p>
            <a:pPr lvl="1" eaLnBrk="1" hangingPunct="1">
              <a:lnSpc>
                <a:spcPct val="110000"/>
              </a:lnSpc>
              <a:buFont typeface="Symbol" pitchFamily="18" charset="2"/>
              <a:buChar char="Þ"/>
            </a:pPr>
            <a:r>
              <a:rPr lang="en-US" smtClean="0">
                <a:sym typeface="Symbol" pitchFamily="18" charset="2"/>
              </a:rPr>
              <a:t> </a:t>
            </a:r>
            <a:r>
              <a:rPr lang="en-US" smtClean="0">
                <a:latin typeface="Comic Sans MS" pitchFamily="66" charset="0"/>
                <a:sym typeface="Symbol" pitchFamily="18" charset="2"/>
              </a:rPr>
              <a:t>h’</a:t>
            </a:r>
            <a:r>
              <a:rPr lang="en-US" smtClean="0">
                <a:sym typeface="Symbol" pitchFamily="18" charset="2"/>
              </a:rPr>
              <a:t> contains only edges in E</a:t>
            </a:r>
          </a:p>
        </p:txBody>
      </p:sp>
      <p:sp>
        <p:nvSpPr>
          <p:cNvPr id="52229" name="Oval 4"/>
          <p:cNvSpPr>
            <a:spLocks noChangeArrowheads="1"/>
          </p:cNvSpPr>
          <p:nvPr/>
        </p:nvSpPr>
        <p:spPr bwMode="auto">
          <a:xfrm>
            <a:off x="1200150" y="1219200"/>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2230" name="Oval 5"/>
          <p:cNvSpPr>
            <a:spLocks noChangeArrowheads="1"/>
          </p:cNvSpPr>
          <p:nvPr/>
        </p:nvSpPr>
        <p:spPr bwMode="auto">
          <a:xfrm>
            <a:off x="2552700" y="1219200"/>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2231" name="Oval 6"/>
          <p:cNvSpPr>
            <a:spLocks noChangeArrowheads="1"/>
          </p:cNvSpPr>
          <p:nvPr/>
        </p:nvSpPr>
        <p:spPr bwMode="auto">
          <a:xfrm>
            <a:off x="1200150" y="2838450"/>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2232" name="Oval 7"/>
          <p:cNvSpPr>
            <a:spLocks noChangeArrowheads="1"/>
          </p:cNvSpPr>
          <p:nvPr/>
        </p:nvSpPr>
        <p:spPr bwMode="auto">
          <a:xfrm>
            <a:off x="2552700" y="2838450"/>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2233" name="Line 8"/>
          <p:cNvSpPr>
            <a:spLocks noChangeShapeType="1"/>
          </p:cNvSpPr>
          <p:nvPr/>
        </p:nvSpPr>
        <p:spPr bwMode="auto">
          <a:xfrm>
            <a:off x="1638300" y="3067050"/>
            <a:ext cx="933450" cy="0"/>
          </a:xfrm>
          <a:prstGeom prst="line">
            <a:avLst/>
          </a:prstGeom>
          <a:noFill/>
          <a:ln w="9525">
            <a:solidFill>
              <a:schemeClr val="tx1"/>
            </a:solidFill>
            <a:round/>
            <a:headEnd/>
            <a:tailEnd/>
          </a:ln>
        </p:spPr>
        <p:txBody>
          <a:bodyPr/>
          <a:lstStyle/>
          <a:p>
            <a:endParaRPr lang="en-US"/>
          </a:p>
        </p:txBody>
      </p:sp>
      <p:sp>
        <p:nvSpPr>
          <p:cNvPr id="52234" name="Line 9"/>
          <p:cNvSpPr>
            <a:spLocks noChangeShapeType="1"/>
          </p:cNvSpPr>
          <p:nvPr/>
        </p:nvSpPr>
        <p:spPr bwMode="auto">
          <a:xfrm>
            <a:off x="1409700" y="1647825"/>
            <a:ext cx="0" cy="1190625"/>
          </a:xfrm>
          <a:prstGeom prst="line">
            <a:avLst/>
          </a:prstGeom>
          <a:noFill/>
          <a:ln w="9525">
            <a:solidFill>
              <a:schemeClr val="tx1"/>
            </a:solidFill>
            <a:round/>
            <a:headEnd/>
            <a:tailEnd/>
          </a:ln>
        </p:spPr>
        <p:txBody>
          <a:bodyPr/>
          <a:lstStyle/>
          <a:p>
            <a:endParaRPr lang="en-US"/>
          </a:p>
        </p:txBody>
      </p:sp>
      <p:sp>
        <p:nvSpPr>
          <p:cNvPr id="52235" name="Line 10"/>
          <p:cNvSpPr>
            <a:spLocks noChangeShapeType="1"/>
          </p:cNvSpPr>
          <p:nvPr/>
        </p:nvSpPr>
        <p:spPr bwMode="auto">
          <a:xfrm>
            <a:off x="2771775" y="1647825"/>
            <a:ext cx="0" cy="1190625"/>
          </a:xfrm>
          <a:prstGeom prst="line">
            <a:avLst/>
          </a:prstGeom>
          <a:noFill/>
          <a:ln w="9525">
            <a:solidFill>
              <a:schemeClr val="tx1"/>
            </a:solidFill>
            <a:round/>
            <a:headEnd/>
            <a:tailEnd/>
          </a:ln>
        </p:spPr>
        <p:txBody>
          <a:bodyPr/>
          <a:lstStyle/>
          <a:p>
            <a:endParaRPr lang="en-US"/>
          </a:p>
        </p:txBody>
      </p:sp>
      <p:sp>
        <p:nvSpPr>
          <p:cNvPr id="52236" name="Line 11"/>
          <p:cNvSpPr>
            <a:spLocks noChangeShapeType="1"/>
          </p:cNvSpPr>
          <p:nvPr/>
        </p:nvSpPr>
        <p:spPr bwMode="auto">
          <a:xfrm>
            <a:off x="1524000" y="1619250"/>
            <a:ext cx="1104900" cy="1285875"/>
          </a:xfrm>
          <a:prstGeom prst="line">
            <a:avLst/>
          </a:prstGeom>
          <a:noFill/>
          <a:ln w="9525">
            <a:solidFill>
              <a:schemeClr val="tx1"/>
            </a:solidFill>
            <a:round/>
            <a:headEnd/>
            <a:tailEnd/>
          </a:ln>
        </p:spPr>
        <p:txBody>
          <a:bodyPr/>
          <a:lstStyle/>
          <a:p>
            <a:endParaRPr lang="en-US"/>
          </a:p>
        </p:txBody>
      </p:sp>
      <p:sp>
        <p:nvSpPr>
          <p:cNvPr id="52237" name="Line 12"/>
          <p:cNvSpPr>
            <a:spLocks noChangeShapeType="1"/>
          </p:cNvSpPr>
          <p:nvPr/>
        </p:nvSpPr>
        <p:spPr bwMode="auto">
          <a:xfrm flipH="1">
            <a:off x="1562100" y="1600200"/>
            <a:ext cx="1066800" cy="1285875"/>
          </a:xfrm>
          <a:prstGeom prst="line">
            <a:avLst/>
          </a:prstGeom>
          <a:noFill/>
          <a:ln w="9525">
            <a:solidFill>
              <a:schemeClr val="tx1"/>
            </a:solidFill>
            <a:round/>
            <a:headEnd/>
            <a:tailEnd/>
          </a:ln>
        </p:spPr>
        <p:txBody>
          <a:bodyPr/>
          <a:lstStyle/>
          <a:p>
            <a:endParaRPr lang="en-US"/>
          </a:p>
        </p:txBody>
      </p:sp>
      <p:sp>
        <p:nvSpPr>
          <p:cNvPr id="52238" name="Text Box 13"/>
          <p:cNvSpPr txBox="1">
            <a:spLocks noChangeArrowheads="1"/>
          </p:cNvSpPr>
          <p:nvPr/>
        </p:nvSpPr>
        <p:spPr bwMode="auto">
          <a:xfrm>
            <a:off x="1984375" y="3055938"/>
            <a:ext cx="311150" cy="366712"/>
          </a:xfrm>
          <a:prstGeom prst="rect">
            <a:avLst/>
          </a:prstGeom>
          <a:noFill/>
          <a:ln w="9525">
            <a:noFill/>
            <a:miter lim="800000"/>
            <a:headEnd/>
            <a:tailEnd/>
          </a:ln>
        </p:spPr>
        <p:txBody>
          <a:bodyPr wrap="none">
            <a:spAutoFit/>
          </a:bodyPr>
          <a:lstStyle/>
          <a:p>
            <a:pPr algn="l"/>
            <a:r>
              <a:rPr lang="en-US"/>
              <a:t>5</a:t>
            </a:r>
          </a:p>
        </p:txBody>
      </p:sp>
      <p:sp>
        <p:nvSpPr>
          <p:cNvPr id="52239" name="Text Box 14"/>
          <p:cNvSpPr txBox="1">
            <a:spLocks noChangeArrowheads="1"/>
          </p:cNvSpPr>
          <p:nvPr/>
        </p:nvSpPr>
        <p:spPr bwMode="auto">
          <a:xfrm>
            <a:off x="1127125" y="2084388"/>
            <a:ext cx="311150" cy="366712"/>
          </a:xfrm>
          <a:prstGeom prst="rect">
            <a:avLst/>
          </a:prstGeom>
          <a:noFill/>
          <a:ln w="9525">
            <a:noFill/>
            <a:miter lim="800000"/>
            <a:headEnd/>
            <a:tailEnd/>
          </a:ln>
        </p:spPr>
        <p:txBody>
          <a:bodyPr wrap="none">
            <a:spAutoFit/>
          </a:bodyPr>
          <a:lstStyle/>
          <a:p>
            <a:pPr algn="l"/>
            <a:r>
              <a:rPr lang="en-US"/>
              <a:t>3</a:t>
            </a:r>
          </a:p>
        </p:txBody>
      </p:sp>
      <p:sp>
        <p:nvSpPr>
          <p:cNvPr id="52240" name="Text Box 15"/>
          <p:cNvSpPr txBox="1">
            <a:spLocks noChangeArrowheads="1"/>
          </p:cNvSpPr>
          <p:nvPr/>
        </p:nvSpPr>
        <p:spPr bwMode="auto">
          <a:xfrm>
            <a:off x="2727325" y="2036763"/>
            <a:ext cx="311150" cy="366712"/>
          </a:xfrm>
          <a:prstGeom prst="rect">
            <a:avLst/>
          </a:prstGeom>
          <a:noFill/>
          <a:ln w="9525">
            <a:noFill/>
            <a:miter lim="800000"/>
            <a:headEnd/>
            <a:tailEnd/>
          </a:ln>
        </p:spPr>
        <p:txBody>
          <a:bodyPr wrap="none">
            <a:spAutoFit/>
          </a:bodyPr>
          <a:lstStyle/>
          <a:p>
            <a:pPr algn="l"/>
            <a:r>
              <a:rPr lang="en-US"/>
              <a:t>2</a:t>
            </a:r>
          </a:p>
        </p:txBody>
      </p:sp>
      <p:sp>
        <p:nvSpPr>
          <p:cNvPr id="52241" name="Text Box 16"/>
          <p:cNvSpPr txBox="1">
            <a:spLocks noChangeArrowheads="1"/>
          </p:cNvSpPr>
          <p:nvPr/>
        </p:nvSpPr>
        <p:spPr bwMode="auto">
          <a:xfrm>
            <a:off x="1574800" y="2341563"/>
            <a:ext cx="311150" cy="366712"/>
          </a:xfrm>
          <a:prstGeom prst="rect">
            <a:avLst/>
          </a:prstGeom>
          <a:noFill/>
          <a:ln w="9525">
            <a:noFill/>
            <a:miter lim="800000"/>
            <a:headEnd/>
            <a:tailEnd/>
          </a:ln>
        </p:spPr>
        <p:txBody>
          <a:bodyPr wrap="none">
            <a:spAutoFit/>
          </a:bodyPr>
          <a:lstStyle/>
          <a:p>
            <a:pPr algn="l"/>
            <a:r>
              <a:rPr lang="en-US"/>
              <a:t>1</a:t>
            </a:r>
          </a:p>
        </p:txBody>
      </p:sp>
      <p:sp>
        <p:nvSpPr>
          <p:cNvPr id="52242" name="Text Box 17"/>
          <p:cNvSpPr txBox="1">
            <a:spLocks noChangeArrowheads="1"/>
          </p:cNvSpPr>
          <p:nvPr/>
        </p:nvSpPr>
        <p:spPr bwMode="auto">
          <a:xfrm>
            <a:off x="1651000" y="1570038"/>
            <a:ext cx="311150" cy="366712"/>
          </a:xfrm>
          <a:prstGeom prst="rect">
            <a:avLst/>
          </a:prstGeom>
          <a:noFill/>
          <a:ln w="9525">
            <a:noFill/>
            <a:miter lim="800000"/>
            <a:headEnd/>
            <a:tailEnd/>
          </a:ln>
        </p:spPr>
        <p:txBody>
          <a:bodyPr wrap="none">
            <a:spAutoFit/>
          </a:bodyPr>
          <a:lstStyle/>
          <a:p>
            <a:pPr algn="l"/>
            <a:r>
              <a:rPr lang="en-US"/>
              <a:t>1</a:t>
            </a:r>
          </a:p>
        </p:txBody>
      </p:sp>
      <p:grpSp>
        <p:nvGrpSpPr>
          <p:cNvPr id="52243" name="Group 18"/>
          <p:cNvGrpSpPr>
            <a:grpSpLocks/>
          </p:cNvGrpSpPr>
          <p:nvPr/>
        </p:nvGrpSpPr>
        <p:grpSpPr bwMode="auto">
          <a:xfrm>
            <a:off x="5718175" y="1093788"/>
            <a:ext cx="1911350" cy="2328862"/>
            <a:chOff x="4058" y="797"/>
            <a:chExt cx="1204" cy="1467"/>
          </a:xfrm>
        </p:grpSpPr>
        <p:sp>
          <p:nvSpPr>
            <p:cNvPr id="52244" name="Oval 19"/>
            <p:cNvSpPr>
              <a:spLocks noChangeArrowheads="1"/>
            </p:cNvSpPr>
            <p:nvPr/>
          </p:nvSpPr>
          <p:spPr bwMode="auto">
            <a:xfrm>
              <a:off x="4104" y="876"/>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2245" name="Oval 20"/>
            <p:cNvSpPr>
              <a:spLocks noChangeArrowheads="1"/>
            </p:cNvSpPr>
            <p:nvPr/>
          </p:nvSpPr>
          <p:spPr bwMode="auto">
            <a:xfrm>
              <a:off x="4956" y="876"/>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2246" name="Oval 21"/>
            <p:cNvSpPr>
              <a:spLocks noChangeArrowheads="1"/>
            </p:cNvSpPr>
            <p:nvPr/>
          </p:nvSpPr>
          <p:spPr bwMode="auto">
            <a:xfrm>
              <a:off x="4104" y="1896"/>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2247" name="Oval 22"/>
            <p:cNvSpPr>
              <a:spLocks noChangeArrowheads="1"/>
            </p:cNvSpPr>
            <p:nvPr/>
          </p:nvSpPr>
          <p:spPr bwMode="auto">
            <a:xfrm>
              <a:off x="4956" y="189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2248" name="Line 23"/>
            <p:cNvSpPr>
              <a:spLocks noChangeShapeType="1"/>
            </p:cNvSpPr>
            <p:nvPr/>
          </p:nvSpPr>
          <p:spPr bwMode="auto">
            <a:xfrm>
              <a:off x="4374" y="1014"/>
              <a:ext cx="588" cy="0"/>
            </a:xfrm>
            <a:prstGeom prst="line">
              <a:avLst/>
            </a:prstGeom>
            <a:noFill/>
            <a:ln w="9525">
              <a:solidFill>
                <a:schemeClr val="tx1"/>
              </a:solidFill>
              <a:round/>
              <a:headEnd/>
              <a:tailEnd/>
            </a:ln>
          </p:spPr>
          <p:txBody>
            <a:bodyPr/>
            <a:lstStyle/>
            <a:p>
              <a:endParaRPr lang="en-US"/>
            </a:p>
          </p:txBody>
        </p:sp>
        <p:sp>
          <p:nvSpPr>
            <p:cNvPr id="52249" name="Line 24"/>
            <p:cNvSpPr>
              <a:spLocks noChangeShapeType="1"/>
            </p:cNvSpPr>
            <p:nvPr/>
          </p:nvSpPr>
          <p:spPr bwMode="auto">
            <a:xfrm>
              <a:off x="4380" y="2040"/>
              <a:ext cx="588" cy="0"/>
            </a:xfrm>
            <a:prstGeom prst="line">
              <a:avLst/>
            </a:prstGeom>
            <a:noFill/>
            <a:ln w="9525">
              <a:solidFill>
                <a:schemeClr val="tx1"/>
              </a:solidFill>
              <a:round/>
              <a:headEnd/>
              <a:tailEnd/>
            </a:ln>
          </p:spPr>
          <p:txBody>
            <a:bodyPr/>
            <a:lstStyle/>
            <a:p>
              <a:endParaRPr lang="en-US"/>
            </a:p>
          </p:txBody>
        </p:sp>
        <p:sp>
          <p:nvSpPr>
            <p:cNvPr id="52250" name="Line 25"/>
            <p:cNvSpPr>
              <a:spLocks noChangeShapeType="1"/>
            </p:cNvSpPr>
            <p:nvPr/>
          </p:nvSpPr>
          <p:spPr bwMode="auto">
            <a:xfrm>
              <a:off x="4236" y="1146"/>
              <a:ext cx="0" cy="750"/>
            </a:xfrm>
            <a:prstGeom prst="line">
              <a:avLst/>
            </a:prstGeom>
            <a:noFill/>
            <a:ln w="9525">
              <a:solidFill>
                <a:schemeClr val="tx1"/>
              </a:solidFill>
              <a:round/>
              <a:headEnd/>
              <a:tailEnd/>
            </a:ln>
          </p:spPr>
          <p:txBody>
            <a:bodyPr/>
            <a:lstStyle/>
            <a:p>
              <a:endParaRPr lang="en-US"/>
            </a:p>
          </p:txBody>
        </p:sp>
        <p:sp>
          <p:nvSpPr>
            <p:cNvPr id="52251" name="Line 26"/>
            <p:cNvSpPr>
              <a:spLocks noChangeShapeType="1"/>
            </p:cNvSpPr>
            <p:nvPr/>
          </p:nvSpPr>
          <p:spPr bwMode="auto">
            <a:xfrm>
              <a:off x="5094" y="1146"/>
              <a:ext cx="0" cy="750"/>
            </a:xfrm>
            <a:prstGeom prst="line">
              <a:avLst/>
            </a:prstGeom>
            <a:noFill/>
            <a:ln w="9525">
              <a:solidFill>
                <a:schemeClr val="tx1"/>
              </a:solidFill>
              <a:round/>
              <a:headEnd/>
              <a:tailEnd/>
            </a:ln>
          </p:spPr>
          <p:txBody>
            <a:bodyPr/>
            <a:lstStyle/>
            <a:p>
              <a:endParaRPr lang="en-US"/>
            </a:p>
          </p:txBody>
        </p:sp>
        <p:sp>
          <p:nvSpPr>
            <p:cNvPr id="52252" name="Line 27"/>
            <p:cNvSpPr>
              <a:spLocks noChangeShapeType="1"/>
            </p:cNvSpPr>
            <p:nvPr/>
          </p:nvSpPr>
          <p:spPr bwMode="auto">
            <a:xfrm>
              <a:off x="4308" y="1128"/>
              <a:ext cx="696" cy="810"/>
            </a:xfrm>
            <a:prstGeom prst="line">
              <a:avLst/>
            </a:prstGeom>
            <a:noFill/>
            <a:ln w="9525">
              <a:solidFill>
                <a:schemeClr val="tx1"/>
              </a:solidFill>
              <a:round/>
              <a:headEnd/>
              <a:tailEnd/>
            </a:ln>
          </p:spPr>
          <p:txBody>
            <a:bodyPr/>
            <a:lstStyle/>
            <a:p>
              <a:endParaRPr lang="en-US"/>
            </a:p>
          </p:txBody>
        </p:sp>
        <p:sp>
          <p:nvSpPr>
            <p:cNvPr id="52253" name="Line 28"/>
            <p:cNvSpPr>
              <a:spLocks noChangeShapeType="1"/>
            </p:cNvSpPr>
            <p:nvPr/>
          </p:nvSpPr>
          <p:spPr bwMode="auto">
            <a:xfrm flipH="1">
              <a:off x="4332" y="1116"/>
              <a:ext cx="672" cy="810"/>
            </a:xfrm>
            <a:prstGeom prst="line">
              <a:avLst/>
            </a:prstGeom>
            <a:noFill/>
            <a:ln w="9525">
              <a:solidFill>
                <a:schemeClr val="tx1"/>
              </a:solidFill>
              <a:round/>
              <a:headEnd/>
              <a:tailEnd/>
            </a:ln>
          </p:spPr>
          <p:txBody>
            <a:bodyPr/>
            <a:lstStyle/>
            <a:p>
              <a:endParaRPr lang="en-US"/>
            </a:p>
          </p:txBody>
        </p:sp>
        <p:sp>
          <p:nvSpPr>
            <p:cNvPr id="52254" name="Text Box 29"/>
            <p:cNvSpPr txBox="1">
              <a:spLocks noChangeArrowheads="1"/>
            </p:cNvSpPr>
            <p:nvPr/>
          </p:nvSpPr>
          <p:spPr bwMode="auto">
            <a:xfrm>
              <a:off x="4586" y="797"/>
              <a:ext cx="196" cy="231"/>
            </a:xfrm>
            <a:prstGeom prst="rect">
              <a:avLst/>
            </a:prstGeom>
            <a:noFill/>
            <a:ln w="9525">
              <a:noFill/>
              <a:miter lim="800000"/>
              <a:headEnd/>
              <a:tailEnd/>
            </a:ln>
          </p:spPr>
          <p:txBody>
            <a:bodyPr wrap="none">
              <a:spAutoFit/>
            </a:bodyPr>
            <a:lstStyle/>
            <a:p>
              <a:pPr algn="l"/>
              <a:r>
                <a:rPr lang="en-US"/>
                <a:t>1</a:t>
              </a:r>
            </a:p>
          </p:txBody>
        </p:sp>
        <p:sp>
          <p:nvSpPr>
            <p:cNvPr id="52255" name="Text Box 30"/>
            <p:cNvSpPr txBox="1">
              <a:spLocks noChangeArrowheads="1"/>
            </p:cNvSpPr>
            <p:nvPr/>
          </p:nvSpPr>
          <p:spPr bwMode="auto">
            <a:xfrm>
              <a:off x="4598" y="2033"/>
              <a:ext cx="196" cy="231"/>
            </a:xfrm>
            <a:prstGeom prst="rect">
              <a:avLst/>
            </a:prstGeom>
            <a:noFill/>
            <a:ln w="9525">
              <a:noFill/>
              <a:miter lim="800000"/>
              <a:headEnd/>
              <a:tailEnd/>
            </a:ln>
          </p:spPr>
          <p:txBody>
            <a:bodyPr wrap="none">
              <a:spAutoFit/>
            </a:bodyPr>
            <a:lstStyle/>
            <a:p>
              <a:pPr algn="l"/>
              <a:r>
                <a:rPr lang="en-US"/>
                <a:t>0</a:t>
              </a:r>
            </a:p>
          </p:txBody>
        </p:sp>
        <p:sp>
          <p:nvSpPr>
            <p:cNvPr id="52256" name="Text Box 31"/>
            <p:cNvSpPr txBox="1">
              <a:spLocks noChangeArrowheads="1"/>
            </p:cNvSpPr>
            <p:nvPr/>
          </p:nvSpPr>
          <p:spPr bwMode="auto">
            <a:xfrm>
              <a:off x="4058" y="1421"/>
              <a:ext cx="196" cy="231"/>
            </a:xfrm>
            <a:prstGeom prst="rect">
              <a:avLst/>
            </a:prstGeom>
            <a:noFill/>
            <a:ln w="9525">
              <a:noFill/>
              <a:miter lim="800000"/>
              <a:headEnd/>
              <a:tailEnd/>
            </a:ln>
          </p:spPr>
          <p:txBody>
            <a:bodyPr wrap="none">
              <a:spAutoFit/>
            </a:bodyPr>
            <a:lstStyle/>
            <a:p>
              <a:pPr algn="l"/>
              <a:r>
                <a:rPr lang="en-US"/>
                <a:t>0</a:t>
              </a:r>
            </a:p>
          </p:txBody>
        </p:sp>
        <p:sp>
          <p:nvSpPr>
            <p:cNvPr id="52257" name="Text Box 32"/>
            <p:cNvSpPr txBox="1">
              <a:spLocks noChangeArrowheads="1"/>
            </p:cNvSpPr>
            <p:nvPr/>
          </p:nvSpPr>
          <p:spPr bwMode="auto">
            <a:xfrm>
              <a:off x="5066" y="1391"/>
              <a:ext cx="196" cy="231"/>
            </a:xfrm>
            <a:prstGeom prst="rect">
              <a:avLst/>
            </a:prstGeom>
            <a:noFill/>
            <a:ln w="9525">
              <a:noFill/>
              <a:miter lim="800000"/>
              <a:headEnd/>
              <a:tailEnd/>
            </a:ln>
          </p:spPr>
          <p:txBody>
            <a:bodyPr wrap="none">
              <a:spAutoFit/>
            </a:bodyPr>
            <a:lstStyle/>
            <a:p>
              <a:pPr algn="l"/>
              <a:r>
                <a:rPr lang="en-US"/>
                <a:t>0</a:t>
              </a:r>
            </a:p>
          </p:txBody>
        </p:sp>
        <p:sp>
          <p:nvSpPr>
            <p:cNvPr id="52258" name="Text Box 33"/>
            <p:cNvSpPr txBox="1">
              <a:spLocks noChangeArrowheads="1"/>
            </p:cNvSpPr>
            <p:nvPr/>
          </p:nvSpPr>
          <p:spPr bwMode="auto">
            <a:xfrm>
              <a:off x="4340" y="1583"/>
              <a:ext cx="196" cy="231"/>
            </a:xfrm>
            <a:prstGeom prst="rect">
              <a:avLst/>
            </a:prstGeom>
            <a:noFill/>
            <a:ln w="9525">
              <a:noFill/>
              <a:miter lim="800000"/>
              <a:headEnd/>
              <a:tailEnd/>
            </a:ln>
          </p:spPr>
          <p:txBody>
            <a:bodyPr wrap="none">
              <a:spAutoFit/>
            </a:bodyPr>
            <a:lstStyle/>
            <a:p>
              <a:pPr algn="l"/>
              <a:r>
                <a:rPr lang="en-US"/>
                <a:t>0</a:t>
              </a:r>
            </a:p>
          </p:txBody>
        </p:sp>
        <p:sp>
          <p:nvSpPr>
            <p:cNvPr id="52259" name="Text Box 34"/>
            <p:cNvSpPr txBox="1">
              <a:spLocks noChangeArrowheads="1"/>
            </p:cNvSpPr>
            <p:nvPr/>
          </p:nvSpPr>
          <p:spPr bwMode="auto">
            <a:xfrm>
              <a:off x="4388" y="1097"/>
              <a:ext cx="196" cy="231"/>
            </a:xfrm>
            <a:prstGeom prst="rect">
              <a:avLst/>
            </a:prstGeom>
            <a:noFill/>
            <a:ln w="9525">
              <a:noFill/>
              <a:miter lim="800000"/>
              <a:headEnd/>
              <a:tailEnd/>
            </a:ln>
          </p:spPr>
          <p:txBody>
            <a:bodyPr wrap="none">
              <a:spAutoFit/>
            </a:bodyPr>
            <a:lstStyle/>
            <a:p>
              <a:pPr algn="l"/>
              <a:r>
                <a:rPr lang="en-US"/>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16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16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16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16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1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CD82864E-B54C-47D2-8232-91E16EB5DC75}" type="slidenum">
              <a:rPr lang="en-US" smtClean="0"/>
              <a:pPr/>
              <a:t>5</a:t>
            </a:fld>
            <a:endParaRPr lang="en-US" smtClean="0"/>
          </a:p>
        </p:txBody>
      </p:sp>
      <p:sp>
        <p:nvSpPr>
          <p:cNvPr id="8195" name="Rectangle 2"/>
          <p:cNvSpPr>
            <a:spLocks noGrp="1" noChangeArrowheads="1"/>
          </p:cNvSpPr>
          <p:nvPr>
            <p:ph type="title"/>
          </p:nvPr>
        </p:nvSpPr>
        <p:spPr/>
        <p:txBody>
          <a:bodyPr/>
          <a:lstStyle/>
          <a:p>
            <a:pPr eaLnBrk="1" hangingPunct="1"/>
            <a:r>
              <a:rPr lang="en-US" smtClean="0"/>
              <a:t>Class of “P” Problems</a:t>
            </a:r>
          </a:p>
        </p:txBody>
      </p:sp>
      <p:sp>
        <p:nvSpPr>
          <p:cNvPr id="893955" name="Rectangle 3"/>
          <p:cNvSpPr>
            <a:spLocks noGrp="1" noChangeArrowheads="1"/>
          </p:cNvSpPr>
          <p:nvPr>
            <p:ph type="body" idx="1"/>
          </p:nvPr>
        </p:nvSpPr>
        <p:spPr>
          <a:xfrm>
            <a:off x="342900" y="1184275"/>
            <a:ext cx="8461375" cy="4946650"/>
          </a:xfrm>
        </p:spPr>
        <p:txBody>
          <a:bodyPr/>
          <a:lstStyle/>
          <a:p>
            <a:pPr eaLnBrk="1" hangingPunct="1">
              <a:lnSpc>
                <a:spcPct val="130000"/>
              </a:lnSpc>
            </a:pPr>
            <a:r>
              <a:rPr lang="en-US" b="1" smtClean="0">
                <a:solidFill>
                  <a:srgbClr val="DD0111"/>
                </a:solidFill>
              </a:rPr>
              <a:t>Class P</a:t>
            </a:r>
            <a:r>
              <a:rPr lang="en-US" smtClean="0">
                <a:solidFill>
                  <a:schemeClr val="tx1"/>
                </a:solidFill>
              </a:rPr>
              <a:t> consists of (decision) problems that are </a:t>
            </a:r>
            <a:r>
              <a:rPr lang="en-US" smtClean="0">
                <a:solidFill>
                  <a:srgbClr val="0000FF"/>
                </a:solidFill>
              </a:rPr>
              <a:t>solvable in polynomial time</a:t>
            </a:r>
            <a:r>
              <a:rPr lang="en-US" smtClean="0">
                <a:solidFill>
                  <a:schemeClr val="tx1"/>
                </a:solidFill>
              </a:rPr>
              <a:t>:</a:t>
            </a:r>
            <a:endParaRPr lang="en-US" sz="1000" smtClean="0">
              <a:solidFill>
                <a:schemeClr val="tx1"/>
              </a:solidFill>
            </a:endParaRPr>
          </a:p>
          <a:p>
            <a:pPr eaLnBrk="1" hangingPunct="1">
              <a:lnSpc>
                <a:spcPct val="130000"/>
              </a:lnSpc>
              <a:buFontTx/>
              <a:buNone/>
            </a:pPr>
            <a:r>
              <a:rPr lang="en-US" smtClean="0">
                <a:solidFill>
                  <a:schemeClr val="tx1"/>
                </a:solidFill>
              </a:rPr>
              <a:t> 		there exists an algorithm that can solve the 	problem in </a:t>
            </a:r>
            <a:r>
              <a:rPr lang="en-US" smtClean="0">
                <a:solidFill>
                  <a:srgbClr val="0000FF"/>
                </a:solidFill>
                <a:latin typeface="Comic Sans MS" pitchFamily="66" charset="0"/>
              </a:rPr>
              <a:t>O(n</a:t>
            </a:r>
            <a:r>
              <a:rPr lang="en-US" baseline="30000" smtClean="0">
                <a:solidFill>
                  <a:srgbClr val="0000FF"/>
                </a:solidFill>
                <a:latin typeface="Comic Sans MS" pitchFamily="66" charset="0"/>
              </a:rPr>
              <a:t>k</a:t>
            </a:r>
            <a:r>
              <a:rPr lang="en-US" smtClean="0">
                <a:solidFill>
                  <a:srgbClr val="0000FF"/>
                </a:solidFill>
                <a:latin typeface="Comic Sans MS" pitchFamily="66" charset="0"/>
              </a:rPr>
              <a:t>)</a:t>
            </a:r>
            <a:r>
              <a:rPr lang="en-US" smtClean="0">
                <a:solidFill>
                  <a:srgbClr val="0000FF"/>
                </a:solidFill>
              </a:rPr>
              <a:t>,</a:t>
            </a:r>
            <a:r>
              <a:rPr lang="en-US" smtClean="0">
                <a:solidFill>
                  <a:schemeClr val="tx1"/>
                </a:solidFill>
              </a:rPr>
              <a:t> k constant</a:t>
            </a:r>
          </a:p>
          <a:p>
            <a:pPr eaLnBrk="1" hangingPunct="1">
              <a:lnSpc>
                <a:spcPct val="130000"/>
              </a:lnSpc>
            </a:pPr>
            <a:r>
              <a:rPr lang="en-US" smtClean="0">
                <a:solidFill>
                  <a:schemeClr val="tx1"/>
                </a:solidFill>
              </a:rPr>
              <a:t>Problems in P are also called </a:t>
            </a:r>
            <a:r>
              <a:rPr lang="en-US" b="1" smtClean="0">
                <a:solidFill>
                  <a:srgbClr val="DD0111"/>
                </a:solidFill>
              </a:rPr>
              <a:t>tractable</a:t>
            </a:r>
          </a:p>
          <a:p>
            <a:pPr eaLnBrk="1" hangingPunct="1">
              <a:lnSpc>
                <a:spcPct val="130000"/>
              </a:lnSpc>
            </a:pPr>
            <a:r>
              <a:rPr lang="en-US" smtClean="0">
                <a:solidFill>
                  <a:schemeClr val="tx1"/>
                </a:solidFill>
              </a:rPr>
              <a:t>Problems not in P are also called </a:t>
            </a:r>
            <a:r>
              <a:rPr lang="en-US" b="1" smtClean="0">
                <a:solidFill>
                  <a:srgbClr val="DD0111"/>
                </a:solidFill>
              </a:rPr>
              <a:t>intractable</a:t>
            </a:r>
          </a:p>
          <a:p>
            <a:pPr lvl="1" eaLnBrk="1" hangingPunct="1">
              <a:lnSpc>
                <a:spcPct val="130000"/>
              </a:lnSpc>
            </a:pPr>
            <a:r>
              <a:rPr lang="en-US" smtClean="0"/>
              <a:t>Can be solved in reasonable time only for </a:t>
            </a:r>
            <a:r>
              <a:rPr lang="en-US" smtClean="0">
                <a:solidFill>
                  <a:schemeClr val="hlink"/>
                </a:solidFill>
              </a:rPr>
              <a:t>small inputs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39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39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p:spPr>
        <p:txBody>
          <a:bodyPr/>
          <a:lstStyle/>
          <a:p>
            <a:fld id="{D5FFB828-11BD-4182-8330-3C4BF1642DC7}" type="slidenum">
              <a:rPr lang="en-US" smtClean="0"/>
              <a:pPr/>
              <a:t>50</a:t>
            </a:fld>
            <a:endParaRPr lang="en-US" smtClean="0"/>
          </a:p>
        </p:txBody>
      </p:sp>
      <p:sp>
        <p:nvSpPr>
          <p:cNvPr id="53251"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53252" name="Picture 3"/>
          <p:cNvPicPr>
            <a:picLocks noChangeAspect="1" noChangeArrowheads="1"/>
          </p:cNvPicPr>
          <p:nvPr/>
        </p:nvPicPr>
        <p:blipFill>
          <a:blip r:embed="rId2"/>
          <a:srcRect/>
          <a:stretch>
            <a:fillRect/>
          </a:stretch>
        </p:blipFill>
        <p:spPr bwMode="auto">
          <a:xfrm>
            <a:off x="179388" y="1700213"/>
            <a:ext cx="7777162" cy="5089525"/>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p:spPr>
        <p:txBody>
          <a:bodyPr/>
          <a:lstStyle/>
          <a:p>
            <a:fld id="{207CE818-9547-4983-92EF-68B3C21E3593}" type="slidenum">
              <a:rPr lang="en-US" smtClean="0"/>
              <a:pPr/>
              <a:t>51</a:t>
            </a:fld>
            <a:endParaRPr lang="en-US" smtClean="0"/>
          </a:p>
        </p:txBody>
      </p:sp>
      <p:sp>
        <p:nvSpPr>
          <p:cNvPr id="54275"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54276" name="Picture 3"/>
          <p:cNvPicPr>
            <a:picLocks noChangeAspect="1" noChangeArrowheads="1"/>
          </p:cNvPicPr>
          <p:nvPr/>
        </p:nvPicPr>
        <p:blipFill>
          <a:blip r:embed="rId2"/>
          <a:srcRect/>
          <a:stretch>
            <a:fillRect/>
          </a:stretch>
        </p:blipFill>
        <p:spPr bwMode="auto">
          <a:xfrm>
            <a:off x="0" y="1700213"/>
            <a:ext cx="9144000" cy="4491037"/>
          </a:xfrm>
          <a:prstGeom prst="rect">
            <a:avLst/>
          </a:prstGeom>
          <a:noFill/>
          <a:ln w="9525">
            <a:noFill/>
            <a:miter lim="800000"/>
            <a:headEnd/>
            <a:tailEnd/>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p:spPr>
        <p:txBody>
          <a:bodyPr/>
          <a:lstStyle/>
          <a:p>
            <a:fld id="{CC461A73-E338-43B1-B11C-F62CF24725C0}" type="slidenum">
              <a:rPr lang="en-US" smtClean="0"/>
              <a:pPr/>
              <a:t>52</a:t>
            </a:fld>
            <a:endParaRPr lang="en-US" smtClean="0"/>
          </a:p>
        </p:txBody>
      </p:sp>
      <p:sp>
        <p:nvSpPr>
          <p:cNvPr id="55299"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55300" name="Picture 3"/>
          <p:cNvPicPr>
            <a:picLocks noChangeAspect="1" noChangeArrowheads="1"/>
          </p:cNvPicPr>
          <p:nvPr/>
        </p:nvPicPr>
        <p:blipFill>
          <a:blip r:embed="rId2"/>
          <a:srcRect/>
          <a:stretch>
            <a:fillRect/>
          </a:stretch>
        </p:blipFill>
        <p:spPr bwMode="auto">
          <a:xfrm>
            <a:off x="0" y="1700213"/>
            <a:ext cx="9144000" cy="4887912"/>
          </a:xfrm>
          <a:prstGeom prst="rect">
            <a:avLst/>
          </a:prstGeom>
          <a:noFill/>
          <a:ln w="9525">
            <a:noFill/>
            <a:miter lim="800000"/>
            <a:headEnd/>
            <a:tailEnd/>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a:noFill/>
        </p:spPr>
        <p:txBody>
          <a:bodyPr/>
          <a:lstStyle/>
          <a:p>
            <a:fld id="{6C8A6CCE-C015-4757-A32C-6F0F862F104E}" type="slidenum">
              <a:rPr lang="en-US" smtClean="0"/>
              <a:pPr/>
              <a:t>53</a:t>
            </a:fld>
            <a:endParaRPr lang="en-US" smtClean="0"/>
          </a:p>
        </p:txBody>
      </p:sp>
      <p:sp>
        <p:nvSpPr>
          <p:cNvPr id="56323"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56324" name="Picture 3"/>
          <p:cNvPicPr>
            <a:picLocks noChangeAspect="1" noChangeArrowheads="1"/>
          </p:cNvPicPr>
          <p:nvPr/>
        </p:nvPicPr>
        <p:blipFill>
          <a:blip r:embed="rId2"/>
          <a:srcRect/>
          <a:stretch>
            <a:fillRect/>
          </a:stretch>
        </p:blipFill>
        <p:spPr bwMode="auto">
          <a:xfrm>
            <a:off x="0" y="1657350"/>
            <a:ext cx="9144000" cy="5200650"/>
          </a:xfrm>
          <a:prstGeom prst="rect">
            <a:avLst/>
          </a:prstGeom>
          <a:noFill/>
          <a:ln w="9525">
            <a:noFill/>
            <a:miter lim="800000"/>
            <a:headEnd/>
            <a:tailEnd/>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a:noFill/>
        </p:spPr>
        <p:txBody>
          <a:bodyPr/>
          <a:lstStyle/>
          <a:p>
            <a:fld id="{02E4187F-429A-4DAA-831E-AD26D56F472F}" type="slidenum">
              <a:rPr lang="en-US" smtClean="0"/>
              <a:pPr/>
              <a:t>54</a:t>
            </a:fld>
            <a:endParaRPr lang="en-US" smtClean="0"/>
          </a:p>
        </p:txBody>
      </p:sp>
      <p:sp>
        <p:nvSpPr>
          <p:cNvPr id="57347"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57348" name="Picture 3"/>
          <p:cNvPicPr>
            <a:picLocks noChangeAspect="1" noChangeArrowheads="1"/>
          </p:cNvPicPr>
          <p:nvPr/>
        </p:nvPicPr>
        <p:blipFill>
          <a:blip r:embed="rId2"/>
          <a:srcRect/>
          <a:stretch>
            <a:fillRect/>
          </a:stretch>
        </p:blipFill>
        <p:spPr bwMode="auto">
          <a:xfrm>
            <a:off x="0" y="1844675"/>
            <a:ext cx="9144000" cy="3659188"/>
          </a:xfrm>
          <a:prstGeom prst="rect">
            <a:avLst/>
          </a:prstGeom>
          <a:noFill/>
          <a:ln w="9525">
            <a:noFill/>
            <a:miter lim="800000"/>
            <a:headEnd/>
            <a:tailEnd/>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a:noFill/>
        </p:spPr>
        <p:txBody>
          <a:bodyPr/>
          <a:lstStyle/>
          <a:p>
            <a:fld id="{831C6115-7709-424E-8D0F-661F3E2D1C61}" type="slidenum">
              <a:rPr lang="en-US" smtClean="0"/>
              <a:pPr/>
              <a:t>55</a:t>
            </a:fld>
            <a:endParaRPr lang="en-US" smtClean="0"/>
          </a:p>
        </p:txBody>
      </p:sp>
      <p:sp>
        <p:nvSpPr>
          <p:cNvPr id="58371"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58372" name="Picture 3"/>
          <p:cNvPicPr>
            <a:picLocks noChangeAspect="1" noChangeArrowheads="1"/>
          </p:cNvPicPr>
          <p:nvPr/>
        </p:nvPicPr>
        <p:blipFill>
          <a:blip r:embed="rId2"/>
          <a:srcRect/>
          <a:stretch>
            <a:fillRect/>
          </a:stretch>
        </p:blipFill>
        <p:spPr bwMode="auto">
          <a:xfrm>
            <a:off x="0" y="1862138"/>
            <a:ext cx="9144000" cy="3686175"/>
          </a:xfrm>
          <a:prstGeom prst="rect">
            <a:avLst/>
          </a:prstGeom>
          <a:noFill/>
          <a:ln w="9525">
            <a:noFill/>
            <a:miter lim="800000"/>
            <a:headEnd/>
            <a:tailEnd/>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A99B4A9A-637F-4759-B7F4-1AC8B4509D83}" type="slidenum">
              <a:rPr lang="en-US" smtClean="0"/>
              <a:pPr/>
              <a:t>56</a:t>
            </a:fld>
            <a:endParaRPr lang="en-US" smtClean="0"/>
          </a:p>
        </p:txBody>
      </p:sp>
      <p:sp>
        <p:nvSpPr>
          <p:cNvPr id="59395" name="Rectangle 2"/>
          <p:cNvSpPr>
            <a:spLocks noGrp="1" noChangeArrowheads="1"/>
          </p:cNvSpPr>
          <p:nvPr>
            <p:ph type="title"/>
          </p:nvPr>
        </p:nvSpPr>
        <p:spPr/>
        <p:txBody>
          <a:bodyPr/>
          <a:lstStyle/>
          <a:p>
            <a:pPr eaLnBrk="1" hangingPunct="1"/>
            <a:r>
              <a:rPr lang="en-US" dirty="0" smtClean="0"/>
              <a:t>Readings &amp; Watching</a:t>
            </a:r>
            <a:endParaRPr lang="en-US" dirty="0" smtClean="0"/>
          </a:p>
        </p:txBody>
      </p:sp>
      <p:sp>
        <p:nvSpPr>
          <p:cNvPr id="59396" name="Rectangle 3"/>
          <p:cNvSpPr>
            <a:spLocks noGrp="1" noChangeArrowheads="1"/>
          </p:cNvSpPr>
          <p:nvPr>
            <p:ph type="body" idx="1"/>
          </p:nvPr>
        </p:nvSpPr>
        <p:spPr/>
        <p:txBody>
          <a:bodyPr/>
          <a:lstStyle/>
          <a:p>
            <a:pPr eaLnBrk="1" hangingPunct="1"/>
            <a:r>
              <a:rPr lang="en-US" dirty="0" smtClean="0"/>
              <a:t>Chapter </a:t>
            </a:r>
            <a:r>
              <a:rPr lang="en-US" dirty="0" smtClean="0"/>
              <a:t>34</a:t>
            </a:r>
          </a:p>
          <a:p>
            <a:pPr eaLnBrk="1" hangingPunct="1"/>
            <a:r>
              <a:rPr lang="en-US" dirty="0">
                <a:hlinkClick r:id="rId3"/>
              </a:rPr>
              <a:t>https://</a:t>
            </a:r>
            <a:r>
              <a:rPr lang="en-US" dirty="0" smtClean="0">
                <a:hlinkClick r:id="rId3"/>
              </a:rPr>
              <a:t>www.youtube.com/watch?v=e2cF8a5aAhE</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58" y="3148013"/>
            <a:ext cx="8229600" cy="906462"/>
          </a:xfrm>
        </p:spPr>
        <p:txBody>
          <a:bodyPr/>
          <a:lstStyle/>
          <a:p>
            <a:r>
              <a:rPr lang="en-US" smtClean="0"/>
              <a:t>Thanks ALL</a:t>
            </a:r>
            <a:endParaRPr lang="en-US" dirty="0"/>
          </a:p>
        </p:txBody>
      </p:sp>
      <p:sp>
        <p:nvSpPr>
          <p:cNvPr id="3" name="Slide Number Placeholder 2"/>
          <p:cNvSpPr>
            <a:spLocks noGrp="1"/>
          </p:cNvSpPr>
          <p:nvPr>
            <p:ph type="sldNum" sz="quarter" idx="12"/>
          </p:nvPr>
        </p:nvSpPr>
        <p:spPr/>
        <p:txBody>
          <a:bodyPr/>
          <a:lstStyle/>
          <a:p>
            <a:pPr>
              <a:defRPr/>
            </a:pPr>
            <a:fld id="{0E975FEA-CEA4-4971-BD87-AFD79F96F667}"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4A881E74-5E61-48C4-9FCF-2C5D8CBAB2A8}" type="slidenum">
              <a:rPr lang="en-US" smtClean="0"/>
              <a:pPr/>
              <a:t>6</a:t>
            </a:fld>
            <a:endParaRPr lang="en-US" smtClean="0"/>
          </a:p>
        </p:txBody>
      </p:sp>
      <p:sp>
        <p:nvSpPr>
          <p:cNvPr id="9219" name="Rectangle 2"/>
          <p:cNvSpPr>
            <a:spLocks noGrp="1" noChangeArrowheads="1"/>
          </p:cNvSpPr>
          <p:nvPr>
            <p:ph type="title" idx="4294967295"/>
          </p:nvPr>
        </p:nvSpPr>
        <p:spPr/>
        <p:txBody>
          <a:bodyPr/>
          <a:lstStyle/>
          <a:p>
            <a:pPr eaLnBrk="1" hangingPunct="1"/>
            <a:r>
              <a:rPr lang="en-GB" smtClean="0"/>
              <a:t>Decision problems</a:t>
            </a:r>
            <a:endParaRPr lang="en-US" smtClean="0"/>
          </a:p>
        </p:txBody>
      </p:sp>
      <p:sp>
        <p:nvSpPr>
          <p:cNvPr id="9220" name="Text Box 3"/>
          <p:cNvSpPr txBox="1">
            <a:spLocks noChangeArrowheads="1"/>
          </p:cNvSpPr>
          <p:nvPr/>
        </p:nvSpPr>
        <p:spPr bwMode="auto">
          <a:xfrm>
            <a:off x="396875" y="1376363"/>
            <a:ext cx="7591425" cy="1917700"/>
          </a:xfrm>
          <a:prstGeom prst="rect">
            <a:avLst/>
          </a:prstGeom>
          <a:noFill/>
          <a:ln w="9525">
            <a:noFill/>
            <a:miter lim="800000"/>
            <a:headEnd/>
            <a:tailEnd/>
          </a:ln>
        </p:spPr>
        <p:txBody>
          <a:bodyPr wrap="none">
            <a:spAutoFit/>
          </a:bodyPr>
          <a:lstStyle/>
          <a:p>
            <a:pPr algn="l"/>
            <a:r>
              <a:rPr lang="en-GB" sz="2400"/>
              <a:t>A class of problems where for each input algorithm</a:t>
            </a:r>
          </a:p>
          <a:p>
            <a:pPr algn="l"/>
            <a:r>
              <a:rPr lang="en-GB" sz="2400"/>
              <a:t>have to </a:t>
            </a:r>
            <a:r>
              <a:rPr lang="en-GB" sz="2400">
                <a:solidFill>
                  <a:srgbClr val="0000FF"/>
                </a:solidFill>
              </a:rPr>
              <a:t>produce one of two possible answers</a:t>
            </a:r>
            <a:r>
              <a:rPr lang="en-GB" sz="2400"/>
              <a:t> - </a:t>
            </a:r>
            <a:r>
              <a:rPr lang="en-GB" sz="2400">
                <a:solidFill>
                  <a:srgbClr val="DD0111"/>
                </a:solidFill>
              </a:rPr>
              <a:t>“yes” or</a:t>
            </a:r>
          </a:p>
          <a:p>
            <a:pPr algn="l"/>
            <a:r>
              <a:rPr lang="en-GB" sz="2400">
                <a:solidFill>
                  <a:srgbClr val="DD0111"/>
                </a:solidFill>
              </a:rPr>
              <a:t>“no”,</a:t>
            </a:r>
            <a:r>
              <a:rPr lang="en-GB" sz="2400"/>
              <a:t> i.e. computable functions of the type</a:t>
            </a:r>
          </a:p>
          <a:p>
            <a:pPr algn="l"/>
            <a:endParaRPr lang="en-GB" sz="2400"/>
          </a:p>
          <a:p>
            <a:pPr algn="l"/>
            <a:r>
              <a:rPr lang="en-GB" sz="2400"/>
              <a:t> f: </a:t>
            </a:r>
            <a:r>
              <a:rPr lang="en-GB" sz="2400" b="1"/>
              <a:t>N</a:t>
            </a:r>
            <a:r>
              <a:rPr lang="en-GB" sz="2400"/>
              <a:t> </a:t>
            </a:r>
            <a:r>
              <a:rPr lang="en-GB" sz="2400">
                <a:sym typeface="Symbol" pitchFamily="18" charset="2"/>
              </a:rPr>
              <a:t></a:t>
            </a:r>
            <a:r>
              <a:rPr lang="en-GB" sz="2400"/>
              <a:t> {0,1} </a:t>
            </a:r>
            <a:endParaRPr lang="en-US" sz="24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CBAE6591-9080-45F1-BBF3-EF370B20CFBF}" type="slidenum">
              <a:rPr lang="en-US" smtClean="0"/>
              <a:pPr/>
              <a:t>7</a:t>
            </a:fld>
            <a:endParaRPr lang="en-US" smtClean="0"/>
          </a:p>
        </p:txBody>
      </p:sp>
      <p:sp>
        <p:nvSpPr>
          <p:cNvPr id="10243" name="Rectangle 2"/>
          <p:cNvSpPr>
            <a:spLocks noGrp="1" noChangeArrowheads="1"/>
          </p:cNvSpPr>
          <p:nvPr>
            <p:ph type="title"/>
          </p:nvPr>
        </p:nvSpPr>
        <p:spPr/>
        <p:txBody>
          <a:bodyPr/>
          <a:lstStyle/>
          <a:p>
            <a:pPr eaLnBrk="1" hangingPunct="1"/>
            <a:r>
              <a:rPr lang="en-US" smtClean="0"/>
              <a:t>Optimization &amp; Decision Problems</a:t>
            </a:r>
          </a:p>
        </p:txBody>
      </p:sp>
      <p:sp>
        <p:nvSpPr>
          <p:cNvPr id="894979" name="Rectangle 3"/>
          <p:cNvSpPr>
            <a:spLocks noGrp="1" noChangeArrowheads="1"/>
          </p:cNvSpPr>
          <p:nvPr>
            <p:ph type="body" idx="1"/>
          </p:nvPr>
        </p:nvSpPr>
        <p:spPr>
          <a:xfrm>
            <a:off x="350838" y="1135063"/>
            <a:ext cx="8229600" cy="5465762"/>
          </a:xfrm>
        </p:spPr>
        <p:txBody>
          <a:bodyPr/>
          <a:lstStyle/>
          <a:p>
            <a:pPr eaLnBrk="1" hangingPunct="1">
              <a:lnSpc>
                <a:spcPct val="110000"/>
              </a:lnSpc>
            </a:pPr>
            <a:r>
              <a:rPr lang="en-US" b="1" smtClean="0">
                <a:solidFill>
                  <a:srgbClr val="DD0111"/>
                </a:solidFill>
              </a:rPr>
              <a:t>Decision problems</a:t>
            </a:r>
          </a:p>
          <a:p>
            <a:pPr lvl="1" eaLnBrk="1" hangingPunct="1">
              <a:lnSpc>
                <a:spcPct val="110000"/>
              </a:lnSpc>
            </a:pPr>
            <a:r>
              <a:rPr lang="en-US" smtClean="0"/>
              <a:t>Given an input and a question regarding a problem, determine if the answer is </a:t>
            </a:r>
            <a:r>
              <a:rPr lang="en-US" smtClean="0">
                <a:solidFill>
                  <a:srgbClr val="0000FF"/>
                </a:solidFill>
              </a:rPr>
              <a:t>yes or no</a:t>
            </a:r>
          </a:p>
          <a:p>
            <a:pPr eaLnBrk="1" hangingPunct="1">
              <a:lnSpc>
                <a:spcPct val="110000"/>
              </a:lnSpc>
            </a:pPr>
            <a:r>
              <a:rPr lang="en-US" b="1" smtClean="0">
                <a:solidFill>
                  <a:srgbClr val="DD0111"/>
                </a:solidFill>
              </a:rPr>
              <a:t>Optimization problems</a:t>
            </a:r>
          </a:p>
          <a:p>
            <a:pPr lvl="1" eaLnBrk="1" hangingPunct="1">
              <a:lnSpc>
                <a:spcPct val="110000"/>
              </a:lnSpc>
            </a:pPr>
            <a:r>
              <a:rPr lang="en-US" smtClean="0"/>
              <a:t>Find a solution with the </a:t>
            </a:r>
            <a:r>
              <a:rPr lang="en-US" smtClean="0">
                <a:solidFill>
                  <a:srgbClr val="0000FF"/>
                </a:solidFill>
              </a:rPr>
              <a:t>“best”</a:t>
            </a:r>
            <a:r>
              <a:rPr lang="en-US" smtClean="0"/>
              <a:t> value</a:t>
            </a:r>
          </a:p>
          <a:p>
            <a:pPr eaLnBrk="1" hangingPunct="1">
              <a:lnSpc>
                <a:spcPct val="110000"/>
              </a:lnSpc>
            </a:pPr>
            <a:r>
              <a:rPr lang="en-US" smtClean="0">
                <a:solidFill>
                  <a:srgbClr val="DD0111"/>
                </a:solidFill>
              </a:rPr>
              <a:t>Optimization problems can be cast as decision problems that are easier to study</a:t>
            </a:r>
          </a:p>
          <a:p>
            <a:pPr lvl="1" eaLnBrk="1" hangingPunct="1">
              <a:lnSpc>
                <a:spcPct val="110000"/>
              </a:lnSpc>
            </a:pPr>
            <a:r>
              <a:rPr lang="en-US" smtClean="0">
                <a:latin typeface="Monotype Corsiva" pitchFamily="66" charset="0"/>
              </a:rPr>
              <a:t>E.g.:</a:t>
            </a:r>
            <a:r>
              <a:rPr lang="en-US" smtClean="0">
                <a:solidFill>
                  <a:srgbClr val="DD0111"/>
                </a:solidFill>
                <a:latin typeface="Monotype Corsiva" pitchFamily="66" charset="0"/>
              </a:rPr>
              <a:t> </a:t>
            </a:r>
            <a:r>
              <a:rPr lang="en-US" smtClean="0"/>
              <a:t>Shortest path: G = unweighted directed graph</a:t>
            </a:r>
          </a:p>
          <a:p>
            <a:pPr lvl="2" eaLnBrk="1" hangingPunct="1">
              <a:lnSpc>
                <a:spcPct val="110000"/>
              </a:lnSpc>
            </a:pPr>
            <a:r>
              <a:rPr lang="en-US" smtClean="0"/>
              <a:t>Find a path between u and v that uses the fewest edges</a:t>
            </a:r>
          </a:p>
          <a:p>
            <a:pPr lvl="2" eaLnBrk="1" hangingPunct="1">
              <a:lnSpc>
                <a:spcPct val="110000"/>
              </a:lnSpc>
            </a:pPr>
            <a:r>
              <a:rPr lang="en-US" i="1" smtClean="0">
                <a:latin typeface="Monotype Corsiva" pitchFamily="66" charset="0"/>
              </a:rPr>
              <a:t>Does a path exist from u to v consisting of at most k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949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49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49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49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49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49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4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CCAC3667-5FE8-41A7-A329-B674C442984A}" type="slidenum">
              <a:rPr lang="en-US" smtClean="0"/>
              <a:pPr/>
              <a:t>8</a:t>
            </a:fld>
            <a:endParaRPr lang="en-US" smtClean="0"/>
          </a:p>
        </p:txBody>
      </p:sp>
      <p:sp>
        <p:nvSpPr>
          <p:cNvPr id="11267" name="Rectangle 2"/>
          <p:cNvSpPr>
            <a:spLocks noGrp="1" noChangeArrowheads="1"/>
          </p:cNvSpPr>
          <p:nvPr>
            <p:ph type="title"/>
          </p:nvPr>
        </p:nvSpPr>
        <p:spPr/>
        <p:txBody>
          <a:bodyPr/>
          <a:lstStyle/>
          <a:p>
            <a:pPr eaLnBrk="1" hangingPunct="1"/>
            <a:r>
              <a:rPr lang="en-US" smtClean="0"/>
              <a:t>Nondeterministic Algorithms</a:t>
            </a:r>
          </a:p>
        </p:txBody>
      </p:sp>
      <p:sp>
        <p:nvSpPr>
          <p:cNvPr id="896003" name="Rectangle 3"/>
          <p:cNvSpPr>
            <a:spLocks noGrp="1" noChangeArrowheads="1"/>
          </p:cNvSpPr>
          <p:nvPr>
            <p:ph type="body" idx="1"/>
          </p:nvPr>
        </p:nvSpPr>
        <p:spPr>
          <a:xfrm>
            <a:off x="350838" y="1214438"/>
            <a:ext cx="8556625" cy="5518150"/>
          </a:xfrm>
        </p:spPr>
        <p:txBody>
          <a:bodyPr/>
          <a:lstStyle/>
          <a:p>
            <a:pPr marL="533400" indent="-533400" eaLnBrk="1" hangingPunct="1">
              <a:lnSpc>
                <a:spcPct val="130000"/>
              </a:lnSpc>
              <a:buFontTx/>
              <a:buNone/>
            </a:pPr>
            <a:r>
              <a:rPr lang="en-US" b="1" smtClean="0">
                <a:solidFill>
                  <a:srgbClr val="DD0111"/>
                </a:solidFill>
              </a:rPr>
              <a:t>Nondeterministic algorithm</a:t>
            </a:r>
            <a:r>
              <a:rPr lang="en-US" smtClean="0"/>
              <a:t> = two stage procedure:</a:t>
            </a:r>
          </a:p>
          <a:p>
            <a:pPr marL="533400" indent="-533400" eaLnBrk="1" hangingPunct="1">
              <a:lnSpc>
                <a:spcPct val="130000"/>
              </a:lnSpc>
              <a:buFontTx/>
              <a:buAutoNum type="arabicParenR"/>
            </a:pPr>
            <a:r>
              <a:rPr lang="en-US" smtClean="0"/>
              <a:t>Nondeterministic (“guessing”) stage: </a:t>
            </a:r>
          </a:p>
          <a:p>
            <a:pPr marL="914400" lvl="1" indent="-457200" eaLnBrk="1" hangingPunct="1">
              <a:lnSpc>
                <a:spcPct val="130000"/>
              </a:lnSpc>
              <a:buFontTx/>
              <a:buNone/>
            </a:pPr>
            <a:r>
              <a:rPr lang="en-US" smtClean="0"/>
              <a:t>	</a:t>
            </a:r>
            <a:r>
              <a:rPr lang="en-US" smtClean="0">
                <a:solidFill>
                  <a:schemeClr val="hlink"/>
                </a:solidFill>
              </a:rPr>
              <a:t>generate an</a:t>
            </a:r>
            <a:r>
              <a:rPr lang="en-US" smtClean="0"/>
              <a:t> </a:t>
            </a:r>
            <a:r>
              <a:rPr lang="en-US" smtClean="0">
                <a:solidFill>
                  <a:schemeClr val="hlink"/>
                </a:solidFill>
              </a:rPr>
              <a:t>arbitrary string</a:t>
            </a:r>
            <a:r>
              <a:rPr lang="en-US" smtClean="0"/>
              <a:t> that can be thought of as a candidate solution (“</a:t>
            </a:r>
            <a:r>
              <a:rPr lang="en-US" smtClean="0">
                <a:solidFill>
                  <a:srgbClr val="DD0111"/>
                </a:solidFill>
              </a:rPr>
              <a:t>certificate</a:t>
            </a:r>
            <a:r>
              <a:rPr lang="en-US" smtClean="0"/>
              <a:t>”)</a:t>
            </a:r>
          </a:p>
          <a:p>
            <a:pPr marL="533400" indent="-533400" eaLnBrk="1" hangingPunct="1">
              <a:lnSpc>
                <a:spcPct val="130000"/>
              </a:lnSpc>
              <a:buFontTx/>
              <a:buAutoNum type="arabicParenR"/>
            </a:pPr>
            <a:r>
              <a:rPr lang="en-US" smtClean="0"/>
              <a:t>Deterministic (“verification”) stage:</a:t>
            </a:r>
          </a:p>
          <a:p>
            <a:pPr marL="914400" lvl="1" indent="-457200" eaLnBrk="1" hangingPunct="1">
              <a:lnSpc>
                <a:spcPct val="130000"/>
              </a:lnSpc>
              <a:buFontTx/>
              <a:buNone/>
            </a:pPr>
            <a:r>
              <a:rPr lang="en-US" smtClean="0"/>
              <a:t>	take the certificate and the instance to the problem and </a:t>
            </a:r>
            <a:r>
              <a:rPr lang="en-US" smtClean="0">
                <a:solidFill>
                  <a:schemeClr val="hlink"/>
                </a:solidFill>
              </a:rPr>
              <a:t>returns YES if the certificate represents a solution</a:t>
            </a:r>
          </a:p>
          <a:p>
            <a:pPr marL="533400" indent="-533400" eaLnBrk="1" hangingPunct="1">
              <a:lnSpc>
                <a:spcPct val="130000"/>
              </a:lnSpc>
            </a:pPr>
            <a:r>
              <a:rPr lang="en-US" b="1" smtClean="0">
                <a:solidFill>
                  <a:srgbClr val="DD0111"/>
                </a:solidFill>
              </a:rPr>
              <a:t>Nondeterministic polynomial</a:t>
            </a:r>
            <a:r>
              <a:rPr lang="en-US" smtClean="0">
                <a:solidFill>
                  <a:srgbClr val="DD0111"/>
                </a:solidFill>
              </a:rPr>
              <a:t> (NP)</a:t>
            </a:r>
            <a:r>
              <a:rPr lang="en-US" smtClean="0"/>
              <a:t> = verification stage is polynomial</a:t>
            </a:r>
            <a:r>
              <a:rPr lang="en-US" smtClean="0">
                <a:sym typeface="Symbol" pitchFamily="18" charset="2"/>
              </a:rPr>
              <a:t> </a:t>
            </a:r>
          </a:p>
        </p:txBody>
      </p:sp>
      <p:sp>
        <p:nvSpPr>
          <p:cNvPr id="896004" name="Freeform 4"/>
          <p:cNvSpPr>
            <a:spLocks/>
          </p:cNvSpPr>
          <p:nvPr/>
        </p:nvSpPr>
        <p:spPr bwMode="auto">
          <a:xfrm>
            <a:off x="4092575" y="3784600"/>
            <a:ext cx="5022850" cy="2654300"/>
          </a:xfrm>
          <a:custGeom>
            <a:avLst/>
            <a:gdLst>
              <a:gd name="T0" fmla="*/ 0 w 3164"/>
              <a:gd name="T1" fmla="*/ 2147483647 h 1672"/>
              <a:gd name="T2" fmla="*/ 2147483647 w 3164"/>
              <a:gd name="T3" fmla="*/ 2147483647 h 1672"/>
              <a:gd name="T4" fmla="*/ 2147483647 w 3164"/>
              <a:gd name="T5" fmla="*/ 2147483647 h 1672"/>
              <a:gd name="T6" fmla="*/ 2147483647 w 3164"/>
              <a:gd name="T7" fmla="*/ 2147483647 h 1672"/>
              <a:gd name="T8" fmla="*/ 0 60000 65536"/>
              <a:gd name="T9" fmla="*/ 0 60000 65536"/>
              <a:gd name="T10" fmla="*/ 0 60000 65536"/>
              <a:gd name="T11" fmla="*/ 0 60000 65536"/>
              <a:gd name="T12" fmla="*/ 0 w 3164"/>
              <a:gd name="T13" fmla="*/ 0 h 1672"/>
              <a:gd name="T14" fmla="*/ 3164 w 3164"/>
              <a:gd name="T15" fmla="*/ 1672 h 1672"/>
            </a:gdLst>
            <a:ahLst/>
            <a:cxnLst>
              <a:cxn ang="T8">
                <a:pos x="T0" y="T1"/>
              </a:cxn>
              <a:cxn ang="T9">
                <a:pos x="T2" y="T3"/>
              </a:cxn>
              <a:cxn ang="T10">
                <a:pos x="T4" y="T5"/>
              </a:cxn>
              <a:cxn ang="T11">
                <a:pos x="T6" y="T7"/>
              </a:cxn>
            </a:cxnLst>
            <a:rect l="T12" t="T13" r="T14" b="T15"/>
            <a:pathLst>
              <a:path w="3164" h="1672">
                <a:moveTo>
                  <a:pt x="0" y="1483"/>
                </a:moveTo>
                <a:cubicBezTo>
                  <a:pt x="446" y="1480"/>
                  <a:pt x="2186" y="1672"/>
                  <a:pt x="2675" y="1463"/>
                </a:cubicBezTo>
                <a:cubicBezTo>
                  <a:pt x="3164" y="1254"/>
                  <a:pt x="3129" y="458"/>
                  <a:pt x="2935" y="229"/>
                </a:cubicBezTo>
                <a:cubicBezTo>
                  <a:pt x="2741" y="0"/>
                  <a:pt x="1806" y="120"/>
                  <a:pt x="1509" y="91"/>
                </a:cubicBezTo>
              </a:path>
            </a:pathLst>
          </a:custGeom>
          <a:noFill/>
          <a:ln w="254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6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600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600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6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E603F3D1-1B10-489F-859F-39209888296C}" type="slidenum">
              <a:rPr lang="en-US" smtClean="0"/>
              <a:pPr/>
              <a:t>9</a:t>
            </a:fld>
            <a:endParaRPr lang="en-US" smtClean="0"/>
          </a:p>
        </p:txBody>
      </p:sp>
      <p:sp>
        <p:nvSpPr>
          <p:cNvPr id="12291" name="Rectangle 2"/>
          <p:cNvSpPr>
            <a:spLocks noGrp="1" noChangeArrowheads="1"/>
          </p:cNvSpPr>
          <p:nvPr>
            <p:ph type="title"/>
          </p:nvPr>
        </p:nvSpPr>
        <p:spPr/>
        <p:txBody>
          <a:bodyPr/>
          <a:lstStyle/>
          <a:p>
            <a:pPr eaLnBrk="1" hangingPunct="1"/>
            <a:r>
              <a:rPr lang="en-US" smtClean="0"/>
              <a:t>Class of “NP” Problems</a:t>
            </a:r>
          </a:p>
        </p:txBody>
      </p:sp>
      <p:sp>
        <p:nvSpPr>
          <p:cNvPr id="12292" name="Rectangle 3"/>
          <p:cNvSpPr>
            <a:spLocks noGrp="1" noChangeArrowheads="1"/>
          </p:cNvSpPr>
          <p:nvPr>
            <p:ph type="body" idx="1"/>
          </p:nvPr>
        </p:nvSpPr>
        <p:spPr/>
        <p:txBody>
          <a:bodyPr/>
          <a:lstStyle/>
          <a:p>
            <a:pPr eaLnBrk="1" hangingPunct="1">
              <a:lnSpc>
                <a:spcPct val="160000"/>
              </a:lnSpc>
            </a:pPr>
            <a:r>
              <a:rPr lang="en-US" b="1" smtClean="0"/>
              <a:t>Class NP</a:t>
            </a:r>
            <a:r>
              <a:rPr lang="en-US" smtClean="0"/>
              <a:t> consists of problems that are </a:t>
            </a:r>
            <a:r>
              <a:rPr lang="en-US" smtClean="0">
                <a:solidFill>
                  <a:srgbClr val="DD0111"/>
                </a:solidFill>
              </a:rPr>
              <a:t>verifiable in polynomial time</a:t>
            </a:r>
            <a:r>
              <a:rPr lang="en-US" smtClean="0"/>
              <a:t> (i.e., could be solved by nondeterministic polynomial algorithms)</a:t>
            </a:r>
          </a:p>
          <a:p>
            <a:pPr lvl="1" eaLnBrk="1" hangingPunct="1">
              <a:lnSpc>
                <a:spcPct val="160000"/>
              </a:lnSpc>
            </a:pPr>
            <a:r>
              <a:rPr lang="en-US" smtClean="0"/>
              <a:t>If we were </a:t>
            </a:r>
            <a:r>
              <a:rPr lang="en-US" smtClean="0">
                <a:solidFill>
                  <a:schemeClr val="hlink"/>
                </a:solidFill>
              </a:rPr>
              <a:t>given a “certificate”</a:t>
            </a:r>
            <a:r>
              <a:rPr lang="en-US" smtClean="0"/>
              <a:t> of a solution, we could </a:t>
            </a:r>
            <a:r>
              <a:rPr lang="en-US" smtClean="0">
                <a:solidFill>
                  <a:schemeClr val="hlink"/>
                </a:solidFill>
              </a:rPr>
              <a:t>verify</a:t>
            </a:r>
            <a:r>
              <a:rPr lang="en-US" smtClean="0"/>
              <a:t> that the certificate is correct in time </a:t>
            </a:r>
            <a:r>
              <a:rPr lang="en-US" smtClean="0">
                <a:solidFill>
                  <a:schemeClr val="hlink"/>
                </a:solidFill>
              </a:rPr>
              <a:t>polynomial</a:t>
            </a:r>
            <a:r>
              <a:rPr lang="en-US" smtClean="0"/>
              <a:t> to the size of the input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8671</TotalTime>
  <Words>2700</Words>
  <Application>Microsoft Office PowerPoint</Application>
  <PresentationFormat>On-screen Show (4:3)</PresentationFormat>
  <Paragraphs>534</Paragraphs>
  <Slides>57</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6" baseType="lpstr">
      <vt:lpstr>Arial</vt:lpstr>
      <vt:lpstr>Comic Sans MS</vt:lpstr>
      <vt:lpstr>Monotype Corsiva</vt:lpstr>
      <vt:lpstr>新細明體</vt:lpstr>
      <vt:lpstr>Symbol</vt:lpstr>
      <vt:lpstr>Times New Roman</vt:lpstr>
      <vt:lpstr>Default Design</vt:lpstr>
      <vt:lpstr>Microsoft Equation 3.0</vt:lpstr>
      <vt:lpstr>Visio.Drawing.4</vt:lpstr>
      <vt:lpstr>Analysis of Algorithms</vt:lpstr>
      <vt:lpstr>NP-Completeness</vt:lpstr>
      <vt:lpstr>Turing’s Halting Problem</vt:lpstr>
      <vt:lpstr>Polynomial Time</vt:lpstr>
      <vt:lpstr>Class of “P” Problems</vt:lpstr>
      <vt:lpstr>Decision problems</vt:lpstr>
      <vt:lpstr>Optimization &amp; Decision Problems</vt:lpstr>
      <vt:lpstr>Nondeterministic Algorithms</vt:lpstr>
      <vt:lpstr>Class of “NP” Problems</vt:lpstr>
      <vt:lpstr>E.g.: Hamiltonian Cycle</vt:lpstr>
      <vt:lpstr>Polynomial Reduction Algorithm</vt:lpstr>
      <vt:lpstr>Reductions</vt:lpstr>
      <vt:lpstr>NP-Completeness</vt:lpstr>
      <vt:lpstr>NP-Completeness (why NPC?)</vt:lpstr>
      <vt:lpstr>Proving NP-Completeness</vt:lpstr>
      <vt:lpstr>Proving NP-Completeness</vt:lpstr>
      <vt:lpstr>Is P = NP?</vt:lpstr>
      <vt:lpstr>Relation among P, NP, NPC</vt:lpstr>
      <vt:lpstr>Arguments about P, NP, NPC</vt:lpstr>
      <vt:lpstr>PowerPoint Presentation</vt:lpstr>
      <vt:lpstr>Why discussion on NPC</vt:lpstr>
      <vt:lpstr>P &amp; NP-Complete Problems</vt:lpstr>
      <vt:lpstr>P &amp; NP-Complete Problems</vt:lpstr>
      <vt:lpstr>A First NP-complete problem</vt:lpstr>
      <vt:lpstr>First NP-complete problem—Circuit Satisfiability (problem definition)</vt:lpstr>
      <vt:lpstr>Circuit Satisfiability Problem: definition</vt:lpstr>
      <vt:lpstr>PowerPoint Presentation</vt:lpstr>
      <vt:lpstr>Solving circuit-satisfiability problem</vt:lpstr>
      <vt:lpstr>Circuit Satisfiability: Theorem</vt:lpstr>
      <vt:lpstr>Circuit-satisfiability problem is NP-complete</vt:lpstr>
      <vt:lpstr>Circuit-satisfiability problem is NP-complete (cont.)</vt:lpstr>
      <vt:lpstr>NPC proof –Formula Satisfiability (SAT)</vt:lpstr>
      <vt:lpstr>SAT is NP-complete</vt:lpstr>
      <vt:lpstr>PowerPoint Presentation</vt:lpstr>
      <vt:lpstr>3-CNF Satisfiability</vt:lpstr>
      <vt:lpstr>Clique</vt:lpstr>
      <vt:lpstr>Clique Verifier</vt:lpstr>
      <vt:lpstr>CLIQUE is NP-complete</vt:lpstr>
      <vt:lpstr>3-CNF p Clique</vt:lpstr>
      <vt:lpstr>3-CNF p Clique</vt:lpstr>
      <vt:lpstr>3-CNF p Clique</vt:lpstr>
      <vt:lpstr>3-CNF p Clique</vt:lpstr>
      <vt:lpstr>PowerPoint Presentation</vt:lpstr>
      <vt:lpstr>Vertex Cover</vt:lpstr>
      <vt:lpstr>The Traveling Salesman Problem</vt:lpstr>
      <vt:lpstr>Traveling-salesman problem is NPC </vt:lpstr>
      <vt:lpstr>TSP  NP</vt:lpstr>
      <vt:lpstr>HAM-CYCLE p TSP </vt:lpstr>
      <vt:lpstr>HAM-CYCLE p TSP </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lpstr>Readings &amp; Watching</vt:lpstr>
      <vt:lpstr>Thanks ALL</vt:lpstr>
    </vt:vector>
  </TitlesOfParts>
  <Company>University of Nevada, Reno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Monica Nicolescu</dc:creator>
  <cp:lastModifiedBy>Tanvir</cp:lastModifiedBy>
  <cp:revision>1193</cp:revision>
  <dcterms:created xsi:type="dcterms:W3CDTF">2003-07-26T00:47:08Z</dcterms:created>
  <dcterms:modified xsi:type="dcterms:W3CDTF">2019-01-19T12:41:34Z</dcterms:modified>
</cp:coreProperties>
</file>