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807" r:id="rId2"/>
    <p:sldMasterId id="2147483819" r:id="rId3"/>
  </p:sldMasterIdLst>
  <p:notesMasterIdLst>
    <p:notesMasterId r:id="rId38"/>
  </p:notesMasterIdLst>
  <p:sldIdLst>
    <p:sldId id="256" r:id="rId4"/>
    <p:sldId id="297" r:id="rId5"/>
    <p:sldId id="298" r:id="rId6"/>
    <p:sldId id="313" r:id="rId7"/>
    <p:sldId id="314" r:id="rId8"/>
    <p:sldId id="299" r:id="rId9"/>
    <p:sldId id="300" r:id="rId10"/>
    <p:sldId id="301" r:id="rId11"/>
    <p:sldId id="302" r:id="rId12"/>
    <p:sldId id="317" r:id="rId13"/>
    <p:sldId id="363" r:id="rId14"/>
    <p:sldId id="364" r:id="rId15"/>
    <p:sldId id="365" r:id="rId16"/>
    <p:sldId id="281" r:id="rId17"/>
    <p:sldId id="290" r:id="rId18"/>
    <p:sldId id="282" r:id="rId19"/>
    <p:sldId id="283" r:id="rId20"/>
    <p:sldId id="291" r:id="rId21"/>
    <p:sldId id="285" r:id="rId22"/>
    <p:sldId id="315" r:id="rId23"/>
    <p:sldId id="292" r:id="rId24"/>
    <p:sldId id="316" r:id="rId25"/>
    <p:sldId id="293" r:id="rId26"/>
    <p:sldId id="294" r:id="rId27"/>
    <p:sldId id="318" r:id="rId28"/>
    <p:sldId id="367" r:id="rId29"/>
    <p:sldId id="368" r:id="rId30"/>
    <p:sldId id="369" r:id="rId31"/>
    <p:sldId id="370" r:id="rId32"/>
    <p:sldId id="371" r:id="rId33"/>
    <p:sldId id="372" r:id="rId34"/>
    <p:sldId id="296" r:id="rId35"/>
    <p:sldId id="361" r:id="rId36"/>
    <p:sldId id="36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Math5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92DDCA-E2F2-41C9-A8B4-1E085D9A1589}" type="datetimeFigureOut">
              <a:rPr lang="en-US"/>
              <a:pPr>
                <a:defRPr/>
              </a:pPr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8B6A9A-70C0-4F3C-AF1D-6AE10CA4A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5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631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1E554-17CF-4EF1-A8BE-25FE98E44E54}" type="slidenum">
              <a:rPr lang="en-US" altLang="en-US" b="0" i="0" smtClean="0">
                <a:solidFill>
                  <a:srgbClr val="000000"/>
                </a:solidFill>
              </a:rPr>
              <a:pPr/>
              <a:t>30</a:t>
            </a:fld>
            <a:endParaRPr lang="en-US" altLang="en-US" b="0" i="0" smtClean="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562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BA058F-3380-45AF-9BE1-FB97BD02BD9A}" type="slidenum">
              <a:rPr lang="en-US" altLang="en-US" b="0" i="0" smtClean="0">
                <a:solidFill>
                  <a:srgbClr val="000000"/>
                </a:solidFill>
              </a:rPr>
              <a:pPr/>
              <a:t>31</a:t>
            </a:fld>
            <a:endParaRPr lang="en-US" altLang="en-US" b="0" i="0" smtClean="0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595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280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4FF0A1-170F-4342-B92D-79963D96D2DC}" type="slidenum">
              <a:rPr lang="en-US" altLang="en-US" b="0" i="0" smtClean="0">
                <a:solidFill>
                  <a:srgbClr val="000000"/>
                </a:solidFill>
              </a:rPr>
              <a:pPr/>
              <a:t>11</a:t>
            </a:fld>
            <a:endParaRPr lang="en-US" altLang="en-US" b="0" i="0" smtClean="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979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5FAB1A-F36B-4AC8-A08C-66E9A07348EF}" type="slidenum">
              <a:rPr lang="en-US" altLang="en-US" b="0" i="0" smtClean="0">
                <a:solidFill>
                  <a:srgbClr val="000000"/>
                </a:solidFill>
              </a:rPr>
              <a:pPr/>
              <a:t>12</a:t>
            </a:fld>
            <a:endParaRPr lang="en-US" altLang="en-US" b="0" i="0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968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5658BF-6735-4141-AE7B-2E01769ACEBE}" type="slidenum">
              <a:rPr lang="en-US" altLang="en-US" b="0" i="0" smtClean="0"/>
              <a:pPr/>
              <a:t>13</a:t>
            </a:fld>
            <a:endParaRPr lang="en-US" altLang="en-US" b="0" i="0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453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A944CE-7DF2-4D36-8C11-A2735D1FB51E}" type="slidenum">
              <a:rPr lang="en-US" altLang="en-US" b="0" i="0" smtClean="0">
                <a:solidFill>
                  <a:srgbClr val="000000"/>
                </a:solidFill>
              </a:rPr>
              <a:pPr/>
              <a:t>26</a:t>
            </a:fld>
            <a:endParaRPr lang="en-US" altLang="en-US" b="0" i="0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807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8DF65F-967C-4DC6-8E63-8B46C5CCE848}" type="slidenum">
              <a:rPr lang="en-US" altLang="en-US" b="0" i="0" smtClean="0">
                <a:solidFill>
                  <a:srgbClr val="000000"/>
                </a:solidFill>
              </a:rPr>
              <a:pPr/>
              <a:t>27</a:t>
            </a:fld>
            <a:endParaRPr lang="en-US" altLang="en-US" b="0" i="0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7506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AF8E39-613A-469C-9742-468017466B82}" type="slidenum">
              <a:rPr lang="en-US" altLang="en-US" b="0" i="0" smtClean="0">
                <a:solidFill>
                  <a:srgbClr val="000000"/>
                </a:solidFill>
              </a:rPr>
              <a:pPr/>
              <a:t>28</a:t>
            </a:fld>
            <a:endParaRPr lang="en-US" altLang="en-US" b="0" i="0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371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F81B4F-D106-4041-B7AC-8F6FD908ED90}" type="slidenum">
              <a:rPr lang="en-US" altLang="en-US" b="0" i="0" smtClean="0">
                <a:solidFill>
                  <a:srgbClr val="000000"/>
                </a:solidFill>
              </a:rPr>
              <a:pPr/>
              <a:t>29</a:t>
            </a:fld>
            <a:endParaRPr lang="en-US" altLang="en-US" b="0" i="0" smtClean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346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CF80A8-5FF5-4884-AFBD-374FBE1B6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BFA9C-EA1B-4693-AEC3-693A9F5B9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4F405-DEEE-409F-81D0-036F454C3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5F764-9A59-4F3D-8C39-8BD910066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400" b="0" i="0" smtClean="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 b="0" i="0" smtClean="0">
              <a:solidFill>
                <a:srgbClr val="000000"/>
              </a:solidFill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i="0" smtClean="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 b="0" i="0" smtClean="0">
              <a:solidFill>
                <a:srgbClr val="000000"/>
              </a:solidFill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2.#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FC4AA99-BCDC-41AB-8DA1-F75D158C5285}" type="slidenum">
              <a:rPr lang="en-US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5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735E16AA-96C5-4FD5-9030-FE4C91CF241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3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5B614A7E-B2B9-4F0F-A7B3-86C770F88F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5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42DE9CC3-BD7C-4AC4-A039-98FF87556B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8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DCE281E4-CB1C-4291-8C51-697F802D7AD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A8DBA230-04E2-46A5-A0AB-F05F953500A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2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B4E93E96-19E7-4B29-BDD9-5166DCBBC88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8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8071C-CDFE-4E25-B4B7-2C75498D9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8FC8D187-9AD0-4FA4-9C03-9E0386D4685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75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76A9987D-8C02-4657-9D80-37FFCFECD0A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46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7F8B5D37-8592-42C4-AE57-37C40EFFAB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68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9D1BA302-6C9F-4D90-A669-4FEE9A5EA33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91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hangingPunct="0">
                  <a:defRPr/>
                </a:pPr>
                <a:endParaRPr lang="en-US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>
                <a:defRPr/>
              </a:pPr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400" b="0" i="0" smtClean="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 b="0" i="0" smtClean="0">
              <a:solidFill>
                <a:srgbClr val="000000"/>
              </a:solidFill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i="0" smtClean="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 b="0" i="0" smtClean="0">
              <a:solidFill>
                <a:srgbClr val="000000"/>
              </a:solidFill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2.#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FC4AA99-BCDC-41AB-8DA1-F75D158C5285}" type="slidenum">
              <a:rPr lang="en-US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06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735E16AA-96C5-4FD5-9030-FE4C91CF241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40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5B614A7E-B2B9-4F0F-A7B3-86C770F88F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24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42DE9CC3-BD7C-4AC4-A039-98FF87556B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97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DCE281E4-CB1C-4291-8C51-697F802D7AD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593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A8DBA230-04E2-46A5-A0AB-F05F953500A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6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6FCBA3-642D-42E8-9C03-1D4649AF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B4E93E96-19E7-4B29-BDD9-5166DCBBC88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04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8FC8D187-9AD0-4FA4-9C03-9E0386D4685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57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76A9987D-8C02-4657-9D80-37FFCFECD0A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40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7F8B5D37-8592-42C4-AE57-37C40EFFAB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04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2.</a:t>
            </a:r>
            <a:fld id="{9D1BA302-6C9F-4D90-A669-4FEE9A5EA33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4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CA888-12AB-49A4-B655-E4C1CC7B3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56D0EB-45EF-4A0A-973E-598037C81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48F1D-7295-4D5D-B3F8-BAC51F6F1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579267-E515-4747-9E31-023433BCD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8F3665-33EE-4B20-A45A-C325C0D67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A2983A-957E-42B7-9429-794EB1829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CD1C7CD0-536D-49C7-96E7-376A58E59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5" r:id="rId2"/>
    <p:sldLayoutId id="2147483801" r:id="rId3"/>
    <p:sldLayoutId id="2147483796" r:id="rId4"/>
    <p:sldLayoutId id="2147483802" r:id="rId5"/>
    <p:sldLayoutId id="2147483797" r:id="rId6"/>
    <p:sldLayoutId id="2147483803" r:id="rId7"/>
    <p:sldLayoutId id="2147483804" r:id="rId8"/>
    <p:sldLayoutId id="2147483805" r:id="rId9"/>
    <p:sldLayoutId id="2147483798" r:id="rId10"/>
    <p:sldLayoutId id="2147483799" r:id="rId11"/>
    <p:sldLayoutId id="214748380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b="1">
                <a:solidFill>
                  <a:srgbClr val="000000"/>
                </a:solidFill>
              </a:rPr>
              <a:t>2.</a:t>
            </a:r>
            <a:fld id="{4B0107F7-1015-4285-A102-1F85FD0FF18A}" type="slidenum">
              <a:rPr lang="en-US" altLang="en-US" b="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b="1">
                <a:solidFill>
                  <a:srgbClr val="000000"/>
                </a:solidFill>
              </a:rPr>
              <a:t>2.</a:t>
            </a:r>
            <a:fld id="{4B0107F7-1015-4285-A102-1F85FD0FF18A}" type="slidenum">
              <a:rPr lang="en-US" altLang="en-US" b="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</a:rPr>
              <a:t>Number theory</a:t>
            </a:r>
            <a:endParaRPr lang="en-US" sz="4000" dirty="0" smtClean="0">
              <a:solidFill>
                <a:schemeClr val="tx2">
                  <a:satMod val="13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Times New Roman" pitchFamily="18" charset="0"/>
              </a:rPr>
              <a:t>Euclidian and Extended Euclidian Algorithm</a:t>
            </a:r>
            <a:endParaRPr lang="en-US" dirty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10244" name="Line 7"/>
          <p:cNvSpPr>
            <a:spLocks noChangeShapeType="1"/>
          </p:cNvSpPr>
          <p:nvPr/>
        </p:nvSpPr>
        <p:spPr bwMode="auto">
          <a:xfrm>
            <a:off x="304800" y="1828800"/>
            <a:ext cx="8534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Greatest Common Divisor</a:t>
            </a: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52600" y="2209800"/>
            <a:ext cx="7162800" cy="2082800"/>
          </a:xfrm>
          <a:noFill/>
        </p:spPr>
      </p:pic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7989888" y="2438400"/>
            <a:ext cx="8382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fld id="{848610B1-D1D4-4ADF-9F14-9C8659AE2544}" type="slidenum"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i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400" i="0" smtClean="0">
                <a:solidFill>
                  <a:srgbClr val="FFFFFF"/>
                </a:solidFill>
              </a:rPr>
              <a:t>Example</a:t>
            </a:r>
            <a:endParaRPr lang="en-US" altLang="en-US" sz="2000" smtClean="0">
              <a:solidFill>
                <a:srgbClr val="FFFFFF"/>
              </a:solidFill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1143000" y="0"/>
            <a:ext cx="227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3200" smtClean="0">
                <a:solidFill>
                  <a:srgbClr val="000000"/>
                </a:solidFill>
              </a:rPr>
              <a:t>   Continued</a:t>
            </a:r>
          </a:p>
        </p:txBody>
      </p:sp>
      <p:sp>
        <p:nvSpPr>
          <p:cNvPr id="894987" name="Rectangle 11"/>
          <p:cNvSpPr>
            <a:spLocks noChangeArrowheads="1"/>
          </p:cNvSpPr>
          <p:nvPr/>
        </p:nvSpPr>
        <p:spPr bwMode="auto">
          <a:xfrm>
            <a:off x="304800" y="1065213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Find the greatest common divisor of 2740 and 1760.</a:t>
            </a:r>
          </a:p>
        </p:txBody>
      </p:sp>
      <p:sp>
        <p:nvSpPr>
          <p:cNvPr id="894988" name="Rectangle 12"/>
          <p:cNvSpPr>
            <a:spLocks noChangeArrowheads="1"/>
          </p:cNvSpPr>
          <p:nvPr/>
        </p:nvSpPr>
        <p:spPr bwMode="auto">
          <a:xfrm>
            <a:off x="228600" y="2057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We have </a:t>
            </a:r>
            <a:r>
              <a:rPr 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(2740, 1760) = 20.</a:t>
            </a:r>
          </a:p>
        </p:txBody>
      </p:sp>
      <p:sp>
        <p:nvSpPr>
          <p:cNvPr id="894989" name="Rectangle 13"/>
          <p:cNvSpPr>
            <a:spLocks noChangeArrowheads="1"/>
          </p:cNvSpPr>
          <p:nvPr/>
        </p:nvSpPr>
        <p:spPr bwMode="auto">
          <a:xfrm>
            <a:off x="228600" y="160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Solution</a:t>
            </a:r>
          </a:p>
        </p:txBody>
      </p:sp>
      <p:pic>
        <p:nvPicPr>
          <p:cNvPr id="894991" name="Picture 15"/>
          <p:cNvPicPr>
            <a:picLocks noChangeAspect="1" noChangeArrowheads="1"/>
          </p:cNvPicPr>
          <p:nvPr/>
        </p:nvPicPr>
        <p:blipFill>
          <a:blip r:embed="rId3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2546350"/>
            <a:ext cx="5265737" cy="38306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7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fld id="{DC02399F-01F4-483C-B531-1E274DCB50DA}" type="slidenum"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i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400" i="0" smtClean="0">
                <a:solidFill>
                  <a:srgbClr val="FFFFFF"/>
                </a:solidFill>
              </a:rPr>
              <a:t>Example</a:t>
            </a:r>
            <a:endParaRPr lang="en-US" altLang="en-US" sz="2000" smtClean="0">
              <a:solidFill>
                <a:srgbClr val="FFFFFF"/>
              </a:solidFill>
            </a:endParaRP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3200" smtClean="0">
                <a:solidFill>
                  <a:srgbClr val="000000"/>
                </a:solidFill>
              </a:rPr>
              <a:t>Continued</a:t>
            </a:r>
          </a:p>
        </p:txBody>
      </p:sp>
      <p:sp>
        <p:nvSpPr>
          <p:cNvPr id="897035" name="Rectangle 11"/>
          <p:cNvSpPr>
            <a:spLocks noChangeArrowheads="1"/>
          </p:cNvSpPr>
          <p:nvPr/>
        </p:nvSpPr>
        <p:spPr bwMode="auto">
          <a:xfrm>
            <a:off x="304800" y="1065213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Find the greatest common divisor of 25 and 60.</a:t>
            </a:r>
          </a:p>
        </p:txBody>
      </p:sp>
      <p:sp>
        <p:nvSpPr>
          <p:cNvPr id="897036" name="Rectangle 12"/>
          <p:cNvSpPr>
            <a:spLocks noChangeArrowheads="1"/>
          </p:cNvSpPr>
          <p:nvPr/>
        </p:nvSpPr>
        <p:spPr bwMode="auto">
          <a:xfrm>
            <a:off x="228600" y="2057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We have </a:t>
            </a:r>
            <a:r>
              <a:rPr 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(25, 65) = 5.</a:t>
            </a:r>
          </a:p>
        </p:txBody>
      </p:sp>
      <p:sp>
        <p:nvSpPr>
          <p:cNvPr id="897037" name="Rectangle 13"/>
          <p:cNvSpPr>
            <a:spLocks noChangeArrowheads="1"/>
          </p:cNvSpPr>
          <p:nvPr/>
        </p:nvSpPr>
        <p:spPr bwMode="auto">
          <a:xfrm>
            <a:off x="228600" y="1676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Solution</a:t>
            </a:r>
          </a:p>
        </p:txBody>
      </p:sp>
      <p:pic>
        <p:nvPicPr>
          <p:cNvPr id="897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735263"/>
            <a:ext cx="5146675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19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7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7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smtClean="0">
                <a:latin typeface="Arial" panose="020B0604020202020204" pitchFamily="34" charset="0"/>
              </a:rPr>
              <a:t>2.</a:t>
            </a:r>
            <a:fld id="{E8EF4CEE-9833-4955-BE33-73BC732F15B4}" type="slidenum">
              <a:rPr lang="en-US" altLang="en-US" i="0" smtClean="0">
                <a:latin typeface="Arial" panose="020B0604020202020204" pitchFamily="34" charset="0"/>
              </a:rPr>
              <a:pPr/>
              <a:t>13</a:t>
            </a:fld>
            <a:endParaRPr lang="en-US" altLang="en-US" i="0" smtClean="0">
              <a:latin typeface="Arial" panose="020B0604020202020204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>
              <a:latin typeface="Tahoma" panose="020B0604030504040204" pitchFamily="34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>
              <a:latin typeface="Tahoma" panose="020B0604030504040204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>
              <a:latin typeface="Tahoma" panose="020B0604030504040204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>
              <a:latin typeface="Tahoma" panose="020B0604030504040204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>
              <a:latin typeface="Tahoma" panose="020B0604030504040204" pitchFamily="34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>
              <a:latin typeface="Tahoma" panose="020B0604030504040204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 sz="2400" b="0" i="0">
              <a:latin typeface="Tahoma" panose="020B0604030504040204" pitchFamily="34" charset="0"/>
            </a:endParaRPr>
          </a:p>
        </p:txBody>
      </p:sp>
      <p:pic>
        <p:nvPicPr>
          <p:cNvPr id="45067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66800"/>
            <a:ext cx="700246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8" name="Text Box 25"/>
          <p:cNvSpPr txBox="1">
            <a:spLocks noChangeArrowheads="1"/>
          </p:cNvSpPr>
          <p:nvPr/>
        </p:nvSpPr>
        <p:spPr bwMode="auto">
          <a:xfrm>
            <a:off x="1219200" y="152400"/>
            <a:ext cx="24017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Euclidean </a:t>
            </a:r>
            <a:r>
              <a:rPr lang="en-US" altLang="en-US" sz="2000" dirty="0"/>
              <a:t>Algorithm</a:t>
            </a:r>
          </a:p>
        </p:txBody>
      </p:sp>
      <p:sp>
        <p:nvSpPr>
          <p:cNvPr id="45069" name="Line 27"/>
          <p:cNvSpPr>
            <a:spLocks noChangeShapeType="1"/>
          </p:cNvSpPr>
          <p:nvPr/>
        </p:nvSpPr>
        <p:spPr bwMode="auto">
          <a:xfrm>
            <a:off x="609600" y="5334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28"/>
          <p:cNvSpPr>
            <a:spLocks noChangeShapeType="1"/>
          </p:cNvSpPr>
          <p:nvPr/>
        </p:nvSpPr>
        <p:spPr bwMode="auto">
          <a:xfrm>
            <a:off x="609600" y="6553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Rectangle 29"/>
          <p:cNvSpPr>
            <a:spLocks noChangeArrowheads="1"/>
          </p:cNvSpPr>
          <p:nvPr/>
        </p:nvSpPr>
        <p:spPr bwMode="auto">
          <a:xfrm>
            <a:off x="647700" y="5426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latin typeface="Arial" panose="020B0604020202020204" pitchFamily="34" charset="0"/>
              </a:rPr>
              <a:t>When gcd (a, b) = 1, we say that a and b are relatively prime.</a:t>
            </a:r>
          </a:p>
        </p:txBody>
      </p:sp>
      <p:grpSp>
        <p:nvGrpSpPr>
          <p:cNvPr id="45072" name="Group 30"/>
          <p:cNvGrpSpPr>
            <a:grpSpLocks/>
          </p:cNvGrpSpPr>
          <p:nvPr/>
        </p:nvGrpSpPr>
        <p:grpSpPr bwMode="auto">
          <a:xfrm>
            <a:off x="655638" y="4724400"/>
            <a:ext cx="1143000" cy="566738"/>
            <a:chOff x="1200" y="1248"/>
            <a:chExt cx="720" cy="357"/>
          </a:xfrm>
        </p:grpSpPr>
        <p:pic>
          <p:nvPicPr>
            <p:cNvPr id="45073" name="Picture 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4" name="Text Box 32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80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6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The GCD and Linear Combinations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Theorem 31.2: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are integers not both 0, then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 is the smallest positive element of the set {</a:t>
            </a:r>
            <a:r>
              <a:rPr lang="en-US" i="1" smtClean="0">
                <a:latin typeface="Times New Roman" pitchFamily="18" charset="0"/>
              </a:rPr>
              <a:t>ax + by</a:t>
            </a:r>
            <a:r>
              <a:rPr lang="en-US" smtClean="0">
                <a:latin typeface="Times New Roman" pitchFamily="18" charset="0"/>
              </a:rPr>
              <a:t> : x, y are integers} of linear combinations of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.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Proof: </a:t>
            </a:r>
            <a:r>
              <a:rPr lang="en-US" smtClean="0">
                <a:latin typeface="Times New Roman" pitchFamily="18" charset="0"/>
              </a:rPr>
              <a:t>see text p. 853.</a:t>
            </a:r>
          </a:p>
          <a:p>
            <a:pPr eaLnBrk="1" hangingPunct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eaLnBrk="1" hangingPunct="1"/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The GCD and Linear Combinations 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Corollaries: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</a:rPr>
              <a:t>For any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if </a:t>
            </a:r>
            <a:r>
              <a:rPr lang="en-US" i="1" smtClean="0">
                <a:latin typeface="Times New Roman" pitchFamily="18" charset="0"/>
              </a:rPr>
              <a:t>d|a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d|b</a:t>
            </a:r>
            <a:r>
              <a:rPr lang="en-US" smtClean="0">
                <a:latin typeface="Times New Roman" pitchFamily="18" charset="0"/>
              </a:rPr>
              <a:t> then</a:t>
            </a:r>
            <a:br>
              <a:rPr lang="en-US" smtClean="0">
                <a:latin typeface="Times New Roman" pitchFamily="18" charset="0"/>
              </a:rPr>
            </a:br>
            <a:r>
              <a:rPr lang="en-US" i="1" smtClean="0">
                <a:latin typeface="Times New Roman" pitchFamily="18" charset="0"/>
              </a:rPr>
              <a:t>d|</a:t>
            </a: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).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</a:rPr>
              <a:t>For all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and any nonegative integer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, gcd(</a:t>
            </a:r>
            <a:r>
              <a:rPr lang="en-US" i="1" smtClean="0">
                <a:latin typeface="Times New Roman" pitchFamily="18" charset="0"/>
              </a:rPr>
              <a:t>an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bn</a:t>
            </a:r>
            <a:r>
              <a:rPr lang="en-US" smtClean="0">
                <a:latin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 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).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</a:rPr>
              <a:t>For all positive integers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if </a:t>
            </a:r>
            <a:r>
              <a:rPr lang="en-US" i="1" smtClean="0">
                <a:latin typeface="Times New Roman" pitchFamily="18" charset="0"/>
              </a:rPr>
              <a:t>n|ab</a:t>
            </a:r>
            <a:r>
              <a:rPr lang="en-US" smtClean="0">
                <a:latin typeface="Times New Roman" pitchFamily="18" charset="0"/>
              </a:rPr>
              <a:t> and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smtClean="0">
                <a:latin typeface="Times New Roman" pitchFamily="18" charset="0"/>
              </a:rPr>
              <a:t>) = 1, then </a:t>
            </a:r>
            <a:r>
              <a:rPr lang="en-US" i="1" smtClean="0">
                <a:latin typeface="Times New Roman" pitchFamily="18" charset="0"/>
              </a:rPr>
              <a:t>n|b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eaLnBrk="1" hangingPunct="1"/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Relatively Prime Integers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Two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are </a:t>
            </a:r>
            <a:r>
              <a:rPr lang="en-US" i="1" smtClean="0">
                <a:latin typeface="Times New Roman" pitchFamily="18" charset="0"/>
              </a:rPr>
              <a:t>relatively prime</a:t>
            </a:r>
            <a:r>
              <a:rPr lang="en-US" smtClean="0">
                <a:latin typeface="Times New Roman" pitchFamily="18" charset="0"/>
              </a:rPr>
              <a:t> if and only if their only common divisor is 1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(i.e., 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 = 1).</a:t>
            </a:r>
          </a:p>
          <a:p>
            <a:pPr eaLnBrk="1" hangingPunct="1"/>
            <a:r>
              <a:rPr lang="en-US" b="1" smtClean="0">
                <a:latin typeface="Times New Roman" pitchFamily="18" charset="0"/>
              </a:rPr>
              <a:t>Theorem 31.6: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For any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and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, if both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) = 1 and gcd(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) = 1, then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ab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) = 1.</a:t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Proof:</a:t>
            </a:r>
            <a:r>
              <a:rPr lang="en-US" smtClean="0">
                <a:latin typeface="Times New Roman" pitchFamily="18" charset="0"/>
              </a:rPr>
              <a:t> p. 854 in text.</a:t>
            </a:r>
            <a:endParaRPr 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eaLnBrk="1" hangingPunct="1"/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Divisibility by Primes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Theorem 31.7: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For all primes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 and all integers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if </a:t>
            </a:r>
            <a:r>
              <a:rPr lang="en-US" i="1" smtClean="0">
                <a:latin typeface="Times New Roman" pitchFamily="18" charset="0"/>
              </a:rPr>
              <a:t>p|ab</a:t>
            </a:r>
            <a:r>
              <a:rPr lang="en-US" smtClean="0">
                <a:latin typeface="Times New Roman" pitchFamily="18" charset="0"/>
              </a:rPr>
              <a:t>, then </a:t>
            </a:r>
            <a:r>
              <a:rPr lang="en-US" i="1" smtClean="0">
                <a:latin typeface="Times New Roman" pitchFamily="18" charset="0"/>
              </a:rPr>
              <a:t>p|a</a:t>
            </a:r>
            <a:r>
              <a:rPr lang="en-US" smtClean="0">
                <a:latin typeface="Times New Roman" pitchFamily="18" charset="0"/>
              </a:rPr>
              <a:t> or </a:t>
            </a:r>
            <a:r>
              <a:rPr lang="en-US" i="1" smtClean="0">
                <a:latin typeface="Times New Roman" pitchFamily="18" charset="0"/>
              </a:rPr>
              <a:t>p|b</a:t>
            </a:r>
            <a:r>
              <a:rPr lang="en-US" smtClean="0">
                <a:latin typeface="Times New Roman" pitchFamily="18" charset="0"/>
              </a:rPr>
              <a:t> (or both).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Proof:</a:t>
            </a:r>
            <a:r>
              <a:rPr lang="en-US" smtClean="0">
                <a:latin typeface="Times New Roman" pitchFamily="18" charset="0"/>
              </a:rPr>
              <a:t> p. 854 in text</a:t>
            </a:r>
            <a:endParaRPr lang="en-US" b="1" smtClean="0">
              <a:latin typeface="Times New Roman" pitchFamily="18" charset="0"/>
            </a:endParaRPr>
          </a:p>
          <a:p>
            <a:pPr eaLnBrk="1" hangingPunct="1"/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</a:rPr>
              <a:t>The Unique Factorization Theorem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en-US" sz="2800" b="1" smtClean="0">
                <a:latin typeface="Times New Roman" pitchFamily="18" charset="0"/>
              </a:rPr>
              <a:t>Theorem 31.8 (Unique Factorization):</a:t>
            </a:r>
            <a:r>
              <a:rPr lang="en-US" sz="2800" smtClean="0">
                <a:latin typeface="Times New Roman" pitchFamily="18" charset="0"/>
              </a:rPr>
              <a:t/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>A composite number </a:t>
            </a: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</a:rPr>
              <a:t> can be written in exactly one way as a product of the form</a:t>
            </a:r>
            <a:endParaRPr lang="en-US" sz="44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/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/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>where the </a:t>
            </a:r>
            <a:r>
              <a:rPr lang="en-US" sz="2800" i="1" smtClean="0">
                <a:latin typeface="Times New Roman" pitchFamily="18" charset="0"/>
              </a:rPr>
              <a:t>p</a:t>
            </a:r>
            <a:r>
              <a:rPr lang="en-US" sz="2800" i="1" baseline="-25000" smtClean="0">
                <a:latin typeface="Times New Roman" pitchFamily="18" charset="0"/>
              </a:rPr>
              <a:t>i</a:t>
            </a:r>
            <a:r>
              <a:rPr lang="en-US" sz="2800" smtClean="0">
                <a:latin typeface="Times New Roman" pitchFamily="18" charset="0"/>
              </a:rPr>
              <a:t> are prime, </a:t>
            </a:r>
            <a:r>
              <a:rPr lang="en-US" sz="2800" i="1" smtClean="0">
                <a:latin typeface="Times New Roman" pitchFamily="18" charset="0"/>
              </a:rPr>
              <a:t>p</a:t>
            </a:r>
            <a:r>
              <a:rPr lang="en-US" sz="2800" i="1" baseline="-25000" smtClean="0">
                <a:latin typeface="Times New Roman" pitchFamily="18" charset="0"/>
              </a:rPr>
              <a:t>1</a:t>
            </a:r>
            <a:r>
              <a:rPr lang="en-US" sz="2800" smtClean="0">
                <a:latin typeface="Times New Roman" pitchFamily="18" charset="0"/>
              </a:rPr>
              <a:t> &lt; </a:t>
            </a:r>
            <a:r>
              <a:rPr lang="en-US" sz="2800" i="1" smtClean="0">
                <a:latin typeface="Times New Roman" pitchFamily="18" charset="0"/>
              </a:rPr>
              <a:t>p</a:t>
            </a:r>
            <a:r>
              <a:rPr lang="en-US" sz="2800" i="1" baseline="-25000" smtClean="0">
                <a:latin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</a:rPr>
              <a:t> &lt; </a:t>
            </a:r>
            <a:r>
              <a:rPr lang="en-US" sz="2800" i="1" smtClean="0">
                <a:latin typeface="Times New Roman" pitchFamily="18" charset="0"/>
              </a:rPr>
              <a:t>…</a:t>
            </a:r>
            <a:r>
              <a:rPr lang="en-US" sz="2800" smtClean="0">
                <a:latin typeface="Times New Roman" pitchFamily="18" charset="0"/>
              </a:rPr>
              <a:t>&lt; </a:t>
            </a:r>
            <a:r>
              <a:rPr lang="en-US" sz="2800" i="1" smtClean="0">
                <a:latin typeface="Times New Roman" pitchFamily="18" charset="0"/>
              </a:rPr>
              <a:t>p</a:t>
            </a:r>
            <a:r>
              <a:rPr lang="en-US" sz="2800" i="1" baseline="-25000" smtClean="0">
                <a:latin typeface="Times New Roman" pitchFamily="18" charset="0"/>
              </a:rPr>
              <a:t>r</a:t>
            </a:r>
            <a:r>
              <a:rPr lang="en-US" sz="2800" smtClean="0">
                <a:latin typeface="Times New Roman" pitchFamily="18" charset="0"/>
              </a:rPr>
              <a:t>, and the </a:t>
            </a:r>
            <a:r>
              <a:rPr lang="en-US" sz="2800" i="1" smtClean="0">
                <a:latin typeface="Times New Roman" pitchFamily="18" charset="0"/>
              </a:rPr>
              <a:t>e</a:t>
            </a:r>
            <a:r>
              <a:rPr lang="en-US" sz="2800" i="1" baseline="-25000" smtClean="0">
                <a:latin typeface="Times New Roman" pitchFamily="18" charset="0"/>
              </a:rPr>
              <a:t>i</a:t>
            </a:r>
            <a:r>
              <a:rPr lang="en-US" sz="2800" smtClean="0">
                <a:latin typeface="Times New Roman" pitchFamily="18" charset="0"/>
              </a:rPr>
              <a:t> are positive integers. </a:t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/>
            </a:r>
            <a:br>
              <a:rPr lang="en-US" sz="2800" smtClean="0">
                <a:latin typeface="Times New Roman" pitchFamily="18" charset="0"/>
              </a:rPr>
            </a:br>
            <a:r>
              <a:rPr lang="en-US" sz="2800" b="1" smtClean="0">
                <a:latin typeface="Times New Roman" pitchFamily="18" charset="0"/>
              </a:rPr>
              <a:t>Proof:</a:t>
            </a:r>
            <a:r>
              <a:rPr lang="en-US" sz="2800" smtClean="0">
                <a:latin typeface="Times New Roman" pitchFamily="18" charset="0"/>
              </a:rPr>
              <a:t> Exercise 31.1-10 in text</a:t>
            </a:r>
            <a:endParaRPr lang="en-US" sz="2800" b="1" smtClean="0">
              <a:latin typeface="Times New Roman" pitchFamily="18" charset="0"/>
            </a:endParaRPr>
          </a:p>
          <a:p>
            <a:pPr eaLnBrk="1" hangingPunct="1"/>
            <a:endParaRPr lang="en-US" sz="2800" smtClean="0">
              <a:latin typeface="Times New Roman" pitchFamily="18" charset="0"/>
            </a:endParaRPr>
          </a:p>
          <a:p>
            <a:pPr eaLnBrk="1" hangingPunct="1"/>
            <a:endParaRPr lang="el-GR" sz="2800" smtClean="0">
              <a:latin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048000"/>
          <a:ext cx="281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939600" imgH="228600" progId="Equation.3">
                  <p:embed/>
                </p:oleObj>
              </mc:Choice>
              <mc:Fallback>
                <p:oleObj name="Equation" r:id="rId3" imgW="939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2819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The GCD Recursion Theorem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Times New Roman" pitchFamily="18" charset="0"/>
              </a:rPr>
              <a:t>Theorem 31.9 (GCD recursion theorem):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For any nonnegative integer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and any positive integer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>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 = gcd(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mod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).</a:t>
            </a:r>
            <a:br>
              <a:rPr lang="en-US" smtClean="0">
                <a:latin typeface="Times New Roman" pitchFamily="18" charset="0"/>
              </a:rPr>
            </a:b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Proof:</a:t>
            </a:r>
            <a:r>
              <a:rPr lang="en-US" smtClean="0">
                <a:latin typeface="Times New Roman" pitchFamily="18" charset="0"/>
              </a:rPr>
              <a:t> p. 857 of the text.</a:t>
            </a:r>
            <a:endParaRPr 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eaLnBrk="1" hangingPunct="1"/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7B9899"/>
                </a:solidFill>
              </a:rPr>
              <a:t>Divisors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391400" cy="4114800"/>
          </a:xfrm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Let </a:t>
            </a:r>
            <a:r>
              <a:rPr lang="en-US" sz="2800" i="1" smtClean="0"/>
              <a:t>a</a:t>
            </a:r>
            <a:r>
              <a:rPr lang="en-US" sz="2800" smtClean="0"/>
              <a:t>, </a:t>
            </a:r>
            <a:r>
              <a:rPr lang="en-US" sz="2800" i="1" smtClean="0"/>
              <a:t>b </a:t>
            </a:r>
            <a:r>
              <a:rPr lang="en-US" sz="2800" smtClean="0"/>
              <a:t>and </a:t>
            </a:r>
            <a:r>
              <a:rPr lang="en-US" sz="2800" i="1" smtClean="0"/>
              <a:t>c </a:t>
            </a:r>
            <a:r>
              <a:rPr lang="en-US" sz="2800" smtClean="0"/>
              <a:t>be integers such that</a:t>
            </a:r>
          </a:p>
          <a:p>
            <a:pPr marL="273050" indent="-27305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smtClean="0"/>
              <a:t> a </a:t>
            </a:r>
            <a:r>
              <a:rPr lang="en-US" sz="2800" smtClean="0"/>
              <a:t>= </a:t>
            </a:r>
            <a:r>
              <a:rPr lang="en-US" sz="2800" i="1" smtClean="0"/>
              <a:t>b </a:t>
            </a:r>
            <a:r>
              <a:rPr lang="en-US" sz="2800" i="1" smtClean="0">
                <a:latin typeface="Times New Roman" pitchFamily="18" charset="0"/>
              </a:rPr>
              <a:t>·</a:t>
            </a:r>
            <a:r>
              <a:rPr lang="en-US" sz="2800" i="1" smtClean="0"/>
              <a:t>c </a:t>
            </a:r>
            <a:r>
              <a:rPr lang="en-US" sz="2800" smtClean="0"/>
              <a:t>.</a:t>
            </a:r>
          </a:p>
          <a:p>
            <a:pPr marL="273050" indent="-2730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Then </a:t>
            </a:r>
            <a:r>
              <a:rPr lang="en-US" sz="2800" i="1" smtClean="0"/>
              <a:t>b </a:t>
            </a:r>
            <a:r>
              <a:rPr lang="en-US" sz="2800" smtClean="0"/>
              <a:t>and </a:t>
            </a:r>
            <a:r>
              <a:rPr lang="en-US" sz="2800" i="1" smtClean="0"/>
              <a:t>c  </a:t>
            </a:r>
            <a:r>
              <a:rPr lang="en-US" sz="2800" smtClean="0"/>
              <a:t>are said to </a:t>
            </a:r>
            <a:r>
              <a:rPr lang="en-US" sz="2800" b="1" i="1" smtClean="0"/>
              <a:t>divide </a:t>
            </a:r>
            <a:r>
              <a:rPr lang="en-US" sz="2800" smtClean="0"/>
              <a:t>(or are </a:t>
            </a:r>
            <a:r>
              <a:rPr lang="en-US" sz="2800" b="1" i="1" smtClean="0"/>
              <a:t>factors</a:t>
            </a:r>
            <a:r>
              <a:rPr lang="en-US" sz="2800" smtClean="0"/>
              <a:t>) of </a:t>
            </a:r>
            <a:r>
              <a:rPr lang="en-US" sz="2800" i="1" smtClean="0"/>
              <a:t>a, </a:t>
            </a:r>
            <a:r>
              <a:rPr lang="en-US" sz="2800" smtClean="0"/>
              <a:t>while </a:t>
            </a:r>
            <a:r>
              <a:rPr lang="en-US" sz="2800" i="1" smtClean="0"/>
              <a:t>a </a:t>
            </a:r>
            <a:r>
              <a:rPr lang="en-US" sz="2800" smtClean="0"/>
              <a:t>is said to be a </a:t>
            </a:r>
            <a:r>
              <a:rPr lang="en-US" sz="2800" b="1" i="1" smtClean="0"/>
              <a:t>multiple </a:t>
            </a:r>
            <a:r>
              <a:rPr lang="en-US" sz="2800" smtClean="0"/>
              <a:t>of </a:t>
            </a:r>
            <a:r>
              <a:rPr lang="en-US" sz="2800" i="1" smtClean="0"/>
              <a:t>b </a:t>
            </a:r>
            <a:r>
              <a:rPr lang="en-US" sz="2800" smtClean="0"/>
              <a:t>(as well as of </a:t>
            </a:r>
            <a:r>
              <a:rPr lang="en-US" sz="2800" i="1" smtClean="0"/>
              <a:t>c</a:t>
            </a:r>
            <a:r>
              <a:rPr lang="en-US" sz="2800" smtClean="0"/>
              <a:t>).  The pipe symbol </a:t>
            </a:r>
            <a:r>
              <a:rPr lang="en-US" sz="2800" smtClean="0">
                <a:latin typeface="Times New Roman" pitchFamily="18" charset="0"/>
              </a:rPr>
              <a:t>“</a:t>
            </a:r>
            <a:r>
              <a:rPr lang="en-US" sz="2800" smtClean="0"/>
              <a:t>|</a:t>
            </a:r>
            <a:r>
              <a:rPr lang="en-US" sz="2800" smtClean="0">
                <a:latin typeface="Times New Roman" pitchFamily="18" charset="0"/>
              </a:rPr>
              <a:t>”</a:t>
            </a:r>
            <a:r>
              <a:rPr lang="en-US" sz="2800" smtClean="0"/>
              <a:t> denotes </a:t>
            </a:r>
            <a:r>
              <a:rPr lang="en-US" sz="2800" smtClean="0">
                <a:latin typeface="Times New Roman" pitchFamily="18" charset="0"/>
              </a:rPr>
              <a:t>“</a:t>
            </a:r>
            <a:r>
              <a:rPr lang="en-US" sz="2800" smtClean="0"/>
              <a:t>divides</a:t>
            </a:r>
            <a:r>
              <a:rPr lang="en-US" sz="2800" smtClean="0">
                <a:latin typeface="Times New Roman" pitchFamily="18" charset="0"/>
              </a:rPr>
              <a:t>”</a:t>
            </a:r>
            <a:r>
              <a:rPr lang="en-US" sz="2800" smtClean="0"/>
              <a:t> so the situation is summarized by:</a:t>
            </a:r>
          </a:p>
          <a:p>
            <a:pPr marL="273050" indent="-27305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smtClean="0"/>
              <a:t>b </a:t>
            </a:r>
            <a:r>
              <a:rPr lang="en-US" sz="2800" smtClean="0"/>
              <a:t>| </a:t>
            </a:r>
            <a:r>
              <a:rPr lang="en-US" sz="2800" i="1" smtClean="0"/>
              <a:t>a  </a:t>
            </a:r>
            <a:r>
              <a:rPr lang="en-US" sz="3600" smtClean="0">
                <a:sym typeface="Symbol" pitchFamily="18" charset="2"/>
              </a:rPr>
              <a:t> </a:t>
            </a:r>
            <a:r>
              <a:rPr lang="en-US" sz="2800" i="1" smtClean="0"/>
              <a:t>c </a:t>
            </a:r>
            <a:r>
              <a:rPr lang="en-US" sz="2800" smtClean="0"/>
              <a:t>| </a:t>
            </a:r>
            <a:r>
              <a:rPr lang="en-US" sz="2800" i="1" smtClean="0"/>
              <a:t>a </a:t>
            </a:r>
            <a:r>
              <a:rPr 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3900" smtClean="0">
                <a:solidFill>
                  <a:srgbClr val="7B98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Euclid’s Algorithm – Finding GCD</a:t>
            </a:r>
            <a:endParaRPr lang="en-US" altLang="ko-KR" sz="3900" smtClean="0">
              <a:solidFill>
                <a:srgbClr val="7B98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돋움"/>
              <a:sym typeface="Symbol" pitchFamily="18" charset="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5988"/>
            <a:ext cx="7935913" cy="553085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cs typeface="Batang" pitchFamily="18" charset="-127"/>
              </a:rPr>
              <a:t>Based on the following theorem</a:t>
            </a:r>
          </a:p>
          <a:p>
            <a:pPr lvl="1" eaLnBrk="1" hangingPunct="1"/>
            <a:r>
              <a:rPr lang="en-US" altLang="ko-KR" sz="2000" smtClean="0">
                <a:solidFill>
                  <a:srgbClr val="0033CC"/>
                </a:solidFill>
                <a:cs typeface="Batang" pitchFamily="18" charset="-127"/>
              </a:rPr>
              <a:t>gcd(a, b) = gcd(b, a mod b)</a:t>
            </a:r>
          </a:p>
          <a:p>
            <a:pPr lvl="1" eaLnBrk="1" hangingPunct="1"/>
            <a:r>
              <a:rPr lang="en-US" altLang="ko-KR" sz="2000" smtClean="0">
                <a:cs typeface="Batang" pitchFamily="18" charset="-127"/>
              </a:rPr>
              <a:t>Proof</a:t>
            </a:r>
          </a:p>
          <a:p>
            <a:pPr lvl="2" eaLnBrk="1" hangingPunct="1"/>
            <a:r>
              <a:rPr lang="en-US" altLang="ko-KR" sz="1800" smtClean="0">
                <a:cs typeface="Batang" pitchFamily="18" charset="-127"/>
              </a:rPr>
              <a:t>If d = gcd(a, b), then d|a and d|b</a:t>
            </a:r>
          </a:p>
          <a:p>
            <a:pPr lvl="2" eaLnBrk="1" hangingPunct="1"/>
            <a:r>
              <a:rPr lang="en-US" altLang="ko-KR" sz="1300" smtClean="0">
                <a:cs typeface="Batang" pitchFamily="18" charset="-127"/>
              </a:rPr>
              <a:t>For any positive integer b, a = kb + r ≡ r mod b, a mod b = r</a:t>
            </a:r>
          </a:p>
          <a:p>
            <a:pPr lvl="2" eaLnBrk="1" hangingPunct="1"/>
            <a:r>
              <a:rPr lang="en-US" altLang="ko-KR" sz="1800" smtClean="0">
                <a:cs typeface="Batang" pitchFamily="18" charset="-127"/>
              </a:rPr>
              <a:t>a mod b = a – kb (for some integer k)</a:t>
            </a:r>
          </a:p>
          <a:p>
            <a:pPr lvl="3" eaLnBrk="1" hangingPunct="1"/>
            <a:r>
              <a:rPr lang="en-US" altLang="ko-KR" sz="1600" smtClean="0">
                <a:cs typeface="Batang" pitchFamily="18" charset="-127"/>
              </a:rPr>
              <a:t>because d|b, d|kb</a:t>
            </a:r>
          </a:p>
          <a:p>
            <a:pPr lvl="3" eaLnBrk="1" hangingPunct="1"/>
            <a:r>
              <a:rPr lang="en-US" altLang="ko-KR" sz="1600" smtClean="0">
                <a:cs typeface="Batang" pitchFamily="18" charset="-127"/>
              </a:rPr>
              <a:t>because d|a, d|(a mod b)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∴ d is a common divisor of b and (a mod b)</a:t>
            </a:r>
          </a:p>
          <a:p>
            <a:pPr lvl="2" eaLnBrk="1" hangingPunct="1"/>
            <a:r>
              <a:rPr lang="en-US" altLang="ko-KR" sz="1800" smtClean="0">
                <a:cs typeface="Batang" pitchFamily="18" charset="-127"/>
              </a:rPr>
              <a:t>Conversely, if d is a common divisor of b and (a mod b), then d|kb and d|[ kb+(a mod b)]</a:t>
            </a:r>
          </a:p>
          <a:p>
            <a:pPr lvl="2" eaLnBrk="1" hangingPunct="1"/>
            <a:r>
              <a:rPr lang="en-US" altLang="ko-KR" sz="1800" smtClean="0">
                <a:cs typeface="Batang" pitchFamily="18" charset="-127"/>
              </a:rPr>
              <a:t>d|[ kb+(a mod b)] = d|a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∴ Set of common divisors of a and b is equal to the set of common divisors of b and (a mod b)</a:t>
            </a:r>
          </a:p>
          <a:p>
            <a:pPr lvl="2" eaLnBrk="1" hangingPunct="1"/>
            <a:r>
              <a:rPr lang="en-US" altLang="ko-KR" sz="1800" smtClean="0">
                <a:cs typeface="Batang" pitchFamily="18" charset="-127"/>
              </a:rPr>
              <a:t> ex) gcd(18,12) = gcd(12,6) = gcd(6,0) = 6 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       gcd(11,10) = gcd(10,1) = gcd(1,0)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Euclid’s GCD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Euclid(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b="1" smtClean="0">
                <a:latin typeface="Times New Roman" pitchFamily="18" charset="0"/>
              </a:rPr>
              <a:t>if</a:t>
            </a:r>
            <a:r>
              <a:rPr lang="en-US" smtClean="0">
                <a:latin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== 0)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	</a:t>
            </a:r>
            <a:r>
              <a:rPr lang="en-US" b="1" smtClean="0">
                <a:latin typeface="Times New Roman" pitchFamily="18" charset="0"/>
              </a:rPr>
              <a:t>return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a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b="1" smtClean="0">
                <a:latin typeface="Times New Roman" pitchFamily="18" charset="0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Times New Roman" pitchFamily="18" charset="0"/>
              </a:rPr>
              <a:t>		return </a:t>
            </a:r>
            <a:r>
              <a:rPr lang="en-US" smtClean="0">
                <a:latin typeface="Times New Roman" pitchFamily="18" charset="0"/>
              </a:rPr>
              <a:t>Euclid(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 mod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</a:t>
            </a:r>
            <a:endParaRPr lang="en-US" b="1" smtClean="0">
              <a:latin typeface="Times New Roman" pitchFamily="18" charset="0"/>
            </a:endParaRPr>
          </a:p>
          <a:p>
            <a:pPr eaLnBrk="1" hangingPunct="1"/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3900" smtClean="0">
                <a:solidFill>
                  <a:srgbClr val="7B98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Euclid’s Algorithm – Finding GCD</a:t>
            </a:r>
            <a:endParaRPr lang="en-US" altLang="ko-KR" sz="3900" smtClean="0">
              <a:solidFill>
                <a:srgbClr val="7B98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돋움"/>
              <a:sym typeface="Symbol" pitchFamily="18" charset="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20775" y="1428750"/>
            <a:ext cx="6826250" cy="4681538"/>
          </a:xfrm>
        </p:spPr>
        <p:txBody>
          <a:bodyPr/>
          <a:lstStyle/>
          <a:p>
            <a:pPr eaLnBrk="1" hangingPunct="1"/>
            <a:r>
              <a:rPr lang="en-US" altLang="ko-KR" sz="2000" smtClean="0">
                <a:cs typeface="Batang" pitchFamily="18" charset="-127"/>
              </a:rPr>
              <a:t>Recursive algorithm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Function Euclid (a, b)	 	/* assume a </a:t>
            </a: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 b  0 */</a:t>
            </a:r>
            <a:endParaRPr lang="en-US" altLang="ko-KR" sz="1800" smtClean="0">
              <a:cs typeface="Batang" pitchFamily="18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	      if b = 0 then return a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	      	      else return Euclid(b, a mod b)</a:t>
            </a:r>
          </a:p>
          <a:p>
            <a:pPr eaLnBrk="1" hangingPunct="1"/>
            <a:r>
              <a:rPr lang="en-US" altLang="ko-KR" sz="2000" smtClean="0">
                <a:cs typeface="Batang" pitchFamily="18" charset="-127"/>
              </a:rPr>
              <a:t>Iterative algorithm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Euclid(d, f)			/* assume d </a:t>
            </a: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&gt; f &gt; 0 */</a:t>
            </a:r>
            <a:endParaRPr lang="en-US" altLang="ko-KR" sz="1800" smtClean="0">
              <a:cs typeface="Batang" pitchFamily="18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</a:rPr>
              <a:t>	1.   X </a:t>
            </a: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 d;  Y  f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2.   if  Y=0  return X = gcd(d, f)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3.   R = X mod Y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4.   X  Y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5.   Y  R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>
                <a:cs typeface="Batang" pitchFamily="18" charset="-127"/>
                <a:sym typeface="Symbol" pitchFamily="18" charset="2"/>
              </a:rPr>
              <a:t>	6.   goto 2</a:t>
            </a:r>
            <a:endParaRPr lang="en-US" altLang="ko-KR" sz="1800" smtClean="0">
              <a:cs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Euclid’s Algorithm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Euclid(1155, 546) =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Euclid(546, 63)     =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Euclid(63, 42)       =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Euclid(42, 21)       =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Euclid(21, 0)</a:t>
            </a:r>
          </a:p>
          <a:p>
            <a:pPr eaLnBrk="1" hangingPunct="1">
              <a:buFontTx/>
              <a:buNone/>
            </a:pPr>
            <a:endParaRPr lang="en-US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The gcd of 1155 and 546 is 21.</a:t>
            </a:r>
            <a:endParaRPr lang="el-GR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Properties of Euclid’s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Since the second argument is monotonically decreasing, and the gcd is positive, the algorithm terminates.</a:t>
            </a:r>
          </a:p>
          <a:p>
            <a:pPr eaLnBrk="1" hangingPunct="1"/>
            <a:endParaRPr lang="en-US" smtClean="0">
              <a:latin typeface="Times New Roman" pitchFamily="18" charset="0"/>
            </a:endParaRPr>
          </a:p>
          <a:p>
            <a:pPr eaLnBrk="1" hangingPunct="1"/>
            <a:r>
              <a:rPr lang="en-US" smtClean="0">
                <a:latin typeface="Times New Roman" pitchFamily="18" charset="0"/>
              </a:rPr>
              <a:t>Theorem 31.9 implies that the algorithm computes the gcd correctly.</a:t>
            </a:r>
            <a:br>
              <a:rPr lang="en-US" smtClean="0">
                <a:latin typeface="Times New Roman" pitchFamily="18" charset="0"/>
              </a:rPr>
            </a:br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mtClean="0">
                <a:effectLst/>
              </a:rPr>
              <a:t>Extended Euclidean Algorithm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You are given two integer number </a:t>
            </a:r>
            <a:r>
              <a:rPr lang="en-US" sz="2800" smtClean="0">
                <a:solidFill>
                  <a:srgbClr val="0033CC"/>
                </a:solidFill>
              </a:rPr>
              <a:t>a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rgbClr val="0033CC"/>
                </a:solidFill>
              </a:rPr>
              <a:t>b</a:t>
            </a:r>
            <a:r>
              <a:rPr lang="en-US" sz="2800" smtClean="0"/>
              <a:t>. Find integer coefficients </a:t>
            </a:r>
            <a:r>
              <a:rPr lang="en-US" sz="2800" smtClean="0">
                <a:solidFill>
                  <a:srgbClr val="0033CC"/>
                </a:solidFill>
              </a:rPr>
              <a:t>x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rgbClr val="0033CC"/>
                </a:solidFill>
              </a:rPr>
              <a:t>y</a:t>
            </a:r>
            <a:r>
              <a:rPr lang="en-US" sz="2800" smtClean="0"/>
              <a:t> such that</a:t>
            </a:r>
          </a:p>
          <a:p>
            <a:pPr algn="ct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800" smtClean="0">
                <a:solidFill>
                  <a:srgbClr val="008000"/>
                </a:solidFill>
              </a:rPr>
              <a:t>d=gcd(a, b) = ax+by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extended Euclidean algorithm works the same as the regular Euclidean algorithm except that we keep track of more details –namely the quotient </a:t>
            </a:r>
            <a:r>
              <a:rPr lang="en-US" sz="2800" i="1" smtClean="0"/>
              <a:t>q </a:t>
            </a:r>
            <a:r>
              <a:rPr lang="en-US" sz="2800" smtClean="0"/>
              <a:t>= </a:t>
            </a:r>
            <a:r>
              <a:rPr lang="en-US" sz="2800" i="1" smtClean="0"/>
              <a:t>a/b </a:t>
            </a:r>
            <a:r>
              <a:rPr lang="en-US" sz="2800" smtClean="0"/>
              <a:t>in addition to the remainder </a:t>
            </a:r>
            <a:r>
              <a:rPr lang="en-US" sz="2800" i="1" smtClean="0"/>
              <a:t>r = a </a:t>
            </a:r>
            <a:r>
              <a:rPr lang="en-US" sz="2800" b="1" smtClean="0"/>
              <a:t>mod b</a:t>
            </a:r>
            <a:r>
              <a:rPr lang="en-US" sz="2800" smtClean="0"/>
              <a:t>.  This allows us to backtrack and write the gcd(</a:t>
            </a:r>
            <a:r>
              <a:rPr lang="en-US" sz="2800" i="1" smtClean="0"/>
              <a:t>a,b</a:t>
            </a:r>
            <a:r>
              <a:rPr lang="en-US" sz="2800" smtClean="0"/>
              <a:t>) as a linear combination of </a:t>
            </a:r>
            <a:r>
              <a:rPr lang="en-US" sz="2800" i="1" smtClean="0"/>
              <a:t>a</a:t>
            </a:r>
            <a:r>
              <a:rPr lang="en-US" sz="2800" smtClean="0"/>
              <a:t> and </a:t>
            </a:r>
            <a:r>
              <a:rPr lang="en-US" sz="2800" i="1" smtClean="0"/>
              <a:t>b</a:t>
            </a:r>
            <a:r>
              <a:rPr lang="en-US" sz="2800" smtClean="0"/>
              <a:t>.</a:t>
            </a:r>
            <a:endParaRPr 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fld id="{2EA8F3DD-8693-4FE6-8787-979ABF8B1E42}" type="slidenum"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en-US" i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423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400" i="0" smtClean="0">
                <a:solidFill>
                  <a:srgbClr val="3333CC"/>
                </a:solidFill>
              </a:rPr>
              <a:t>Extended Euclidean Algorithm</a:t>
            </a:r>
            <a:endParaRPr lang="en-US" altLang="en-US" sz="2000" smtClean="0">
              <a:solidFill>
                <a:srgbClr val="000000"/>
              </a:solidFill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3200" dirty="0" smtClean="0">
                <a:solidFill>
                  <a:srgbClr val="000000"/>
                </a:solidFill>
              </a:rPr>
              <a:t>Continued</a:t>
            </a: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304800" y="10826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Given two integers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and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we often need to find other two integers,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and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such that</a:t>
            </a:r>
          </a:p>
        </p:txBody>
      </p:sp>
      <p:pic>
        <p:nvPicPr>
          <p:cNvPr id="5223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438400"/>
            <a:ext cx="5462587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9088" name="Rectangle 16"/>
          <p:cNvSpPr>
            <a:spLocks noChangeArrowheads="1"/>
          </p:cNvSpPr>
          <p:nvPr/>
        </p:nvSpPr>
        <p:spPr bwMode="auto">
          <a:xfrm>
            <a:off x="381000" y="39782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extended Euclidean algorithm can calculate the gcd (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and at the same time calculate the value of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and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9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fld id="{23D935F7-B215-47FF-A231-6C24802C78B9}" type="slidenum"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en-US" i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3200" smtClean="0">
                <a:solidFill>
                  <a:srgbClr val="000000"/>
                </a:solidFill>
              </a:rPr>
              <a:t>Continued</a:t>
            </a:r>
          </a:p>
        </p:txBody>
      </p:sp>
      <p:pic>
        <p:nvPicPr>
          <p:cNvPr id="5428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76400"/>
            <a:ext cx="8778875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4" name="Text Box 16"/>
          <p:cNvSpPr txBox="1">
            <a:spLocks noChangeArrowheads="1"/>
          </p:cNvSpPr>
          <p:nvPr/>
        </p:nvSpPr>
        <p:spPr bwMode="auto">
          <a:xfrm>
            <a:off x="1066800" y="533400"/>
            <a:ext cx="558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400" i="0" smtClean="0">
                <a:solidFill>
                  <a:srgbClr val="3333CC"/>
                </a:solidFill>
              </a:rPr>
              <a:t>Figure a  </a:t>
            </a:r>
            <a:r>
              <a:rPr lang="en-US" altLang="en-US" sz="2000" smtClean="0">
                <a:solidFill>
                  <a:srgbClr val="000000"/>
                </a:solidFill>
              </a:rPr>
              <a:t>Extended Euclidean algorithm, part a</a:t>
            </a:r>
          </a:p>
        </p:txBody>
      </p:sp>
    </p:spTree>
    <p:extLst>
      <p:ext uri="{BB962C8B-B14F-4D97-AF65-F5344CB8AC3E}">
        <p14:creationId xmlns:p14="http://schemas.microsoft.com/office/powerpoint/2010/main" val="37299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fld id="{5E4225E4-ED0F-43A1-A38C-C5A1B244AD68}" type="slidenum"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en-US" i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3200" smtClean="0">
                <a:solidFill>
                  <a:srgbClr val="000000"/>
                </a:solidFill>
              </a:rPr>
              <a:t>Continued</a:t>
            </a:r>
          </a:p>
        </p:txBody>
      </p:sp>
      <p:sp>
        <p:nvSpPr>
          <p:cNvPr id="56331" name="Text Box 14"/>
          <p:cNvSpPr txBox="1">
            <a:spLocks noChangeArrowheads="1"/>
          </p:cNvSpPr>
          <p:nvPr/>
        </p:nvSpPr>
        <p:spPr bwMode="auto">
          <a:xfrm>
            <a:off x="1155700" y="533400"/>
            <a:ext cx="544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400" i="0" smtClean="0">
                <a:solidFill>
                  <a:srgbClr val="3333CC"/>
                </a:solidFill>
              </a:rPr>
              <a:t>Figure b  </a:t>
            </a:r>
            <a:r>
              <a:rPr lang="en-US" altLang="en-US" sz="2000" smtClean="0">
                <a:solidFill>
                  <a:srgbClr val="000000"/>
                </a:solidFill>
              </a:rPr>
              <a:t>Extended Euclidean algorithm, part b</a:t>
            </a:r>
          </a:p>
        </p:txBody>
      </p:sp>
      <p:pic>
        <p:nvPicPr>
          <p:cNvPr id="56332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300163"/>
            <a:ext cx="7831138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2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fld id="{6A95A4F1-327B-4255-9470-0F96B8A28C0C}" type="slidenum"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en-US" i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400" i="0" smtClean="0">
                <a:solidFill>
                  <a:srgbClr val="FFFFFF"/>
                </a:solidFill>
              </a:rPr>
              <a:t>Example</a:t>
            </a:r>
            <a:endParaRPr lang="en-US" altLang="en-US" sz="2000" smtClean="0">
              <a:solidFill>
                <a:srgbClr val="FFFFFF"/>
              </a:solidFill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76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3200" smtClean="0">
                <a:solidFill>
                  <a:srgbClr val="000000"/>
                </a:solidFill>
              </a:rPr>
              <a:t>Continued</a:t>
            </a:r>
          </a:p>
        </p:txBody>
      </p:sp>
      <p:sp>
        <p:nvSpPr>
          <p:cNvPr id="905227" name="Rectangle 11"/>
          <p:cNvSpPr>
            <a:spLocks noChangeArrowheads="1"/>
          </p:cNvSpPr>
          <p:nvPr/>
        </p:nvSpPr>
        <p:spPr bwMode="auto">
          <a:xfrm>
            <a:off x="304800" y="11588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Given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161 and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28, find gcd (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and the values of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and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05228" name="Rectangle 12"/>
          <p:cNvSpPr>
            <a:spLocks noChangeArrowheads="1"/>
          </p:cNvSpPr>
          <p:nvPr/>
        </p:nvSpPr>
        <p:spPr bwMode="auto">
          <a:xfrm>
            <a:off x="381000" y="2590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We get </a:t>
            </a:r>
            <a:r>
              <a:rPr 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(161, 28) = 7,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−1 and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6.</a:t>
            </a:r>
          </a:p>
        </p:txBody>
      </p:sp>
      <p:sp>
        <p:nvSpPr>
          <p:cNvPr id="905229" name="Rectangle 13"/>
          <p:cNvSpPr>
            <a:spLocks noChangeArrowheads="1"/>
          </p:cNvSpPr>
          <p:nvPr/>
        </p:nvSpPr>
        <p:spPr bwMode="auto">
          <a:xfrm>
            <a:off x="381000" y="2209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Solution</a:t>
            </a:r>
          </a:p>
        </p:txBody>
      </p:sp>
      <p:pic>
        <p:nvPicPr>
          <p:cNvPr id="905231" name="Picture 15"/>
          <p:cNvPicPr>
            <a:picLocks noChangeAspect="1" noChangeArrowheads="1"/>
          </p:cNvPicPr>
          <p:nvPr/>
        </p:nvPicPr>
        <p:blipFill>
          <a:blip r:embed="rId3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30575"/>
            <a:ext cx="76327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7B9899"/>
                </a:solidFill>
              </a:rPr>
              <a:t>Divisors Examples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Q:  Which of the following is true?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77 | 7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7 | 77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24 | 24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0 | 24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24 |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fld id="{43EC82B3-1ED9-4A4E-B4CB-5BA7FAF8602F}" type="slidenum"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en-US" i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400" i="0" smtClean="0">
                <a:solidFill>
                  <a:srgbClr val="FFFFFF"/>
                </a:solidFill>
              </a:rPr>
              <a:t>Example</a:t>
            </a:r>
            <a:endParaRPr lang="en-US" altLang="en-US" sz="2000" smtClean="0">
              <a:solidFill>
                <a:srgbClr val="FFFFFF"/>
              </a:solidFill>
            </a:endParaRP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3200" smtClean="0">
                <a:solidFill>
                  <a:srgbClr val="000000"/>
                </a:solidFill>
              </a:rPr>
              <a:t>Continued</a:t>
            </a:r>
          </a:p>
        </p:txBody>
      </p:sp>
      <p:sp>
        <p:nvSpPr>
          <p:cNvPr id="907275" name="Rectangle 11"/>
          <p:cNvSpPr>
            <a:spLocks noChangeArrowheads="1"/>
          </p:cNvSpPr>
          <p:nvPr/>
        </p:nvSpPr>
        <p:spPr bwMode="auto">
          <a:xfrm>
            <a:off x="304800" y="10826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Given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17 and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0, find gcd (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and the values of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b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and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07276" name="Rectangle 12"/>
          <p:cNvSpPr>
            <a:spLocks noChangeArrowheads="1"/>
          </p:cNvSpPr>
          <p:nvPr/>
        </p:nvSpPr>
        <p:spPr bwMode="auto">
          <a:xfrm>
            <a:off x="304800" y="2819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We get </a:t>
            </a:r>
            <a:r>
              <a:rPr 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(17, 0) = 17,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1, and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0</a:t>
            </a:r>
            <a:r>
              <a:rPr lang="en-US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07277" name="Rectangle 13"/>
          <p:cNvSpPr>
            <a:spLocks noChangeArrowheads="1"/>
          </p:cNvSpPr>
          <p:nvPr/>
        </p:nvSpPr>
        <p:spPr bwMode="auto">
          <a:xfrm>
            <a:off x="228600" y="2362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Solution</a:t>
            </a:r>
          </a:p>
        </p:txBody>
      </p:sp>
      <p:pic>
        <p:nvPicPr>
          <p:cNvPr id="907279" name="Picture 15"/>
          <p:cNvPicPr>
            <a:picLocks noChangeAspect="1" noChangeArrowheads="1"/>
          </p:cNvPicPr>
          <p:nvPr/>
        </p:nvPicPr>
        <p:blipFill>
          <a:blip r:embed="rId3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738563"/>
            <a:ext cx="84915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9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fld id="{AC8FFEB8-35C0-4C38-BAC7-7BDDC14E6357}" type="slidenum">
              <a:rPr lang="en-US" altLang="en-US" i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en-US" i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346200" cy="4619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400" i="0" smtClean="0">
                <a:solidFill>
                  <a:srgbClr val="FFFFFF"/>
                </a:solidFill>
              </a:rPr>
              <a:t>Example</a:t>
            </a:r>
            <a:endParaRPr lang="en-US" altLang="en-US" sz="2000" smtClean="0">
              <a:solidFill>
                <a:srgbClr val="FFFFFF"/>
              </a:solidFill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2474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400" b="0" i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2475" name="Text Box 10"/>
          <p:cNvSpPr txBox="1">
            <a:spLocks noChangeArrowheads="1"/>
          </p:cNvSpPr>
          <p:nvPr/>
        </p:nvSpPr>
        <p:spPr bwMode="auto">
          <a:xfrm>
            <a:off x="1143000" y="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3200" smtClean="0">
                <a:solidFill>
                  <a:srgbClr val="000000"/>
                </a:solidFill>
              </a:rPr>
              <a:t>Continued</a:t>
            </a:r>
          </a:p>
        </p:txBody>
      </p:sp>
      <p:sp>
        <p:nvSpPr>
          <p:cNvPr id="909323" name="Rectangle 11"/>
          <p:cNvSpPr>
            <a:spLocks noChangeArrowheads="1"/>
          </p:cNvSpPr>
          <p:nvPr/>
        </p:nvSpPr>
        <p:spPr bwMode="auto">
          <a:xfrm>
            <a:off x="304800" y="1158875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Given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0 and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45, find gcd (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and the values of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b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and </a:t>
            </a:r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09324" name="Rectangle 12"/>
          <p:cNvSpPr>
            <a:spLocks noChangeArrowheads="1"/>
          </p:cNvSpPr>
          <p:nvPr/>
        </p:nvSpPr>
        <p:spPr bwMode="auto">
          <a:xfrm>
            <a:off x="228600" y="2590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We get </a:t>
            </a:r>
            <a:r>
              <a:rPr 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(0, 45) = 45,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0, and </a:t>
            </a:r>
            <a:r>
              <a:rPr lang="en-US" sz="2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= 1.</a:t>
            </a:r>
          </a:p>
        </p:txBody>
      </p:sp>
      <p:sp>
        <p:nvSpPr>
          <p:cNvPr id="909325" name="Rectangle 13"/>
          <p:cNvSpPr>
            <a:spLocks noChangeArrowheads="1"/>
          </p:cNvSpPr>
          <p:nvPr/>
        </p:nvSpPr>
        <p:spPr bwMode="auto">
          <a:xfrm>
            <a:off x="228600" y="2209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Solution</a:t>
            </a:r>
          </a:p>
        </p:txBody>
      </p:sp>
      <p:pic>
        <p:nvPicPr>
          <p:cNvPr id="909327" name="Picture 15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495675"/>
            <a:ext cx="849153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rgbClr val="7B9899"/>
                </a:solidFill>
                <a:latin typeface="Times New Roman" pitchFamily="18" charset="0"/>
              </a:rPr>
              <a:t>Extended Euclid’s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ExtEuclid(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):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b="1" smtClean="0">
                <a:latin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 == 0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	</a:t>
            </a:r>
            <a:r>
              <a:rPr lang="en-US" b="1" smtClean="0">
                <a:latin typeface="Times New Roman" pitchFamily="18" charset="0"/>
              </a:rPr>
              <a:t>return</a:t>
            </a:r>
            <a:r>
              <a:rPr lang="en-US" smtClean="0">
                <a:latin typeface="Times New Roman" pitchFamily="18" charset="0"/>
              </a:rPr>
              <a:t> 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1, 0)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(</a:t>
            </a:r>
            <a:r>
              <a:rPr lang="en-US" i="1" smtClean="0">
                <a:latin typeface="Times New Roman" pitchFamily="18" charset="0"/>
              </a:rPr>
              <a:t>d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← ExtEuclid(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 ← 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d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´-floor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b)·y´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>
                <a:latin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</a:rPr>
            </a:br>
            <a:r>
              <a:rPr lang="en-US" b="1" smtClean="0">
                <a:latin typeface="Times New Roman" pitchFamily="18" charset="0"/>
              </a:rPr>
              <a:t>return 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i="1" smtClean="0">
                <a:latin typeface="Times New Roman" pitchFamily="18" charset="0"/>
              </a:rPr>
              <a:t>d</a:t>
            </a:r>
            <a:r>
              <a:rPr lang="en-US" smtClean="0">
                <a:latin typeface="Times New Roman" pitchFamily="18" charset="0"/>
              </a:rPr>
              <a:t> = gcd(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smtClean="0">
                <a:latin typeface="Times New Roman" pitchFamily="18" charset="0"/>
              </a:rPr>
              <a:t>) = </a:t>
            </a:r>
            <a:r>
              <a:rPr lang="en-US" i="1" smtClean="0">
                <a:latin typeface="Times New Roman" pitchFamily="18" charset="0"/>
              </a:rPr>
              <a:t>ax</a:t>
            </a:r>
            <a:r>
              <a:rPr lang="en-US" smtClean="0">
                <a:latin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</a:rPr>
              <a:t>by</a:t>
            </a:r>
            <a:endParaRPr lang="el-GR" i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/>
              </a:rPr>
              <a:t>Extended Euclid’s Algorithm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/>
              <a:t>Suppose</a:t>
            </a:r>
            <a:r>
              <a:rPr lang="en-US" sz="2000" smtClean="0">
                <a:solidFill>
                  <a:srgbClr val="008000"/>
                </a:solidFill>
              </a:rPr>
              <a:t> a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008000"/>
                </a:solidFill>
              </a:rPr>
              <a:t>b</a:t>
            </a:r>
            <a:r>
              <a:rPr lang="en-US" sz="2000" smtClean="0"/>
              <a:t> are given. Find </a:t>
            </a:r>
            <a:r>
              <a:rPr lang="en-US" sz="2000" smtClean="0">
                <a:solidFill>
                  <a:srgbClr val="FF0000"/>
                </a:solidFill>
              </a:rPr>
              <a:t>x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FF0000"/>
                </a:solidFill>
              </a:rPr>
              <a:t>y</a:t>
            </a:r>
            <a:r>
              <a:rPr lang="en-US" sz="2000" smtClean="0"/>
              <a:t> such that,</a:t>
            </a:r>
          </a:p>
          <a:p>
            <a:pPr marL="692150" indent="-609600" algn="ctr" eaLnBrk="1" hangingPunct="1">
              <a:buFont typeface="Wingdings 2" pitchFamily="18" charset="2"/>
              <a:buNone/>
            </a:pPr>
            <a:r>
              <a:rPr lang="en-US" sz="2000" smtClean="0">
                <a:solidFill>
                  <a:srgbClr val="008000"/>
                </a:solidFill>
              </a:rPr>
              <a:t>ax+by=gcd (a,b)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/>
              <a:t>Let, </a:t>
            </a:r>
            <a:r>
              <a:rPr lang="en-US" sz="2000" smtClean="0">
                <a:solidFill>
                  <a:srgbClr val="008000"/>
                </a:solidFill>
              </a:rPr>
              <a:t>d=gcd(a,b)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/>
              <a:t>Then, </a:t>
            </a:r>
            <a:r>
              <a:rPr lang="en-US" sz="2000" smtClean="0">
                <a:solidFill>
                  <a:srgbClr val="0033CC"/>
                </a:solidFill>
              </a:rPr>
              <a:t>ax+by=d</a:t>
            </a:r>
            <a:r>
              <a:rPr lang="en-US" sz="2000" smtClean="0"/>
              <a:t> [by Thm 31.2]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/>
              <a:t>Again, </a:t>
            </a:r>
            <a:r>
              <a:rPr lang="en-US" sz="2000" smtClean="0">
                <a:solidFill>
                  <a:srgbClr val="008000"/>
                </a:solidFill>
              </a:rPr>
              <a:t>gcd(a,b)=gcd(b, </a:t>
            </a:r>
            <a:r>
              <a:rPr lang="en-US" sz="2000" b="1" smtClean="0">
                <a:solidFill>
                  <a:srgbClr val="008000"/>
                </a:solidFill>
              </a:rPr>
              <a:t>a mod b</a:t>
            </a:r>
            <a:r>
              <a:rPr lang="en-US" sz="2000" smtClean="0">
                <a:solidFill>
                  <a:srgbClr val="008000"/>
                </a:solidFill>
              </a:rPr>
              <a:t>)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/>
              <a:t>So, </a:t>
            </a:r>
            <a:r>
              <a:rPr lang="en-US" sz="2000" smtClean="0">
                <a:solidFill>
                  <a:srgbClr val="0033CC"/>
                </a:solidFill>
              </a:rPr>
              <a:t>ax+by = d = bx´+(</a:t>
            </a:r>
            <a:r>
              <a:rPr lang="en-US" sz="2000" b="1" smtClean="0">
                <a:solidFill>
                  <a:srgbClr val="0033CC"/>
                </a:solidFill>
              </a:rPr>
              <a:t>a mod b</a:t>
            </a:r>
            <a:r>
              <a:rPr lang="en-US" sz="2000" smtClean="0">
                <a:solidFill>
                  <a:srgbClr val="0033CC"/>
                </a:solidFill>
              </a:rPr>
              <a:t>)y´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/>
              <a:t>We know that, </a:t>
            </a:r>
            <a:r>
              <a:rPr lang="en-US" sz="2000" smtClean="0">
                <a:solidFill>
                  <a:srgbClr val="008000"/>
                </a:solidFill>
              </a:rPr>
              <a:t>a = b.</a:t>
            </a:r>
            <a:r>
              <a:rPr lang="en-US" sz="2000" smtClean="0">
                <a:solidFill>
                  <a:srgbClr val="008000"/>
                </a:solidFill>
                <a:sym typeface="Symbol" pitchFamily="18" charset="2"/>
              </a:rPr>
              <a:t>a/b+a mod b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>
                <a:sym typeface="Symbol" pitchFamily="18" charset="2"/>
              </a:rPr>
              <a:t>So, </a:t>
            </a:r>
            <a:r>
              <a:rPr lang="en-US" sz="2000" b="1" smtClean="0">
                <a:solidFill>
                  <a:srgbClr val="0033CC"/>
                </a:solidFill>
                <a:sym typeface="Symbol" pitchFamily="18" charset="2"/>
              </a:rPr>
              <a:t>a mod b</a:t>
            </a:r>
            <a:r>
              <a:rPr lang="en-US" sz="2000" smtClean="0">
                <a:solidFill>
                  <a:srgbClr val="0033CC"/>
                </a:solidFill>
                <a:sym typeface="Symbol" pitchFamily="18" charset="2"/>
              </a:rPr>
              <a:t> = a – b.a/b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>
                <a:sym typeface="Symbol" pitchFamily="18" charset="2"/>
              </a:rPr>
              <a:t>Thus, ax+by = bx</a:t>
            </a:r>
            <a:r>
              <a:rPr lang="en-US" sz="2000" smtClean="0"/>
              <a:t>´</a:t>
            </a:r>
            <a:r>
              <a:rPr lang="en-US" sz="2000" smtClean="0">
                <a:sym typeface="Symbol" pitchFamily="18" charset="2"/>
              </a:rPr>
              <a:t>+(a – b.a/b).y</a:t>
            </a:r>
            <a:r>
              <a:rPr lang="en-US" sz="2000" smtClean="0"/>
              <a:t>´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/>
              <a:t>		         = ay´+b(x´- </a:t>
            </a:r>
            <a:r>
              <a:rPr lang="en-US" sz="2000" smtClean="0">
                <a:sym typeface="Symbol" pitchFamily="18" charset="2"/>
              </a:rPr>
              <a:t>a/b.y</a:t>
            </a:r>
            <a:r>
              <a:rPr lang="en-US" sz="2000" smtClean="0"/>
              <a:t>´)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/>
              <a:t>Finally, </a:t>
            </a:r>
            <a:r>
              <a:rPr lang="en-US" sz="2000" smtClean="0">
                <a:solidFill>
                  <a:srgbClr val="FF0000"/>
                </a:solidFill>
              </a:rPr>
              <a:t>x = y´</a:t>
            </a:r>
          </a:p>
          <a:p>
            <a:pPr marL="692150" indent="-609600" eaLnBrk="1" hangingPunct="1">
              <a:buFont typeface="Wingdings 2" pitchFamily="18" charset="2"/>
              <a:buNone/>
            </a:pPr>
            <a:r>
              <a:rPr lang="en-US" sz="2000" smtClean="0">
                <a:sym typeface="Symbol" pitchFamily="18" charset="2"/>
              </a:rPr>
              <a:t>	  </a:t>
            </a:r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y =</a:t>
            </a:r>
            <a:r>
              <a:rPr lang="en-US" sz="2000" smtClean="0">
                <a:solidFill>
                  <a:srgbClr val="FF0000"/>
                </a:solidFill>
              </a:rPr>
              <a:t>x´- </a:t>
            </a:r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a/b.y</a:t>
            </a:r>
            <a:r>
              <a:rPr lang="en-US" sz="2000" smtClean="0">
                <a:solidFill>
                  <a:srgbClr val="FF0000"/>
                </a:solidFill>
              </a:rPr>
              <a:t>´</a:t>
            </a:r>
            <a:endParaRPr lang="en-US" sz="2000" smtClean="0">
              <a:solidFill>
                <a:srgbClr val="FF0000"/>
              </a:solidFill>
              <a:sym typeface="Symbol" pitchFamily="18" charset="2"/>
            </a:endParaRPr>
          </a:p>
          <a:p>
            <a:pPr marL="692150" indent="-609600" eaLnBrk="1" hangingPunct="1">
              <a:buFont typeface="Wingdings 2" pitchFamily="18" charset="2"/>
              <a:buNone/>
            </a:pPr>
            <a:endParaRPr lang="en-US" sz="2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498080" cy="1143000"/>
          </a:xfrm>
        </p:spPr>
        <p:txBody>
          <a:bodyPr/>
          <a:lstStyle/>
          <a:p>
            <a:pPr algn="ctr"/>
            <a:r>
              <a:rPr lang="en-US" smtClean="0"/>
              <a:t>Thanks All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7B9899"/>
                </a:solidFill>
              </a:rPr>
              <a:t>Division &amp; Remainders</a:t>
            </a:r>
          </a:p>
        </p:txBody>
      </p:sp>
      <p:pic>
        <p:nvPicPr>
          <p:cNvPr id="13315" name="Picture 4" descr="803_DivTh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9338" y="1733550"/>
            <a:ext cx="7621587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6" name="Group 12"/>
          <p:cNvGrpSpPr>
            <a:grpSpLocks/>
          </p:cNvGrpSpPr>
          <p:nvPr/>
        </p:nvGrpSpPr>
        <p:grpSpPr bwMode="auto">
          <a:xfrm>
            <a:off x="1160463" y="3657600"/>
            <a:ext cx="6992937" cy="2155825"/>
            <a:chOff x="618" y="2327"/>
            <a:chExt cx="4405" cy="1358"/>
          </a:xfrm>
        </p:grpSpPr>
        <p:pic>
          <p:nvPicPr>
            <p:cNvPr id="13318" name="Picture 6" descr="803_QuotRe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8" y="2327"/>
              <a:ext cx="4405" cy="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0922" name="Text Box 10"/>
            <p:cNvSpPr txBox="1">
              <a:spLocks noChangeArrowheads="1"/>
            </p:cNvSpPr>
            <p:nvPr/>
          </p:nvSpPr>
          <p:spPr bwMode="auto">
            <a:xfrm>
              <a:off x="4430" y="2919"/>
              <a:ext cx="375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550923" name="Text Box 11"/>
            <p:cNvSpPr txBox="1">
              <a:spLocks noChangeArrowheads="1"/>
            </p:cNvSpPr>
            <p:nvPr/>
          </p:nvSpPr>
          <p:spPr bwMode="auto">
            <a:xfrm>
              <a:off x="4444" y="3403"/>
              <a:ext cx="375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2181225" y="1857375"/>
            <a:ext cx="381000" cy="33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latin typeface="Times New Roman" pitchFamily="18" charset="0"/>
              </a:rPr>
              <a:t>31.1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7B9899"/>
                </a:solidFill>
              </a:rPr>
              <a:t>Common Divisors</a:t>
            </a:r>
          </a:p>
        </p:txBody>
      </p:sp>
      <p:pic>
        <p:nvPicPr>
          <p:cNvPr id="14339" name="Picture 6" descr="8043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64857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848600" y="35814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829550" y="4419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839075" y="5562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>
                <a:solidFill>
                  <a:srgbClr val="7B9899"/>
                </a:solidFill>
              </a:rPr>
              <a:t>Greatest Common Divisor</a:t>
            </a:r>
            <a:br>
              <a:rPr lang="en-US" sz="2800" smtClean="0">
                <a:solidFill>
                  <a:srgbClr val="7B9899"/>
                </a:solidFill>
              </a:rPr>
            </a:br>
            <a:r>
              <a:rPr lang="en-US" sz="2800" smtClean="0">
                <a:solidFill>
                  <a:srgbClr val="7B9899"/>
                </a:solidFill>
              </a:rPr>
              <a:t>Relatively Prime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Char char="•"/>
            </a:pPr>
            <a:r>
              <a:rPr lang="en-US" sz="2400" smtClean="0"/>
              <a:t>Let </a:t>
            </a:r>
            <a:r>
              <a:rPr lang="en-US" sz="2400" i="1" smtClean="0"/>
              <a:t>a</a:t>
            </a:r>
            <a:r>
              <a:rPr lang="en-US" sz="2400" smtClean="0"/>
              <a:t>,</a:t>
            </a:r>
            <a:r>
              <a:rPr lang="en-US" sz="2400" i="1" smtClean="0"/>
              <a:t>b </a:t>
            </a:r>
            <a:r>
              <a:rPr lang="en-US" sz="2400" smtClean="0"/>
              <a:t>be integers, not both zero.  The </a:t>
            </a:r>
            <a:r>
              <a:rPr lang="en-US" sz="2400" b="1" i="1" smtClean="0"/>
              <a:t>greatest common divisor</a:t>
            </a:r>
            <a:r>
              <a:rPr lang="en-US" sz="2400" smtClean="0"/>
              <a:t> of </a:t>
            </a:r>
            <a:r>
              <a:rPr lang="en-US" sz="2400" i="1" smtClean="0"/>
              <a:t>a </a:t>
            </a:r>
            <a:r>
              <a:rPr lang="en-US" sz="2400" smtClean="0"/>
              <a:t>and </a:t>
            </a:r>
            <a:r>
              <a:rPr lang="en-US" sz="2400" i="1" smtClean="0"/>
              <a:t>b</a:t>
            </a:r>
            <a:r>
              <a:rPr lang="en-US" sz="2400" smtClean="0"/>
              <a:t>  (or gcd(</a:t>
            </a:r>
            <a:r>
              <a:rPr lang="en-US" sz="2400" i="1" smtClean="0"/>
              <a:t>a,b</a:t>
            </a:r>
            <a:r>
              <a:rPr lang="en-US" sz="2400" smtClean="0"/>
              <a:t>) ) is the biggest number </a:t>
            </a:r>
            <a:r>
              <a:rPr lang="en-US" sz="2400" i="1" smtClean="0"/>
              <a:t>d </a:t>
            </a:r>
            <a:r>
              <a:rPr lang="en-US" sz="2400" smtClean="0"/>
              <a:t>which divides both </a:t>
            </a:r>
            <a:r>
              <a:rPr lang="en-US" sz="2400" i="1" smtClean="0"/>
              <a:t>a </a:t>
            </a:r>
            <a:r>
              <a:rPr lang="en-US" sz="2400" smtClean="0"/>
              <a:t>and </a:t>
            </a:r>
            <a:r>
              <a:rPr lang="en-US" sz="2400" i="1" smtClean="0"/>
              <a:t>b</a:t>
            </a:r>
            <a:r>
              <a:rPr lang="en-US" sz="2400" smtClean="0"/>
              <a:t>.</a:t>
            </a:r>
          </a:p>
          <a:p>
            <a:pPr marL="609600" indent="-609600" eaLnBrk="1" hangingPunct="1">
              <a:buFontTx/>
              <a:buChar char="•"/>
            </a:pPr>
            <a:r>
              <a:rPr lang="en-US" sz="2400" i="1" smtClean="0"/>
              <a:t>a </a:t>
            </a:r>
            <a:r>
              <a:rPr lang="en-US" sz="2400" smtClean="0"/>
              <a:t>and </a:t>
            </a:r>
            <a:r>
              <a:rPr lang="en-US" sz="2400" i="1" smtClean="0"/>
              <a:t>b </a:t>
            </a:r>
            <a:r>
              <a:rPr lang="en-US" sz="2400" smtClean="0"/>
              <a:t>are said to be </a:t>
            </a:r>
            <a:r>
              <a:rPr lang="en-US" sz="2400" b="1" i="1" smtClean="0"/>
              <a:t>relatively prime</a:t>
            </a:r>
            <a:r>
              <a:rPr lang="en-US" sz="2400" b="1" smtClean="0"/>
              <a:t> </a:t>
            </a:r>
            <a:r>
              <a:rPr lang="en-US" sz="2400" smtClean="0"/>
              <a:t>if gcd(</a:t>
            </a:r>
            <a:r>
              <a:rPr lang="en-US" sz="2400" i="1" smtClean="0"/>
              <a:t>a</a:t>
            </a:r>
            <a:r>
              <a:rPr lang="en-US" sz="2400" smtClean="0"/>
              <a:t>,</a:t>
            </a:r>
            <a:r>
              <a:rPr lang="en-US" sz="2400" i="1" smtClean="0"/>
              <a:t>b</a:t>
            </a:r>
            <a:r>
              <a:rPr lang="en-US" sz="2400" smtClean="0"/>
              <a:t>) = 1, so no prime common divisors.</a:t>
            </a:r>
          </a:p>
          <a:p>
            <a:pPr marL="609600" indent="-609600" eaLnBrk="1" hangingPunct="1">
              <a:buFontTx/>
              <a:buChar char="•"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Greatest Common Divisor</a:t>
            </a:r>
            <a:br>
              <a:rPr lang="en-US" sz="40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Relatively Prime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/>
              <a:t>Q:  Find the following gcd</a:t>
            </a:r>
            <a:r>
              <a:rPr lang="en-US" smtClean="0">
                <a:latin typeface="Times New Roman" pitchFamily="18" charset="0"/>
              </a:rPr>
              <a:t>’</a:t>
            </a:r>
            <a:r>
              <a:rPr lang="en-US" smtClean="0"/>
              <a:t>s: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gcd(11,77)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gcd(33,77)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gcd(24,36)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gcd(24,25)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Greatest Common Divisor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Relatively Prime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A: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gcd(11,77) = 11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gcd(33,77) = 11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gcd(24,36) = 12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smtClean="0"/>
              <a:t>gcd(24,25) = 1.  Therefore 24 and 25 are relatively prime.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NOTE:  A prime number are relatively prime to all other numbers which it doesn</a:t>
            </a:r>
            <a:r>
              <a:rPr lang="en-US" sz="2800" smtClean="0">
                <a:latin typeface="Times New Roman" pitchFamily="18" charset="0"/>
              </a:rPr>
              <a:t>’</a:t>
            </a:r>
            <a:r>
              <a:rPr lang="en-US" sz="2800" smtClean="0"/>
              <a:t>t divide.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Greatest Common Divisor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Relatively Prime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EG:  More realistic.  Find gcd(98,420).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Find prime decomposition of each number and find all the common factors: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98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49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7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7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420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210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105 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3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35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	=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3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5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7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Underline common factors: </a:t>
            </a:r>
            <a:r>
              <a:rPr lang="en-US" sz="2800" u="sng" smtClean="0"/>
              <a:t>2</a:t>
            </a:r>
            <a:r>
              <a:rPr lang="en-US" sz="2800" u="sng" smtClean="0">
                <a:latin typeface="Times New Roman" pitchFamily="18" charset="0"/>
              </a:rPr>
              <a:t>·</a:t>
            </a:r>
            <a:r>
              <a:rPr lang="en-US" sz="2800" u="sng" smtClean="0"/>
              <a:t>7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7, 2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u="sng" smtClean="0"/>
              <a:t>2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3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smtClean="0"/>
              <a:t>5</a:t>
            </a:r>
            <a:r>
              <a:rPr lang="en-US" sz="2800" smtClean="0">
                <a:latin typeface="Times New Roman" pitchFamily="18" charset="0"/>
              </a:rPr>
              <a:t>·</a:t>
            </a:r>
            <a:r>
              <a:rPr lang="en-US" sz="2800" u="sng" smtClean="0"/>
              <a:t>7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smtClean="0"/>
              <a:t>Therefore, gcd(98,420) =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1862</TotalTime>
  <Words>1105</Words>
  <Application>Microsoft Office PowerPoint</Application>
  <PresentationFormat>On-screen Show (4:3)</PresentationFormat>
  <Paragraphs>187</Paragraphs>
  <Slides>34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53" baseType="lpstr">
      <vt:lpstr>Arial</vt:lpstr>
      <vt:lpstr>Batang</vt:lpstr>
      <vt:lpstr>Calibri</vt:lpstr>
      <vt:lpstr>돋움</vt:lpstr>
      <vt:lpstr>Gill Sans MT</vt:lpstr>
      <vt:lpstr>HY엽서L</vt:lpstr>
      <vt:lpstr>휴먼매직체</vt:lpstr>
      <vt:lpstr>Math5</vt:lpstr>
      <vt:lpstr>McGrawHill-Italic</vt:lpstr>
      <vt:lpstr>Symbol</vt:lpstr>
      <vt:lpstr>Tahoma</vt:lpstr>
      <vt:lpstr>Times New Roman</vt:lpstr>
      <vt:lpstr>Verdana</vt:lpstr>
      <vt:lpstr>Wingdings</vt:lpstr>
      <vt:lpstr>Wingdings 2</vt:lpstr>
      <vt:lpstr>Solstice</vt:lpstr>
      <vt:lpstr>Blends</vt:lpstr>
      <vt:lpstr>1_Blends</vt:lpstr>
      <vt:lpstr>Equation</vt:lpstr>
      <vt:lpstr>Number theory</vt:lpstr>
      <vt:lpstr>Divisors</vt:lpstr>
      <vt:lpstr>Divisors Examples</vt:lpstr>
      <vt:lpstr>Division &amp; Remainders</vt:lpstr>
      <vt:lpstr>Common Divisors</vt:lpstr>
      <vt:lpstr>Greatest Common Divisor Relatively Prime</vt:lpstr>
      <vt:lpstr>Greatest Common Divisor Relatively Prime</vt:lpstr>
      <vt:lpstr>Greatest Common Divisor Relatively Prime</vt:lpstr>
      <vt:lpstr>Greatest Common Divisor Relatively Prime</vt:lpstr>
      <vt:lpstr>Greatest Common Divisor</vt:lpstr>
      <vt:lpstr>PowerPoint Presentation</vt:lpstr>
      <vt:lpstr>PowerPoint Presentation</vt:lpstr>
      <vt:lpstr>PowerPoint Presentation</vt:lpstr>
      <vt:lpstr>The GCD and Linear Combinations</vt:lpstr>
      <vt:lpstr>The GCD and Linear Combinations (2)</vt:lpstr>
      <vt:lpstr>Relatively Prime Integers</vt:lpstr>
      <vt:lpstr>Divisibility by Primes</vt:lpstr>
      <vt:lpstr>The Unique Factorization Theorem</vt:lpstr>
      <vt:lpstr>The GCD Recursion Theorem</vt:lpstr>
      <vt:lpstr>Euclid’s Algorithm – Finding GCD</vt:lpstr>
      <vt:lpstr>Euclid’s GCD Algorithm</vt:lpstr>
      <vt:lpstr>Euclid’s Algorithm – Finding GCD</vt:lpstr>
      <vt:lpstr>Euclid’s Algorithm Example</vt:lpstr>
      <vt:lpstr>Properties of Euclid’s Algorithm</vt:lpstr>
      <vt:lpstr>Extended Euclidean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Euclid’s Algorithm</vt:lpstr>
      <vt:lpstr>Extended Euclid’s Algorithm</vt:lpstr>
      <vt:lpstr>Thanks All</vt:lpstr>
    </vt:vector>
  </TitlesOfParts>
  <Company>Bucknell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350 – Spring 2006</dc:title>
  <dc:creator>ISR</dc:creator>
  <cp:lastModifiedBy>Tanvir</cp:lastModifiedBy>
  <cp:revision>144</cp:revision>
  <dcterms:created xsi:type="dcterms:W3CDTF">2006-01-18T01:41:48Z</dcterms:created>
  <dcterms:modified xsi:type="dcterms:W3CDTF">2019-01-14T16:23:11Z</dcterms:modified>
</cp:coreProperties>
</file>