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2" r:id="rId1"/>
  </p:sldMasterIdLst>
  <p:notesMasterIdLst>
    <p:notesMasterId r:id="rId21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8" r:id="rId11"/>
    <p:sldId id="325" r:id="rId12"/>
    <p:sldId id="334" r:id="rId13"/>
    <p:sldId id="335" r:id="rId14"/>
    <p:sldId id="336" r:id="rId15"/>
    <p:sldId id="337" r:id="rId16"/>
    <p:sldId id="338" r:id="rId17"/>
    <p:sldId id="339" r:id="rId18"/>
    <p:sldId id="347" r:id="rId19"/>
    <p:sldId id="34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030"/>
    <a:srgbClr val="0000FF"/>
    <a:srgbClr val="4FD1FF"/>
    <a:srgbClr val="5A2781"/>
    <a:srgbClr val="D85050"/>
    <a:srgbClr val="CEDCE1"/>
    <a:srgbClr val="C22C2C"/>
    <a:srgbClr val="DA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81125" autoAdjust="0"/>
  </p:normalViewPr>
  <p:slideViewPr>
    <p:cSldViewPr>
      <p:cViewPr varScale="1">
        <p:scale>
          <a:sx n="60" d="100"/>
          <a:sy n="60" d="100"/>
        </p:scale>
        <p:origin x="16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CC4B13-3A43-4D19-873C-8DF16A90F023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680B43-D8CE-44DD-A898-09A5EE344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E25260-C471-45E7-984B-29F1E54818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981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788F4-16F1-4157-BC4B-0BCAD374B9C0}" type="slidenum">
              <a:rPr lang="en-US"/>
              <a:pPr/>
              <a:t>12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793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40A49-CC73-4C67-B0C5-124614DC311C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117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0D74-D45D-483A-B39A-03C3B9B866B5}" type="slidenum">
              <a:rPr lang="en-US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156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F5C58-56A6-47B7-9283-7F6B88356CB6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447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597AB-3BE5-4DA1-A0E0-2FEA6BDD10B1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992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05B82-8658-42F3-9008-5C0BBD5EC1E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639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314C1-5B7A-4AFB-A02E-6EF21E2C323C}" type="slidenum">
              <a:rPr lang="en-US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014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FF90C-4A83-4F64-963D-5A17A2B8E0F5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43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4665169E-AD50-4717-AEF5-2CA85CD25063}" type="datetime1">
              <a:rPr lang="en-US" smtClean="0"/>
              <a:t>1/14/2019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0BD0239E-2B45-47D6-BD70-2BEA6A34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6EE243-F6AD-4293-9F9B-FB3FB5AD37F1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521B9-8FB5-4659-9E35-DDBAB23176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7E9317-1731-4C3E-A574-6B705932B7F5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A7530-A62E-4D09-A05D-44E9891D23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502BAC0F-7D8F-455A-BD0E-E685B5260E2A}" type="datetime1">
              <a:rPr lang="en-US" smtClean="0"/>
              <a:t>1/14/2019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4919BD72-C3E1-4F46-BFA0-FD925E81E772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F334A948-A122-4CDD-B092-ADD0903F10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B60D8-0753-4E2B-8BCA-551D80DCB135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83C2F-E1EE-4C0A-BB32-92C4E1DE1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F792D-4963-44E8-895A-E8C1DD48487C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EC16A-8B0F-4F6D-9F9A-2D5CC410A3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39F405C-0CE9-474A-995D-626733017D0C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1453F71-D504-4EC3-AFB1-09A82B65F2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9A57F-EC58-4ACB-8B18-8B1AE9C76563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E31B-5524-46D2-B792-ADAFFB596D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3D37BEA1-E512-411A-B27D-7D0033004AA2}" type="datetime1">
              <a:rPr lang="en-US" smtClean="0"/>
              <a:t>1/14/2019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8B7A7F13-CDA0-4BA3-AE78-96ACEF2CC2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BA377851-44DD-4056-89AC-95CD71B8FF44}" type="datetime1">
              <a:rPr lang="en-US" smtClean="0"/>
              <a:t>1/14/2019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5DE7EE9-2804-489E-B629-DD74F165A1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D0CB1A-6AF1-4AAD-AC90-E8D276E2BE9A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15A2A1-EA4C-4D99-802C-999942411D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bmeyer.de/backtrack/achtdamen/eight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200400"/>
            <a:ext cx="7407275" cy="147161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Backtracking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Backtracking – 8 queens problem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066800"/>
            <a:ext cx="8153400" cy="5791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Another possible brute-force algorithm is generate the permutations of the numbers 1 through 8 (of which there are 8! = 40,320), </a:t>
            </a:r>
          </a:p>
          <a:p>
            <a:pPr lvl="1">
              <a:defRPr/>
            </a:pPr>
            <a:r>
              <a:rPr lang="en-US" dirty="0" smtClean="0"/>
              <a:t>and uses the elements of each permutation as indices to place a queen on each row. </a:t>
            </a:r>
          </a:p>
          <a:p>
            <a:pPr lvl="1">
              <a:defRPr/>
            </a:pPr>
            <a:r>
              <a:rPr lang="en-US" dirty="0" smtClean="0"/>
              <a:t>Then it rejects those boards with diagonal attacking positions. 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backtracking algorithm, is a slight improvement on the permutation method, </a:t>
            </a:r>
          </a:p>
          <a:p>
            <a:pPr lvl="1">
              <a:defRPr/>
            </a:pPr>
            <a:r>
              <a:rPr lang="en-US" dirty="0" smtClean="0"/>
              <a:t>constructs the search tree by considering one row of the board at a time, eliminating most non-solution board positions at a very early stage in their construction. </a:t>
            </a:r>
          </a:p>
          <a:p>
            <a:pPr lvl="1">
              <a:defRPr/>
            </a:pPr>
            <a:r>
              <a:rPr lang="en-US" dirty="0" smtClean="0"/>
              <a:t>Because it rejects row and diagonal attacks even on incomplete boards, it examines only 15,720 possible queen placements. 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further improvement which examines only 5,508 possible queen placements is to combine the permutation based method with the early pruning method: </a:t>
            </a:r>
          </a:p>
          <a:p>
            <a:pPr lvl="1">
              <a:defRPr/>
            </a:pPr>
            <a:r>
              <a:rPr lang="en-US" dirty="0" smtClean="0"/>
              <a:t>The permutations are generated depth-first, and the search space is pruned if the partial permutation produces a diagonal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Sudoku and 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Another common puzzle that can be solved by backtracking is a Sudoku puzzle.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basic idea behind the solution is as follows: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Scan the board to look for an empty square that could take on the fewest possible values based on the simple game constraints.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If you find a square that can only be one possible value, fill it in with that one value and continue the algorithm.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If no such square exists, place one of the possible numbers for that square in the number and repeat the process.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If you ever get stuck, erase the last number placed and see if there are other possible choices for that slot and try those next.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Backtracking (animation)</a:t>
            </a:r>
          </a:p>
        </p:txBody>
      </p:sp>
      <p:sp>
        <p:nvSpPr>
          <p:cNvPr id="81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EA9B4D-3B07-405C-81C0-B045898AF7D5}" type="slidenum">
              <a:rPr lang="en-US"/>
              <a:pPr/>
              <a:t>12</a:t>
            </a:fld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2000" y="3733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start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443038" y="3962400"/>
            <a:ext cx="75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438400" y="2514600"/>
            <a:ext cx="9144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514600" y="39624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2800" y="2286000"/>
            <a:ext cx="3810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657600" y="2057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57600" y="2590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343400" y="26670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495800" y="18288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3733800" y="22098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3581400" y="2743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590800" y="2819400"/>
            <a:ext cx="7620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3657600" y="3657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343400" y="35052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648200" y="31242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724400" y="37338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19800" y="38862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72200" y="28956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 flipV="1">
            <a:off x="4648200" y="3886200"/>
            <a:ext cx="1295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657600" y="38100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505200" y="4191000"/>
            <a:ext cx="7620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191000" y="48006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495800" y="45720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495800" y="5105400"/>
            <a:ext cx="762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181600" y="53340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success!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334000" y="43434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H="1">
            <a:off x="4572000" y="4724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nimBg="1"/>
      <p:bldP spid="12295" grpId="0" autoUpdateAnimBg="0"/>
      <p:bldP spid="12296" grpId="0" animBg="1"/>
      <p:bldP spid="12297" grpId="0" animBg="1"/>
      <p:bldP spid="12299" grpId="0" autoUpdateAnimBg="0"/>
      <p:bldP spid="12300" grpId="0" animBg="1"/>
      <p:bldP spid="12301" grpId="0" animBg="1"/>
      <p:bldP spid="12303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utoUpdateAnimBg="0"/>
      <p:bldP spid="12310" grpId="0" animBg="1"/>
      <p:bldP spid="12311" grpId="0" autoUpdateAnimBg="0"/>
      <p:bldP spid="12312" grpId="0" animBg="1"/>
      <p:bldP spid="12313" grpId="0" animBg="1"/>
      <p:bldP spid="12314" grpId="0" autoUpdateAnimBg="0"/>
      <p:bldP spid="12315" grpId="0" autoUpdateAnimBg="0"/>
      <p:bldP spid="12316" grpId="0" animBg="1"/>
      <p:bldP spid="12317" grpId="0" animBg="1"/>
      <p:bldP spid="12318" grpId="0" animBg="1"/>
      <p:bldP spid="12319" grpId="0" animBg="1"/>
      <p:bldP spid="12320" grpId="0" autoUpdateAnimBg="0"/>
      <p:bldP spid="12321" grpId="0" animBg="1"/>
      <p:bldP spid="12322" grpId="0" animBg="1"/>
      <p:bldP spid="12323" grpId="0" autoUpdateAnimBg="0"/>
      <p:bldP spid="12324" grpId="0" autoUpdateAnimBg="0"/>
      <p:bldP spid="123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 I</a:t>
            </a:r>
          </a:p>
        </p:txBody>
      </p:sp>
      <p:sp>
        <p:nvSpPr>
          <p:cNvPr id="921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0D2586-0786-4CA5-9B86-0EF71153678C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733800" y="1752600"/>
            <a:ext cx="4572000" cy="2971800"/>
            <a:chOff x="2496" y="1200"/>
            <a:chExt cx="2880" cy="1872"/>
          </a:xfrm>
        </p:grpSpPr>
        <p:sp>
          <p:nvSpPr>
            <p:cNvPr id="9233" name="Oval 4"/>
            <p:cNvSpPr>
              <a:spLocks noChangeArrowheads="1"/>
            </p:cNvSpPr>
            <p:nvPr/>
          </p:nvSpPr>
          <p:spPr bwMode="auto">
            <a:xfrm>
              <a:off x="2496" y="2064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5"/>
            <p:cNvSpPr>
              <a:spLocks noChangeArrowheads="1"/>
            </p:cNvSpPr>
            <p:nvPr/>
          </p:nvSpPr>
          <p:spPr bwMode="auto">
            <a:xfrm>
              <a:off x="4512" y="120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Oval 6"/>
            <p:cNvSpPr>
              <a:spLocks noChangeArrowheads="1"/>
            </p:cNvSpPr>
            <p:nvPr/>
          </p:nvSpPr>
          <p:spPr bwMode="auto">
            <a:xfrm>
              <a:off x="3792" y="220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7"/>
            <p:cNvSpPr>
              <a:spLocks noChangeArrowheads="1"/>
            </p:cNvSpPr>
            <p:nvPr/>
          </p:nvSpPr>
          <p:spPr bwMode="auto">
            <a:xfrm>
              <a:off x="307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Oval 8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9"/>
            <p:cNvSpPr>
              <a:spLocks noChangeArrowheads="1"/>
            </p:cNvSpPr>
            <p:nvPr/>
          </p:nvSpPr>
          <p:spPr bwMode="auto">
            <a:xfrm>
              <a:off x="4512" y="172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Oval 10"/>
            <p:cNvSpPr>
              <a:spLocks noChangeArrowheads="1"/>
            </p:cNvSpPr>
            <p:nvPr/>
          </p:nvSpPr>
          <p:spPr bwMode="auto">
            <a:xfrm>
              <a:off x="307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11"/>
            <p:cNvSpPr>
              <a:spLocks noChangeArrowheads="1"/>
            </p:cNvSpPr>
            <p:nvPr/>
          </p:nvSpPr>
          <p:spPr bwMode="auto">
            <a:xfrm>
              <a:off x="379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12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13"/>
            <p:cNvSpPr>
              <a:spLocks noChangeArrowheads="1"/>
            </p:cNvSpPr>
            <p:nvPr/>
          </p:nvSpPr>
          <p:spPr bwMode="auto">
            <a:xfrm>
              <a:off x="3792" y="288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14"/>
            <p:cNvSpPr>
              <a:spLocks noChangeArrowheads="1"/>
            </p:cNvSpPr>
            <p:nvPr/>
          </p:nvSpPr>
          <p:spPr bwMode="auto">
            <a:xfrm>
              <a:off x="4512" y="225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15"/>
            <p:cNvSpPr>
              <a:spLocks noChangeArrowheads="1"/>
            </p:cNvSpPr>
            <p:nvPr/>
          </p:nvSpPr>
          <p:spPr bwMode="auto">
            <a:xfrm>
              <a:off x="5184" y="120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16"/>
            <p:cNvSpPr>
              <a:spLocks noChangeArrowheads="1"/>
            </p:cNvSpPr>
            <p:nvPr/>
          </p:nvSpPr>
          <p:spPr bwMode="auto">
            <a:xfrm>
              <a:off x="5184" y="192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17"/>
            <p:cNvSpPr>
              <a:spLocks noChangeArrowheads="1"/>
            </p:cNvSpPr>
            <p:nvPr/>
          </p:nvSpPr>
          <p:spPr bwMode="auto">
            <a:xfrm>
              <a:off x="5184" y="225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18"/>
            <p:cNvSpPr>
              <a:spLocks noChangeArrowheads="1"/>
            </p:cNvSpPr>
            <p:nvPr/>
          </p:nvSpPr>
          <p:spPr bwMode="auto">
            <a:xfrm>
              <a:off x="5184" y="2592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19"/>
            <p:cNvSpPr>
              <a:spLocks noChangeShapeType="1"/>
            </p:cNvSpPr>
            <p:nvPr/>
          </p:nvSpPr>
          <p:spPr bwMode="auto">
            <a:xfrm>
              <a:off x="2640" y="2208"/>
              <a:ext cx="48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20"/>
            <p:cNvSpPr>
              <a:spLocks noChangeShapeType="1"/>
            </p:cNvSpPr>
            <p:nvPr/>
          </p:nvSpPr>
          <p:spPr bwMode="auto">
            <a:xfrm flipV="1">
              <a:off x="2640" y="1728"/>
              <a:ext cx="43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21"/>
            <p:cNvSpPr>
              <a:spLocks noChangeShapeType="1"/>
            </p:cNvSpPr>
            <p:nvPr/>
          </p:nvSpPr>
          <p:spPr bwMode="auto">
            <a:xfrm>
              <a:off x="3264" y="1632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22"/>
            <p:cNvSpPr>
              <a:spLocks noChangeShapeType="1"/>
            </p:cNvSpPr>
            <p:nvPr/>
          </p:nvSpPr>
          <p:spPr bwMode="auto">
            <a:xfrm flipV="1">
              <a:off x="3936" y="1344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Line 23"/>
            <p:cNvSpPr>
              <a:spLocks noChangeShapeType="1"/>
            </p:cNvSpPr>
            <p:nvPr/>
          </p:nvSpPr>
          <p:spPr bwMode="auto">
            <a:xfrm>
              <a:off x="3984" y="1680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24"/>
            <p:cNvSpPr>
              <a:spLocks noChangeShapeType="1"/>
            </p:cNvSpPr>
            <p:nvPr/>
          </p:nvSpPr>
          <p:spPr bwMode="auto">
            <a:xfrm>
              <a:off x="4704" y="129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25"/>
            <p:cNvSpPr>
              <a:spLocks noChangeShapeType="1"/>
            </p:cNvSpPr>
            <p:nvPr/>
          </p:nvSpPr>
          <p:spPr bwMode="auto">
            <a:xfrm flipV="1">
              <a:off x="326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26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27"/>
            <p:cNvSpPr>
              <a:spLocks noChangeShapeType="1"/>
            </p:cNvSpPr>
            <p:nvPr/>
          </p:nvSpPr>
          <p:spPr bwMode="auto">
            <a:xfrm>
              <a:off x="3216" y="2688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28"/>
            <p:cNvSpPr>
              <a:spLocks noChangeShapeType="1"/>
            </p:cNvSpPr>
            <p:nvPr/>
          </p:nvSpPr>
          <p:spPr bwMode="auto">
            <a:xfrm flipV="1">
              <a:off x="398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29"/>
            <p:cNvSpPr>
              <a:spLocks noChangeShapeType="1"/>
            </p:cNvSpPr>
            <p:nvPr/>
          </p:nvSpPr>
          <p:spPr bwMode="auto">
            <a:xfrm>
              <a:off x="3984" y="2688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31"/>
            <p:cNvSpPr>
              <a:spLocks noChangeShapeType="1"/>
            </p:cNvSpPr>
            <p:nvPr/>
          </p:nvSpPr>
          <p:spPr bwMode="auto">
            <a:xfrm flipV="1">
              <a:off x="4704" y="2064"/>
              <a:ext cx="48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32"/>
            <p:cNvSpPr>
              <a:spLocks noChangeShapeType="1"/>
            </p:cNvSpPr>
            <p:nvPr/>
          </p:nvSpPr>
          <p:spPr bwMode="auto">
            <a:xfrm>
              <a:off x="4704" y="235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33"/>
            <p:cNvSpPr>
              <a:spLocks noChangeShapeType="1"/>
            </p:cNvSpPr>
            <p:nvPr/>
          </p:nvSpPr>
          <p:spPr bwMode="auto">
            <a:xfrm>
              <a:off x="4656" y="2400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838200" y="3810000"/>
            <a:ext cx="3200400" cy="82232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There are three kinds of nodes: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914400" y="1600200"/>
            <a:ext cx="3810000" cy="1004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A tree is composed of 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nodes</a:t>
            </a:r>
            <a:endParaRPr lang="en-US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990600" y="4648200"/>
            <a:ext cx="4038600" cy="457200"/>
            <a:chOff x="768" y="3024"/>
            <a:chExt cx="2544" cy="288"/>
          </a:xfrm>
        </p:grpSpPr>
        <p:sp>
          <p:nvSpPr>
            <p:cNvPr id="9231" name="Oval 37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40"/>
            <p:cNvSpPr txBox="1">
              <a:spLocks noChangeArrowheads="1"/>
            </p:cNvSpPr>
            <p:nvPr/>
          </p:nvSpPr>
          <p:spPr bwMode="auto">
            <a:xfrm>
              <a:off x="960" y="3024"/>
              <a:ext cx="2352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The (one) 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root</a:t>
              </a:r>
              <a:r>
                <a:rPr lang="en-US">
                  <a:latin typeface="Times New Roman" pitchFamily="18" charset="0"/>
                </a:rPr>
                <a:t> node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990600" y="5105400"/>
            <a:ext cx="4191000" cy="457200"/>
            <a:chOff x="768" y="3312"/>
            <a:chExt cx="2640" cy="288"/>
          </a:xfrm>
        </p:grpSpPr>
        <p:sp>
          <p:nvSpPr>
            <p:cNvPr id="9229" name="Oval 38"/>
            <p:cNvSpPr>
              <a:spLocks noChangeArrowheads="1"/>
            </p:cNvSpPr>
            <p:nvPr/>
          </p:nvSpPr>
          <p:spPr bwMode="auto">
            <a:xfrm>
              <a:off x="768" y="336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41"/>
            <p:cNvSpPr txBox="1">
              <a:spLocks noChangeArrowheads="1"/>
            </p:cNvSpPr>
            <p:nvPr/>
          </p:nvSpPr>
          <p:spPr bwMode="auto">
            <a:xfrm>
              <a:off x="1008" y="3312"/>
              <a:ext cx="240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Internal</a:t>
              </a:r>
              <a:r>
                <a:rPr lang="en-US">
                  <a:latin typeface="Times New Roman" pitchFamily="18" charset="0"/>
                </a:rPr>
                <a:t> nodes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990600" y="5562600"/>
            <a:ext cx="2743200" cy="457200"/>
            <a:chOff x="768" y="3600"/>
            <a:chExt cx="1728" cy="288"/>
          </a:xfrm>
        </p:grpSpPr>
        <p:sp>
          <p:nvSpPr>
            <p:cNvPr id="9227" name="Oval 39"/>
            <p:cNvSpPr>
              <a:spLocks noChangeArrowheads="1"/>
            </p:cNvSpPr>
            <p:nvPr/>
          </p:nvSpPr>
          <p:spPr bwMode="auto">
            <a:xfrm>
              <a:off x="768" y="364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Text Box 42"/>
            <p:cNvSpPr txBox="1">
              <a:spLocks noChangeArrowheads="1"/>
            </p:cNvSpPr>
            <p:nvPr/>
          </p:nvSpPr>
          <p:spPr bwMode="auto">
            <a:xfrm>
              <a:off x="1008" y="3600"/>
              <a:ext cx="148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Leaf</a:t>
              </a:r>
              <a:r>
                <a:rPr lang="en-US">
                  <a:latin typeface="Times New Roman" pitchFamily="18" charset="0"/>
                </a:rPr>
                <a:t> nodes</a:t>
              </a:r>
            </a:p>
          </p:txBody>
        </p:sp>
      </p:grp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343400" y="4953000"/>
            <a:ext cx="4038600" cy="11874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Backtracking</a:t>
            </a:r>
            <a:r>
              <a:rPr lang="en-US">
                <a:latin typeface="Times New Roman" pitchFamily="18" charset="0"/>
              </a:rPr>
              <a:t> can be thought of as searching a tree for a particular “goal”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utoUpdateAnimBg="0"/>
      <p:bldP spid="15395" grpId="0" autoUpdateAnimBg="0"/>
      <p:bldP spid="1540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 II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574088" cy="2220913"/>
          </a:xfrm>
        </p:spPr>
        <p:txBody>
          <a:bodyPr/>
          <a:lstStyle/>
          <a:p>
            <a:pPr eaLnBrk="1" hangingPunct="1"/>
            <a:r>
              <a:rPr lang="en-US" smtClean="0"/>
              <a:t>Each non-leaf node in a tree is a </a:t>
            </a:r>
            <a:r>
              <a:rPr lang="en-US" smtClean="0">
                <a:solidFill>
                  <a:schemeClr val="tx2"/>
                </a:solidFill>
              </a:rPr>
              <a:t>parent</a:t>
            </a:r>
            <a:r>
              <a:rPr lang="en-US" smtClean="0"/>
              <a:t> of one or more other nodes (its </a:t>
            </a:r>
            <a:r>
              <a:rPr lang="en-US" smtClean="0">
                <a:solidFill>
                  <a:schemeClr val="tx2"/>
                </a:solidFill>
              </a:rPr>
              <a:t>children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Each node in the tree, other than the root, has exactly one </a:t>
            </a:r>
            <a:r>
              <a:rPr lang="en-US" smtClean="0">
                <a:solidFill>
                  <a:schemeClr val="tx2"/>
                </a:solidFill>
              </a:rPr>
              <a:t>parent</a:t>
            </a:r>
            <a:endParaRPr lang="en-US" smtClean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AB5DD62-2757-4F89-A692-E7512013AC65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66800" y="4038600"/>
            <a:ext cx="2667000" cy="1828800"/>
            <a:chOff x="1104" y="2448"/>
            <a:chExt cx="1680" cy="1152"/>
          </a:xfrm>
        </p:grpSpPr>
        <p:sp>
          <p:nvSpPr>
            <p:cNvPr id="10257" name="Oval 6"/>
            <p:cNvSpPr>
              <a:spLocks noChangeArrowheads="1"/>
            </p:cNvSpPr>
            <p:nvPr/>
          </p:nvSpPr>
          <p:spPr bwMode="auto">
            <a:xfrm>
              <a:off x="1344" y="278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Oval 8"/>
            <p:cNvSpPr>
              <a:spLocks noChangeArrowheads="1"/>
            </p:cNvSpPr>
            <p:nvPr/>
          </p:nvSpPr>
          <p:spPr bwMode="auto">
            <a:xfrm>
              <a:off x="2208" y="2448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Oval 9"/>
            <p:cNvSpPr>
              <a:spLocks noChangeArrowheads="1"/>
            </p:cNvSpPr>
            <p:nvPr/>
          </p:nvSpPr>
          <p:spPr bwMode="auto">
            <a:xfrm>
              <a:off x="2208" y="278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Oval 10"/>
            <p:cNvSpPr>
              <a:spLocks noChangeArrowheads="1"/>
            </p:cNvSpPr>
            <p:nvPr/>
          </p:nvSpPr>
          <p:spPr bwMode="auto">
            <a:xfrm>
              <a:off x="2208" y="312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11"/>
            <p:cNvSpPr>
              <a:spLocks noChangeShapeType="1"/>
            </p:cNvSpPr>
            <p:nvPr/>
          </p:nvSpPr>
          <p:spPr bwMode="auto">
            <a:xfrm>
              <a:off x="1536" y="2880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2"/>
            <p:cNvSpPr>
              <a:spLocks noChangeShapeType="1"/>
            </p:cNvSpPr>
            <p:nvPr/>
          </p:nvSpPr>
          <p:spPr bwMode="auto">
            <a:xfrm flipV="1">
              <a:off x="1488" y="2592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13"/>
            <p:cNvSpPr>
              <a:spLocks noChangeShapeType="1"/>
            </p:cNvSpPr>
            <p:nvPr/>
          </p:nvSpPr>
          <p:spPr bwMode="auto">
            <a:xfrm>
              <a:off x="1488" y="2928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Text Box 14"/>
            <p:cNvSpPr txBox="1">
              <a:spLocks noChangeArrowheads="1"/>
            </p:cNvSpPr>
            <p:nvPr/>
          </p:nvSpPr>
          <p:spPr bwMode="auto">
            <a:xfrm>
              <a:off x="1104" y="2928"/>
              <a:ext cx="72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parent</a:t>
              </a:r>
            </a:p>
          </p:txBody>
        </p:sp>
        <p:sp>
          <p:nvSpPr>
            <p:cNvPr id="10265" name="Text Box 15"/>
            <p:cNvSpPr txBox="1">
              <a:spLocks noChangeArrowheads="1"/>
            </p:cNvSpPr>
            <p:nvPr/>
          </p:nvSpPr>
          <p:spPr bwMode="auto">
            <a:xfrm>
              <a:off x="1968" y="3312"/>
              <a:ext cx="81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children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513513" y="3429000"/>
            <a:ext cx="1411287" cy="2514600"/>
            <a:chOff x="3911" y="1920"/>
            <a:chExt cx="889" cy="1584"/>
          </a:xfrm>
        </p:grpSpPr>
        <p:sp>
          <p:nvSpPr>
            <p:cNvPr id="10248" name="Oval 16"/>
            <p:cNvSpPr>
              <a:spLocks noChangeArrowheads="1"/>
            </p:cNvSpPr>
            <p:nvPr/>
          </p:nvSpPr>
          <p:spPr bwMode="auto">
            <a:xfrm rot="5400000">
              <a:off x="4247" y="2183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Oval 17"/>
            <p:cNvSpPr>
              <a:spLocks noChangeArrowheads="1"/>
            </p:cNvSpPr>
            <p:nvPr/>
          </p:nvSpPr>
          <p:spPr bwMode="auto">
            <a:xfrm rot="5400000">
              <a:off x="4583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Oval 18"/>
            <p:cNvSpPr>
              <a:spLocks noChangeArrowheads="1"/>
            </p:cNvSpPr>
            <p:nvPr/>
          </p:nvSpPr>
          <p:spPr bwMode="auto">
            <a:xfrm rot="5400000">
              <a:off x="4247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Oval 19"/>
            <p:cNvSpPr>
              <a:spLocks noChangeArrowheads="1"/>
            </p:cNvSpPr>
            <p:nvPr/>
          </p:nvSpPr>
          <p:spPr bwMode="auto">
            <a:xfrm rot="5400000">
              <a:off x="3911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20"/>
            <p:cNvSpPr>
              <a:spLocks noChangeShapeType="1"/>
            </p:cNvSpPr>
            <p:nvPr/>
          </p:nvSpPr>
          <p:spPr bwMode="auto">
            <a:xfrm rot="5400000">
              <a:off x="4007" y="2711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21"/>
            <p:cNvSpPr>
              <a:spLocks noChangeShapeType="1"/>
            </p:cNvSpPr>
            <p:nvPr/>
          </p:nvSpPr>
          <p:spPr bwMode="auto">
            <a:xfrm rot="5400000" flipV="1">
              <a:off x="4151" y="2567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22"/>
            <p:cNvSpPr>
              <a:spLocks noChangeShapeType="1"/>
            </p:cNvSpPr>
            <p:nvPr/>
          </p:nvSpPr>
          <p:spPr bwMode="auto">
            <a:xfrm rot="5400000">
              <a:off x="3815" y="2567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23"/>
            <p:cNvSpPr txBox="1">
              <a:spLocks noChangeArrowheads="1"/>
            </p:cNvSpPr>
            <p:nvPr/>
          </p:nvSpPr>
          <p:spPr bwMode="auto">
            <a:xfrm>
              <a:off x="4032" y="1920"/>
              <a:ext cx="72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parent</a:t>
              </a:r>
            </a:p>
          </p:txBody>
        </p:sp>
        <p:sp>
          <p:nvSpPr>
            <p:cNvPr id="10256" name="Text Box 24"/>
            <p:cNvSpPr txBox="1">
              <a:spLocks noChangeArrowheads="1"/>
            </p:cNvSpPr>
            <p:nvPr/>
          </p:nvSpPr>
          <p:spPr bwMode="auto">
            <a:xfrm>
              <a:off x="3984" y="3216"/>
              <a:ext cx="81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children</a:t>
              </a:r>
            </a:p>
          </p:txBody>
        </p:sp>
      </p:grp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733800" y="3810000"/>
            <a:ext cx="2590800" cy="15525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Usually, however, we draw our trees </a:t>
            </a:r>
            <a:r>
              <a:rPr lang="en-US" i="1">
                <a:latin typeface="Times New Roman" pitchFamily="18" charset="0"/>
              </a:rPr>
              <a:t>downward,</a:t>
            </a:r>
            <a:r>
              <a:rPr lang="en-US">
                <a:latin typeface="Times New Roman" pitchFamily="18" charset="0"/>
              </a:rPr>
              <a:t> with the root at the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and virtual trees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is a type of data structure called a tree</a:t>
            </a:r>
          </a:p>
          <a:p>
            <a:pPr lvl="1" eaLnBrk="1" hangingPunct="1"/>
            <a:r>
              <a:rPr lang="en-US" smtClean="0"/>
              <a:t>But we are </a:t>
            </a:r>
            <a:r>
              <a:rPr lang="en-US" b="1" smtClean="0"/>
              <a:t>not</a:t>
            </a:r>
            <a:r>
              <a:rPr lang="en-US" smtClean="0"/>
              <a:t> using it here</a:t>
            </a:r>
          </a:p>
          <a:p>
            <a:pPr eaLnBrk="1" hangingPunct="1"/>
            <a:r>
              <a:rPr lang="en-US" smtClean="0"/>
              <a:t>If we diagram the sequence of choices we make, the diagram looks like a tree</a:t>
            </a:r>
          </a:p>
          <a:p>
            <a:pPr lvl="1" eaLnBrk="1" hangingPunct="1"/>
            <a:r>
              <a:rPr lang="en-US" smtClean="0"/>
              <a:t>In fact, we did just this a couple of slides ago</a:t>
            </a:r>
          </a:p>
          <a:p>
            <a:pPr lvl="1" eaLnBrk="1" hangingPunct="1"/>
            <a:r>
              <a:rPr lang="en-US" smtClean="0"/>
              <a:t>Our backtracking algorithm “sweeps out a tree” in “problem space”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C5F48427-7742-4362-9B06-5BE8152C93E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backtracking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Backtracking is really quite simple--we “explore” each node, as follows:</a:t>
            </a:r>
          </a:p>
          <a:p>
            <a:pPr eaLnBrk="1" hangingPunct="1"/>
            <a:r>
              <a:rPr lang="en-US" smtClean="0"/>
              <a:t>To “explore” node N:</a:t>
            </a:r>
          </a:p>
          <a:p>
            <a:pPr lvl="1" eaLnBrk="1" hangingPunct="1"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chemeClr val="tx2"/>
                </a:solidFill>
                <a:latin typeface="Trebuchet MS" pitchFamily="34" charset="0"/>
              </a:rPr>
              <a:t>1.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If N is a goal node, return “success”</a:t>
            </a:r>
          </a:p>
          <a:p>
            <a:pPr lvl="1" eaLnBrk="1" hangingPunct="1"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chemeClr val="tx2"/>
                </a:solidFill>
                <a:latin typeface="Trebuchet MS" pitchFamily="34" charset="0"/>
              </a:rPr>
              <a:t>2.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 If N is a leaf node, return “failure”</a:t>
            </a:r>
          </a:p>
          <a:p>
            <a:pPr lvl="1" eaLnBrk="1" hangingPunct="1"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chemeClr val="tx2"/>
                </a:solidFill>
                <a:latin typeface="Trebuchet MS" pitchFamily="34" charset="0"/>
              </a:rPr>
              <a:t>3.</a:t>
            </a:r>
            <a:r>
              <a:rPr lang="en-US" smtClean="0">
                <a:solidFill>
                  <a:schemeClr val="accent1"/>
                </a:solidFill>
                <a:latin typeface="Trebuchet MS" pitchFamily="34" charset="0"/>
              </a:rPr>
              <a:t>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For each child C of N,</a:t>
            </a:r>
          </a:p>
          <a:p>
            <a:pPr lvl="2" eaLnBrk="1" hangingPunct="1">
              <a:buClr>
                <a:schemeClr val="tx1"/>
              </a:buClr>
              <a:buFontTx/>
              <a:buChar char=" "/>
            </a:pPr>
            <a:r>
              <a:rPr lang="en-US" sz="2400" smtClean="0">
                <a:solidFill>
                  <a:schemeClr val="tx2"/>
                </a:solidFill>
                <a:latin typeface="Trebuchet MS" pitchFamily="34" charset="0"/>
              </a:rPr>
              <a:t>3.1.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</a:rPr>
              <a:t> Explore C</a:t>
            </a:r>
          </a:p>
          <a:p>
            <a:pPr lvl="3" eaLnBrk="1" hangingPunct="1">
              <a:buClr>
                <a:schemeClr val="tx1"/>
              </a:buClr>
              <a:buFontTx/>
              <a:buChar char=" "/>
            </a:pPr>
            <a:r>
              <a:rPr lang="en-US" sz="2400" smtClean="0">
                <a:solidFill>
                  <a:schemeClr val="tx2"/>
                </a:solidFill>
                <a:latin typeface="Trebuchet MS" pitchFamily="34" charset="0"/>
              </a:rPr>
              <a:t>3.1.1.</a:t>
            </a:r>
            <a:r>
              <a:rPr lang="en-US" sz="2400" smtClean="0">
                <a:solidFill>
                  <a:schemeClr val="accent2"/>
                </a:solidFill>
                <a:latin typeface="Trebuchet MS" pitchFamily="34" charset="0"/>
              </a:rPr>
              <a:t> If C was successful, return “success”</a:t>
            </a:r>
          </a:p>
          <a:p>
            <a:pPr lvl="1" eaLnBrk="1" hangingPunct="1"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chemeClr val="tx2"/>
                </a:solidFill>
                <a:latin typeface="Trebuchet MS" pitchFamily="34" charset="0"/>
              </a:rPr>
              <a:t>4.</a:t>
            </a:r>
            <a:r>
              <a:rPr lang="en-US" smtClean="0">
                <a:solidFill>
                  <a:schemeClr val="accent1"/>
                </a:solidFill>
                <a:latin typeface="Trebuchet MS" pitchFamily="34" charset="0"/>
              </a:rPr>
              <a:t> </a:t>
            </a:r>
            <a:r>
              <a:rPr lang="en-US" smtClean="0">
                <a:solidFill>
                  <a:schemeClr val="accent2"/>
                </a:solidFill>
                <a:latin typeface="Trebuchet MS" pitchFamily="34" charset="0"/>
              </a:rPr>
              <a:t>Return “failure”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FF6D974C-3A66-4D9E-BBD4-DFC8F4BFF56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Full example: Map coloring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229600" cy="4760913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tx2"/>
                </a:solidFill>
              </a:rPr>
              <a:t>Four Color Theorem</a:t>
            </a:r>
            <a:r>
              <a:rPr lang="en-US" smtClean="0"/>
              <a:t> states that any map on a plane can be colored with no more than four colors, so that no two countries with a common border are the same color</a:t>
            </a:r>
          </a:p>
          <a:p>
            <a:pPr eaLnBrk="1" hangingPunct="1"/>
            <a:r>
              <a:rPr lang="en-US" smtClean="0"/>
              <a:t>For most maps, finding a legal coloring is easy</a:t>
            </a:r>
          </a:p>
          <a:p>
            <a:pPr eaLnBrk="1" hangingPunct="1"/>
            <a:r>
              <a:rPr lang="en-US" smtClean="0"/>
              <a:t>For some maps, it can be fairly difficult to find a legal coloring</a:t>
            </a:r>
          </a:p>
          <a:p>
            <a:pPr eaLnBrk="1" hangingPunct="1"/>
            <a:r>
              <a:rPr lang="en-US" smtClean="0"/>
              <a:t>We will develop a complete Java program to solve this problem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DCA3D9C-6844-4B08-BD9C-DCDEE99EE10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93038" cy="669925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Recap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/>
            <a:r>
              <a:rPr lang="en-US" smtClean="0"/>
              <a:t>We went through all the countries recursively, starting with country zero</a:t>
            </a:r>
          </a:p>
          <a:p>
            <a:pPr eaLnBrk="1" hangingPunct="1"/>
            <a:r>
              <a:rPr lang="en-US" smtClean="0"/>
              <a:t>At each country we had to decide a color</a:t>
            </a:r>
          </a:p>
          <a:p>
            <a:pPr lvl="1" eaLnBrk="1" hangingPunct="1"/>
            <a:r>
              <a:rPr lang="en-US" smtClean="0"/>
              <a:t>It had to be different from all adjacent countries</a:t>
            </a:r>
          </a:p>
          <a:p>
            <a:pPr lvl="1" eaLnBrk="1" hangingPunct="1"/>
            <a:r>
              <a:rPr lang="en-US" smtClean="0"/>
              <a:t>If we could not find a legal color, we reported failure</a:t>
            </a:r>
          </a:p>
          <a:p>
            <a:pPr lvl="1" eaLnBrk="1" hangingPunct="1"/>
            <a:r>
              <a:rPr lang="en-US" smtClean="0"/>
              <a:t>If we could find a color, we used it and recurred with the next country</a:t>
            </a:r>
          </a:p>
          <a:p>
            <a:pPr lvl="1" eaLnBrk="1" hangingPunct="1"/>
            <a:r>
              <a:rPr lang="en-US" smtClean="0"/>
              <a:t>If we ran out of countries (colored them all), we reported success</a:t>
            </a:r>
          </a:p>
          <a:p>
            <a:pPr eaLnBrk="1" hangingPunct="1"/>
            <a:r>
              <a:rPr lang="en-US" smtClean="0"/>
              <a:t>When we returned from the topmost call, we were done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733AC18-EC27-49AF-8A21-292CD0EB9FFD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0"/>
            <a:ext cx="749808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End</a:t>
            </a:r>
          </a:p>
        </p:txBody>
      </p:sp>
      <p:sp>
        <p:nvSpPr>
          <p:cNvPr id="225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17CEA-9279-4A14-B29C-B8D6FB9EB54D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066800"/>
            <a:ext cx="7499350" cy="3048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Backtracking is a technique used to solve problems with a large search space, by systematically trying and eliminating possibilities.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standard example of backtracking would be going through a maze.  </a:t>
            </a:r>
          </a:p>
          <a:p>
            <a:pPr lvl="1">
              <a:defRPr/>
            </a:pPr>
            <a:r>
              <a:rPr lang="en-US" dirty="0" smtClean="0"/>
              <a:t>At some point in a maze, you might have two options of which direction to go: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maz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648200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 rot="-1727400">
            <a:off x="2306638" y="4210050"/>
            <a:ext cx="1465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86200" y="4876800"/>
            <a:ext cx="1328738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70C0"/>
                </a:solidFill>
              </a:rPr>
              <a:t>Portion 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rot="-5400000">
            <a:off x="2763838" y="5846762"/>
            <a:ext cx="1455738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i="1">
                <a:solidFill>
                  <a:srgbClr val="7030A0"/>
                </a:solidFill>
              </a:rPr>
              <a:t>Portion B</a:t>
            </a: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rot="16200000" flipH="1">
            <a:off x="3135313" y="4659313"/>
            <a:ext cx="461962" cy="43021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2484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Backtracking</a:t>
            </a:r>
            <a:endParaRPr lang="en-US" dirty="0"/>
          </a:p>
        </p:txBody>
      </p:sp>
      <p:pic>
        <p:nvPicPr>
          <p:cNvPr id="10243" name="Picture 3" descr="maz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4025" y="1866900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 rot="-1727400">
            <a:off x="4914900" y="1276350"/>
            <a:ext cx="1465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6296025" y="2095500"/>
            <a:ext cx="1338263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7030A0"/>
                </a:solidFill>
              </a:rPr>
              <a:t>Portion B</a:t>
            </a: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 rot="-5400000">
            <a:off x="5179219" y="3369469"/>
            <a:ext cx="1444625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i="1">
                <a:solidFill>
                  <a:srgbClr val="0070C0"/>
                </a:solidFill>
              </a:rPr>
              <a:t>Portion A</a:t>
            </a:r>
          </a:p>
        </p:txBody>
      </p:sp>
      <p:cxnSp>
        <p:nvCxnSpPr>
          <p:cNvPr id="9" name="Straight Arrow Connector 8"/>
          <p:cNvCxnSpPr>
            <a:stCxn id="10244" idx="2"/>
          </p:cNvCxnSpPr>
          <p:nvPr/>
        </p:nvCxnSpPr>
        <p:spPr>
          <a:xfrm rot="16200000" flipH="1">
            <a:off x="5568157" y="1899444"/>
            <a:ext cx="614362" cy="23495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2000" y="990600"/>
            <a:ext cx="426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</a:rPr>
              <a:t>One strategy </a:t>
            </a:r>
            <a:r>
              <a:rPr lang="en-US" sz="2800" dirty="0"/>
              <a:t>would be to try going through </a:t>
            </a:r>
            <a:r>
              <a:rPr lang="en-US" sz="2800" b="1" dirty="0">
                <a:solidFill>
                  <a:srgbClr val="0070C0"/>
                </a:solidFill>
              </a:rPr>
              <a:t>Portion A</a:t>
            </a:r>
            <a:r>
              <a:rPr lang="en-US" sz="2800" dirty="0"/>
              <a:t> of the maze.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/>
              <a:t>If you get stuck before you find your way out, then you </a:t>
            </a:r>
            <a:r>
              <a:rPr lang="en-US" sz="2400" b="1" i="1" dirty="0"/>
              <a:t>"backtrack"</a:t>
            </a:r>
            <a:r>
              <a:rPr lang="en-US" sz="2400" b="1" dirty="0"/>
              <a:t> </a:t>
            </a:r>
            <a:r>
              <a:rPr lang="en-US" sz="2400" dirty="0"/>
              <a:t>to the junction.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/>
              <a:t>At this point in time you know that </a:t>
            </a:r>
            <a:r>
              <a:rPr lang="en-US" sz="2800" b="1" dirty="0">
                <a:solidFill>
                  <a:srgbClr val="0070C0"/>
                </a:solidFill>
              </a:rPr>
              <a:t>Portion A </a:t>
            </a:r>
            <a:r>
              <a:rPr lang="en-US" sz="2800" dirty="0"/>
              <a:t>will </a:t>
            </a:r>
            <a:r>
              <a:rPr lang="en-US" sz="2800" b="1" i="1" dirty="0"/>
              <a:t>NOT</a:t>
            </a:r>
            <a:r>
              <a:rPr lang="en-US" sz="2800" dirty="0"/>
              <a:t> lead you out of the maze,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/>
              <a:t>so you then start searching in </a:t>
            </a:r>
            <a:r>
              <a:rPr lang="en-US" sz="2400" b="1" dirty="0">
                <a:solidFill>
                  <a:srgbClr val="7030A0"/>
                </a:solidFill>
              </a:rPr>
              <a:t>Portion B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4419600" cy="5943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Clearly, at a single junction you could have even more than 2 choices.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backtracking strategy says to try each choice, one after the other, </a:t>
            </a:r>
          </a:p>
          <a:p>
            <a:pPr lvl="1">
              <a:defRPr/>
            </a:pPr>
            <a:r>
              <a:rPr lang="en-US" dirty="0" smtClean="0"/>
              <a:t>if you ever get stuck, </a:t>
            </a:r>
            <a:r>
              <a:rPr lang="en-US" b="1" i="1" dirty="0" smtClean="0"/>
              <a:t>"backtrack"</a:t>
            </a:r>
            <a:r>
              <a:rPr lang="en-US" b="1" dirty="0" smtClean="0"/>
              <a:t> </a:t>
            </a:r>
            <a:r>
              <a:rPr lang="en-US" dirty="0" smtClean="0"/>
              <a:t>to the junction and try the next choice.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try all choices and never found a way out, then there IS no solution to the maze.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maze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2362200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330493">
            <a:off x="6518275" y="3621088"/>
            <a:ext cx="1582738" cy="522287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58200" y="44196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7593806" y="3936207"/>
            <a:ext cx="446087" cy="825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50213" y="4038600"/>
            <a:ext cx="407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077200" y="4724400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9145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Backtracking – Eight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066800"/>
            <a:ext cx="4648200" cy="5334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Find an arrangement of </a:t>
            </a:r>
            <a:r>
              <a:rPr lang="en-US" b="1" dirty="0" smtClean="0"/>
              <a:t>8 </a:t>
            </a:r>
            <a:r>
              <a:rPr lang="en-US" dirty="0" smtClean="0"/>
              <a:t>queens on a single chess board such that no two queens are attacking one another.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chess, queens can move all the way down any row, column or diagonal (so long as no pieces are in the way).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Due to the first two restrictions, it's clear that each row and column of the board will have exactly one queen.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981200"/>
            <a:ext cx="302895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9145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Backtracking – Eight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990600"/>
            <a:ext cx="4572000" cy="5867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 backtracking strategy is as follows: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Place a queen on the first available square in row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.</a:t>
            </a:r>
          </a:p>
          <a:p>
            <a:pPr marL="871538" lvl="1" indent="-514350">
              <a:buFont typeface="+mj-lt"/>
              <a:buAutoNum type="arabicParenR"/>
              <a:defRPr/>
            </a:pPr>
            <a:endParaRPr lang="en-US" dirty="0" smtClean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Move onto the next row, placing a queen on the first available square there (that doesn't conflict with the previously placed queens).</a:t>
            </a:r>
          </a:p>
          <a:p>
            <a:pPr marL="871538" lvl="1" indent="-514350">
              <a:buFont typeface="+mj-lt"/>
              <a:buAutoNum type="arabicParenR"/>
              <a:defRPr/>
            </a:pPr>
            <a:endParaRPr lang="en-US" dirty="0" smtClean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 smtClean="0"/>
              <a:t>Continue in this fashion until either: </a:t>
            </a:r>
          </a:p>
          <a:p>
            <a:pPr marL="1117600" lvl="2" indent="-514350">
              <a:buFont typeface="+mj-lt"/>
              <a:buAutoNum type="alphaLcParenR"/>
              <a:defRPr/>
            </a:pPr>
            <a:r>
              <a:rPr lang="en-US" dirty="0" smtClean="0"/>
              <a:t>you have solved the problem, or </a:t>
            </a:r>
          </a:p>
          <a:p>
            <a:pPr marL="1117600" lvl="2" indent="-514350">
              <a:buFont typeface="+mj-lt"/>
              <a:buAutoNum type="alphaLcParenR"/>
              <a:defRPr/>
            </a:pPr>
            <a:r>
              <a:rPr lang="en-US" dirty="0" smtClean="0"/>
              <a:t>you get stuck. </a:t>
            </a:r>
          </a:p>
          <a:p>
            <a:pPr marL="1328738" lvl="3" indent="-514350">
              <a:defRPr/>
            </a:pPr>
            <a:r>
              <a:rPr lang="en-US" dirty="0" smtClean="0"/>
              <a:t>When you get stuck, remove the queens that got you there, until you get to a row where there is another valid square to try.</a:t>
            </a:r>
            <a:endParaRPr lang="en-US" dirty="0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5638800" y="5029200"/>
            <a:ext cx="3505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Animated Example:</a:t>
            </a:r>
          </a:p>
          <a:p>
            <a:r>
              <a:rPr lang="en-US">
                <a:hlinkClick r:id="rId2"/>
              </a:rPr>
              <a:t>http://www.hbmeyer.de/backtrack/achtdamen/eight.htm#up</a:t>
            </a:r>
            <a:endParaRPr lang="en-US"/>
          </a:p>
        </p:txBody>
      </p:sp>
      <p:pic>
        <p:nvPicPr>
          <p:cNvPr id="13317" name="Picture 5" descr="chess_boar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990600"/>
            <a:ext cx="3529013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9398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48400" y="13970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86600" y="18542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1200" y="22352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05600" y="26924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458200" y="26670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72200" y="3505200"/>
            <a:ext cx="2259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Continue…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8676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Backtracking – Eight Queens Problem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066800"/>
            <a:ext cx="7499350" cy="4800600"/>
          </a:xfrm>
        </p:spPr>
        <p:txBody>
          <a:bodyPr/>
          <a:lstStyle/>
          <a:p>
            <a:r>
              <a:rPr lang="en-US" smtClean="0"/>
              <a:t>When we carry out backtracking, an easy way to visualize what is going on is a tree that shows all the different possibilities that have been tried.</a:t>
            </a:r>
          </a:p>
          <a:p>
            <a:r>
              <a:rPr lang="en-US" smtClean="0"/>
              <a:t>On the board we will show a visual representation of solving the 4 Queens problem (placing 4 queens on a 4x4 board where no two attack one another).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Backtracking – Eight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neat thing about coding up backtracking, is that it can be done recursively, without having to do all the bookkeeping at once.</a:t>
            </a:r>
          </a:p>
          <a:p>
            <a:pPr lvl="1"/>
            <a:r>
              <a:rPr lang="en-US" smtClean="0"/>
              <a:t>Instead, the stack or recursive calls does most of the bookkeeping </a:t>
            </a:r>
          </a:p>
          <a:p>
            <a:pPr lvl="1"/>
            <a:r>
              <a:rPr lang="en-US" smtClean="0"/>
              <a:t>(ie, keeping track of which queens we've placed, and which combinations we've tried so far, etc.)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7162800" cy="58674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solveItRec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perm[],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location,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onesquare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[])  {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if (location == SIZE)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printSol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(perm);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for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&lt;SIZE;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if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== false) {</a:t>
            </a:r>
          </a:p>
          <a:p>
            <a:pPr>
              <a:buFont typeface="Wingdings 2" pitchFamily="18" charset="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if (!conflict(perm, location,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perm[location]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= true;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solveItRec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(perm, location+1,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 = false;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}                                   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}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}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0"/>
            <a:ext cx="838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perm[] </a:t>
            </a:r>
            <a:r>
              <a:rPr lang="en-US" sz="1600"/>
              <a:t>- stores a valid permutation of queens from index 0 to location-1. </a:t>
            </a:r>
          </a:p>
          <a:p>
            <a:r>
              <a:rPr lang="en-US" sz="1600" b="1">
                <a:solidFill>
                  <a:srgbClr val="7030A0"/>
                </a:solidFill>
              </a:rPr>
              <a:t>location</a:t>
            </a:r>
            <a:r>
              <a:rPr lang="en-US" sz="1600"/>
              <a:t> – the column we are placing the next queen</a:t>
            </a:r>
          </a:p>
          <a:p>
            <a:r>
              <a:rPr lang="en-US" sz="1600" b="1">
                <a:solidFill>
                  <a:srgbClr val="7030A0"/>
                </a:solidFill>
              </a:rPr>
              <a:t>usedList[] </a:t>
            </a:r>
            <a:r>
              <a:rPr lang="en-US" sz="1600"/>
              <a:t>– keeps track of the rows in which the queens have already been placed.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86200" y="1611313"/>
            <a:ext cx="4800600" cy="3698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Found a solution to the problem, so print it!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3429000" y="1797050"/>
            <a:ext cx="457200" cy="317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5200" y="2286000"/>
            <a:ext cx="5334000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Loop through possible rows to place this queen.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 flipV="1">
            <a:off x="2971800" y="2470150"/>
            <a:ext cx="533400" cy="444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0000" y="2895600"/>
            <a:ext cx="4267200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Only try this row if it hasn’t been used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rot="10800000" flipV="1">
            <a:off x="3200400" y="3079750"/>
            <a:ext cx="609600" cy="444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191000" y="3429000"/>
            <a:ext cx="4724400" cy="646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Check if this position conflicts with any previous queens on the diagonal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rot="10800000">
            <a:off x="3505200" y="3733800"/>
            <a:ext cx="685800" cy="190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257800" y="4343400"/>
            <a:ext cx="3581400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Gill Sans MT" pitchFamily="34" charset="0"/>
              <a:buAutoNum type="arabicParenR"/>
            </a:pPr>
            <a:r>
              <a:rPr lang="en-US"/>
              <a:t>mark the queen in this row</a:t>
            </a:r>
          </a:p>
          <a:p>
            <a:pPr marL="342900" indent="-342900">
              <a:buFont typeface="Gill Sans MT" pitchFamily="34" charset="0"/>
              <a:buAutoNum type="arabicParenR"/>
            </a:pPr>
            <a:r>
              <a:rPr lang="en-US"/>
              <a:t>mark the row as used</a:t>
            </a:r>
          </a:p>
          <a:p>
            <a:pPr marL="342900" indent="-342900">
              <a:buFont typeface="Gill Sans MT" pitchFamily="34" charset="0"/>
              <a:buAutoNum type="arabicParenR"/>
            </a:pPr>
            <a:r>
              <a:rPr lang="en-US"/>
              <a:t>solve the next column location recursively</a:t>
            </a:r>
          </a:p>
          <a:p>
            <a:pPr marL="342900" indent="-342900">
              <a:buFont typeface="Gill Sans MT" pitchFamily="34" charset="0"/>
              <a:buAutoNum type="arabicParenR"/>
            </a:pPr>
            <a:r>
              <a:rPr lang="en-US"/>
              <a:t>un-mark the row as used, so we can get ALL possible valid solutions.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3962400" y="4495800"/>
            <a:ext cx="12954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12BFE0C-EED5-4342-9147-69388E9F8F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14" grpId="0" animBg="1"/>
      <p:bldP spid="16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6054</TotalTime>
  <Words>1456</Words>
  <Application>Microsoft Office PowerPoint</Application>
  <PresentationFormat>On-screen Show (4:3)</PresentationFormat>
  <Paragraphs>194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Aharoni</vt:lpstr>
      <vt:lpstr>Arial</vt:lpstr>
      <vt:lpstr>Calibri</vt:lpstr>
      <vt:lpstr>Century Schoolbook</vt:lpstr>
      <vt:lpstr>Gill Sans MT</vt:lpstr>
      <vt:lpstr>Times New Roman</vt:lpstr>
      <vt:lpstr>Trebuchet MS</vt:lpstr>
      <vt:lpstr>Wingdings</vt:lpstr>
      <vt:lpstr>Wingdings 2</vt:lpstr>
      <vt:lpstr>Oriel</vt:lpstr>
      <vt:lpstr>Backtracking</vt:lpstr>
      <vt:lpstr>Backtracking</vt:lpstr>
      <vt:lpstr>Backtracking</vt:lpstr>
      <vt:lpstr>Backtracking</vt:lpstr>
      <vt:lpstr>Backtracking – Eight Queens Problem</vt:lpstr>
      <vt:lpstr>Backtracking – Eight Queens Problem</vt:lpstr>
      <vt:lpstr>Backtracking – Eight Queens Problem</vt:lpstr>
      <vt:lpstr>Backtracking – Eight Queens Problem</vt:lpstr>
      <vt:lpstr>PowerPoint Presentation</vt:lpstr>
      <vt:lpstr>Backtracking – 8 queens problem - Analysis</vt:lpstr>
      <vt:lpstr>Sudoku and Backtracking</vt:lpstr>
      <vt:lpstr>Backtracking (animation)</vt:lpstr>
      <vt:lpstr>Terminology I</vt:lpstr>
      <vt:lpstr>Terminology II</vt:lpstr>
      <vt:lpstr>Real and virtual trees</vt:lpstr>
      <vt:lpstr>The backtracking algorithm</vt:lpstr>
      <vt:lpstr>Full example: Map coloring</vt:lpstr>
      <vt:lpstr>Recap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Sarah</dc:creator>
  <cp:lastModifiedBy>Tanvir</cp:lastModifiedBy>
  <cp:revision>397</cp:revision>
  <dcterms:created xsi:type="dcterms:W3CDTF">2006-08-16T00:00:00Z</dcterms:created>
  <dcterms:modified xsi:type="dcterms:W3CDTF">2019-01-14T16:13:44Z</dcterms:modified>
</cp:coreProperties>
</file>