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73" r:id="rId2"/>
    <p:sldId id="917" r:id="rId3"/>
    <p:sldId id="918" r:id="rId4"/>
    <p:sldId id="919" r:id="rId5"/>
    <p:sldId id="920" r:id="rId6"/>
    <p:sldId id="921" r:id="rId7"/>
    <p:sldId id="922" r:id="rId8"/>
    <p:sldId id="923" r:id="rId9"/>
    <p:sldId id="924" r:id="rId10"/>
    <p:sldId id="925" r:id="rId11"/>
    <p:sldId id="926" r:id="rId12"/>
    <p:sldId id="927" r:id="rId13"/>
    <p:sldId id="928" r:id="rId14"/>
    <p:sldId id="929" r:id="rId15"/>
    <p:sldId id="930" r:id="rId16"/>
    <p:sldId id="931" r:id="rId17"/>
    <p:sldId id="932" r:id="rId18"/>
    <p:sldId id="933" r:id="rId19"/>
    <p:sldId id="934" r:id="rId20"/>
    <p:sldId id="940" r:id="rId21"/>
    <p:sldId id="935" r:id="rId22"/>
    <p:sldId id="936" r:id="rId23"/>
    <p:sldId id="937" r:id="rId24"/>
    <p:sldId id="938" r:id="rId25"/>
    <p:sldId id="939" r:id="rId26"/>
    <p:sldId id="865" r:id="rId2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fld id="{827A9645-612A-4FF8-882E-D16D86CC8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pPr>
              <a:defRPr/>
            </a:pPr>
            <a:fld id="{AECB710C-CB09-455B-BD52-D58C56EE6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0B5F-E624-46EC-8756-AB0499C81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E7310-1E85-4816-B7B4-CC9F5ACBF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500CB-1CE2-420E-91AF-1537EC26B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AA699-7511-4815-A49E-33A8E3EC9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F330A-2B51-4326-B070-E04A19937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F4629-4C2C-4A0E-929C-15981EE95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3DAFF-2FDC-4F50-80C8-3202631BA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9B84E-4FBF-4300-BEDF-018B2E495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F8CFE-1742-4994-848F-CC231A7DE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5982-99EB-43FB-B6F7-9C7F13697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93CF-3B1C-4D8B-BDD7-BD5B08FB1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AD1A0-4D60-4BF1-B2C9-1236BA056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E95D38D-3FDB-45E7-87C4-D8AAEBE83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CSE </a:t>
            </a:r>
            <a:r>
              <a:rPr lang="en-US" sz="3600" dirty="0" smtClean="0"/>
              <a:t>2209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Design </a:t>
            </a:r>
            <a:r>
              <a:rPr lang="en-US" sz="3600" dirty="0" smtClean="0"/>
              <a:t>and </a:t>
            </a:r>
            <a:r>
              <a:rPr lang="en-US" sz="3600" dirty="0" smtClean="0"/>
              <a:t>Analysis of Algorithms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Source Shortest Path</a:t>
            </a:r>
          </a:p>
          <a:p>
            <a:pPr eaLnBrk="1" hangingPunct="1"/>
            <a:r>
              <a:rPr lang="en-US" smtClean="0"/>
              <a:t>Bellman Ford Algorithm</a:t>
            </a:r>
          </a:p>
          <a:p>
            <a:pPr eaLnBrk="1" hangingPunct="1"/>
            <a:r>
              <a:rPr lang="en-US" smtClean="0"/>
              <a:t>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E93224-8448-4F5C-8F91-FB66B7E3016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Bellman-Ford Algorithm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Single-source shortest paths problem</a:t>
            </a:r>
          </a:p>
          <a:p>
            <a:pPr lvl="1" eaLnBrk="1" hangingPunct="1"/>
            <a:r>
              <a:rPr lang="en-US" smtClean="0"/>
              <a:t>Computes d[v] and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</a:t>
            </a:r>
            <a:r>
              <a:rPr lang="en-US" smtClean="0"/>
              <a:t>[v] for all v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</a:t>
            </a:r>
          </a:p>
          <a:p>
            <a:pPr eaLnBrk="1" hangingPunct="1"/>
            <a:r>
              <a:rPr lang="en-US" smtClean="0"/>
              <a:t>Allows negative edge weights</a:t>
            </a:r>
          </a:p>
          <a:p>
            <a:pPr eaLnBrk="1" hangingPunct="1"/>
            <a:r>
              <a:rPr lang="en-US" smtClean="0"/>
              <a:t>Returns: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TRUE</a:t>
            </a:r>
            <a:r>
              <a:rPr lang="en-US" smtClean="0"/>
              <a:t> if no negative-weight cycles are reachable from the source 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FALSE</a:t>
            </a:r>
            <a:r>
              <a:rPr lang="en-US" smtClean="0"/>
              <a:t> otherwise </a:t>
            </a:r>
            <a:r>
              <a:rPr lang="en-US" smtClean="0">
                <a:sym typeface="Symbol" pitchFamily="18" charset="2"/>
              </a:rPr>
              <a:t> no solution exists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Idea: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Traverse all the edges |V – 1| times, every time performing a relaxation step of each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E683A-2FAD-4EAF-8215-374018EF5F4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89506" name="Line 2"/>
          <p:cNvSpPr>
            <a:spLocks noChangeShapeType="1"/>
          </p:cNvSpPr>
          <p:nvPr/>
        </p:nvSpPr>
        <p:spPr bwMode="auto">
          <a:xfrm flipV="1">
            <a:off x="6756400" y="4327525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9507" name="Line 3"/>
          <p:cNvSpPr>
            <a:spLocks noChangeShapeType="1"/>
          </p:cNvSpPr>
          <p:nvPr/>
        </p:nvSpPr>
        <p:spPr bwMode="auto">
          <a:xfrm rot="5400000" flipV="1">
            <a:off x="6750050" y="5086350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BELLMAN-FORD(</a:t>
            </a:r>
            <a:r>
              <a:rPr lang="en-US" smtClean="0">
                <a:latin typeface="Comic Sans MS" pitchFamily="66" charset="0"/>
              </a:rPr>
              <a:t>V, E, w, s</a:t>
            </a:r>
            <a:r>
              <a:rPr lang="en-US" smtClean="0"/>
              <a:t>)</a:t>
            </a:r>
          </a:p>
        </p:txBody>
      </p:sp>
      <p:sp>
        <p:nvSpPr>
          <p:cNvPr id="789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565900" cy="50768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i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</a:t>
            </a:r>
            <a:r>
              <a:rPr lang="en-US" b="1" smtClean="0"/>
              <a:t>  do </a:t>
            </a:r>
            <a:r>
              <a:rPr lang="en-US" smtClean="0"/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if </a:t>
            </a:r>
            <a:r>
              <a:rPr lang="en-US" smtClean="0"/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</a:t>
            </a:r>
            <a:r>
              <a:rPr lang="en-US" b="1" smtClean="0"/>
              <a:t>then return </a:t>
            </a:r>
            <a:r>
              <a:rPr lang="en-US" smtClean="0"/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TRUE</a:t>
            </a:r>
          </a:p>
        </p:txBody>
      </p:sp>
      <p:grpSp>
        <p:nvGrpSpPr>
          <p:cNvPr id="13319" name="Group 6"/>
          <p:cNvGrpSpPr>
            <a:grpSpLocks/>
          </p:cNvGrpSpPr>
          <p:nvPr/>
        </p:nvGrpSpPr>
        <p:grpSpPr bwMode="auto">
          <a:xfrm>
            <a:off x="6137275" y="1166813"/>
            <a:ext cx="2762250" cy="2528887"/>
            <a:chOff x="2607" y="1209"/>
            <a:chExt cx="1740" cy="1593"/>
          </a:xfrm>
        </p:grpSpPr>
        <p:sp>
          <p:nvSpPr>
            <p:cNvPr id="13355" name="Oval 7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3356" name="Oval 8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3357" name="Oval 9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3358" name="Oval 10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3359" name="Oval 11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3360" name="Line 12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13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Text Box 14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3363" name="Text Box 15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3364" name="Text Box 16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3365" name="Text Box 17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3366" name="Text Box 18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3367" name="Text Box 19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3368" name="Text Box 20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369" name="Text Box 21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370" name="Text Box 22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371" name="Text Box 23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3372" name="Line 24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Line 25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Line 26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Text Box 27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3376" name="Text Box 28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13377" name="Text Box 29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13378" name="Text Box 30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3379" name="Line 31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Line 32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Line 33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2" name="Text Box 34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3383" name="Freeform 35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4" name="Freeform 36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Text Box 37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137275" y="3648075"/>
            <a:ext cx="2762250" cy="2528888"/>
            <a:chOff x="2607" y="1209"/>
            <a:chExt cx="1740" cy="1593"/>
          </a:xfrm>
        </p:grpSpPr>
        <p:sp>
          <p:nvSpPr>
            <p:cNvPr id="13324" name="Oval 3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3325" name="Oval 4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3326" name="Oval 4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3327" name="Oval 4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3328" name="Oval 4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3329" name="Line 4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4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Text Box 4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3332" name="Text Box 4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3333" name="Text Box 4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3334" name="Text Box 4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3335" name="Text Box 5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3336" name="Text Box 5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3337" name="Text Box 5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338" name="Text Box 5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339" name="Text Box 5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3340" name="Text Box 5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3341" name="Line 5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5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5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Text Box 5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3345" name="Text Box 6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13346" name="Text Box 6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13347" name="Text Box 6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3348" name="Line 6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6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6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Text Box 6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3352" name="Freeform 6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Freeform 6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Text Box 6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13321" name="Text Box 70"/>
          <p:cNvSpPr txBox="1">
            <a:spLocks noChangeArrowheads="1"/>
          </p:cNvSpPr>
          <p:nvPr/>
        </p:nvSpPr>
        <p:spPr bwMode="auto">
          <a:xfrm>
            <a:off x="252413" y="5581650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E: (t, x), (t, y), (t, z), (x, t), (y, x), (y, z), (z, x), (z, s), (s, t), (s, y)</a:t>
            </a:r>
          </a:p>
        </p:txBody>
      </p:sp>
      <p:sp>
        <p:nvSpPr>
          <p:cNvPr id="789575" name="Oval 71"/>
          <p:cNvSpPr>
            <a:spLocks noChangeArrowheads="1"/>
          </p:cNvSpPr>
          <p:nvPr/>
        </p:nvSpPr>
        <p:spPr bwMode="auto">
          <a:xfrm>
            <a:off x="7129463" y="4014788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89576" name="Oval 72"/>
          <p:cNvSpPr>
            <a:spLocks noChangeArrowheads="1"/>
          </p:cNvSpPr>
          <p:nvPr/>
        </p:nvSpPr>
        <p:spPr bwMode="auto">
          <a:xfrm>
            <a:off x="7132638" y="5502275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animBg="1"/>
      <p:bldP spid="789507" grpId="0" animBg="1"/>
      <p:bldP spid="789575" grpId="0" animBg="1"/>
      <p:bldP spid="7895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68BE75-C9F4-40B9-BD80-D6D509A5A76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90696" name="Freeform 168"/>
          <p:cNvSpPr>
            <a:spLocks/>
          </p:cNvSpPr>
          <p:nvPr/>
        </p:nvSpPr>
        <p:spPr bwMode="auto">
          <a:xfrm>
            <a:off x="2484438" y="4119563"/>
            <a:ext cx="896937" cy="58737"/>
          </a:xfrm>
          <a:custGeom>
            <a:avLst/>
            <a:gdLst>
              <a:gd name="T0" fmla="*/ 0 w 565"/>
              <a:gd name="T1" fmla="*/ 90724840 h 37"/>
              <a:gd name="T2" fmla="*/ 637598305 w 565"/>
              <a:gd name="T3" fmla="*/ 0 h 37"/>
              <a:gd name="T4" fmla="*/ 1423886475 w 565"/>
              <a:gd name="T5" fmla="*/ 93244180 h 37"/>
              <a:gd name="T6" fmla="*/ 0 60000 65536"/>
              <a:gd name="T7" fmla="*/ 0 60000 65536"/>
              <a:gd name="T8" fmla="*/ 0 60000 65536"/>
              <a:gd name="T9" fmla="*/ 0 w 565"/>
              <a:gd name="T10" fmla="*/ 0 h 37"/>
              <a:gd name="T11" fmla="*/ 565 w 565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37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0695" name="Freeform 167"/>
          <p:cNvSpPr>
            <a:spLocks/>
          </p:cNvSpPr>
          <p:nvPr/>
        </p:nvSpPr>
        <p:spPr bwMode="auto">
          <a:xfrm>
            <a:off x="6294438" y="1617663"/>
            <a:ext cx="896937" cy="58737"/>
          </a:xfrm>
          <a:custGeom>
            <a:avLst/>
            <a:gdLst>
              <a:gd name="T0" fmla="*/ 0 w 565"/>
              <a:gd name="T1" fmla="*/ 90724840 h 37"/>
              <a:gd name="T2" fmla="*/ 637598305 w 565"/>
              <a:gd name="T3" fmla="*/ 0 h 37"/>
              <a:gd name="T4" fmla="*/ 1423886475 w 565"/>
              <a:gd name="T5" fmla="*/ 93244180 h 37"/>
              <a:gd name="T6" fmla="*/ 0 60000 65536"/>
              <a:gd name="T7" fmla="*/ 0 60000 65536"/>
              <a:gd name="T8" fmla="*/ 0 60000 65536"/>
              <a:gd name="T9" fmla="*/ 0 w 565"/>
              <a:gd name="T10" fmla="*/ 0 h 37"/>
              <a:gd name="T11" fmla="*/ 565 w 565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37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0530" name="Freeform 2"/>
          <p:cNvSpPr>
            <a:spLocks/>
          </p:cNvSpPr>
          <p:nvPr/>
        </p:nvSpPr>
        <p:spPr bwMode="auto">
          <a:xfrm flipH="1" flipV="1">
            <a:off x="2463800" y="4319588"/>
            <a:ext cx="923925" cy="79375"/>
          </a:xfrm>
          <a:custGeom>
            <a:avLst/>
            <a:gdLst>
              <a:gd name="T0" fmla="*/ 37801547 w 582"/>
              <a:gd name="T1" fmla="*/ 126007824 h 50"/>
              <a:gd name="T2" fmla="*/ 118446550 w 582"/>
              <a:gd name="T3" fmla="*/ 93246571 h 50"/>
              <a:gd name="T4" fmla="*/ 753525807 w 582"/>
              <a:gd name="T5" fmla="*/ 2520950 h 50"/>
              <a:gd name="T6" fmla="*/ 1466730719 w 582"/>
              <a:gd name="T7" fmla="*/ 103327193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 rot="5400000" flipV="1">
            <a:off x="6211094" y="190896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 flipV="1">
            <a:off x="6186488" y="1920875"/>
            <a:ext cx="1036637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1655763" y="185737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 rot="5400000" flipV="1">
            <a:off x="1649413" y="261620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7" name="Group 8"/>
          <p:cNvGrpSpPr>
            <a:grpSpLocks/>
          </p:cNvGrpSpPr>
          <p:nvPr/>
        </p:nvGrpSpPr>
        <p:grpSpPr bwMode="auto">
          <a:xfrm>
            <a:off x="1036638" y="1177925"/>
            <a:ext cx="2762250" cy="2528888"/>
            <a:chOff x="2607" y="1209"/>
            <a:chExt cx="1740" cy="1593"/>
          </a:xfrm>
        </p:grpSpPr>
        <p:sp>
          <p:nvSpPr>
            <p:cNvPr id="14475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4476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</a:p>
          </p:txBody>
        </p:sp>
        <p:sp>
          <p:nvSpPr>
            <p:cNvPr id="14477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4478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7</a:t>
              </a:r>
              <a:endParaRPr lang="en-US"/>
            </a:p>
          </p:txBody>
        </p:sp>
        <p:sp>
          <p:nvSpPr>
            <p:cNvPr id="14479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480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4483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4484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4485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4486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4487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4488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4489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4490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4491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4492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4496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14497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14498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4499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4503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14348" name="Text Box 40"/>
          <p:cNvSpPr txBox="1">
            <a:spLocks noChangeArrowheads="1"/>
          </p:cNvSpPr>
          <p:nvPr/>
        </p:nvSpPr>
        <p:spPr bwMode="auto">
          <a:xfrm>
            <a:off x="2616200" y="431800"/>
            <a:ext cx="615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(t, x), (t, y), (t, z), (x, t), (y, x), (y, z), (z, x), (z, s), (s, t), (s, y)</a:t>
            </a:r>
          </a:p>
        </p:txBody>
      </p:sp>
      <p:sp>
        <p:nvSpPr>
          <p:cNvPr id="14349" name="Line 41"/>
          <p:cNvSpPr>
            <a:spLocks noChangeShapeType="1"/>
          </p:cNvSpPr>
          <p:nvPr/>
        </p:nvSpPr>
        <p:spPr bwMode="auto">
          <a:xfrm flipV="1">
            <a:off x="5529263" y="190182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42"/>
          <p:cNvSpPr>
            <a:spLocks noChangeShapeType="1"/>
          </p:cNvSpPr>
          <p:nvPr/>
        </p:nvSpPr>
        <p:spPr bwMode="auto">
          <a:xfrm rot="5400000" flipV="1">
            <a:off x="5522913" y="266065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51" name="Group 43"/>
          <p:cNvGrpSpPr>
            <a:grpSpLocks/>
          </p:cNvGrpSpPr>
          <p:nvPr/>
        </p:nvGrpSpPr>
        <p:grpSpPr bwMode="auto">
          <a:xfrm>
            <a:off x="4910138" y="1222375"/>
            <a:ext cx="2762250" cy="2528888"/>
            <a:chOff x="2607" y="1209"/>
            <a:chExt cx="1740" cy="1593"/>
          </a:xfrm>
        </p:grpSpPr>
        <p:sp>
          <p:nvSpPr>
            <p:cNvPr id="14444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4445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</a:p>
          </p:txBody>
        </p:sp>
        <p:sp>
          <p:nvSpPr>
            <p:cNvPr id="14446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4447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7</a:t>
              </a:r>
              <a:endParaRPr lang="en-US"/>
            </a:p>
          </p:txBody>
        </p:sp>
        <p:sp>
          <p:nvSpPr>
            <p:cNvPr id="14448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449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4452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4453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4454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4455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4456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4457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4458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4459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4460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4461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4465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14466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14467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4468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4472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90603" name="Oval 75"/>
          <p:cNvSpPr>
            <a:spLocks noChangeArrowheads="1"/>
          </p:cNvSpPr>
          <p:nvPr/>
        </p:nvSpPr>
        <p:spPr bwMode="auto">
          <a:xfrm>
            <a:off x="7229475" y="1592263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0604" name="Oval 76"/>
          <p:cNvSpPr>
            <a:spLocks noChangeArrowheads="1"/>
          </p:cNvSpPr>
          <p:nvPr/>
        </p:nvSpPr>
        <p:spPr bwMode="auto">
          <a:xfrm>
            <a:off x="7229475" y="3063875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0605" name="Oval 77"/>
          <p:cNvSpPr>
            <a:spLocks noChangeArrowheads="1"/>
          </p:cNvSpPr>
          <p:nvPr/>
        </p:nvSpPr>
        <p:spPr bwMode="auto">
          <a:xfrm>
            <a:off x="7224713" y="15875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1089025" y="3711575"/>
            <a:ext cx="2762250" cy="2528888"/>
            <a:chOff x="889" y="2419"/>
            <a:chExt cx="1740" cy="1593"/>
          </a:xfrm>
        </p:grpSpPr>
        <p:sp>
          <p:nvSpPr>
            <p:cNvPr id="14405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09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14413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14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4415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416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417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</a:t>
                </a:r>
                <a:endParaRPr lang="en-US"/>
              </a:p>
            </p:txBody>
          </p:sp>
          <p:sp>
            <p:nvSpPr>
              <p:cNvPr id="14418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9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4421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4422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4423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4424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4425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4426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4427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4428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4429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4430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1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2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3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14434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14435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14436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4437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14441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14410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4411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4412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790646" name="Oval 118"/>
          <p:cNvSpPr>
            <a:spLocks noChangeArrowheads="1"/>
          </p:cNvSpPr>
          <p:nvPr/>
        </p:nvSpPr>
        <p:spPr bwMode="auto">
          <a:xfrm>
            <a:off x="2076450" y="4073525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4949825" y="3719513"/>
            <a:ext cx="2762250" cy="2528887"/>
            <a:chOff x="197" y="2433"/>
            <a:chExt cx="1740" cy="1593"/>
          </a:xfrm>
        </p:grpSpPr>
        <p:sp>
          <p:nvSpPr>
            <p:cNvPr id="14363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4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14366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70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14374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14375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6</a:t>
                  </a:r>
                </a:p>
              </p:txBody>
            </p:sp>
            <p:sp>
              <p:nvSpPr>
                <p:cNvPr id="14376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14377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14378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</a:t>
                  </a:r>
                  <a:endParaRPr lang="en-US"/>
                </a:p>
              </p:txBody>
            </p:sp>
            <p:sp>
              <p:nvSpPr>
                <p:cNvPr id="14379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0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14382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14383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14384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14385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14386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1438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1438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1438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14390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14391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2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3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4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1439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439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14397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14398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9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0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14402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3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14371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14372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73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14365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790690" name="Oval 162"/>
          <p:cNvSpPr>
            <a:spLocks noChangeArrowheads="1"/>
          </p:cNvSpPr>
          <p:nvPr/>
        </p:nvSpPr>
        <p:spPr bwMode="auto">
          <a:xfrm>
            <a:off x="7269163" y="5572125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-2</a:t>
            </a:r>
          </a:p>
        </p:txBody>
      </p:sp>
      <p:sp>
        <p:nvSpPr>
          <p:cNvPr id="14359" name="Text Box 163"/>
          <p:cNvSpPr txBox="1">
            <a:spLocks noChangeArrowheads="1"/>
          </p:cNvSpPr>
          <p:nvPr/>
        </p:nvSpPr>
        <p:spPr bwMode="auto">
          <a:xfrm>
            <a:off x="412750" y="13795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Pass 1</a:t>
            </a:r>
          </a:p>
        </p:txBody>
      </p:sp>
      <p:sp>
        <p:nvSpPr>
          <p:cNvPr id="14360" name="Text Box 164"/>
          <p:cNvSpPr txBox="1">
            <a:spLocks noChangeArrowheads="1"/>
          </p:cNvSpPr>
          <p:nvPr/>
        </p:nvSpPr>
        <p:spPr bwMode="auto">
          <a:xfrm>
            <a:off x="4813300" y="1427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Pass 2</a:t>
            </a:r>
          </a:p>
        </p:txBody>
      </p:sp>
      <p:sp>
        <p:nvSpPr>
          <p:cNvPr id="790693" name="Text Box 165"/>
          <p:cNvSpPr txBox="1">
            <a:spLocks noChangeArrowheads="1"/>
          </p:cNvSpPr>
          <p:nvPr/>
        </p:nvSpPr>
        <p:spPr bwMode="auto">
          <a:xfrm>
            <a:off x="403225" y="37607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Pass 3</a:t>
            </a:r>
          </a:p>
        </p:txBody>
      </p:sp>
      <p:sp>
        <p:nvSpPr>
          <p:cNvPr id="790694" name="Text Box 166"/>
          <p:cNvSpPr txBox="1">
            <a:spLocks noChangeArrowheads="1"/>
          </p:cNvSpPr>
          <p:nvPr/>
        </p:nvSpPr>
        <p:spPr bwMode="auto">
          <a:xfrm>
            <a:off x="4689475" y="37988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Pass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96" grpId="0" animBg="1"/>
      <p:bldP spid="790695" grpId="0" animBg="1"/>
      <p:bldP spid="790530" grpId="0" animBg="1"/>
      <p:bldP spid="790531" grpId="0" animBg="1"/>
      <p:bldP spid="790533" grpId="0" animBg="1"/>
      <p:bldP spid="790603" grpId="0" animBg="1"/>
      <p:bldP spid="790604" grpId="0" animBg="1"/>
      <p:bldP spid="790605" grpId="0" animBg="1"/>
      <p:bldP spid="790646" grpId="0" animBg="1"/>
      <p:bldP spid="790690" grpId="0" animBg="1"/>
      <p:bldP spid="790693" grpId="0"/>
      <p:bldP spid="7906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53D7D-9AA9-4E8D-81B9-86A16A39053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Negative Cycles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124075"/>
          </a:xfrm>
        </p:spPr>
        <p:txBody>
          <a:bodyPr/>
          <a:lstStyle/>
          <a:p>
            <a:pPr marL="533400" indent="-533400" eaLnBrk="1" hangingPunct="1"/>
            <a:r>
              <a:rPr lang="en-US" b="1" smtClean="0"/>
              <a:t>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/>
            <a:r>
              <a:rPr lang="en-US" smtClean="0"/>
              <a:t>       </a:t>
            </a:r>
            <a:r>
              <a:rPr lang="en-US" b="1" smtClean="0"/>
              <a:t>do if </a:t>
            </a:r>
            <a:r>
              <a:rPr lang="en-US" smtClean="0"/>
              <a:t>d[v] &gt; d[u] + w(u, v)</a:t>
            </a:r>
          </a:p>
          <a:p>
            <a:pPr marL="533400" indent="-533400" eaLnBrk="1" hangingPunct="1"/>
            <a:r>
              <a:rPr lang="en-US" smtClean="0"/>
              <a:t>               </a:t>
            </a:r>
            <a:r>
              <a:rPr lang="en-US" b="1" smtClean="0"/>
              <a:t>then return </a:t>
            </a:r>
            <a:r>
              <a:rPr lang="en-US" smtClean="0"/>
              <a:t>FALSE</a:t>
            </a:r>
          </a:p>
          <a:p>
            <a:pPr marL="533400" indent="-533400" eaLnBrk="1" hangingPunct="1"/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TRUE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18275" y="1490663"/>
            <a:ext cx="1741488" cy="2022475"/>
            <a:chOff x="3698" y="2451"/>
            <a:chExt cx="1097" cy="1274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0</a:t>
              </a: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402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403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404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5405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407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408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15409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36625" y="3776663"/>
            <a:ext cx="1741488" cy="2022475"/>
            <a:chOff x="3698" y="2451"/>
            <a:chExt cx="1097" cy="1274"/>
          </a:xfrm>
        </p:grpSpPr>
        <p:sp>
          <p:nvSpPr>
            <p:cNvPr id="15387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0</a:t>
              </a:r>
            </a:p>
          </p:txBody>
        </p:sp>
        <p:sp>
          <p:nvSpPr>
            <p:cNvPr id="15388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389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390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391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392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5393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395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396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15397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82" name="Oval 30"/>
          <p:cNvSpPr>
            <a:spLocks noChangeArrowheads="1"/>
          </p:cNvSpPr>
          <p:nvPr/>
        </p:nvSpPr>
        <p:spPr bwMode="auto">
          <a:xfrm>
            <a:off x="2287588" y="417195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1583" name="Oval 31"/>
          <p:cNvSpPr>
            <a:spLocks noChangeArrowheads="1"/>
          </p:cNvSpPr>
          <p:nvPr/>
        </p:nvSpPr>
        <p:spPr bwMode="auto">
          <a:xfrm>
            <a:off x="1706563" y="50673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91584" name="Oval 32"/>
          <p:cNvSpPr>
            <a:spLocks noChangeArrowheads="1"/>
          </p:cNvSpPr>
          <p:nvPr/>
        </p:nvSpPr>
        <p:spPr bwMode="auto">
          <a:xfrm>
            <a:off x="982663" y="417195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184525" y="3776663"/>
            <a:ext cx="1741488" cy="2022475"/>
            <a:chOff x="3698" y="2451"/>
            <a:chExt cx="1097" cy="1274"/>
          </a:xfrm>
        </p:grpSpPr>
        <p:sp>
          <p:nvSpPr>
            <p:cNvPr id="15375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-3</a:t>
              </a:r>
            </a:p>
          </p:txBody>
        </p:sp>
        <p:sp>
          <p:nvSpPr>
            <p:cNvPr id="15376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15377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</a:p>
          </p:txBody>
        </p:sp>
        <p:sp>
          <p:nvSpPr>
            <p:cNvPr id="15378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379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380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5381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383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384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15385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98" name="Oval 46"/>
          <p:cNvSpPr>
            <a:spLocks noChangeArrowheads="1"/>
          </p:cNvSpPr>
          <p:nvPr/>
        </p:nvSpPr>
        <p:spPr bwMode="auto">
          <a:xfrm>
            <a:off x="4545013" y="41529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-1</a:t>
            </a:r>
          </a:p>
        </p:txBody>
      </p:sp>
      <p:sp>
        <p:nvSpPr>
          <p:cNvPr id="791599" name="Oval 47"/>
          <p:cNvSpPr>
            <a:spLocks noChangeArrowheads="1"/>
          </p:cNvSpPr>
          <p:nvPr/>
        </p:nvSpPr>
        <p:spPr bwMode="auto">
          <a:xfrm>
            <a:off x="3954463" y="5057775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1600" name="Oval 48"/>
          <p:cNvSpPr>
            <a:spLocks noChangeArrowheads="1"/>
          </p:cNvSpPr>
          <p:nvPr/>
        </p:nvSpPr>
        <p:spPr bwMode="auto">
          <a:xfrm>
            <a:off x="3221038" y="41529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-6</a:t>
            </a:r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5356225" y="3760788"/>
            <a:ext cx="3540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Look at edge (s, b):</a:t>
            </a:r>
          </a:p>
          <a:p>
            <a:endParaRPr lang="en-US" sz="2400"/>
          </a:p>
          <a:p>
            <a:r>
              <a:rPr lang="en-US" sz="2400"/>
              <a:t>d[b] = -1</a:t>
            </a:r>
          </a:p>
          <a:p>
            <a:r>
              <a:rPr lang="en-US" sz="2400"/>
              <a:t>d[s] + w(s, b) = -4</a:t>
            </a:r>
          </a:p>
          <a:p>
            <a:endParaRPr lang="en-US" sz="2400"/>
          </a:p>
          <a:p>
            <a:r>
              <a:rPr lang="en-US" sz="2400">
                <a:sym typeface="Symbol" pitchFamily="18" charset="2"/>
              </a:rPr>
              <a:t> d[b] &gt; </a:t>
            </a:r>
            <a:r>
              <a:rPr lang="en-US" sz="2400"/>
              <a:t>d[s] + w(s, b)</a:t>
            </a:r>
            <a:r>
              <a:rPr lang="en-US" sz="2400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2" grpId="0" animBg="1"/>
      <p:bldP spid="791583" grpId="0" animBg="1"/>
      <p:bldP spid="791584" grpId="0" animBg="1"/>
      <p:bldP spid="791598" grpId="0" animBg="1"/>
      <p:bldP spid="791599" grpId="0" animBg="1"/>
      <p:bldP spid="7916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DE727-B32F-4693-BEAB-897AFAEAC94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BELLMAN-FORD(</a:t>
            </a:r>
            <a:r>
              <a:rPr lang="en-US" smtClean="0">
                <a:latin typeface="Comic Sans MS" pitchFamily="66" charset="0"/>
              </a:rPr>
              <a:t>V, E, w, s</a:t>
            </a:r>
            <a:r>
              <a:rPr lang="en-US" smtClean="0"/>
              <a:t>)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565900" cy="5334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i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</a:t>
            </a:r>
            <a:r>
              <a:rPr lang="en-US" b="1" smtClean="0"/>
              <a:t>  do </a:t>
            </a:r>
            <a:r>
              <a:rPr lang="en-US" smtClean="0"/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if </a:t>
            </a:r>
            <a:r>
              <a:rPr lang="en-US" smtClean="0"/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</a:t>
            </a:r>
            <a:r>
              <a:rPr lang="en-US" b="1" smtClean="0"/>
              <a:t>then return </a:t>
            </a:r>
            <a:r>
              <a:rPr lang="en-US" smtClean="0"/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TRUE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mtClean="0"/>
              <a:t>Running time: O(VE)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7439025" y="1292225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 flipH="1">
            <a:off x="6965950" y="15224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7439025" y="17637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</a:t>
            </a:r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 flipH="1">
            <a:off x="6965950" y="19891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7419975" y="230663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792585" name="Line 9"/>
          <p:cNvSpPr>
            <a:spLocks noChangeShapeType="1"/>
          </p:cNvSpPr>
          <p:nvPr/>
        </p:nvSpPr>
        <p:spPr bwMode="auto">
          <a:xfrm flipH="1">
            <a:off x="6946900" y="2532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7439025" y="33258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792587" name="Line 11"/>
          <p:cNvSpPr>
            <a:spLocks noChangeShapeType="1"/>
          </p:cNvSpPr>
          <p:nvPr/>
        </p:nvSpPr>
        <p:spPr bwMode="auto">
          <a:xfrm flipH="1">
            <a:off x="6965950" y="35512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AutoShape 12"/>
          <p:cNvSpPr>
            <a:spLocks/>
          </p:cNvSpPr>
          <p:nvPr/>
        </p:nvSpPr>
        <p:spPr bwMode="auto">
          <a:xfrm>
            <a:off x="8115300" y="1841500"/>
            <a:ext cx="239713" cy="1125538"/>
          </a:xfrm>
          <a:prstGeom prst="rightBrace">
            <a:avLst>
              <a:gd name="adj1" fmla="val 391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2589" name="Text Box 13"/>
          <p:cNvSpPr txBox="1">
            <a:spLocks noChangeArrowheads="1"/>
          </p:cNvSpPr>
          <p:nvPr/>
        </p:nvSpPr>
        <p:spPr bwMode="auto">
          <a:xfrm>
            <a:off x="8316913" y="2241550"/>
            <a:ext cx="727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ym typeface="Symbol" pitchFamily="18" charset="2"/>
              </a:rPr>
              <a:t>O(VE)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1" grpId="0" animBg="1"/>
      <p:bldP spid="792582" grpId="0"/>
      <p:bldP spid="792583" grpId="0" animBg="1"/>
      <p:bldP spid="792584" grpId="0"/>
      <p:bldP spid="792585" grpId="0" animBg="1"/>
      <p:bldP spid="792586" grpId="0"/>
      <p:bldP spid="792587" grpId="0" animBg="1"/>
      <p:bldP spid="7925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36729-432B-4232-B9B9-1BE5BAD42D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Properties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10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Triangle inequality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For all (</a:t>
            </a:r>
            <a:r>
              <a:rPr lang="en-US" smtClean="0">
                <a:latin typeface="Comic Sans MS" pitchFamily="66" charset="0"/>
              </a:rPr>
              <a:t>u, v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E, we have: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	</a:t>
            </a:r>
            <a:r>
              <a:rPr lang="en-US" smtClean="0">
                <a:latin typeface="Comic Sans MS" pitchFamily="66" charset="0"/>
              </a:rPr>
              <a:t>δ(s, v) ≤ δ(s, u) + w(u, v)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mtClean="0">
                <a:sym typeface="Symbol" pitchFamily="18" charset="2"/>
              </a:rPr>
              <a:t> is on the shortest path to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 we have the equality sign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6813550" y="1752600"/>
            <a:ext cx="1743075" cy="747713"/>
            <a:chOff x="717" y="2115"/>
            <a:chExt cx="1098" cy="471"/>
          </a:xfrm>
        </p:grpSpPr>
        <p:sp>
          <p:nvSpPr>
            <p:cNvPr id="17429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430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431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7433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7434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6805613" y="3292475"/>
            <a:ext cx="1743075" cy="747713"/>
            <a:chOff x="717" y="2115"/>
            <a:chExt cx="1098" cy="471"/>
          </a:xfrm>
        </p:grpSpPr>
        <p:sp>
          <p:nvSpPr>
            <p:cNvPr id="17423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424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7427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7428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17415" name="Group 18"/>
          <p:cNvGrpSpPr>
            <a:grpSpLocks/>
          </p:cNvGrpSpPr>
          <p:nvPr/>
        </p:nvGrpSpPr>
        <p:grpSpPr bwMode="auto">
          <a:xfrm>
            <a:off x="6342063" y="1430338"/>
            <a:ext cx="1908175" cy="684212"/>
            <a:chOff x="163" y="2242"/>
            <a:chExt cx="1202" cy="431"/>
          </a:xfrm>
        </p:grpSpPr>
        <p:sp>
          <p:nvSpPr>
            <p:cNvPr id="17420" name="Oval 19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21" name="Freeform 20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21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6" name="Group 22"/>
          <p:cNvGrpSpPr>
            <a:grpSpLocks/>
          </p:cNvGrpSpPr>
          <p:nvPr/>
        </p:nvGrpSpPr>
        <p:grpSpPr bwMode="auto">
          <a:xfrm>
            <a:off x="6323013" y="2960688"/>
            <a:ext cx="1908175" cy="684212"/>
            <a:chOff x="163" y="2242"/>
            <a:chExt cx="1202" cy="431"/>
          </a:xfrm>
        </p:grpSpPr>
        <p:sp>
          <p:nvSpPr>
            <p:cNvPr id="17417" name="Oval 23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8" name="Freeform 24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25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F85F2F-DEE1-49B1-8090-FA7EF5A839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Properties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14413"/>
            <a:ext cx="8534400" cy="5600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Upper-bound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We always have d[v] ≥ δ(s, v) for all v.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Once d[v] = δ(s, v), it never changes.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The estimate never goes up – relaxation only lowers the estimate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1988" y="3778250"/>
            <a:ext cx="2762250" cy="2528888"/>
            <a:chOff x="603" y="2120"/>
            <a:chExt cx="1740" cy="1593"/>
          </a:xfrm>
        </p:grpSpPr>
        <p:sp>
          <p:nvSpPr>
            <p:cNvPr id="18483" name="Line 5"/>
            <p:cNvSpPr>
              <a:spLocks noChangeShapeType="1"/>
            </p:cNvSpPr>
            <p:nvPr/>
          </p:nvSpPr>
          <p:spPr bwMode="auto">
            <a:xfrm rot="5400000" flipV="1">
              <a:off x="1423" y="2552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6"/>
            <p:cNvSpPr>
              <a:spLocks noChangeShapeType="1"/>
            </p:cNvSpPr>
            <p:nvPr/>
          </p:nvSpPr>
          <p:spPr bwMode="auto">
            <a:xfrm flipV="1">
              <a:off x="1416" y="2551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7"/>
            <p:cNvSpPr>
              <a:spLocks noChangeShapeType="1"/>
            </p:cNvSpPr>
            <p:nvPr/>
          </p:nvSpPr>
          <p:spPr bwMode="auto">
            <a:xfrm flipV="1">
              <a:off x="993" y="2548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8"/>
            <p:cNvSpPr>
              <a:spLocks noChangeShapeType="1"/>
            </p:cNvSpPr>
            <p:nvPr/>
          </p:nvSpPr>
          <p:spPr bwMode="auto">
            <a:xfrm rot="5400000" flipV="1">
              <a:off x="989" y="3026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87" name="Group 9"/>
            <p:cNvGrpSpPr>
              <a:grpSpLocks/>
            </p:cNvGrpSpPr>
            <p:nvPr/>
          </p:nvGrpSpPr>
          <p:grpSpPr bwMode="auto">
            <a:xfrm>
              <a:off x="603" y="2120"/>
              <a:ext cx="1740" cy="1593"/>
              <a:chOff x="2607" y="1209"/>
              <a:chExt cx="1740" cy="1593"/>
            </a:xfrm>
          </p:grpSpPr>
          <p:sp>
            <p:nvSpPr>
              <p:cNvPr id="18491" name="Oval 10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8492" name="Oval 11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8493" name="Oval 12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8494" name="Oval 13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8495" name="Oval 14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</a:t>
                </a:r>
                <a:endParaRPr lang="en-US"/>
              </a:p>
            </p:txBody>
          </p:sp>
          <p:sp>
            <p:nvSpPr>
              <p:cNvPr id="18496" name="Line 15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Line 16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8" name="Text Box 17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8499" name="Text Box 18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8500" name="Text Box 19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8501" name="Text Box 20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8502" name="Text Box 21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8503" name="Text Box 22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8504" name="Text Box 23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18505" name="Text Box 24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8506" name="Text Box 25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8507" name="Text Box 26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8508" name="Line 27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9" name="Line 28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0" name="Line 29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1" name="Text Box 30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18512" name="Text Box 31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18513" name="Text Box 32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18514" name="Text Box 33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8515" name="Line 34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5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6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Text Box 37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18519" name="Freeform 38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0" name="Freeform 39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1" name="Text Box 40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18488" name="Oval 41"/>
            <p:cNvSpPr>
              <a:spLocks noChangeArrowheads="1"/>
            </p:cNvSpPr>
            <p:nvPr/>
          </p:nvSpPr>
          <p:spPr bwMode="auto">
            <a:xfrm>
              <a:off x="2064" y="235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8489" name="Oval 42"/>
            <p:cNvSpPr>
              <a:spLocks noChangeArrowheads="1"/>
            </p:cNvSpPr>
            <p:nvPr/>
          </p:nvSpPr>
          <p:spPr bwMode="auto">
            <a:xfrm>
              <a:off x="2064" y="328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90" name="Oval 43"/>
            <p:cNvSpPr>
              <a:spLocks noChangeArrowheads="1"/>
            </p:cNvSpPr>
            <p:nvPr/>
          </p:nvSpPr>
          <p:spPr bwMode="auto">
            <a:xfrm>
              <a:off x="2061" y="235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470525" y="3778250"/>
            <a:ext cx="2762250" cy="2528888"/>
            <a:chOff x="3092" y="2080"/>
            <a:chExt cx="1740" cy="1593"/>
          </a:xfrm>
        </p:grpSpPr>
        <p:sp>
          <p:nvSpPr>
            <p:cNvPr id="18441" name="Freeform 45"/>
            <p:cNvSpPr>
              <a:spLocks/>
            </p:cNvSpPr>
            <p:nvPr/>
          </p:nvSpPr>
          <p:spPr bwMode="auto">
            <a:xfrm flipH="1" flipV="1">
              <a:off x="3958" y="2463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2" name="Group 46"/>
            <p:cNvGrpSpPr>
              <a:grpSpLocks/>
            </p:cNvGrpSpPr>
            <p:nvPr/>
          </p:nvGrpSpPr>
          <p:grpSpPr bwMode="auto">
            <a:xfrm>
              <a:off x="3092" y="2080"/>
              <a:ext cx="1740" cy="1593"/>
              <a:chOff x="889" y="2419"/>
              <a:chExt cx="1740" cy="1593"/>
            </a:xfrm>
          </p:grpSpPr>
          <p:sp>
            <p:nvSpPr>
              <p:cNvPr id="18444" name="Line 47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5" name="Line 48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Line 49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Line 50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48" name="Group 51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18452" name="Oval 52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18453" name="Oval 53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6</a:t>
                  </a:r>
                </a:p>
              </p:txBody>
            </p:sp>
            <p:sp>
              <p:nvSpPr>
                <p:cNvPr id="18454" name="Oval 54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18455" name="Oval 55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18456" name="Oval 56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</a:t>
                  </a:r>
                  <a:endParaRPr lang="en-US"/>
                </a:p>
              </p:txBody>
            </p:sp>
            <p:sp>
              <p:nvSpPr>
                <p:cNvPr id="1845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8" name="Line 58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1846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184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184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1846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1846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184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</a:p>
              </p:txBody>
            </p:sp>
            <p:sp>
              <p:nvSpPr>
                <p:cNvPr id="1846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1846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1846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1846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1847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847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1847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18476" name="Line 76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7" name="Line 77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8" name="Line 7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18480" name="Freeform 80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1" name="Freeform 81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18449" name="Oval 83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18450" name="Oval 84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8451" name="Oval 85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18443" name="Oval 86"/>
            <p:cNvSpPr>
              <a:spLocks noChangeArrowheads="1"/>
            </p:cNvSpPr>
            <p:nvPr/>
          </p:nvSpPr>
          <p:spPr bwMode="auto">
            <a:xfrm>
              <a:off x="3714" y="2308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794711" name="Text Box 87"/>
          <p:cNvSpPr txBox="1">
            <a:spLocks noChangeArrowheads="1"/>
          </p:cNvSpPr>
          <p:nvPr/>
        </p:nvSpPr>
        <p:spPr bwMode="auto">
          <a:xfrm>
            <a:off x="3813175" y="446563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 (x, v)</a:t>
            </a:r>
          </a:p>
        </p:txBody>
      </p:sp>
      <p:sp>
        <p:nvSpPr>
          <p:cNvPr id="794712" name="AutoShape 88"/>
          <p:cNvSpPr>
            <a:spLocks noChangeArrowheads="1"/>
          </p:cNvSpPr>
          <p:nvPr/>
        </p:nvSpPr>
        <p:spPr bwMode="auto">
          <a:xfrm>
            <a:off x="3676650" y="4819650"/>
            <a:ext cx="1638300" cy="419100"/>
          </a:xfrm>
          <a:prstGeom prst="rightArrow">
            <a:avLst>
              <a:gd name="adj1" fmla="val 50000"/>
              <a:gd name="adj2" fmla="val 977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11" grpId="0"/>
      <p:bldP spid="7947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5E246-26DE-48D1-A2DA-18E9D81F4F8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Properties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No-path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If there is no path from 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smtClean="0"/>
              <a:t> to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then d[v] = ∞ always.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δ(s, h) = ∞ and d[h] ≥ δ(s, h)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d[h] = ∞ 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719138" y="2894013"/>
            <a:ext cx="3846512" cy="2528887"/>
            <a:chOff x="3027" y="791"/>
            <a:chExt cx="2423" cy="1593"/>
          </a:xfrm>
        </p:grpSpPr>
        <p:sp>
          <p:nvSpPr>
            <p:cNvPr id="19477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9478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479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19480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</a:p>
          </p:txBody>
        </p:sp>
        <p:sp>
          <p:nvSpPr>
            <p:cNvPr id="19481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  <a:endParaRPr lang="en-US"/>
            </a:p>
          </p:txBody>
        </p:sp>
        <p:sp>
          <p:nvSpPr>
            <p:cNvPr id="19482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486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9487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9488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9489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19490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9491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9492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9493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9494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495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9496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9497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9498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19499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9500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507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9510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9511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9512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9513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9514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9515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19462" name="Group 44"/>
          <p:cNvGrpSpPr>
            <a:grpSpLocks/>
          </p:cNvGrpSpPr>
          <p:nvPr/>
        </p:nvGrpSpPr>
        <p:grpSpPr bwMode="auto">
          <a:xfrm>
            <a:off x="4984750" y="3033713"/>
            <a:ext cx="1741488" cy="2022475"/>
            <a:chOff x="3698" y="2451"/>
            <a:chExt cx="1097" cy="1274"/>
          </a:xfrm>
        </p:grpSpPr>
        <p:sp>
          <p:nvSpPr>
            <p:cNvPr id="19465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9466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9467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9468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19469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9470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19471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9473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474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19475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3" name="Rectangle 57"/>
          <p:cNvSpPr>
            <a:spLocks noChangeArrowheads="1"/>
          </p:cNvSpPr>
          <p:nvPr/>
        </p:nvSpPr>
        <p:spPr bwMode="auto">
          <a:xfrm>
            <a:off x="4692650" y="5040313"/>
            <a:ext cx="328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(s, h) = (s, i) =</a:t>
            </a:r>
            <a:r>
              <a:rPr lang="en-US" sz="2000" i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(s, j) =</a:t>
            </a:r>
            <a:r>
              <a:rPr lang="en-US" sz="2000" i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9464" name="Text Box 58"/>
          <p:cNvSpPr txBox="1">
            <a:spLocks noChangeArrowheads="1"/>
          </p:cNvSpPr>
          <p:nvPr/>
        </p:nvSpPr>
        <p:spPr bwMode="auto">
          <a:xfrm>
            <a:off x="6780213" y="3708400"/>
            <a:ext cx="13001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h, i, j </a:t>
            </a:r>
            <a:r>
              <a:rPr lang="en-US" sz="2000"/>
              <a:t>not</a:t>
            </a:r>
          </a:p>
          <a:p>
            <a:r>
              <a:rPr lang="en-US" sz="2000"/>
              <a:t>reachable</a:t>
            </a:r>
          </a:p>
          <a:p>
            <a:r>
              <a:rPr lang="en-US" sz="2000"/>
              <a:t>from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92FBD-BEE4-490C-AD18-F23FFBFFC02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Properties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99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Convergence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If s     u → v is a shortest path, and if d[u] = δ(s, u) at any time prior to relaxing edge (u, v), then     d[v] = δ(s, v) at all times afterward.</a:t>
            </a:r>
          </a:p>
        </p:txBody>
      </p:sp>
      <p:sp>
        <p:nvSpPr>
          <p:cNvPr id="20485" name="Freeform 4"/>
          <p:cNvSpPr>
            <a:spLocks/>
          </p:cNvSpPr>
          <p:nvPr/>
        </p:nvSpPr>
        <p:spPr bwMode="auto">
          <a:xfrm>
            <a:off x="1316038" y="2155825"/>
            <a:ext cx="363537" cy="90488"/>
          </a:xfrm>
          <a:custGeom>
            <a:avLst/>
            <a:gdLst>
              <a:gd name="T0" fmla="*/ 0 w 229"/>
              <a:gd name="T1" fmla="*/ 65524432 h 57"/>
              <a:gd name="T2" fmla="*/ 136088264 w 229"/>
              <a:gd name="T3" fmla="*/ 10080681 h 57"/>
              <a:gd name="T4" fmla="*/ 272176527 w 229"/>
              <a:gd name="T5" fmla="*/ 133569827 h 57"/>
              <a:gd name="T6" fmla="*/ 441026024 w 229"/>
              <a:gd name="T7" fmla="*/ 65524432 h 57"/>
              <a:gd name="T8" fmla="*/ 577114238 w 229"/>
              <a:gd name="T9" fmla="*/ 65524432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7"/>
              <a:gd name="T17" fmla="*/ 229 w 22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1055688" y="4691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1736725" y="39528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3057525" y="39528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736725" y="54308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385888" y="505618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312863" y="4213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439988" y="37353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1368425" y="51625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774700" y="4710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1824038" y="3625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128963" y="3625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V="1">
            <a:off x="2055813" y="4298950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Freeform 17"/>
          <p:cNvSpPr>
            <a:spLocks/>
          </p:cNvSpPr>
          <p:nvPr/>
        </p:nvSpPr>
        <p:spPr bwMode="auto">
          <a:xfrm>
            <a:off x="2141538" y="4041775"/>
            <a:ext cx="923925" cy="79375"/>
          </a:xfrm>
          <a:custGeom>
            <a:avLst/>
            <a:gdLst>
              <a:gd name="T0" fmla="*/ 37801547 w 582"/>
              <a:gd name="T1" fmla="*/ 126007824 h 50"/>
              <a:gd name="T2" fmla="*/ 118446550 w 582"/>
              <a:gd name="T3" fmla="*/ 93246571 h 50"/>
              <a:gd name="T4" fmla="*/ 753525807 w 582"/>
              <a:gd name="T5" fmla="*/ 2520950 h 50"/>
              <a:gd name="T6" fmla="*/ 1466730719 w 582"/>
              <a:gd name="T7" fmla="*/ 103327193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3094038" y="3995738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3089275" y="3990975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1762125" y="3987800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2559050" y="48482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0503" name="Freeform 22"/>
          <p:cNvSpPr>
            <a:spLocks/>
          </p:cNvSpPr>
          <p:nvPr/>
        </p:nvSpPr>
        <p:spPr bwMode="auto">
          <a:xfrm>
            <a:off x="1381125" y="4124325"/>
            <a:ext cx="1676400" cy="609600"/>
          </a:xfrm>
          <a:custGeom>
            <a:avLst/>
            <a:gdLst>
              <a:gd name="T0" fmla="*/ 0 w 1056"/>
              <a:gd name="T1" fmla="*/ 967740089 h 384"/>
              <a:gd name="T2" fmla="*/ 226814057 w 1056"/>
              <a:gd name="T3" fmla="*/ 861893560 h 384"/>
              <a:gd name="T4" fmla="*/ 317539640 w 1056"/>
              <a:gd name="T5" fmla="*/ 801409631 h 384"/>
              <a:gd name="T6" fmla="*/ 362902431 w 1056"/>
              <a:gd name="T7" fmla="*/ 771167766 h 384"/>
              <a:gd name="T8" fmla="*/ 468749044 w 1056"/>
              <a:gd name="T9" fmla="*/ 635079372 h 384"/>
              <a:gd name="T10" fmla="*/ 529232766 w 1056"/>
              <a:gd name="T11" fmla="*/ 574595641 h 384"/>
              <a:gd name="T12" fmla="*/ 544353697 w 1056"/>
              <a:gd name="T13" fmla="*/ 529232843 h 384"/>
              <a:gd name="T14" fmla="*/ 589716488 w 1056"/>
              <a:gd name="T15" fmla="*/ 498990977 h 384"/>
              <a:gd name="T16" fmla="*/ 650200210 w 1056"/>
              <a:gd name="T17" fmla="*/ 438507247 h 384"/>
              <a:gd name="T18" fmla="*/ 710683932 w 1056"/>
              <a:gd name="T19" fmla="*/ 378023417 h 384"/>
              <a:gd name="T20" fmla="*/ 952619019 w 1056"/>
              <a:gd name="T21" fmla="*/ 211693157 h 384"/>
              <a:gd name="T22" fmla="*/ 2132051995 w 1056"/>
              <a:gd name="T23" fmla="*/ 30241878 h 384"/>
              <a:gd name="T24" fmla="*/ 2147483647 w 1056"/>
              <a:gd name="T25" fmla="*/ 30241878 h 384"/>
              <a:gd name="T26" fmla="*/ 2147483647 w 1056"/>
              <a:gd name="T27" fmla="*/ 75604688 h 384"/>
              <a:gd name="T28" fmla="*/ 2147483647 w 1056"/>
              <a:gd name="T29" fmla="*/ 90725621 h 3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6"/>
              <a:gd name="T46" fmla="*/ 0 h 384"/>
              <a:gd name="T47" fmla="*/ 1056 w 1056"/>
              <a:gd name="T48" fmla="*/ 384 h 3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6695" name="Rectangle 23"/>
          <p:cNvSpPr>
            <a:spLocks noChangeArrowheads="1"/>
          </p:cNvSpPr>
          <p:nvPr/>
        </p:nvSpPr>
        <p:spPr bwMode="auto">
          <a:xfrm>
            <a:off x="3800475" y="3489325"/>
            <a:ext cx="49911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If d[v] &gt; δ(s, v)</a:t>
            </a:r>
            <a:r>
              <a:rPr lang="en-US" sz="2400" i="1"/>
              <a:t> </a:t>
            </a:r>
            <a:r>
              <a:rPr lang="en-US" sz="2400" i="1">
                <a:sym typeface="Symbol" pitchFamily="18" charset="2"/>
              </a:rPr>
              <a:t> </a:t>
            </a:r>
            <a:r>
              <a:rPr lang="en-US" sz="2400"/>
              <a:t>after relaxation:</a:t>
            </a:r>
          </a:p>
          <a:p>
            <a:pPr lvl="1"/>
            <a:r>
              <a:rPr lang="en-US" sz="2400"/>
              <a:t>	d[v] </a:t>
            </a:r>
            <a:r>
              <a:rPr lang="en-US" sz="2400">
                <a:sym typeface="Symbol" pitchFamily="18" charset="2"/>
              </a:rPr>
              <a:t>=</a:t>
            </a:r>
            <a:r>
              <a:rPr lang="en-US" sz="2400"/>
              <a:t> d[u] + w(u, v)</a:t>
            </a:r>
          </a:p>
          <a:p>
            <a:pPr lvl="1"/>
            <a:r>
              <a:rPr lang="en-US" sz="2400"/>
              <a:t> 	d[v] = 5 + 2 = 7</a:t>
            </a:r>
          </a:p>
          <a:p>
            <a:pPr>
              <a:buFontTx/>
              <a:buChar char="•"/>
            </a:pPr>
            <a:r>
              <a:rPr lang="en-US" sz="2400"/>
              <a:t> Otherwise, the value remains unchanged, because it must have been the shortest path value</a:t>
            </a:r>
          </a:p>
        </p:txBody>
      </p:sp>
      <p:sp>
        <p:nvSpPr>
          <p:cNvPr id="20505" name="Freeform 24"/>
          <p:cNvSpPr>
            <a:spLocks/>
          </p:cNvSpPr>
          <p:nvPr/>
        </p:nvSpPr>
        <p:spPr bwMode="auto">
          <a:xfrm>
            <a:off x="1381125" y="4324350"/>
            <a:ext cx="409575" cy="400050"/>
          </a:xfrm>
          <a:custGeom>
            <a:avLst/>
            <a:gdLst>
              <a:gd name="T0" fmla="*/ 0 w 258"/>
              <a:gd name="T1" fmla="*/ 635079420 h 252"/>
              <a:gd name="T2" fmla="*/ 105846562 w 258"/>
              <a:gd name="T3" fmla="*/ 514111949 h 252"/>
              <a:gd name="T4" fmla="*/ 257055915 w 258"/>
              <a:gd name="T5" fmla="*/ 408265313 h 252"/>
              <a:gd name="T6" fmla="*/ 302418706 w 258"/>
              <a:gd name="T7" fmla="*/ 393144379 h 252"/>
              <a:gd name="T8" fmla="*/ 378023358 w 258"/>
              <a:gd name="T9" fmla="*/ 211693173 h 252"/>
              <a:gd name="T10" fmla="*/ 468749039 w 258"/>
              <a:gd name="T11" fmla="*/ 151209388 h 252"/>
              <a:gd name="T12" fmla="*/ 498990900 w 258"/>
              <a:gd name="T13" fmla="*/ 60483760 h 252"/>
              <a:gd name="T14" fmla="*/ 650200203 w 258"/>
              <a:gd name="T15" fmla="*/ 0 h 2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8"/>
              <a:gd name="T25" fmla="*/ 0 h 252"/>
              <a:gd name="T26" fmla="*/ 258 w 258"/>
              <a:gd name="T27" fmla="*/ 252 h 2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8" h="252">
                <a:moveTo>
                  <a:pt x="0" y="252"/>
                </a:moveTo>
                <a:cubicBezTo>
                  <a:pt x="28" y="210"/>
                  <a:pt x="12" y="224"/>
                  <a:pt x="42" y="204"/>
                </a:cubicBezTo>
                <a:cubicBezTo>
                  <a:pt x="52" y="173"/>
                  <a:pt x="71" y="172"/>
                  <a:pt x="102" y="162"/>
                </a:cubicBezTo>
                <a:cubicBezTo>
                  <a:pt x="108" y="160"/>
                  <a:pt x="120" y="156"/>
                  <a:pt x="120" y="156"/>
                </a:cubicBezTo>
                <a:cubicBezTo>
                  <a:pt x="123" y="146"/>
                  <a:pt x="142" y="92"/>
                  <a:pt x="150" y="84"/>
                </a:cubicBezTo>
                <a:cubicBezTo>
                  <a:pt x="160" y="74"/>
                  <a:pt x="186" y="60"/>
                  <a:pt x="186" y="60"/>
                </a:cubicBezTo>
                <a:cubicBezTo>
                  <a:pt x="190" y="48"/>
                  <a:pt x="186" y="28"/>
                  <a:pt x="198" y="24"/>
                </a:cubicBezTo>
                <a:cubicBezTo>
                  <a:pt x="211" y="20"/>
                  <a:pt x="258" y="14"/>
                  <a:pt x="25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4772D3-9045-448C-9C23-E9748580F75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Properties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157288"/>
            <a:ext cx="8632825" cy="2990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Path relaxation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Let p = </a:t>
            </a:r>
            <a:r>
              <a:rPr lang="en-US" smtClean="0">
                <a:sym typeface="Symbol" pitchFamily="18" charset="2"/>
              </a:rPr>
              <a:t></a:t>
            </a:r>
            <a:r>
              <a:rPr lang="en-US" smtClean="0"/>
              <a:t>v</a:t>
            </a:r>
            <a:r>
              <a:rPr lang="en-US" baseline="-25000" smtClean="0"/>
              <a:t>0</a:t>
            </a:r>
            <a:r>
              <a:rPr lang="en-US" smtClean="0"/>
              <a:t>, v</a:t>
            </a:r>
            <a:r>
              <a:rPr lang="en-US" baseline="-25000" smtClean="0"/>
              <a:t>1</a:t>
            </a:r>
            <a:r>
              <a:rPr lang="en-US" smtClean="0"/>
              <a:t>, . . . , v</a:t>
            </a:r>
            <a:r>
              <a:rPr lang="en-US" baseline="-25000" smtClean="0"/>
              <a:t>k</a:t>
            </a:r>
            <a:r>
              <a:rPr lang="en-US" smtClean="0">
                <a:sym typeface="Symbol" pitchFamily="18" charset="2"/>
              </a:rPr>
              <a:t></a:t>
            </a:r>
            <a:r>
              <a:rPr lang="en-US" smtClean="0"/>
              <a:t> be a shortest path from       s = v</a:t>
            </a:r>
            <a:r>
              <a:rPr lang="en-US" baseline="-25000" smtClean="0"/>
              <a:t>0</a:t>
            </a:r>
            <a:r>
              <a:rPr lang="en-US" smtClean="0"/>
              <a:t> to v</a:t>
            </a:r>
            <a:r>
              <a:rPr lang="en-US" baseline="-25000" smtClean="0"/>
              <a:t>k</a:t>
            </a:r>
            <a:r>
              <a:rPr lang="en-US" smtClean="0"/>
              <a:t>. If we relax, in order, (v</a:t>
            </a:r>
            <a:r>
              <a:rPr lang="en-US" baseline="-25000" smtClean="0"/>
              <a:t>0</a:t>
            </a:r>
            <a:r>
              <a:rPr lang="en-US" smtClean="0"/>
              <a:t>, v</a:t>
            </a:r>
            <a:r>
              <a:rPr lang="en-US" baseline="-25000" smtClean="0"/>
              <a:t>1</a:t>
            </a:r>
            <a:r>
              <a:rPr lang="en-US" smtClean="0"/>
              <a:t>), (v</a:t>
            </a:r>
            <a:r>
              <a:rPr lang="en-US" baseline="-25000" smtClean="0"/>
              <a:t>1</a:t>
            </a:r>
            <a:r>
              <a:rPr lang="en-US" smtClean="0"/>
              <a:t>, v</a:t>
            </a:r>
            <a:r>
              <a:rPr lang="en-US" baseline="-25000" smtClean="0"/>
              <a:t>2</a:t>
            </a:r>
            <a:r>
              <a:rPr lang="en-US" smtClean="0"/>
              <a:t>), . . . , (v</a:t>
            </a:r>
            <a:r>
              <a:rPr lang="en-US" baseline="-25000" smtClean="0"/>
              <a:t>k-1</a:t>
            </a:r>
            <a:r>
              <a:rPr lang="en-US" smtClean="0"/>
              <a:t>, v</a:t>
            </a:r>
            <a:r>
              <a:rPr lang="en-US" baseline="-25000" smtClean="0"/>
              <a:t>k</a:t>
            </a:r>
            <a:r>
              <a:rPr lang="en-US" smtClean="0"/>
              <a:t>), even intermixed with other relaxations, then d[v</a:t>
            </a:r>
            <a:r>
              <a:rPr lang="en-US" baseline="-25000" smtClean="0"/>
              <a:t>k </a:t>
            </a:r>
            <a:r>
              <a:rPr lang="en-US" smtClean="0"/>
              <a:t>] = δ(s, v</a:t>
            </a:r>
            <a:r>
              <a:rPr lang="en-US" baseline="-25000" smtClean="0"/>
              <a:t>k</a:t>
            </a:r>
            <a:r>
              <a:rPr lang="en-US" smtClean="0"/>
              <a:t>).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 flipV="1">
            <a:off x="1517650" y="4848225"/>
            <a:ext cx="414338" cy="40798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179513" y="523398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18605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31813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917950" y="52308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V="1">
            <a:off x="1508125" y="4856163"/>
            <a:ext cx="414338" cy="414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3567113" y="488473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1474788" y="48037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2563813" y="42783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3549650" y="49911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898525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1947863" y="41687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3252788" y="41687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4360863" y="4965700"/>
            <a:ext cx="920750" cy="398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Freeform 18"/>
          <p:cNvSpPr>
            <a:spLocks/>
          </p:cNvSpPr>
          <p:nvPr/>
        </p:nvSpPr>
        <p:spPr bwMode="auto">
          <a:xfrm>
            <a:off x="2265363" y="4584700"/>
            <a:ext cx="923925" cy="79375"/>
          </a:xfrm>
          <a:custGeom>
            <a:avLst/>
            <a:gdLst>
              <a:gd name="T0" fmla="*/ 37801547 w 582"/>
              <a:gd name="T1" fmla="*/ 126007824 h 50"/>
              <a:gd name="T2" fmla="*/ 118446550 w 582"/>
              <a:gd name="T3" fmla="*/ 93246571 h 50"/>
              <a:gd name="T4" fmla="*/ 753525807 w 582"/>
              <a:gd name="T5" fmla="*/ 2520950 h 50"/>
              <a:gd name="T6" fmla="*/ 1466730719 w 582"/>
              <a:gd name="T7" fmla="*/ 103327193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3217863" y="4538663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3213100" y="4533900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1885950" y="4530725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5280025" y="47069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587875" y="4876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797720" name="Oval 24"/>
          <p:cNvSpPr>
            <a:spLocks noChangeArrowheads="1"/>
          </p:cNvSpPr>
          <p:nvPr/>
        </p:nvSpPr>
        <p:spPr bwMode="auto">
          <a:xfrm>
            <a:off x="1906588" y="455295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97721" name="Oval 25"/>
          <p:cNvSpPr>
            <a:spLocks noChangeArrowheads="1"/>
          </p:cNvSpPr>
          <p:nvPr/>
        </p:nvSpPr>
        <p:spPr bwMode="auto">
          <a:xfrm>
            <a:off x="3221038" y="4543425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7722" name="Oval 26"/>
          <p:cNvSpPr>
            <a:spLocks noChangeArrowheads="1"/>
          </p:cNvSpPr>
          <p:nvPr/>
        </p:nvSpPr>
        <p:spPr bwMode="auto">
          <a:xfrm>
            <a:off x="3954463" y="5286375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7723" name="Oval 27"/>
          <p:cNvSpPr>
            <a:spLocks noChangeArrowheads="1"/>
          </p:cNvSpPr>
          <p:nvPr/>
        </p:nvSpPr>
        <p:spPr bwMode="auto">
          <a:xfrm>
            <a:off x="5307013" y="4752975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1533" name="Freeform 28"/>
          <p:cNvSpPr>
            <a:spLocks/>
          </p:cNvSpPr>
          <p:nvPr/>
        </p:nvSpPr>
        <p:spPr bwMode="auto">
          <a:xfrm>
            <a:off x="1504950" y="4667250"/>
            <a:ext cx="1676400" cy="609600"/>
          </a:xfrm>
          <a:custGeom>
            <a:avLst/>
            <a:gdLst>
              <a:gd name="T0" fmla="*/ 0 w 1056"/>
              <a:gd name="T1" fmla="*/ 967740089 h 384"/>
              <a:gd name="T2" fmla="*/ 226814057 w 1056"/>
              <a:gd name="T3" fmla="*/ 861893560 h 384"/>
              <a:gd name="T4" fmla="*/ 317539640 w 1056"/>
              <a:gd name="T5" fmla="*/ 801409631 h 384"/>
              <a:gd name="T6" fmla="*/ 362902431 w 1056"/>
              <a:gd name="T7" fmla="*/ 771167766 h 384"/>
              <a:gd name="T8" fmla="*/ 468749044 w 1056"/>
              <a:gd name="T9" fmla="*/ 635079372 h 384"/>
              <a:gd name="T10" fmla="*/ 529232766 w 1056"/>
              <a:gd name="T11" fmla="*/ 574595641 h 384"/>
              <a:gd name="T12" fmla="*/ 544353697 w 1056"/>
              <a:gd name="T13" fmla="*/ 529232843 h 384"/>
              <a:gd name="T14" fmla="*/ 589716488 w 1056"/>
              <a:gd name="T15" fmla="*/ 498990977 h 384"/>
              <a:gd name="T16" fmla="*/ 650200210 w 1056"/>
              <a:gd name="T17" fmla="*/ 438507247 h 384"/>
              <a:gd name="T18" fmla="*/ 710683932 w 1056"/>
              <a:gd name="T19" fmla="*/ 378023417 h 384"/>
              <a:gd name="T20" fmla="*/ 952619019 w 1056"/>
              <a:gd name="T21" fmla="*/ 211693157 h 384"/>
              <a:gd name="T22" fmla="*/ 2132051995 w 1056"/>
              <a:gd name="T23" fmla="*/ 30241878 h 384"/>
              <a:gd name="T24" fmla="*/ 2147483647 w 1056"/>
              <a:gd name="T25" fmla="*/ 30241878 h 384"/>
              <a:gd name="T26" fmla="*/ 2147483647 w 1056"/>
              <a:gd name="T27" fmla="*/ 75604688 h 384"/>
              <a:gd name="T28" fmla="*/ 2147483647 w 1056"/>
              <a:gd name="T29" fmla="*/ 90725621 h 3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6"/>
              <a:gd name="T46" fmla="*/ 0 h 384"/>
              <a:gd name="T47" fmla="*/ 1056 w 1056"/>
              <a:gd name="T48" fmla="*/ 384 h 3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Freeform 29"/>
          <p:cNvSpPr>
            <a:spLocks/>
          </p:cNvSpPr>
          <p:nvPr/>
        </p:nvSpPr>
        <p:spPr bwMode="auto">
          <a:xfrm>
            <a:off x="3162300" y="4724400"/>
            <a:ext cx="2133600" cy="819150"/>
          </a:xfrm>
          <a:custGeom>
            <a:avLst/>
            <a:gdLst>
              <a:gd name="T0" fmla="*/ 0 w 1344"/>
              <a:gd name="T1" fmla="*/ 0 h 516"/>
              <a:gd name="T2" fmla="*/ 120967506 w 1344"/>
              <a:gd name="T3" fmla="*/ 90725607 h 516"/>
              <a:gd name="T4" fmla="*/ 211693147 w 1344"/>
              <a:gd name="T5" fmla="*/ 151209353 h 516"/>
              <a:gd name="T6" fmla="*/ 423386295 w 1344"/>
              <a:gd name="T7" fmla="*/ 453628109 h 516"/>
              <a:gd name="T8" fmla="*/ 680442139 w 1344"/>
              <a:gd name="T9" fmla="*/ 907256218 h 516"/>
              <a:gd name="T10" fmla="*/ 771167731 w 1344"/>
              <a:gd name="T11" fmla="*/ 967739939 h 516"/>
              <a:gd name="T12" fmla="*/ 997981909 w 1344"/>
              <a:gd name="T13" fmla="*/ 1103828312 h 516"/>
              <a:gd name="T14" fmla="*/ 1118949365 w 1344"/>
              <a:gd name="T15" fmla="*/ 1179432964 h 516"/>
              <a:gd name="T16" fmla="*/ 1360884277 w 1344"/>
              <a:gd name="T17" fmla="*/ 1300400407 h 516"/>
              <a:gd name="T18" fmla="*/ 1648181986 w 1344"/>
              <a:gd name="T19" fmla="*/ 1285279476 h 516"/>
              <a:gd name="T20" fmla="*/ 1920359159 w 1344"/>
              <a:gd name="T21" fmla="*/ 1179432964 h 516"/>
              <a:gd name="T22" fmla="*/ 2147483647 w 1344"/>
              <a:gd name="T23" fmla="*/ 831651367 h 516"/>
              <a:gd name="T24" fmla="*/ 2147483647 w 1344"/>
              <a:gd name="T25" fmla="*/ 756046716 h 516"/>
              <a:gd name="T26" fmla="*/ 2147483647 w 1344"/>
              <a:gd name="T27" fmla="*/ 665321134 h 516"/>
              <a:gd name="T28" fmla="*/ 2147483647 w 1344"/>
              <a:gd name="T29" fmla="*/ 574595552 h 516"/>
              <a:gd name="T30" fmla="*/ 2147483647 w 1344"/>
              <a:gd name="T31" fmla="*/ 514111830 h 5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44"/>
              <a:gd name="T49" fmla="*/ 0 h 516"/>
              <a:gd name="T50" fmla="*/ 1344 w 1344"/>
              <a:gd name="T51" fmla="*/ 516 h 5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44" h="516">
                <a:moveTo>
                  <a:pt x="0" y="0"/>
                </a:moveTo>
                <a:cubicBezTo>
                  <a:pt x="31" y="21"/>
                  <a:pt x="9" y="26"/>
                  <a:pt x="48" y="36"/>
                </a:cubicBezTo>
                <a:cubicBezTo>
                  <a:pt x="60" y="44"/>
                  <a:pt x="76" y="48"/>
                  <a:pt x="84" y="60"/>
                </a:cubicBezTo>
                <a:cubicBezTo>
                  <a:pt x="104" y="89"/>
                  <a:pt x="140" y="161"/>
                  <a:pt x="168" y="180"/>
                </a:cubicBezTo>
                <a:cubicBezTo>
                  <a:pt x="190" y="245"/>
                  <a:pt x="232" y="303"/>
                  <a:pt x="270" y="360"/>
                </a:cubicBezTo>
                <a:cubicBezTo>
                  <a:pt x="278" y="372"/>
                  <a:pt x="294" y="376"/>
                  <a:pt x="306" y="384"/>
                </a:cubicBezTo>
                <a:cubicBezTo>
                  <a:pt x="335" y="403"/>
                  <a:pt x="363" y="427"/>
                  <a:pt x="396" y="438"/>
                </a:cubicBezTo>
                <a:cubicBezTo>
                  <a:pt x="425" y="481"/>
                  <a:pt x="384" y="428"/>
                  <a:pt x="444" y="468"/>
                </a:cubicBezTo>
                <a:cubicBezTo>
                  <a:pt x="480" y="492"/>
                  <a:pt x="499" y="506"/>
                  <a:pt x="540" y="516"/>
                </a:cubicBezTo>
                <a:cubicBezTo>
                  <a:pt x="578" y="514"/>
                  <a:pt x="616" y="515"/>
                  <a:pt x="654" y="510"/>
                </a:cubicBezTo>
                <a:cubicBezTo>
                  <a:pt x="691" y="506"/>
                  <a:pt x="727" y="480"/>
                  <a:pt x="762" y="468"/>
                </a:cubicBezTo>
                <a:cubicBezTo>
                  <a:pt x="882" y="428"/>
                  <a:pt x="990" y="370"/>
                  <a:pt x="1110" y="330"/>
                </a:cubicBezTo>
                <a:cubicBezTo>
                  <a:pt x="1128" y="324"/>
                  <a:pt x="1146" y="308"/>
                  <a:pt x="1164" y="300"/>
                </a:cubicBezTo>
                <a:cubicBezTo>
                  <a:pt x="1195" y="286"/>
                  <a:pt x="1225" y="280"/>
                  <a:pt x="1254" y="264"/>
                </a:cubicBezTo>
                <a:cubicBezTo>
                  <a:pt x="1254" y="264"/>
                  <a:pt x="1299" y="234"/>
                  <a:pt x="1308" y="228"/>
                </a:cubicBezTo>
                <a:cubicBezTo>
                  <a:pt x="1320" y="220"/>
                  <a:pt x="1344" y="204"/>
                  <a:pt x="1344" y="204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7726" name="Rectangle 30"/>
          <p:cNvSpPr>
            <a:spLocks noChangeArrowheads="1"/>
          </p:cNvSpPr>
          <p:nvPr/>
        </p:nvSpPr>
        <p:spPr bwMode="auto">
          <a:xfrm>
            <a:off x="1812925" y="4989513"/>
            <a:ext cx="161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1</a:t>
            </a:r>
            <a:r>
              <a:rPr lang="en-US"/>
              <a:t>] = δ(s, v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797727" name="Rectangle 31"/>
          <p:cNvSpPr>
            <a:spLocks noChangeArrowheads="1"/>
          </p:cNvSpPr>
          <p:nvPr/>
        </p:nvSpPr>
        <p:spPr bwMode="auto">
          <a:xfrm>
            <a:off x="3613150" y="4303713"/>
            <a:ext cx="161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2</a:t>
            </a:r>
            <a:r>
              <a:rPr lang="en-US"/>
              <a:t>] = δ(s, v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797728" name="Rectangle 32"/>
          <p:cNvSpPr>
            <a:spLocks noChangeArrowheads="1"/>
          </p:cNvSpPr>
          <p:nvPr/>
        </p:nvSpPr>
        <p:spPr bwMode="auto">
          <a:xfrm>
            <a:off x="4013200" y="5713413"/>
            <a:ext cx="161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3</a:t>
            </a:r>
            <a:r>
              <a:rPr lang="en-US"/>
              <a:t>] = δ(s, v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797729" name="Rectangle 33"/>
          <p:cNvSpPr>
            <a:spLocks noChangeArrowheads="1"/>
          </p:cNvSpPr>
          <p:nvPr/>
        </p:nvSpPr>
        <p:spPr bwMode="auto">
          <a:xfrm>
            <a:off x="5403850" y="5180013"/>
            <a:ext cx="161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4</a:t>
            </a:r>
            <a:r>
              <a:rPr lang="en-US"/>
              <a:t>] = δ(s, v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4005263" y="4902200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634038" y="45116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20" grpId="0" animBg="1"/>
      <p:bldP spid="797721" grpId="0" animBg="1"/>
      <p:bldP spid="797722" grpId="0" animBg="1"/>
      <p:bldP spid="797723" grpId="0" animBg="1"/>
      <p:bldP spid="797726" grpId="0"/>
      <p:bldP spid="797727" grpId="0"/>
      <p:bldP spid="797728" grpId="0"/>
      <p:bldP spid="7977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187B5-5AF4-4E00-A7E3-E8E7D2ABBB3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9217025" cy="54705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a: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(s, a) = w(s, a) = 3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b: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(s, b) = w(s, a) + w(a, b) = -1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c: infinitely many paths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s, c, s, c, d, c, s, c, d, c, d, c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cycle has positive weight (6 - 3 = 3)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s, c is shortest path with weight (s, b) = w(s, c) = 5</a:t>
            </a: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5018088" y="2274888"/>
            <a:ext cx="3846512" cy="2528887"/>
            <a:chOff x="3027" y="791"/>
            <a:chExt cx="2423" cy="1593"/>
          </a:xfrm>
        </p:grpSpPr>
        <p:sp>
          <p:nvSpPr>
            <p:cNvPr id="4103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4104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05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4106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</a:p>
          </p:txBody>
        </p:sp>
        <p:sp>
          <p:nvSpPr>
            <p:cNvPr id="4107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  <a:endParaRPr lang="en-US"/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4112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4115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118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119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4120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4122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123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4124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4125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4126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4133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4136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4137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4138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4139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4140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4141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sp>
        <p:nvSpPr>
          <p:cNvPr id="4102" name="Rectangle 44"/>
          <p:cNvSpPr>
            <a:spLocks noChangeArrowheads="1"/>
          </p:cNvSpPr>
          <p:nvPr/>
        </p:nvSpPr>
        <p:spPr bwMode="auto">
          <a:xfrm>
            <a:off x="4803775" y="1147763"/>
            <a:ext cx="4100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rgbClr val="CC0000"/>
                </a:solidFill>
              </a:rPr>
              <a:t>What if we have negative-weight edges?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smtClean="0"/>
              <a:t>Single-Source Shortest Paths in DAGs</a:t>
            </a:r>
          </a:p>
        </p:txBody>
      </p:sp>
      <p:sp>
        <p:nvSpPr>
          <p:cNvPr id="22531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4DE40-8AA3-48B3-ABED-6F553FD6394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AA8435-9A26-4512-9F11-6D370CF82CF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Single-Source Shortest Paths in DAGs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377112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Given a weighted DAG: G = (V, E) 	       – solve the shortest path problem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Topologically sort the vertices of the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Relax the edges according to the order given by the topological sort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mtClean="0"/>
              <a:t>for each vertex, we relax each edge that starts from that vertex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Are shortest-paths well defined in a DAG?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Yes, (negative-weight) cycles cannot exist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6242050" y="1216025"/>
            <a:ext cx="2705100" cy="2443163"/>
            <a:chOff x="3932" y="766"/>
            <a:chExt cx="1704" cy="1539"/>
          </a:xfrm>
        </p:grpSpPr>
        <p:sp>
          <p:nvSpPr>
            <p:cNvPr id="23558" name="Line 5"/>
            <p:cNvSpPr>
              <a:spLocks noChangeShapeType="1"/>
            </p:cNvSpPr>
            <p:nvPr/>
          </p:nvSpPr>
          <p:spPr bwMode="auto">
            <a:xfrm flipV="1">
              <a:off x="4322" y="1194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Oval 6"/>
            <p:cNvSpPr>
              <a:spLocks noChangeArrowheads="1"/>
            </p:cNvSpPr>
            <p:nvPr/>
          </p:nvSpPr>
          <p:spPr bwMode="auto">
            <a:xfrm>
              <a:off x="4109" y="14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60" name="Oval 7"/>
            <p:cNvSpPr>
              <a:spLocks noChangeArrowheads="1"/>
            </p:cNvSpPr>
            <p:nvPr/>
          </p:nvSpPr>
          <p:spPr bwMode="auto">
            <a:xfrm>
              <a:off x="4538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</a:p>
          </p:txBody>
        </p:sp>
        <p:sp>
          <p:nvSpPr>
            <p:cNvPr id="23561" name="Oval 8"/>
            <p:cNvSpPr>
              <a:spLocks noChangeArrowheads="1"/>
            </p:cNvSpPr>
            <p:nvPr/>
          </p:nvSpPr>
          <p:spPr bwMode="auto">
            <a:xfrm>
              <a:off x="5370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3562" name="Oval 9"/>
            <p:cNvSpPr>
              <a:spLocks noChangeArrowheads="1"/>
            </p:cNvSpPr>
            <p:nvPr/>
          </p:nvSpPr>
          <p:spPr bwMode="auto">
            <a:xfrm>
              <a:off x="4538" y="190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 flipV="1">
              <a:off x="4316" y="119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4317" y="166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4295" y="1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4981" y="83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4306" y="1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3932" y="14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4593" y="7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5415" y="76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 flipV="1">
              <a:off x="4739" y="1190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19"/>
            <p:cNvSpPr>
              <a:spLocks/>
            </p:cNvSpPr>
            <p:nvPr/>
          </p:nvSpPr>
          <p:spPr bwMode="auto">
            <a:xfrm>
              <a:off x="4793" y="1028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Oval 20"/>
            <p:cNvSpPr>
              <a:spLocks noChangeArrowheads="1"/>
            </p:cNvSpPr>
            <p:nvPr/>
          </p:nvSpPr>
          <p:spPr bwMode="auto">
            <a:xfrm>
              <a:off x="5393" y="99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3574" name="Oval 21"/>
            <p:cNvSpPr>
              <a:spLocks noChangeArrowheads="1"/>
            </p:cNvSpPr>
            <p:nvPr/>
          </p:nvSpPr>
          <p:spPr bwMode="auto">
            <a:xfrm>
              <a:off x="5390" y="996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75" name="Oval 22"/>
            <p:cNvSpPr>
              <a:spLocks noChangeArrowheads="1"/>
            </p:cNvSpPr>
            <p:nvPr/>
          </p:nvSpPr>
          <p:spPr bwMode="auto">
            <a:xfrm>
              <a:off x="4554" y="99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76" name="Text Box 23"/>
            <p:cNvSpPr txBox="1">
              <a:spLocks noChangeArrowheads="1"/>
            </p:cNvSpPr>
            <p:nvPr/>
          </p:nvSpPr>
          <p:spPr bwMode="auto">
            <a:xfrm>
              <a:off x="5056" y="15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3577" name="Text Box 24"/>
            <p:cNvSpPr txBox="1">
              <a:spLocks noChangeArrowheads="1"/>
            </p:cNvSpPr>
            <p:nvPr/>
          </p:nvSpPr>
          <p:spPr bwMode="auto">
            <a:xfrm>
              <a:off x="4731" y="20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CCF9A-D8F3-433D-A638-519167EBFF3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DAG-SHORTEST-PATHS(G, w, s)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8350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topologically sort the vertices of G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INITIALIZE-SINGLE-SOURCE(</a:t>
            </a:r>
            <a:r>
              <a:rPr lang="en-US" smtClean="0">
                <a:latin typeface="Comic Sans MS" pitchFamily="66" charset="0"/>
              </a:rPr>
              <a:t>V, s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, taken in topologically        		         sorted order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       </a:t>
            </a:r>
            <a:r>
              <a:rPr lang="en-US" b="1" smtClean="0"/>
              <a:t>do </a:t>
            </a:r>
            <a:r>
              <a:rPr lang="en-US" smtClean="0"/>
              <a:t>RELAX(</a:t>
            </a:r>
            <a:r>
              <a:rPr lang="en-US" smtClean="0">
                <a:latin typeface="Comic Sans MS" pitchFamily="66" charset="0"/>
              </a:rPr>
              <a:t>u, v, w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mtClean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Running time: </a:t>
            </a:r>
            <a:r>
              <a:rPr lang="en-US" smtClean="0">
                <a:sym typeface="Symbol" pitchFamily="18" charset="2"/>
              </a:rPr>
              <a:t>(V+E)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7419975" y="1320800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(V+E)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7419975" y="1912938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7419975" y="2522538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799751" name="Text Box 7"/>
          <p:cNvSpPr txBox="1">
            <a:spLocks noChangeArrowheads="1"/>
          </p:cNvSpPr>
          <p:nvPr/>
        </p:nvSpPr>
        <p:spPr bwMode="auto">
          <a:xfrm>
            <a:off x="8201025" y="33067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(E)</a:t>
            </a:r>
          </a:p>
        </p:txBody>
      </p:sp>
      <p:sp>
        <p:nvSpPr>
          <p:cNvPr id="799752" name="AutoShape 8"/>
          <p:cNvSpPr>
            <a:spLocks/>
          </p:cNvSpPr>
          <p:nvPr/>
        </p:nvSpPr>
        <p:spPr bwMode="auto">
          <a:xfrm>
            <a:off x="8110538" y="2581275"/>
            <a:ext cx="109537" cy="2063750"/>
          </a:xfrm>
          <a:prstGeom prst="rightBrace">
            <a:avLst>
              <a:gd name="adj1" fmla="val 15700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753" name="Line 9"/>
          <p:cNvSpPr>
            <a:spLocks noChangeShapeType="1"/>
          </p:cNvSpPr>
          <p:nvPr/>
        </p:nvSpPr>
        <p:spPr bwMode="auto">
          <a:xfrm flipH="1">
            <a:off x="6946900" y="15509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754" name="Line 10"/>
          <p:cNvSpPr>
            <a:spLocks noChangeShapeType="1"/>
          </p:cNvSpPr>
          <p:nvPr/>
        </p:nvSpPr>
        <p:spPr bwMode="auto">
          <a:xfrm flipH="1">
            <a:off x="6946900" y="21701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8" grpId="0"/>
      <p:bldP spid="799749" grpId="0"/>
      <p:bldP spid="799750" grpId="0"/>
      <p:bldP spid="799751" grpId="0"/>
      <p:bldP spid="799752" grpId="0" animBg="1"/>
      <p:bldP spid="799753" grpId="0" animBg="1"/>
      <p:bldP spid="7997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0974EC-CE20-4781-B666-8B0D6F6E557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00513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211772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892550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566737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779963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055938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3965575" y="15525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4826000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5735638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6646863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655478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2155825" y="15525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 flipV="1">
            <a:off x="2530475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V="1">
            <a:off x="341630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4313238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5199063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V="1">
            <a:off x="607695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3230563" y="1593850"/>
            <a:ext cx="1693862" cy="315913"/>
          </a:xfrm>
          <a:custGeom>
            <a:avLst/>
            <a:gdLst>
              <a:gd name="T0" fmla="*/ 0 w 1067"/>
              <a:gd name="T1" fmla="*/ 486391769 h 199"/>
              <a:gd name="T2" fmla="*/ 1280238808 w 1067"/>
              <a:gd name="T3" fmla="*/ 2520954 h 199"/>
              <a:gd name="T4" fmla="*/ 2147483647 w 1067"/>
              <a:gd name="T5" fmla="*/ 50151272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5022850" y="1593850"/>
            <a:ext cx="1693863" cy="315913"/>
          </a:xfrm>
          <a:custGeom>
            <a:avLst/>
            <a:gdLst>
              <a:gd name="T0" fmla="*/ 0 w 1067"/>
              <a:gd name="T1" fmla="*/ 486391769 h 199"/>
              <a:gd name="T2" fmla="*/ 1280239564 w 1067"/>
              <a:gd name="T3" fmla="*/ 2520954 h 199"/>
              <a:gd name="T4" fmla="*/ 2147483647 w 1067"/>
              <a:gd name="T5" fmla="*/ 50151272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 flipV="1">
            <a:off x="4127500" y="2319338"/>
            <a:ext cx="1693863" cy="315912"/>
          </a:xfrm>
          <a:custGeom>
            <a:avLst/>
            <a:gdLst>
              <a:gd name="T0" fmla="*/ 0 w 1067"/>
              <a:gd name="T1" fmla="*/ 486388642 h 199"/>
              <a:gd name="T2" fmla="*/ 1280239564 w 1067"/>
              <a:gd name="T3" fmla="*/ 2519359 h 199"/>
              <a:gd name="T4" fmla="*/ 2147483647 w 1067"/>
              <a:gd name="T5" fmla="*/ 50150955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 flipV="1">
            <a:off x="2341563" y="2319338"/>
            <a:ext cx="1693862" cy="315912"/>
          </a:xfrm>
          <a:custGeom>
            <a:avLst/>
            <a:gdLst>
              <a:gd name="T0" fmla="*/ 0 w 1067"/>
              <a:gd name="T1" fmla="*/ 486388642 h 199"/>
              <a:gd name="T2" fmla="*/ 1280238808 w 1067"/>
              <a:gd name="T3" fmla="*/ 2519359 h 199"/>
              <a:gd name="T4" fmla="*/ 2147483647 w 1067"/>
              <a:gd name="T5" fmla="*/ 50150955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Freeform 24"/>
          <p:cNvSpPr>
            <a:spLocks/>
          </p:cNvSpPr>
          <p:nvPr/>
        </p:nvSpPr>
        <p:spPr bwMode="auto">
          <a:xfrm>
            <a:off x="4090988" y="23225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87 w 1671"/>
              <a:gd name="T3" fmla="*/ 655240569 h 314"/>
              <a:gd name="T4" fmla="*/ 2147483647 w 1671"/>
              <a:gd name="T5" fmla="*/ 682963070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2579688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476625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3009900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3933825" y="1265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4381500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5673725" y="1265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5268913" y="1801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6129338" y="1801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838700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091238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17725" y="2671763"/>
            <a:ext cx="4859338" cy="1555750"/>
            <a:chOff x="1334" y="797"/>
            <a:chExt cx="3061" cy="980"/>
          </a:xfrm>
        </p:grpSpPr>
        <p:sp>
          <p:nvSpPr>
            <p:cNvPr id="25676" name="Oval 36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5677" name="Oval 37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5678" name="Oval 38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5679" name="Oval 39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5680" name="Oval 40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5681" name="Text Box 41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5682" name="Text Box 42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5683" name="Text Box 43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5684" name="Text Box 44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5685" name="Text Box 45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5686" name="Oval 46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5687" name="Text Box 47"/>
            <p:cNvSpPr txBox="1">
              <a:spLocks noChangeArrowheads="1"/>
            </p:cNvSpPr>
            <p:nvPr/>
          </p:nvSpPr>
          <p:spPr bwMode="auto">
            <a:xfrm>
              <a:off x="1358" y="978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5688" name="Line 48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Line 49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50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Line 51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Line 52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Freeform 53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Freeform 54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Freeform 55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Freeform 56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Freeform 57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Text Box 58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699" name="Text Box 59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5700" name="Text Box 60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5701" name="Text Box 61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5702" name="Text Box 62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5703" name="Text Box 63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5704" name="Text Box 64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5705" name="Text Box 65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5706" name="Text Box 66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5707" name="Text Box 67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17725" y="4313238"/>
            <a:ext cx="4859338" cy="1555750"/>
            <a:chOff x="1334" y="797"/>
            <a:chExt cx="3061" cy="980"/>
          </a:xfrm>
        </p:grpSpPr>
        <p:sp>
          <p:nvSpPr>
            <p:cNvPr id="25644" name="Oval 69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5645" name="Oval 70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5646" name="Oval 71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5647" name="Oval 72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5648" name="Oval 73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5649" name="Text Box 74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5650" name="Text Box 75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5651" name="Text Box 76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5652" name="Text Box 77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5653" name="Text Box 78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5654" name="Oval 79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5655" name="Text Box 80"/>
            <p:cNvSpPr txBox="1">
              <a:spLocks noChangeArrowheads="1"/>
            </p:cNvSpPr>
            <p:nvPr/>
          </p:nvSpPr>
          <p:spPr bwMode="auto">
            <a:xfrm>
              <a:off x="1358" y="978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5656" name="Line 81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82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83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84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85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Freeform 86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Freeform 87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Freeform 88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Freeform 89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Freeform 90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Text Box 91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667" name="Text Box 92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5668" name="Text Box 93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5669" name="Text Box 94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5670" name="Text Box 95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5671" name="Text Box 96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5672" name="Text Box 97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5673" name="Text Box 98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5674" name="Text Box 99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5675" name="Text Box 100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451225" y="5010150"/>
            <a:ext cx="833438" cy="314325"/>
            <a:chOff x="2174" y="3156"/>
            <a:chExt cx="525" cy="198"/>
          </a:xfrm>
        </p:grpSpPr>
        <p:sp>
          <p:nvSpPr>
            <p:cNvPr id="25642" name="Line 102"/>
            <p:cNvSpPr>
              <a:spLocks noChangeShapeType="1"/>
            </p:cNvSpPr>
            <p:nvPr/>
          </p:nvSpPr>
          <p:spPr bwMode="auto">
            <a:xfrm>
              <a:off x="2174" y="324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Oval 103"/>
            <p:cNvSpPr>
              <a:spLocks noChangeArrowheads="1"/>
            </p:cNvSpPr>
            <p:nvPr/>
          </p:nvSpPr>
          <p:spPr bwMode="auto">
            <a:xfrm>
              <a:off x="2479" y="315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40088" y="4649788"/>
            <a:ext cx="1924050" cy="663575"/>
            <a:chOff x="2046" y="2930"/>
            <a:chExt cx="1212" cy="418"/>
          </a:xfrm>
        </p:grpSpPr>
        <p:sp>
          <p:nvSpPr>
            <p:cNvPr id="25640" name="Oval 105"/>
            <p:cNvSpPr>
              <a:spLocks noChangeArrowheads="1"/>
            </p:cNvSpPr>
            <p:nvPr/>
          </p:nvSpPr>
          <p:spPr bwMode="auto">
            <a:xfrm>
              <a:off x="3038" y="315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25641" name="Freeform 106"/>
            <p:cNvSpPr>
              <a:spLocks/>
            </p:cNvSpPr>
            <p:nvPr/>
          </p:nvSpPr>
          <p:spPr bwMode="auto">
            <a:xfrm>
              <a:off x="2046" y="2930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C0259-8307-4219-A222-CDC0D3C44C3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1903413" y="1292225"/>
            <a:ext cx="4859337" cy="1555750"/>
            <a:chOff x="1199" y="814"/>
            <a:chExt cx="3061" cy="980"/>
          </a:xfrm>
        </p:grpSpPr>
        <p:sp>
          <p:nvSpPr>
            <p:cNvPr id="26719" name="Oval 4"/>
            <p:cNvSpPr>
              <a:spLocks noChangeArrowheads="1"/>
            </p:cNvSpPr>
            <p:nvPr/>
          </p:nvSpPr>
          <p:spPr bwMode="auto">
            <a:xfrm>
              <a:off x="1758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720" name="Oval 5"/>
            <p:cNvSpPr>
              <a:spLocks noChangeArrowheads="1"/>
            </p:cNvSpPr>
            <p:nvPr/>
          </p:nvSpPr>
          <p:spPr bwMode="auto">
            <a:xfrm>
              <a:off x="1199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6721" name="Oval 6"/>
            <p:cNvSpPr>
              <a:spLocks noChangeArrowheads="1"/>
            </p:cNvSpPr>
            <p:nvPr/>
          </p:nvSpPr>
          <p:spPr bwMode="auto">
            <a:xfrm>
              <a:off x="2317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6722" name="Oval 7"/>
            <p:cNvSpPr>
              <a:spLocks noChangeArrowheads="1"/>
            </p:cNvSpPr>
            <p:nvPr/>
          </p:nvSpPr>
          <p:spPr bwMode="auto">
            <a:xfrm>
              <a:off x="3435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6723" name="Oval 8"/>
            <p:cNvSpPr>
              <a:spLocks noChangeArrowheads="1"/>
            </p:cNvSpPr>
            <p:nvPr/>
          </p:nvSpPr>
          <p:spPr bwMode="auto">
            <a:xfrm>
              <a:off x="2876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  <a:endParaRPr lang="en-US"/>
            </a:p>
          </p:txBody>
        </p:sp>
        <p:sp>
          <p:nvSpPr>
            <p:cNvPr id="26724" name="Text Box 9"/>
            <p:cNvSpPr txBox="1">
              <a:spLocks noChangeArrowheads="1"/>
            </p:cNvSpPr>
            <p:nvPr/>
          </p:nvSpPr>
          <p:spPr bwMode="auto">
            <a:xfrm>
              <a:off x="1790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6725" name="Text Box 10"/>
            <p:cNvSpPr txBox="1">
              <a:spLocks noChangeArrowheads="1"/>
            </p:cNvSpPr>
            <p:nvPr/>
          </p:nvSpPr>
          <p:spPr bwMode="auto">
            <a:xfrm>
              <a:off x="2363" y="99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6726" name="Text Box 11"/>
            <p:cNvSpPr txBox="1">
              <a:spLocks noChangeArrowheads="1"/>
            </p:cNvSpPr>
            <p:nvPr/>
          </p:nvSpPr>
          <p:spPr bwMode="auto">
            <a:xfrm>
              <a:off x="2905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6727" name="Text Box 12"/>
            <p:cNvSpPr txBox="1">
              <a:spLocks noChangeArrowheads="1"/>
            </p:cNvSpPr>
            <p:nvPr/>
          </p:nvSpPr>
          <p:spPr bwMode="auto">
            <a:xfrm>
              <a:off x="3478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6728" name="Text Box 13"/>
            <p:cNvSpPr txBox="1">
              <a:spLocks noChangeArrowheads="1"/>
            </p:cNvSpPr>
            <p:nvPr/>
          </p:nvSpPr>
          <p:spPr bwMode="auto">
            <a:xfrm>
              <a:off x="4052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6729" name="Oval 14"/>
            <p:cNvSpPr>
              <a:spLocks noChangeArrowheads="1"/>
            </p:cNvSpPr>
            <p:nvPr/>
          </p:nvSpPr>
          <p:spPr bwMode="auto">
            <a:xfrm>
              <a:off x="3994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6730" name="Text Box 15"/>
            <p:cNvSpPr txBox="1">
              <a:spLocks noChangeArrowheads="1"/>
            </p:cNvSpPr>
            <p:nvPr/>
          </p:nvSpPr>
          <p:spPr bwMode="auto">
            <a:xfrm>
              <a:off x="1223" y="995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6731" name="Line 16"/>
            <p:cNvSpPr>
              <a:spLocks noChangeShapeType="1"/>
            </p:cNvSpPr>
            <p:nvPr/>
          </p:nvSpPr>
          <p:spPr bwMode="auto">
            <a:xfrm flipV="1">
              <a:off x="1459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7"/>
            <p:cNvSpPr>
              <a:spLocks noChangeShapeType="1"/>
            </p:cNvSpPr>
            <p:nvPr/>
          </p:nvSpPr>
          <p:spPr bwMode="auto">
            <a:xfrm flipV="1">
              <a:off x="2017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8"/>
            <p:cNvSpPr>
              <a:spLocks noChangeShapeType="1"/>
            </p:cNvSpPr>
            <p:nvPr/>
          </p:nvSpPr>
          <p:spPr bwMode="auto">
            <a:xfrm flipV="1">
              <a:off x="2582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19"/>
            <p:cNvSpPr>
              <a:spLocks noChangeShapeType="1"/>
            </p:cNvSpPr>
            <p:nvPr/>
          </p:nvSpPr>
          <p:spPr bwMode="auto">
            <a:xfrm flipV="1">
              <a:off x="3140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Line 20"/>
            <p:cNvSpPr>
              <a:spLocks noChangeShapeType="1"/>
            </p:cNvSpPr>
            <p:nvPr/>
          </p:nvSpPr>
          <p:spPr bwMode="auto">
            <a:xfrm flipV="1">
              <a:off x="3693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Freeform 21"/>
            <p:cNvSpPr>
              <a:spLocks/>
            </p:cNvSpPr>
            <p:nvPr/>
          </p:nvSpPr>
          <p:spPr bwMode="auto">
            <a:xfrm>
              <a:off x="1900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Freeform 22"/>
            <p:cNvSpPr>
              <a:spLocks/>
            </p:cNvSpPr>
            <p:nvPr/>
          </p:nvSpPr>
          <p:spPr bwMode="auto">
            <a:xfrm>
              <a:off x="3029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Freeform 23"/>
            <p:cNvSpPr>
              <a:spLocks/>
            </p:cNvSpPr>
            <p:nvPr/>
          </p:nvSpPr>
          <p:spPr bwMode="auto">
            <a:xfrm flipV="1">
              <a:off x="2465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Freeform 24"/>
            <p:cNvSpPr>
              <a:spLocks/>
            </p:cNvSpPr>
            <p:nvPr/>
          </p:nvSpPr>
          <p:spPr bwMode="auto">
            <a:xfrm flipV="1">
              <a:off x="1340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Freeform 25"/>
            <p:cNvSpPr>
              <a:spLocks/>
            </p:cNvSpPr>
            <p:nvPr/>
          </p:nvSpPr>
          <p:spPr bwMode="auto">
            <a:xfrm>
              <a:off x="2442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Text Box 26"/>
            <p:cNvSpPr txBox="1">
              <a:spLocks noChangeArrowheads="1"/>
            </p:cNvSpPr>
            <p:nvPr/>
          </p:nvSpPr>
          <p:spPr bwMode="auto">
            <a:xfrm>
              <a:off x="1490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6742" name="Text Box 27"/>
            <p:cNvSpPr txBox="1">
              <a:spLocks noChangeArrowheads="1"/>
            </p:cNvSpPr>
            <p:nvPr/>
          </p:nvSpPr>
          <p:spPr bwMode="auto">
            <a:xfrm>
              <a:off x="2055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6743" name="Text Box 28"/>
            <p:cNvSpPr txBox="1">
              <a:spLocks noChangeArrowheads="1"/>
            </p:cNvSpPr>
            <p:nvPr/>
          </p:nvSpPr>
          <p:spPr bwMode="auto">
            <a:xfrm>
              <a:off x="1761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6744" name="Text Box 29"/>
            <p:cNvSpPr txBox="1">
              <a:spLocks noChangeArrowheads="1"/>
            </p:cNvSpPr>
            <p:nvPr/>
          </p:nvSpPr>
          <p:spPr bwMode="auto">
            <a:xfrm>
              <a:off x="2343" y="8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6745" name="Text Box 30"/>
            <p:cNvSpPr txBox="1">
              <a:spLocks noChangeArrowheads="1"/>
            </p:cNvSpPr>
            <p:nvPr/>
          </p:nvSpPr>
          <p:spPr bwMode="auto">
            <a:xfrm>
              <a:off x="2625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6746" name="Text Box 31"/>
            <p:cNvSpPr txBox="1">
              <a:spLocks noChangeArrowheads="1"/>
            </p:cNvSpPr>
            <p:nvPr/>
          </p:nvSpPr>
          <p:spPr bwMode="auto">
            <a:xfrm>
              <a:off x="3439" y="8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747" name="Text Box 32"/>
            <p:cNvSpPr txBox="1">
              <a:spLocks noChangeArrowheads="1"/>
            </p:cNvSpPr>
            <p:nvPr/>
          </p:nvSpPr>
          <p:spPr bwMode="auto">
            <a:xfrm>
              <a:off x="3184" y="115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6748" name="Text Box 33"/>
            <p:cNvSpPr txBox="1">
              <a:spLocks noChangeArrowheads="1"/>
            </p:cNvSpPr>
            <p:nvPr/>
          </p:nvSpPr>
          <p:spPr bwMode="auto">
            <a:xfrm>
              <a:off x="3726" y="115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6749" name="Text Box 34"/>
            <p:cNvSpPr txBox="1">
              <a:spLocks noChangeArrowheads="1"/>
            </p:cNvSpPr>
            <p:nvPr/>
          </p:nvSpPr>
          <p:spPr bwMode="auto">
            <a:xfrm>
              <a:off x="2913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6750" name="Text Box 35"/>
            <p:cNvSpPr txBox="1">
              <a:spLocks noChangeArrowheads="1"/>
            </p:cNvSpPr>
            <p:nvPr/>
          </p:nvSpPr>
          <p:spPr bwMode="auto">
            <a:xfrm>
              <a:off x="3702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6751" name="Line 36"/>
            <p:cNvSpPr>
              <a:spLocks noChangeShapeType="1"/>
            </p:cNvSpPr>
            <p:nvPr/>
          </p:nvSpPr>
          <p:spPr bwMode="auto">
            <a:xfrm>
              <a:off x="2039" y="1344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Freeform 37"/>
            <p:cNvSpPr>
              <a:spLocks/>
            </p:cNvSpPr>
            <p:nvPr/>
          </p:nvSpPr>
          <p:spPr bwMode="auto">
            <a:xfrm>
              <a:off x="1906" y="10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911600" y="1979613"/>
            <a:ext cx="1925638" cy="682625"/>
            <a:chOff x="2464" y="1247"/>
            <a:chExt cx="1213" cy="430"/>
          </a:xfrm>
        </p:grpSpPr>
        <p:sp>
          <p:nvSpPr>
            <p:cNvPr id="26717" name="Oval 39"/>
            <p:cNvSpPr>
              <a:spLocks noChangeArrowheads="1"/>
            </p:cNvSpPr>
            <p:nvPr/>
          </p:nvSpPr>
          <p:spPr bwMode="auto">
            <a:xfrm>
              <a:off x="3457" y="1247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26718" name="Freeform 40"/>
            <p:cNvSpPr>
              <a:spLocks/>
            </p:cNvSpPr>
            <p:nvPr/>
          </p:nvSpPr>
          <p:spPr bwMode="auto">
            <a:xfrm flipV="1">
              <a:off x="2464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875088" y="1982788"/>
            <a:ext cx="2849562" cy="865187"/>
            <a:chOff x="2441" y="1249"/>
            <a:chExt cx="1795" cy="545"/>
          </a:xfrm>
        </p:grpSpPr>
        <p:sp>
          <p:nvSpPr>
            <p:cNvPr id="26715" name="Oval 42"/>
            <p:cNvSpPr>
              <a:spLocks noChangeArrowheads="1"/>
            </p:cNvSpPr>
            <p:nvPr/>
          </p:nvSpPr>
          <p:spPr bwMode="auto">
            <a:xfrm>
              <a:off x="4016" y="1249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6716" name="Freeform 43"/>
            <p:cNvSpPr>
              <a:spLocks/>
            </p:cNvSpPr>
            <p:nvPr/>
          </p:nvSpPr>
          <p:spPr bwMode="auto">
            <a:xfrm>
              <a:off x="2441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836" name="Freeform 44"/>
          <p:cNvSpPr>
            <a:spLocks/>
          </p:cNvSpPr>
          <p:nvPr/>
        </p:nvSpPr>
        <p:spPr bwMode="auto">
          <a:xfrm flipV="1">
            <a:off x="4005263" y="3948113"/>
            <a:ext cx="1693862" cy="315912"/>
          </a:xfrm>
          <a:custGeom>
            <a:avLst/>
            <a:gdLst>
              <a:gd name="T0" fmla="*/ 0 w 1067"/>
              <a:gd name="T1" fmla="*/ 486388642 h 199"/>
              <a:gd name="T2" fmla="*/ 1280238808 w 1067"/>
              <a:gd name="T3" fmla="*/ 2519359 h 199"/>
              <a:gd name="T4" fmla="*/ 2147483647 w 1067"/>
              <a:gd name="T5" fmla="*/ 50150955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974850" y="2905125"/>
            <a:ext cx="4859338" cy="1555750"/>
            <a:chOff x="1227" y="2231"/>
            <a:chExt cx="3061" cy="980"/>
          </a:xfrm>
        </p:grpSpPr>
        <p:sp>
          <p:nvSpPr>
            <p:cNvPr id="26679" name="Text Box 46"/>
            <p:cNvSpPr txBox="1">
              <a:spLocks noChangeArrowheads="1"/>
            </p:cNvSpPr>
            <p:nvPr/>
          </p:nvSpPr>
          <p:spPr bwMode="auto">
            <a:xfrm>
              <a:off x="2371" y="22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6680" name="Text Box 47"/>
            <p:cNvSpPr txBox="1">
              <a:spLocks noChangeArrowheads="1"/>
            </p:cNvSpPr>
            <p:nvPr/>
          </p:nvSpPr>
          <p:spPr bwMode="auto">
            <a:xfrm>
              <a:off x="3467" y="22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81" name="Oval 48"/>
            <p:cNvSpPr>
              <a:spLocks noChangeArrowheads="1"/>
            </p:cNvSpPr>
            <p:nvPr/>
          </p:nvSpPr>
          <p:spPr bwMode="auto">
            <a:xfrm>
              <a:off x="1786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682" name="Oval 49"/>
            <p:cNvSpPr>
              <a:spLocks noChangeArrowheads="1"/>
            </p:cNvSpPr>
            <p:nvPr/>
          </p:nvSpPr>
          <p:spPr bwMode="auto">
            <a:xfrm>
              <a:off x="1227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6683" name="Oval 50"/>
            <p:cNvSpPr>
              <a:spLocks noChangeArrowheads="1"/>
            </p:cNvSpPr>
            <p:nvPr/>
          </p:nvSpPr>
          <p:spPr bwMode="auto">
            <a:xfrm>
              <a:off x="2345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6684" name="Oval 51"/>
            <p:cNvSpPr>
              <a:spLocks noChangeArrowheads="1"/>
            </p:cNvSpPr>
            <p:nvPr/>
          </p:nvSpPr>
          <p:spPr bwMode="auto">
            <a:xfrm>
              <a:off x="346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  <a:endParaRPr lang="en-US"/>
            </a:p>
          </p:txBody>
        </p:sp>
        <p:sp>
          <p:nvSpPr>
            <p:cNvPr id="26685" name="Oval 52"/>
            <p:cNvSpPr>
              <a:spLocks noChangeArrowheads="1"/>
            </p:cNvSpPr>
            <p:nvPr/>
          </p:nvSpPr>
          <p:spPr bwMode="auto">
            <a:xfrm>
              <a:off x="2904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  <a:endParaRPr lang="en-US"/>
            </a:p>
          </p:txBody>
        </p:sp>
        <p:sp>
          <p:nvSpPr>
            <p:cNvPr id="26686" name="Text Box 53"/>
            <p:cNvSpPr txBox="1">
              <a:spLocks noChangeArrowheads="1"/>
            </p:cNvSpPr>
            <p:nvPr/>
          </p:nvSpPr>
          <p:spPr bwMode="auto">
            <a:xfrm>
              <a:off x="1818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6687" name="Text Box 54"/>
            <p:cNvSpPr txBox="1">
              <a:spLocks noChangeArrowheads="1"/>
            </p:cNvSpPr>
            <p:nvPr/>
          </p:nvSpPr>
          <p:spPr bwMode="auto">
            <a:xfrm>
              <a:off x="2391" y="241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6688" name="Text Box 55"/>
            <p:cNvSpPr txBox="1">
              <a:spLocks noChangeArrowheads="1"/>
            </p:cNvSpPr>
            <p:nvPr/>
          </p:nvSpPr>
          <p:spPr bwMode="auto">
            <a:xfrm>
              <a:off x="2933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6689" name="Text Box 56"/>
            <p:cNvSpPr txBox="1">
              <a:spLocks noChangeArrowheads="1"/>
            </p:cNvSpPr>
            <p:nvPr/>
          </p:nvSpPr>
          <p:spPr bwMode="auto">
            <a:xfrm>
              <a:off x="3506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6690" name="Text Box 57"/>
            <p:cNvSpPr txBox="1">
              <a:spLocks noChangeArrowheads="1"/>
            </p:cNvSpPr>
            <p:nvPr/>
          </p:nvSpPr>
          <p:spPr bwMode="auto">
            <a:xfrm>
              <a:off x="4080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6691" name="Oval 58"/>
            <p:cNvSpPr>
              <a:spLocks noChangeArrowheads="1"/>
            </p:cNvSpPr>
            <p:nvPr/>
          </p:nvSpPr>
          <p:spPr bwMode="auto">
            <a:xfrm>
              <a:off x="4022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6692" name="Text Box 59"/>
            <p:cNvSpPr txBox="1">
              <a:spLocks noChangeArrowheads="1"/>
            </p:cNvSpPr>
            <p:nvPr/>
          </p:nvSpPr>
          <p:spPr bwMode="auto">
            <a:xfrm>
              <a:off x="1251" y="2412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6693" name="Line 60"/>
            <p:cNvSpPr>
              <a:spLocks noChangeShapeType="1"/>
            </p:cNvSpPr>
            <p:nvPr/>
          </p:nvSpPr>
          <p:spPr bwMode="auto">
            <a:xfrm flipV="1">
              <a:off x="1487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61"/>
            <p:cNvSpPr>
              <a:spLocks noChangeShapeType="1"/>
            </p:cNvSpPr>
            <p:nvPr/>
          </p:nvSpPr>
          <p:spPr bwMode="auto">
            <a:xfrm flipV="1">
              <a:off x="2045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62"/>
            <p:cNvSpPr>
              <a:spLocks noChangeShapeType="1"/>
            </p:cNvSpPr>
            <p:nvPr/>
          </p:nvSpPr>
          <p:spPr bwMode="auto">
            <a:xfrm flipV="1">
              <a:off x="2610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Line 63"/>
            <p:cNvSpPr>
              <a:spLocks noChangeShapeType="1"/>
            </p:cNvSpPr>
            <p:nvPr/>
          </p:nvSpPr>
          <p:spPr bwMode="auto">
            <a:xfrm flipV="1">
              <a:off x="3168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Line 64"/>
            <p:cNvSpPr>
              <a:spLocks noChangeShapeType="1"/>
            </p:cNvSpPr>
            <p:nvPr/>
          </p:nvSpPr>
          <p:spPr bwMode="auto">
            <a:xfrm flipV="1">
              <a:off x="3721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Freeform 65"/>
            <p:cNvSpPr>
              <a:spLocks/>
            </p:cNvSpPr>
            <p:nvPr/>
          </p:nvSpPr>
          <p:spPr bwMode="auto">
            <a:xfrm>
              <a:off x="1928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Freeform 66"/>
            <p:cNvSpPr>
              <a:spLocks/>
            </p:cNvSpPr>
            <p:nvPr/>
          </p:nvSpPr>
          <p:spPr bwMode="auto">
            <a:xfrm>
              <a:off x="3057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Freeform 67"/>
            <p:cNvSpPr>
              <a:spLocks/>
            </p:cNvSpPr>
            <p:nvPr/>
          </p:nvSpPr>
          <p:spPr bwMode="auto">
            <a:xfrm flipV="1">
              <a:off x="2493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Freeform 68"/>
            <p:cNvSpPr>
              <a:spLocks/>
            </p:cNvSpPr>
            <p:nvPr/>
          </p:nvSpPr>
          <p:spPr bwMode="auto">
            <a:xfrm flipV="1">
              <a:off x="1368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Freeform 69"/>
            <p:cNvSpPr>
              <a:spLocks/>
            </p:cNvSpPr>
            <p:nvPr/>
          </p:nvSpPr>
          <p:spPr bwMode="auto">
            <a:xfrm>
              <a:off x="2470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Text Box 70"/>
            <p:cNvSpPr txBox="1">
              <a:spLocks noChangeArrowheads="1"/>
            </p:cNvSpPr>
            <p:nvPr/>
          </p:nvSpPr>
          <p:spPr bwMode="auto">
            <a:xfrm>
              <a:off x="1518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6704" name="Text Box 71"/>
            <p:cNvSpPr txBox="1">
              <a:spLocks noChangeArrowheads="1"/>
            </p:cNvSpPr>
            <p:nvPr/>
          </p:nvSpPr>
          <p:spPr bwMode="auto">
            <a:xfrm>
              <a:off x="2083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6705" name="Text Box 72"/>
            <p:cNvSpPr txBox="1">
              <a:spLocks noChangeArrowheads="1"/>
            </p:cNvSpPr>
            <p:nvPr/>
          </p:nvSpPr>
          <p:spPr bwMode="auto">
            <a:xfrm>
              <a:off x="1789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6706" name="Text Box 73"/>
            <p:cNvSpPr txBox="1">
              <a:spLocks noChangeArrowheads="1"/>
            </p:cNvSpPr>
            <p:nvPr/>
          </p:nvSpPr>
          <p:spPr bwMode="auto">
            <a:xfrm>
              <a:off x="2653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6707" name="Text Box 74"/>
            <p:cNvSpPr txBox="1">
              <a:spLocks noChangeArrowheads="1"/>
            </p:cNvSpPr>
            <p:nvPr/>
          </p:nvSpPr>
          <p:spPr bwMode="auto">
            <a:xfrm>
              <a:off x="3212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6708" name="Text Box 75"/>
            <p:cNvSpPr txBox="1">
              <a:spLocks noChangeArrowheads="1"/>
            </p:cNvSpPr>
            <p:nvPr/>
          </p:nvSpPr>
          <p:spPr bwMode="auto">
            <a:xfrm>
              <a:off x="375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6709" name="Text Box 76"/>
            <p:cNvSpPr txBox="1">
              <a:spLocks noChangeArrowheads="1"/>
            </p:cNvSpPr>
            <p:nvPr/>
          </p:nvSpPr>
          <p:spPr bwMode="auto">
            <a:xfrm>
              <a:off x="2941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6710" name="Text Box 77"/>
            <p:cNvSpPr txBox="1">
              <a:spLocks noChangeArrowheads="1"/>
            </p:cNvSpPr>
            <p:nvPr/>
          </p:nvSpPr>
          <p:spPr bwMode="auto">
            <a:xfrm>
              <a:off x="3730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6711" name="Line 78"/>
            <p:cNvSpPr>
              <a:spLocks noChangeShapeType="1"/>
            </p:cNvSpPr>
            <p:nvPr/>
          </p:nvSpPr>
          <p:spPr bwMode="auto">
            <a:xfrm>
              <a:off x="2067" y="2761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Freeform 79"/>
            <p:cNvSpPr>
              <a:spLocks/>
            </p:cNvSpPr>
            <p:nvPr/>
          </p:nvSpPr>
          <p:spPr bwMode="auto">
            <a:xfrm>
              <a:off x="1934" y="2443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Oval 80"/>
            <p:cNvSpPr>
              <a:spLocks noChangeArrowheads="1"/>
            </p:cNvSpPr>
            <p:nvPr/>
          </p:nvSpPr>
          <p:spPr bwMode="auto">
            <a:xfrm>
              <a:off x="4044" y="266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6714" name="Freeform 81"/>
            <p:cNvSpPr>
              <a:spLocks/>
            </p:cNvSpPr>
            <p:nvPr/>
          </p:nvSpPr>
          <p:spPr bwMode="auto">
            <a:xfrm>
              <a:off x="2469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5064125" y="3600450"/>
            <a:ext cx="846138" cy="314325"/>
            <a:chOff x="3190" y="2268"/>
            <a:chExt cx="533" cy="198"/>
          </a:xfrm>
        </p:grpSpPr>
        <p:sp>
          <p:nvSpPr>
            <p:cNvPr id="26677" name="Oval 83"/>
            <p:cNvSpPr>
              <a:spLocks noChangeArrowheads="1"/>
            </p:cNvSpPr>
            <p:nvPr/>
          </p:nvSpPr>
          <p:spPr bwMode="auto">
            <a:xfrm>
              <a:off x="3503" y="2268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6678" name="Line 84"/>
            <p:cNvSpPr>
              <a:spLocks noChangeShapeType="1"/>
            </p:cNvSpPr>
            <p:nvPr/>
          </p:nvSpPr>
          <p:spPr bwMode="auto">
            <a:xfrm flipV="1">
              <a:off x="3190" y="2365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877" name="Freeform 85"/>
          <p:cNvSpPr>
            <a:spLocks/>
          </p:cNvSpPr>
          <p:nvPr/>
        </p:nvSpPr>
        <p:spPr bwMode="auto">
          <a:xfrm flipV="1">
            <a:off x="4006850" y="3949700"/>
            <a:ext cx="1693863" cy="315913"/>
          </a:xfrm>
          <a:custGeom>
            <a:avLst/>
            <a:gdLst>
              <a:gd name="T0" fmla="*/ 0 w 1067"/>
              <a:gd name="T1" fmla="*/ 486391769 h 199"/>
              <a:gd name="T2" fmla="*/ 1280239564 w 1067"/>
              <a:gd name="T3" fmla="*/ 2520954 h 199"/>
              <a:gd name="T4" fmla="*/ 2147483647 w 1067"/>
              <a:gd name="T5" fmla="*/ 50151272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76200">
            <a:solidFill>
              <a:srgbClr val="333333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1878" name="Freeform 86"/>
          <p:cNvSpPr>
            <a:spLocks/>
          </p:cNvSpPr>
          <p:nvPr/>
        </p:nvSpPr>
        <p:spPr bwMode="auto">
          <a:xfrm>
            <a:off x="3948113" y="565626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87 w 1671"/>
              <a:gd name="T3" fmla="*/ 655240569 h 314"/>
              <a:gd name="T4" fmla="*/ 2147483647 w 1671"/>
              <a:gd name="T5" fmla="*/ 682963070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1879" name="Freeform 87"/>
          <p:cNvSpPr>
            <a:spLocks/>
          </p:cNvSpPr>
          <p:nvPr/>
        </p:nvSpPr>
        <p:spPr bwMode="auto">
          <a:xfrm>
            <a:off x="3965575" y="5637213"/>
            <a:ext cx="2652713" cy="498475"/>
          </a:xfrm>
          <a:custGeom>
            <a:avLst/>
            <a:gdLst>
              <a:gd name="T0" fmla="*/ 0 w 1671"/>
              <a:gd name="T1" fmla="*/ 0 h 314"/>
              <a:gd name="T2" fmla="*/ 1295360575 w 1671"/>
              <a:gd name="T3" fmla="*/ 655240569 h 314"/>
              <a:gd name="T4" fmla="*/ 2147483647 w 1671"/>
              <a:gd name="T5" fmla="*/ 682963070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974850" y="4598988"/>
            <a:ext cx="4859338" cy="1423987"/>
            <a:chOff x="1244" y="2897"/>
            <a:chExt cx="3061" cy="897"/>
          </a:xfrm>
        </p:grpSpPr>
        <p:sp>
          <p:nvSpPr>
            <p:cNvPr id="26642" name="Text Box 89"/>
            <p:cNvSpPr txBox="1">
              <a:spLocks noChangeArrowheads="1"/>
            </p:cNvSpPr>
            <p:nvPr/>
          </p:nvSpPr>
          <p:spPr bwMode="auto">
            <a:xfrm>
              <a:off x="2388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6643" name="Text Box 90"/>
            <p:cNvSpPr txBox="1">
              <a:spLocks noChangeArrowheads="1"/>
            </p:cNvSpPr>
            <p:nvPr/>
          </p:nvSpPr>
          <p:spPr bwMode="auto">
            <a:xfrm>
              <a:off x="3484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44" name="Oval 91"/>
            <p:cNvSpPr>
              <a:spLocks noChangeArrowheads="1"/>
            </p:cNvSpPr>
            <p:nvPr/>
          </p:nvSpPr>
          <p:spPr bwMode="auto">
            <a:xfrm>
              <a:off x="1803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645" name="Oval 92"/>
            <p:cNvSpPr>
              <a:spLocks noChangeArrowheads="1"/>
            </p:cNvSpPr>
            <p:nvPr/>
          </p:nvSpPr>
          <p:spPr bwMode="auto">
            <a:xfrm>
              <a:off x="1244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6646" name="Oval 93"/>
            <p:cNvSpPr>
              <a:spLocks noChangeArrowheads="1"/>
            </p:cNvSpPr>
            <p:nvPr/>
          </p:nvSpPr>
          <p:spPr bwMode="auto">
            <a:xfrm>
              <a:off x="2362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6647" name="Oval 94"/>
            <p:cNvSpPr>
              <a:spLocks noChangeArrowheads="1"/>
            </p:cNvSpPr>
            <p:nvPr/>
          </p:nvSpPr>
          <p:spPr bwMode="auto">
            <a:xfrm>
              <a:off x="3480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  <a:endParaRPr lang="en-US"/>
            </a:p>
          </p:txBody>
        </p:sp>
        <p:sp>
          <p:nvSpPr>
            <p:cNvPr id="26648" name="Oval 95"/>
            <p:cNvSpPr>
              <a:spLocks noChangeArrowheads="1"/>
            </p:cNvSpPr>
            <p:nvPr/>
          </p:nvSpPr>
          <p:spPr bwMode="auto">
            <a:xfrm>
              <a:off x="2921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  <a:endParaRPr lang="en-US"/>
            </a:p>
          </p:txBody>
        </p:sp>
        <p:sp>
          <p:nvSpPr>
            <p:cNvPr id="26649" name="Text Box 96"/>
            <p:cNvSpPr txBox="1">
              <a:spLocks noChangeArrowheads="1"/>
            </p:cNvSpPr>
            <p:nvPr/>
          </p:nvSpPr>
          <p:spPr bwMode="auto">
            <a:xfrm>
              <a:off x="1835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6650" name="Text Box 97"/>
            <p:cNvSpPr txBox="1">
              <a:spLocks noChangeArrowheads="1"/>
            </p:cNvSpPr>
            <p:nvPr/>
          </p:nvSpPr>
          <p:spPr bwMode="auto">
            <a:xfrm>
              <a:off x="2408" y="30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6651" name="Text Box 98"/>
            <p:cNvSpPr txBox="1">
              <a:spLocks noChangeArrowheads="1"/>
            </p:cNvSpPr>
            <p:nvPr/>
          </p:nvSpPr>
          <p:spPr bwMode="auto">
            <a:xfrm>
              <a:off x="2950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6652" name="Text Box 99"/>
            <p:cNvSpPr txBox="1">
              <a:spLocks noChangeArrowheads="1"/>
            </p:cNvSpPr>
            <p:nvPr/>
          </p:nvSpPr>
          <p:spPr bwMode="auto">
            <a:xfrm>
              <a:off x="3523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6653" name="Text Box 100"/>
            <p:cNvSpPr txBox="1">
              <a:spLocks noChangeArrowheads="1"/>
            </p:cNvSpPr>
            <p:nvPr/>
          </p:nvSpPr>
          <p:spPr bwMode="auto">
            <a:xfrm>
              <a:off x="4097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6654" name="Oval 101"/>
            <p:cNvSpPr>
              <a:spLocks noChangeArrowheads="1"/>
            </p:cNvSpPr>
            <p:nvPr/>
          </p:nvSpPr>
          <p:spPr bwMode="auto">
            <a:xfrm>
              <a:off x="4039" y="32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6655" name="Text Box 102"/>
            <p:cNvSpPr txBox="1">
              <a:spLocks noChangeArrowheads="1"/>
            </p:cNvSpPr>
            <p:nvPr/>
          </p:nvSpPr>
          <p:spPr bwMode="auto">
            <a:xfrm>
              <a:off x="1268" y="3078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6656" name="Line 103"/>
            <p:cNvSpPr>
              <a:spLocks noChangeShapeType="1"/>
            </p:cNvSpPr>
            <p:nvPr/>
          </p:nvSpPr>
          <p:spPr bwMode="auto">
            <a:xfrm flipV="1">
              <a:off x="1504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4"/>
            <p:cNvSpPr>
              <a:spLocks noChangeShapeType="1"/>
            </p:cNvSpPr>
            <p:nvPr/>
          </p:nvSpPr>
          <p:spPr bwMode="auto">
            <a:xfrm flipV="1">
              <a:off x="2062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"/>
            <p:cNvSpPr>
              <a:spLocks noChangeShapeType="1"/>
            </p:cNvSpPr>
            <p:nvPr/>
          </p:nvSpPr>
          <p:spPr bwMode="auto">
            <a:xfrm flipV="1">
              <a:off x="2627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6"/>
            <p:cNvSpPr>
              <a:spLocks noChangeShapeType="1"/>
            </p:cNvSpPr>
            <p:nvPr/>
          </p:nvSpPr>
          <p:spPr bwMode="auto">
            <a:xfrm flipV="1">
              <a:off x="3185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7"/>
            <p:cNvSpPr>
              <a:spLocks noChangeShapeType="1"/>
            </p:cNvSpPr>
            <p:nvPr/>
          </p:nvSpPr>
          <p:spPr bwMode="auto">
            <a:xfrm flipV="1">
              <a:off x="3738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108"/>
            <p:cNvSpPr>
              <a:spLocks/>
            </p:cNvSpPr>
            <p:nvPr/>
          </p:nvSpPr>
          <p:spPr bwMode="auto">
            <a:xfrm>
              <a:off x="1945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Freeform 109"/>
            <p:cNvSpPr>
              <a:spLocks/>
            </p:cNvSpPr>
            <p:nvPr/>
          </p:nvSpPr>
          <p:spPr bwMode="auto">
            <a:xfrm>
              <a:off x="3074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Freeform 110"/>
            <p:cNvSpPr>
              <a:spLocks/>
            </p:cNvSpPr>
            <p:nvPr/>
          </p:nvSpPr>
          <p:spPr bwMode="auto">
            <a:xfrm flipV="1">
              <a:off x="2510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Freeform 111"/>
            <p:cNvSpPr>
              <a:spLocks/>
            </p:cNvSpPr>
            <p:nvPr/>
          </p:nvSpPr>
          <p:spPr bwMode="auto">
            <a:xfrm flipV="1">
              <a:off x="1385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112"/>
            <p:cNvSpPr txBox="1">
              <a:spLocks noChangeArrowheads="1"/>
            </p:cNvSpPr>
            <p:nvPr/>
          </p:nvSpPr>
          <p:spPr bwMode="auto">
            <a:xfrm>
              <a:off x="1535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6666" name="Text Box 113"/>
            <p:cNvSpPr txBox="1">
              <a:spLocks noChangeArrowheads="1"/>
            </p:cNvSpPr>
            <p:nvPr/>
          </p:nvSpPr>
          <p:spPr bwMode="auto">
            <a:xfrm>
              <a:off x="2100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6667" name="Text Box 114"/>
            <p:cNvSpPr txBox="1">
              <a:spLocks noChangeArrowheads="1"/>
            </p:cNvSpPr>
            <p:nvPr/>
          </p:nvSpPr>
          <p:spPr bwMode="auto">
            <a:xfrm>
              <a:off x="1806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6668" name="Text Box 115"/>
            <p:cNvSpPr txBox="1">
              <a:spLocks noChangeArrowheads="1"/>
            </p:cNvSpPr>
            <p:nvPr/>
          </p:nvSpPr>
          <p:spPr bwMode="auto">
            <a:xfrm>
              <a:off x="2670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6669" name="Text Box 116"/>
            <p:cNvSpPr txBox="1">
              <a:spLocks noChangeArrowheads="1"/>
            </p:cNvSpPr>
            <p:nvPr/>
          </p:nvSpPr>
          <p:spPr bwMode="auto">
            <a:xfrm>
              <a:off x="3229" y="32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6670" name="Text Box 117"/>
            <p:cNvSpPr txBox="1">
              <a:spLocks noChangeArrowheads="1"/>
            </p:cNvSpPr>
            <p:nvPr/>
          </p:nvSpPr>
          <p:spPr bwMode="auto">
            <a:xfrm>
              <a:off x="3771" y="32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6671" name="Text Box 118"/>
            <p:cNvSpPr txBox="1">
              <a:spLocks noChangeArrowheads="1"/>
            </p:cNvSpPr>
            <p:nvPr/>
          </p:nvSpPr>
          <p:spPr bwMode="auto">
            <a:xfrm>
              <a:off x="2958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6672" name="Text Box 119"/>
            <p:cNvSpPr txBox="1">
              <a:spLocks noChangeArrowheads="1"/>
            </p:cNvSpPr>
            <p:nvPr/>
          </p:nvSpPr>
          <p:spPr bwMode="auto">
            <a:xfrm>
              <a:off x="3747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6673" name="Line 120"/>
            <p:cNvSpPr>
              <a:spLocks noChangeShapeType="1"/>
            </p:cNvSpPr>
            <p:nvPr/>
          </p:nvSpPr>
          <p:spPr bwMode="auto">
            <a:xfrm>
              <a:off x="2084" y="342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Freeform 121"/>
            <p:cNvSpPr>
              <a:spLocks/>
            </p:cNvSpPr>
            <p:nvPr/>
          </p:nvSpPr>
          <p:spPr bwMode="auto">
            <a:xfrm>
              <a:off x="1951" y="310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Oval 122"/>
            <p:cNvSpPr>
              <a:spLocks noChangeArrowheads="1"/>
            </p:cNvSpPr>
            <p:nvPr/>
          </p:nvSpPr>
          <p:spPr bwMode="auto">
            <a:xfrm>
              <a:off x="4061" y="33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6676" name="Line 123"/>
            <p:cNvSpPr>
              <a:spLocks noChangeShapeType="1"/>
            </p:cNvSpPr>
            <p:nvPr/>
          </p:nvSpPr>
          <p:spPr bwMode="auto">
            <a:xfrm flipV="1">
              <a:off x="3196" y="3438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5951538" y="5294313"/>
            <a:ext cx="857250" cy="314325"/>
            <a:chOff x="3743" y="3330"/>
            <a:chExt cx="540" cy="198"/>
          </a:xfrm>
        </p:grpSpPr>
        <p:sp>
          <p:nvSpPr>
            <p:cNvPr id="26640" name="Oval 125"/>
            <p:cNvSpPr>
              <a:spLocks noChangeArrowheads="1"/>
            </p:cNvSpPr>
            <p:nvPr/>
          </p:nvSpPr>
          <p:spPr bwMode="auto">
            <a:xfrm>
              <a:off x="4063" y="333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6641" name="Line 126"/>
            <p:cNvSpPr>
              <a:spLocks noChangeShapeType="1"/>
            </p:cNvSpPr>
            <p:nvPr/>
          </p:nvSpPr>
          <p:spPr bwMode="auto">
            <a:xfrm flipV="1">
              <a:off x="3743" y="3432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919" name="Freeform 127"/>
          <p:cNvSpPr>
            <a:spLocks/>
          </p:cNvSpPr>
          <p:nvPr/>
        </p:nvSpPr>
        <p:spPr bwMode="auto">
          <a:xfrm>
            <a:off x="3957638" y="56372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87 w 1671"/>
              <a:gd name="T3" fmla="*/ 655240569 h 314"/>
              <a:gd name="T4" fmla="*/ 2147483647 w 1671"/>
              <a:gd name="T5" fmla="*/ 682963070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0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01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36" grpId="0" animBg="1"/>
      <p:bldP spid="801836" grpId="1" animBg="1"/>
      <p:bldP spid="801877" grpId="0" animBg="1"/>
      <p:bldP spid="801878" grpId="0" animBg="1"/>
      <p:bldP spid="801879" grpId="0" animBg="1"/>
      <p:bldP spid="801879" grpId="1" animBg="1"/>
      <p:bldP spid="8019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4ED1-8044-449F-9F5D-FA4EE673136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984375" y="2320925"/>
            <a:ext cx="4859338" cy="1555750"/>
            <a:chOff x="1250" y="1462"/>
            <a:chExt cx="3061" cy="980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2394" y="14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490" y="14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1809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1250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2368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3486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  <a:endParaRPr lang="en-US"/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2927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  <a:endParaRPr lang="en-US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1841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2414" y="164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956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3529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4103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665" name="Oval 16"/>
            <p:cNvSpPr>
              <a:spLocks noChangeArrowheads="1"/>
            </p:cNvSpPr>
            <p:nvPr/>
          </p:nvSpPr>
          <p:spPr bwMode="auto">
            <a:xfrm>
              <a:off x="4045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3</a:t>
              </a:r>
              <a:endParaRPr lang="en-US"/>
            </a:p>
          </p:txBody>
        </p: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1274" y="1643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V="1">
              <a:off x="1510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V="1">
              <a:off x="2068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2633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V="1">
              <a:off x="3191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V="1">
              <a:off x="3744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23"/>
            <p:cNvSpPr>
              <a:spLocks/>
            </p:cNvSpPr>
            <p:nvPr/>
          </p:nvSpPr>
          <p:spPr bwMode="auto">
            <a:xfrm>
              <a:off x="1951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24"/>
            <p:cNvSpPr>
              <a:spLocks/>
            </p:cNvSpPr>
            <p:nvPr/>
          </p:nvSpPr>
          <p:spPr bwMode="auto">
            <a:xfrm>
              <a:off x="3080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25"/>
            <p:cNvSpPr>
              <a:spLocks/>
            </p:cNvSpPr>
            <p:nvPr/>
          </p:nvSpPr>
          <p:spPr bwMode="auto">
            <a:xfrm flipV="1">
              <a:off x="2516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6"/>
            <p:cNvSpPr>
              <a:spLocks/>
            </p:cNvSpPr>
            <p:nvPr/>
          </p:nvSpPr>
          <p:spPr bwMode="auto">
            <a:xfrm flipV="1">
              <a:off x="1391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7"/>
            <p:cNvSpPr>
              <a:spLocks/>
            </p:cNvSpPr>
            <p:nvPr/>
          </p:nvSpPr>
          <p:spPr bwMode="auto">
            <a:xfrm>
              <a:off x="2493" y="2128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1541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2106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1812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2676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3235" y="180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3777" y="180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7683" name="Text Box 34"/>
            <p:cNvSpPr txBox="1">
              <a:spLocks noChangeArrowheads="1"/>
            </p:cNvSpPr>
            <p:nvPr/>
          </p:nvSpPr>
          <p:spPr bwMode="auto">
            <a:xfrm>
              <a:off x="2964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7684" name="Text Box 35"/>
            <p:cNvSpPr txBox="1">
              <a:spLocks noChangeArrowheads="1"/>
            </p:cNvSpPr>
            <p:nvPr/>
          </p:nvSpPr>
          <p:spPr bwMode="auto">
            <a:xfrm>
              <a:off x="3753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7685" name="Line 36"/>
            <p:cNvSpPr>
              <a:spLocks noChangeShapeType="1"/>
            </p:cNvSpPr>
            <p:nvPr/>
          </p:nvSpPr>
          <p:spPr bwMode="auto">
            <a:xfrm>
              <a:off x="2090" y="1992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7"/>
            <p:cNvSpPr>
              <a:spLocks/>
            </p:cNvSpPr>
            <p:nvPr/>
          </p:nvSpPr>
          <p:spPr bwMode="auto">
            <a:xfrm>
              <a:off x="1957" y="167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8"/>
            <p:cNvSpPr>
              <a:spLocks noChangeShapeType="1"/>
            </p:cNvSpPr>
            <p:nvPr/>
          </p:nvSpPr>
          <p:spPr bwMode="auto">
            <a:xfrm flipV="1">
              <a:off x="3202" y="2003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39"/>
            <p:cNvSpPr>
              <a:spLocks noChangeShapeType="1"/>
            </p:cNvSpPr>
            <p:nvPr/>
          </p:nvSpPr>
          <p:spPr bwMode="auto">
            <a:xfrm flipV="1">
              <a:off x="3755" y="1996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087243-FB83-4BA4-A52B-B4CAF633445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24</a:t>
            </a:r>
          </a:p>
          <a:p>
            <a:pPr eaLnBrk="1" hangingPunct="1"/>
            <a:r>
              <a:rPr lang="en-US" smtClean="0"/>
              <a:t>Exercise </a:t>
            </a:r>
          </a:p>
          <a:p>
            <a:pPr lvl="1" eaLnBrk="1" hangingPunct="1"/>
            <a:r>
              <a:rPr lang="en-US" smtClean="0"/>
              <a:t>24.1-6 – Find negative cycle</a:t>
            </a:r>
          </a:p>
          <a:p>
            <a:pPr lvl="1" eaLnBrk="1" hangingPunct="1"/>
            <a:r>
              <a:rPr lang="en-US" smtClean="0"/>
              <a:t>24.2-4 – Total Number of paths in a DAG</a:t>
            </a:r>
          </a:p>
          <a:p>
            <a:pPr eaLnBrk="1" hangingPunct="1"/>
            <a:r>
              <a:rPr lang="en-US" smtClean="0"/>
              <a:t>Difficult Problems (Solve these if you want</a:t>
            </a:r>
            <a:r>
              <a:rPr lang="en-US" smtClean="0">
                <a:sym typeface="Wingdings" pitchFamily="2" charset="2"/>
              </a:rPr>
              <a:t>)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24.3-6 modify dijkstra</a:t>
            </a:r>
          </a:p>
          <a:p>
            <a:pPr lvl="1" eaLnBrk="1" hangingPunct="1"/>
            <a:r>
              <a:rPr lang="en-US" smtClean="0"/>
              <a:t>24-2 – nesting boxes</a:t>
            </a:r>
          </a:p>
          <a:p>
            <a:pPr lvl="1" eaLnBrk="1" hangingPunct="1"/>
            <a:r>
              <a:rPr lang="en-US" smtClean="0"/>
              <a:t>24-3 - Arbitrage</a:t>
            </a:r>
          </a:p>
          <a:p>
            <a:pPr lvl="1" eaLnBrk="1" hangingPunct="1"/>
            <a:r>
              <a:rPr lang="en-US" smtClean="0"/>
              <a:t>24.6 – Bitonic Shortest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8C1137-4CD5-4389-B62F-863FC61AFC4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5208588" cy="547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e: infinitely many paths: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s, e, s, e, f, e, s, e, f, e, f, e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cycle e, f, e has negative weight: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    3 + (- 6) = -3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can find paths from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 to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e</a:t>
            </a:r>
            <a:r>
              <a:rPr lang="en-US" smtClean="0">
                <a:sym typeface="Symbol" pitchFamily="18" charset="2"/>
              </a:rPr>
              <a:t> with arbitrarily large negative weights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(s, e) = -   no shortest path exists between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Similarly: (s, f) = - ,             			   (s, g) = - 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5141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5142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43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5144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</a:p>
          </p:txBody>
        </p:sp>
        <p:sp>
          <p:nvSpPr>
            <p:cNvPr id="5145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  <a:endParaRPr lang="en-US"/>
            </a:p>
          </p:txBody>
        </p:sp>
        <p:sp>
          <p:nvSpPr>
            <p:cNvPr id="5146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5150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5151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5152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5153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5154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5155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156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158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5159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5160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161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5162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5163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5164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5171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5174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5175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5176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5177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178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179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5129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5130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5131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5132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5133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5134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5135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5137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5138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5139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464175" y="5830888"/>
            <a:ext cx="328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(s, h) = (s, i) =</a:t>
            </a:r>
            <a:r>
              <a:rPr lang="en-US" sz="2000" i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(s, j) =</a:t>
            </a:r>
            <a:r>
              <a:rPr lang="en-US" sz="2000" i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551738" y="4556125"/>
            <a:ext cx="13001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h, i, j </a:t>
            </a:r>
            <a:r>
              <a:rPr lang="en-US" sz="2000"/>
              <a:t>not</a:t>
            </a:r>
          </a:p>
          <a:p>
            <a:r>
              <a:rPr lang="en-US" sz="2000"/>
              <a:t>reachable</a:t>
            </a:r>
          </a:p>
          <a:p>
            <a:r>
              <a:rPr lang="en-US" sz="2000"/>
              <a:t>from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  <p:bldP spid="781369" grpId="0"/>
      <p:bldP spid="7813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92D99-9383-4992-83F6-B4B3D8995E6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Negative-Weight Edges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243013"/>
            <a:ext cx="7165975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Negative-weight edges may form negative-weight cycles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If such cycles are reachable from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the source: (s, v) is not properly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defined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Keep going around the cycle, and get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mtClean="0"/>
              <a:t>	w(s, v) = - 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 for all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on the cycle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141913" y="1323975"/>
            <a:ext cx="3846512" cy="2528888"/>
            <a:chOff x="3189" y="1642"/>
            <a:chExt cx="2423" cy="1593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151" name="Oval 6"/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2" name="Oval 7"/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6161" name="Text Box 16"/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6163" name="Text Box 18"/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6168" name="Oval 23"/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169" name="Oval 24"/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70" name="Oval 25"/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71" name="Text Box 26"/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6172" name="Text Box 27"/>
            <p:cNvSpPr txBox="1">
              <a:spLocks noChangeArrowheads="1"/>
            </p:cNvSpPr>
            <p:nvPr/>
          </p:nvSpPr>
          <p:spPr bwMode="auto">
            <a:xfrm>
              <a:off x="3973" y="25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2"/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3"/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Text Box 34"/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6180" name="Freeform 35"/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36"/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37"/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6183" name="Text Box 38"/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6184" name="Text Box 39"/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185" name="Text Box 40"/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6186" name="Text Box 41"/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87" name="Text Box 42"/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88" name="Text Box 43"/>
            <p:cNvSpPr txBox="1">
              <a:spLocks noChangeArrowheads="1"/>
            </p:cNvSpPr>
            <p:nvPr/>
          </p:nvSpPr>
          <p:spPr bwMode="auto">
            <a:xfrm>
              <a:off x="5377" y="210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1C64C-7D1C-4039-9C2E-2CE7EE8AB1A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Cycles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Can shortest paths contain cycles?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Negative-weight cycles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Positive-weight cycles: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By removing the cycle we can get a shorter path 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We will assume that when we are finding shortest paths, the paths will have no cycles</a:t>
            </a: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4829175" y="1916113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No!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4829175" y="2541588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/>
      <p:bldP spid="7833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9DADC5-9F7B-46AB-BFFC-E52C244AE51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Shortest-Path Representation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214438"/>
            <a:ext cx="6829425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For each vertex v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V: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d[v] = δ(s, v): a </a:t>
            </a:r>
            <a:r>
              <a:rPr lang="en-US" b="1" smtClean="0"/>
              <a:t>shortest-path estimate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Initially, d[v]=∞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Reduces as algorithms progress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</a:t>
            </a:r>
            <a:r>
              <a:rPr lang="en-US" smtClean="0"/>
              <a:t>[v] = </a:t>
            </a:r>
            <a:r>
              <a:rPr lang="en-US" b="1" smtClean="0"/>
              <a:t>predecessor</a:t>
            </a:r>
            <a:r>
              <a:rPr lang="en-US" smtClean="0"/>
              <a:t> of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on a shortest path from </a:t>
            </a:r>
            <a:r>
              <a:rPr lang="en-US" smtClean="0">
                <a:latin typeface="Comic Sans MS" pitchFamily="66" charset="0"/>
              </a:rPr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If no predecessor, </a:t>
            </a:r>
            <a:r>
              <a:rPr lang="en-US" smtClean="0">
                <a:sym typeface="Symbol" pitchFamily="18" charset="2"/>
              </a:rPr>
              <a:t></a:t>
            </a:r>
            <a:r>
              <a:rPr lang="en-US" smtClean="0"/>
              <a:t>[v] = NIL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18" charset="2"/>
              </a:rPr>
              <a:t></a:t>
            </a:r>
            <a:r>
              <a:rPr lang="en-US" smtClean="0"/>
              <a:t> induces a tree—</a:t>
            </a:r>
            <a:r>
              <a:rPr lang="en-US" b="1" smtClean="0"/>
              <a:t>shortest-path tree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6153150" y="1676400"/>
            <a:ext cx="2998788" cy="2528888"/>
            <a:chOff x="3126" y="2141"/>
            <a:chExt cx="1889" cy="1593"/>
          </a:xfrm>
        </p:grpSpPr>
        <p:sp>
          <p:nvSpPr>
            <p:cNvPr id="8198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2" name="Group 9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8203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8204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8205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8206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8207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8208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1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8212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213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214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215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216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8217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8218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219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8220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8221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Freeform 32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Freeform 33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229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230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231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232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EBD7CB-D86F-4E05-813C-23878720FC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smtClean="0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 smtClean="0"/>
              <a:t> for </a:t>
            </a:r>
            <a:r>
              <a:rPr lang="en-US" smtClean="0"/>
              <a:t>each v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 smtClean="0"/>
              <a:t>       do </a:t>
            </a:r>
            <a:r>
              <a:rPr lang="en-US" smtClean="0"/>
              <a:t>d[v] ← </a:t>
            </a:r>
            <a:r>
              <a:rPr lang="en-US" smtClean="0">
                <a:sym typeface="Symbol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             </a:t>
            </a:r>
            <a:r>
              <a:rPr lang="en-US" smtClean="0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smtClean="0"/>
              <a:t>All the shortest-paths algorithms start with INITIALIZE-SINGLE-SOURCE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F818B9-4B3F-4E9B-8830-FEF495B84D1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062038"/>
            <a:ext cx="8229600" cy="2921000"/>
          </a:xfrm>
        </p:spPr>
        <p:txBody>
          <a:bodyPr/>
          <a:lstStyle/>
          <a:p>
            <a:pPr eaLnBrk="1" hangingPunct="1"/>
            <a:r>
              <a:rPr lang="en-US" b="1" smtClean="0"/>
              <a:t>Relaxing </a:t>
            </a:r>
            <a:r>
              <a:rPr lang="en-US" smtClean="0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smtClean="0"/>
              <a:t>	If </a:t>
            </a:r>
            <a:r>
              <a:rPr lang="en-US" smtClean="0">
                <a:latin typeface="Comic Sans MS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smtClean="0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smtClean="0"/>
              <a:t>		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update d[v] and </a:t>
            </a:r>
            <a:r>
              <a:rPr lang="en-US" smtClean="0">
                <a:sym typeface="Symbol" pitchFamily="18" charset="2"/>
              </a:rPr>
              <a:t></a:t>
            </a:r>
            <a:r>
              <a:rPr lang="en-US" smtClean="0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0250" y="4110038"/>
            <a:ext cx="1743075" cy="747712"/>
            <a:chOff x="717" y="2115"/>
            <a:chExt cx="1098" cy="471"/>
          </a:xfrm>
        </p:grpSpPr>
        <p:sp>
          <p:nvSpPr>
            <p:cNvPr id="10280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81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0282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284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0285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0250" y="5626100"/>
            <a:ext cx="1743075" cy="747713"/>
            <a:chOff x="717" y="2115"/>
            <a:chExt cx="1098" cy="471"/>
          </a:xfrm>
        </p:grpSpPr>
        <p:sp>
          <p:nvSpPr>
            <p:cNvPr id="10274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75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10276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278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0279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1097757" y="5168106"/>
            <a:ext cx="979488" cy="263525"/>
          </a:xfrm>
          <a:custGeom>
            <a:avLst/>
            <a:gdLst>
              <a:gd name="T0" fmla="*/ 1510605390 w 21600"/>
              <a:gd name="T1" fmla="*/ 0 h 21600"/>
              <a:gd name="T2" fmla="*/ 0 w 21600"/>
              <a:gd name="T3" fmla="*/ 19612347 h 21600"/>
              <a:gd name="T4" fmla="*/ 1510605390 w 21600"/>
              <a:gd name="T5" fmla="*/ 39224547 h 21600"/>
              <a:gd name="T6" fmla="*/ 2014139310 w 21600"/>
              <a:gd name="T7" fmla="*/ 196123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1776413" y="51133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33813" y="4119563"/>
            <a:ext cx="1743075" cy="747712"/>
            <a:chOff x="717" y="2115"/>
            <a:chExt cx="1098" cy="471"/>
          </a:xfrm>
        </p:grpSpPr>
        <p:sp>
          <p:nvSpPr>
            <p:cNvPr id="10268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69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0270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272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0273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33813" y="5635625"/>
            <a:ext cx="1743075" cy="747713"/>
            <a:chOff x="717" y="2115"/>
            <a:chExt cx="1098" cy="471"/>
          </a:xfrm>
        </p:grpSpPr>
        <p:sp>
          <p:nvSpPr>
            <p:cNvPr id="10262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63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0264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266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0267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4201319" y="5177631"/>
            <a:ext cx="979488" cy="263525"/>
          </a:xfrm>
          <a:custGeom>
            <a:avLst/>
            <a:gdLst>
              <a:gd name="T0" fmla="*/ 1510605390 w 21600"/>
              <a:gd name="T1" fmla="*/ 0 h 21600"/>
              <a:gd name="T2" fmla="*/ 0 w 21600"/>
              <a:gd name="T3" fmla="*/ 19612347 h 21600"/>
              <a:gd name="T4" fmla="*/ 1510605390 w 21600"/>
              <a:gd name="T5" fmla="*/ 39224547 h 21600"/>
              <a:gd name="T6" fmla="*/ 2014139310 w 21600"/>
              <a:gd name="T7" fmla="*/ 196123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4879975" y="51228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5626100" y="4241800"/>
            <a:ext cx="3390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After relaxation:</a:t>
            </a:r>
          </a:p>
          <a:p>
            <a:pPr lvl="1"/>
            <a:r>
              <a:rPr lang="en-US" sz="2400">
                <a:latin typeface="Comic Sans MS" pitchFamily="66" charset="0"/>
              </a:rPr>
              <a:t>d[v]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</a:t>
            </a:r>
            <a:r>
              <a:rPr lang="en-US" sz="2400">
                <a:latin typeface="Comic Sans MS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8763" y="3787775"/>
            <a:ext cx="1908175" cy="684213"/>
            <a:chOff x="163" y="2242"/>
            <a:chExt cx="1202" cy="431"/>
          </a:xfrm>
        </p:grpSpPr>
        <p:sp>
          <p:nvSpPr>
            <p:cNvPr id="10259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0260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351213" y="3787775"/>
            <a:ext cx="1908175" cy="684213"/>
            <a:chOff x="163" y="2242"/>
            <a:chExt cx="1202" cy="431"/>
          </a:xfrm>
        </p:grpSpPr>
        <p:sp>
          <p:nvSpPr>
            <p:cNvPr id="10256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0257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B4AB8-E3F8-4D63-B518-61D57530C1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RELAX(u, v, w)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if </a:t>
            </a:r>
            <a:r>
              <a:rPr lang="en-US" smtClean="0">
                <a:latin typeface="Comic Sans MS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then </a:t>
            </a:r>
            <a:r>
              <a:rPr lang="en-US" smtClean="0">
                <a:latin typeface="Comic Sans MS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</a:t>
            </a:r>
            <a:r>
              <a:rPr lang="en-US" smtClean="0">
                <a:latin typeface="Comic Sans MS" pitchFamily="66" charset="0"/>
              </a:rPr>
              <a:t>[v] ← u</a:t>
            </a:r>
          </a:p>
          <a:p>
            <a:pPr marL="533400" indent="-533400" eaLnBrk="1" hangingPunct="1"/>
            <a:endParaRPr lang="en-US" smtClean="0"/>
          </a:p>
          <a:p>
            <a:pPr marL="533400" indent="-533400" eaLnBrk="1" hangingPunct="1"/>
            <a:r>
              <a:rPr lang="en-US" smtClean="0"/>
              <a:t>All the single-source shortest-paths algorithms </a:t>
            </a:r>
          </a:p>
          <a:p>
            <a:pPr marL="914400" lvl="1" indent="-457200" eaLnBrk="1" hangingPunct="1"/>
            <a:r>
              <a:rPr lang="en-US" smtClean="0"/>
              <a:t>start by calling INIT-SINGLE-SOURCE</a:t>
            </a:r>
          </a:p>
          <a:p>
            <a:pPr marL="914400" lvl="1" indent="-457200" eaLnBrk="1" hangingPunct="1"/>
            <a:r>
              <a:rPr lang="en-US" smtClean="0"/>
              <a:t>then relax edges</a:t>
            </a:r>
          </a:p>
          <a:p>
            <a:pPr marL="533400" indent="-533400" eaLnBrk="1" hangingPunct="1"/>
            <a:r>
              <a:rPr lang="en-US" smtClean="0"/>
              <a:t>The algorithms differ in the order and how many times they relax each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1698</Words>
  <Application>Microsoft PowerPoint</Application>
  <PresentationFormat>On-screen Show (4:3)</PresentationFormat>
  <Paragraphs>820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Symbol</vt:lpstr>
      <vt:lpstr>Comic Sans MS</vt:lpstr>
      <vt:lpstr>Monotype Corsiva</vt:lpstr>
      <vt:lpstr>Wingdings</vt:lpstr>
      <vt:lpstr>Default Design</vt:lpstr>
      <vt:lpstr>CSE 2209 Design and Analysis of Algorithms </vt:lpstr>
      <vt:lpstr>Negative-Weight Edges</vt:lpstr>
      <vt:lpstr>Negative-Weight Edges</vt:lpstr>
      <vt:lpstr>Negative-Weight Edges</vt:lpstr>
      <vt:lpstr>Cycles</vt:lpstr>
      <vt:lpstr>Shortest-Path Representation</vt:lpstr>
      <vt:lpstr>Initialization</vt:lpstr>
      <vt:lpstr>Relaxation</vt:lpstr>
      <vt:lpstr>RELAX(u, v, w)</vt:lpstr>
      <vt:lpstr>Bellman-Ford Algorithm</vt:lpstr>
      <vt:lpstr>BELLMAN-FORD(V, E, w, s)</vt:lpstr>
      <vt:lpstr>Example</vt:lpstr>
      <vt:lpstr>Detecting Negative Cycles</vt:lpstr>
      <vt:lpstr>BELLMAN-FORD(V, E, w, s)</vt:lpstr>
      <vt:lpstr>Shortest Path Properties</vt:lpstr>
      <vt:lpstr>Shortest Path Properties</vt:lpstr>
      <vt:lpstr>Shortest Path Properties</vt:lpstr>
      <vt:lpstr>Shortest Path Properties</vt:lpstr>
      <vt:lpstr>Shortest Path Properties</vt:lpstr>
      <vt:lpstr>Single-Source Shortest Paths in DAGs</vt:lpstr>
      <vt:lpstr>Single-Source Shortest Paths in DAGs</vt:lpstr>
      <vt:lpstr>DAG-SHORTEST-PATHS(G, w, s)</vt:lpstr>
      <vt:lpstr>Example</vt:lpstr>
      <vt:lpstr>Example (cont.)</vt:lpstr>
      <vt:lpstr>Example (cont.)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and Analysis of Algorithms</dc:title>
  <dc:subject>Bellman Ford and DAG</dc:subject>
  <dc:creator>Syed Monowar Hossain</dc:creator>
  <cp:lastModifiedBy>csejnu</cp:lastModifiedBy>
  <cp:revision>890</cp:revision>
  <dcterms:created xsi:type="dcterms:W3CDTF">2003-07-26T00:47:08Z</dcterms:created>
  <dcterms:modified xsi:type="dcterms:W3CDTF">2016-10-31T06:15:29Z</dcterms:modified>
</cp:coreProperties>
</file>