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4" r:id="rId4"/>
    <p:sldId id="272" r:id="rId5"/>
    <p:sldId id="265" r:id="rId6"/>
    <p:sldId id="266" r:id="rId7"/>
    <p:sldId id="267" r:id="rId8"/>
    <p:sldId id="275" r:id="rId9"/>
    <p:sldId id="27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C000"/>
    <a:srgbClr val="BF9000"/>
    <a:srgbClr val="7030A0"/>
    <a:srgbClr val="C55A11"/>
    <a:srgbClr val="FFFFFF"/>
    <a:srgbClr val="2F5597"/>
    <a:srgbClr val="E9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81-470F-8C3B-B99D5D2BC5B2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181-470F-8C3B-B99D5D2BC5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3D-463E-88A0-CC0C46A9F9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3D-463E-88A0-CC0C46A9F9A5}"/>
              </c:ext>
            </c:extLst>
          </c:dPt>
          <c:dLbls>
            <c:dLbl>
              <c:idx val="0"/>
              <c:layout>
                <c:manualLayout>
                  <c:x val="0.16835201268811248"/>
                  <c:y val="6.811423937028215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000" b="0" i="0" u="none" strike="noStrike" kern="1200" baseline="0">
                        <a:solidFill>
                          <a:srgbClr val="FFC000"/>
                        </a:solidFill>
                        <a:latin typeface="Outfit SemiBold" pitchFamily="2" charset="0"/>
                        <a:ea typeface="+mn-ea"/>
                        <a:cs typeface="+mn-cs"/>
                      </a:defRPr>
                    </a:pPr>
                    <a:fld id="{C90988AF-0780-48E2-92E5-AC52B8050625}" type="VALUE">
                      <a:rPr lang="en-US" sz="2000" smtClean="0"/>
                      <a:pPr>
                        <a:defRPr sz="3000">
                          <a:solidFill>
                            <a:srgbClr val="FFC000"/>
                          </a:solidFill>
                          <a:latin typeface="Outfit SemiBold" pitchFamily="2" charset="0"/>
                        </a:defRPr>
                      </a:pPr>
                      <a:t>[VALUE]</a:t>
                    </a:fld>
                    <a:r>
                      <a:rPr lang="en-US" sz="2000" dirty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000" b="0" i="0" u="none" strike="noStrike" kern="1200" baseline="0">
                      <a:solidFill>
                        <a:srgbClr val="FFC000"/>
                      </a:solidFill>
                      <a:latin typeface="Outfit SemiBold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127303182579564"/>
                      <c:h val="0.1515920765302076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181-470F-8C3B-B99D5D2BC5B2}"/>
                </c:ext>
              </c:extLst>
            </c:dLbl>
            <c:dLbl>
              <c:idx val="1"/>
              <c:layout>
                <c:manualLayout>
                  <c:x val="-0.16217504847069997"/>
                  <c:y val="-8.0003477357524402E-2"/>
                </c:manualLayout>
              </c:layout>
              <c:tx>
                <c:rich>
                  <a:bodyPr/>
                  <a:lstStyle/>
                  <a:p>
                    <a:fld id="{79773531-63D0-43E3-88B0-FD309AB7B050}" type="VALUE">
                      <a:rPr lang="en-US" sz="2000" smtClean="0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r>
                      <a:rPr lang="en-US" sz="2000" dirty="0">
                        <a:solidFill>
                          <a:srgbClr val="0070C0"/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181-470F-8C3B-B99D5D2BC5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rgbClr val="FFC000"/>
                    </a:solidFill>
                    <a:latin typeface="Outfit SemiBold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Completed</c:v>
                </c:pt>
                <c:pt idx="1">
                  <c:v>Incompleted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1-470F-8C3B-B99D5D2BC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16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0070C0"/>
                </a:solidFill>
                <a:latin typeface="Outfit SemiBold" pitchFamily="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FFC000"/>
                </a:solidFill>
                <a:latin typeface="Outfit SemiBold" pitchFamily="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utfit SemiBold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82E2-1F91-9D37-0649-36108EF67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1384-CE8C-A274-5AC9-EEA25863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A7D3-7ED3-97B5-62F1-21F6E8B1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BD69-FF32-8127-6426-4B6FD506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DEC4-2836-EC82-88DF-065A1920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C04D-796C-C5CD-FDF9-3E5AB475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67C4C-F6CC-1813-D70D-DE80669EB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7089-EB17-17A7-6BE6-97EDB81C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1872-6C94-C989-580C-4CE60C41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F729-2956-C26E-8785-04902279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9728B-1A49-F532-BFD8-8059AC7E9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916A9-F1F9-CCEE-DD06-309CB082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17D-EA37-C433-CC3C-AD247E5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B4BC-6962-D863-BC2F-72F50253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2C74-D4BA-78D1-5FE3-AB6FF8FD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ADFF-A708-8631-8E78-1C4E2BE9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33AE-FAAE-B86C-0EC2-80C5A137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F6E52-AB25-2EB1-60DD-08BDC6BE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3AC3-2810-3A67-D268-89EABE1B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EA49-82DA-F65A-2C76-9B51528C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9EDD-FE9D-A8C0-2A0D-6281BFA3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9923-931D-90B9-4DD0-7C62321F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1E4D-C68D-8974-2FAD-55BDC20F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E74F-3F0C-F290-9ED1-FB319D34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3535-1AD3-DA81-FBE0-2D3BB5FD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A91E-0606-4714-5AE5-A708794A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99BE-F8EC-DB98-EB0B-F5C950CD6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25804-9B79-CF4D-182A-66CEBFF9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0B7DF-C005-8A79-CECB-6890D7C7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21CB1-B511-BF46-F9AE-97D0D42C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CA7F-E987-350E-16D5-B2577BF8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101C-FC86-A2F8-081A-ADB56271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3F94-A24D-1EE4-A057-89BF8F85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FA8B7-B1E2-C31C-884A-2893E403A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76B95-F5B6-5ECC-E289-3DB3F3BEB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CC1A6-B37C-4A2F-25B4-DD20C8704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3EDA2-8FF1-37A3-9F8B-11DDE4C2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C3B79-08E0-ED87-A6A0-DDA880A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67AC6-19BD-D931-17A4-2E603806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1B9-A392-E721-9104-52C8D6DD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AF95C-9507-93EB-6145-FF3E7916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07B38-F001-C2AB-9164-2558B8F8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BAE9-AF5F-E5EC-317E-BDB2120E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13B7A-4638-893F-E830-12197AAD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AD3B8-F449-2A7F-FB82-66D9E31B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40BA4-3E99-260B-54D4-9996D328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DF26-EFF5-CD79-CEF8-E104773B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497E-DEB4-2D4B-B97B-5502A7F4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9B2AB-D861-1BCF-AFD5-85F81B2FB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39929-65F4-3239-34FE-AF7DB3E3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0073B-62FF-9934-57A1-CC62EBBB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675B7-B3E3-B615-562D-DFCC59F8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F7F-8164-5F84-8761-08205A33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5A097-324B-A364-6028-BC8CB4ED5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B37C5-A87E-FA14-A0FB-29E9F962A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C6D7E-ADE5-99BB-A7A5-0B5FCE75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E11CD-EBEA-F5EB-6C60-1462DAE8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5FECA-B48D-8DE3-24E9-E8A0FEEC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54F99-2578-D4D9-EEEF-82BABE4D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ECCC-CDE1-CB5D-BE17-93FCD5E84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4129B-78EB-D08D-4C47-C684F792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3432-48FF-4467-91E3-2C784661D27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8530-4BB3-FAE6-2EA4-5DA3EF081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109E-AA7E-66F9-52AA-07AEF1511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85B2-3670-4F5D-9997-D2E23684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nu.ac.b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94DF5-609A-247F-B1BE-BD3969FD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499" y="2766218"/>
            <a:ext cx="4356801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Outfit" pitchFamily="2" charset="0"/>
                <a:cs typeface="Aharoni" panose="02010803020104030203" pitchFamily="2" charset="-79"/>
              </a:rPr>
              <a:t>e-</a:t>
            </a:r>
            <a:r>
              <a:rPr lang="en-US" sz="8000" b="1" dirty="0">
                <a:solidFill>
                  <a:srgbClr val="E90003"/>
                </a:solidFill>
                <a:latin typeface="Outfit" pitchFamily="2" charset="0"/>
                <a:cs typeface="Aharoni" panose="02010803020104030203" pitchFamily="2" charset="-79"/>
              </a:rPr>
              <a:t>Desk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7FF21-40FC-ABBC-2D47-C13AE628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3300" y="2030606"/>
            <a:ext cx="2343629" cy="24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DD7F11-A185-146B-0C95-0F5F1777D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F0A02A-5CCF-3DEB-7B65-05773A55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59" y="1033647"/>
            <a:ext cx="10291482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rgbClr val="00B050"/>
                </a:solidFill>
                <a:latin typeface="Outfit SemiBold" pitchFamily="2" charset="0"/>
                <a:cs typeface="Bangla" panose="03000603000000000000" pitchFamily="66" charset="0"/>
              </a:rPr>
              <a:t>Problems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6D4583-E02E-540D-45C8-0B5D78A4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359210"/>
            <a:ext cx="10210800" cy="16077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b="0" i="0" dirty="0">
                <a:effectLst/>
                <a:latin typeface="Outfit" pitchFamily="2" charset="0"/>
              </a:rPr>
              <a:t>Complexities of Complaints, Suggestions and Applications</a:t>
            </a:r>
          </a:p>
          <a:p>
            <a:pPr>
              <a:lnSpc>
                <a:spcPct val="150000"/>
              </a:lnSpc>
            </a:pPr>
            <a:r>
              <a:rPr lang="en-US" sz="3000" b="0" i="0" dirty="0">
                <a:effectLst/>
                <a:latin typeface="Outfit" pitchFamily="2" charset="0"/>
              </a:rPr>
              <a:t>Lack of Transparency and Accountability</a:t>
            </a:r>
          </a:p>
          <a:p>
            <a:pPr>
              <a:lnSpc>
                <a:spcPct val="150000"/>
              </a:lnSpc>
            </a:pPr>
            <a:r>
              <a:rPr lang="en-US" sz="3000" b="0" i="0" dirty="0">
                <a:effectLst/>
                <a:latin typeface="Outfit" pitchFamily="2" charset="0"/>
              </a:rPr>
              <a:t>Uncertainty in keeping records</a:t>
            </a:r>
            <a:endParaRPr lang="en-US" sz="3000" dirty="0">
              <a:latin typeface="Outfit" pitchFamily="2" charset="0"/>
              <a:cs typeface="Bangla" panose="030006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1DE1B8CC-11B7-FD5D-6E79-FC509FBC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59" y="553998"/>
            <a:ext cx="10291482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rgbClr val="00B050"/>
                </a:solidFill>
                <a:latin typeface="Outfit SemiBold" pitchFamily="2" charset="0"/>
                <a:cs typeface="Bangla" panose="03000603000000000000" pitchFamily="66" charset="0"/>
              </a:rPr>
              <a:t>At a Glance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FCC318-DD63-BA57-5175-8CD1F56806F1}"/>
              </a:ext>
            </a:extLst>
          </p:cNvPr>
          <p:cNvGrpSpPr/>
          <p:nvPr/>
        </p:nvGrpSpPr>
        <p:grpSpPr>
          <a:xfrm>
            <a:off x="1431062" y="2302133"/>
            <a:ext cx="9214336" cy="2379662"/>
            <a:chOff x="1431062" y="2302133"/>
            <a:chExt cx="9214336" cy="237966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A904EEE-70C3-8C49-8323-669F0008F491}"/>
                </a:ext>
              </a:extLst>
            </p:cNvPr>
            <p:cNvSpPr/>
            <p:nvPr/>
          </p:nvSpPr>
          <p:spPr>
            <a:xfrm>
              <a:off x="1609725" y="2302133"/>
              <a:ext cx="1403092" cy="140309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Outfit" pitchFamily="2" charset="0"/>
                </a:rPr>
                <a:t>8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C5FE5D-69D8-778A-45B6-5BC1D83EE35A}"/>
                </a:ext>
              </a:extLst>
            </p:cNvPr>
            <p:cNvSpPr/>
            <p:nvPr/>
          </p:nvSpPr>
          <p:spPr>
            <a:xfrm>
              <a:off x="4103292" y="2302133"/>
              <a:ext cx="1403092" cy="140309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Outfit" pitchFamily="2" charset="0"/>
                </a:rPr>
                <a:t>38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4DD8768-D6A0-F4AA-91A5-17298E5A485F}"/>
                </a:ext>
              </a:extLst>
            </p:cNvPr>
            <p:cNvSpPr/>
            <p:nvPr/>
          </p:nvSpPr>
          <p:spPr>
            <a:xfrm>
              <a:off x="9084477" y="2302133"/>
              <a:ext cx="1403092" cy="140309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latin typeface="Outfit" pitchFamily="2" charset="0"/>
                </a:rPr>
                <a:t>20-30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A8B005A-65DC-9297-45F8-159EBD2D09B7}"/>
                </a:ext>
              </a:extLst>
            </p:cNvPr>
            <p:cNvSpPr/>
            <p:nvPr/>
          </p:nvSpPr>
          <p:spPr>
            <a:xfrm>
              <a:off x="6596859" y="2302133"/>
              <a:ext cx="1403092" cy="14030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Outfit" pitchFamily="2" charset="0"/>
                </a:rPr>
                <a:t>22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93285E-D42C-BB75-7FB4-09E39FD9B0DD}"/>
                </a:ext>
              </a:extLst>
            </p:cNvPr>
            <p:cNvSpPr txBox="1"/>
            <p:nvPr/>
          </p:nvSpPr>
          <p:spPr>
            <a:xfrm>
              <a:off x="1431062" y="3973909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F5597"/>
                  </a:solidFill>
                  <a:latin typeface="Outfit SemiBold" pitchFamily="2" charset="0"/>
                </a:rPr>
                <a:t>Faculties</a:t>
              </a:r>
            </a:p>
            <a:p>
              <a:pPr algn="ctr"/>
              <a:r>
                <a:rPr lang="en-US" sz="2000" dirty="0">
                  <a:solidFill>
                    <a:srgbClr val="2F5597"/>
                  </a:solidFill>
                  <a:latin typeface="Outfit SemiBold" pitchFamily="2" charset="0"/>
                </a:rPr>
                <a:t>and Institutes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D84C5B-BCB2-9CAC-3F22-792476D4D312}"/>
                </a:ext>
              </a:extLst>
            </p:cNvPr>
            <p:cNvSpPr txBox="1"/>
            <p:nvPr/>
          </p:nvSpPr>
          <p:spPr>
            <a:xfrm>
              <a:off x="3931041" y="4127797"/>
              <a:ext cx="1747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55A11"/>
                  </a:solidFill>
                  <a:latin typeface="Outfit SemiBold" pitchFamily="2" charset="0"/>
                </a:rPr>
                <a:t>Departments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49308E0-890B-125C-33F6-862CC217E0F7}"/>
                </a:ext>
              </a:extLst>
            </p:cNvPr>
            <p:cNvSpPr txBox="1"/>
            <p:nvPr/>
          </p:nvSpPr>
          <p:spPr>
            <a:xfrm>
              <a:off x="6774062" y="4127797"/>
              <a:ext cx="1048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Outfit SemiBold" pitchFamily="2" charset="0"/>
                </a:rPr>
                <a:t>Offices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8358E0-98AA-C939-1BB2-9C5574318273}"/>
                </a:ext>
              </a:extLst>
            </p:cNvPr>
            <p:cNvSpPr txBox="1"/>
            <p:nvPr/>
          </p:nvSpPr>
          <p:spPr>
            <a:xfrm>
              <a:off x="8926658" y="3973909"/>
              <a:ext cx="17187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BF9000"/>
                  </a:solidFill>
                  <a:latin typeface="Outfit SemiBold" pitchFamily="2" charset="0"/>
                </a:rPr>
                <a:t>Clubs</a:t>
              </a:r>
            </a:p>
            <a:p>
              <a:pPr algn="ctr"/>
              <a:r>
                <a:rPr lang="en-US" sz="2000" dirty="0">
                  <a:solidFill>
                    <a:srgbClr val="BF9000"/>
                  </a:solidFill>
                  <a:latin typeface="Outfit SemiBold" pitchFamily="2" charset="0"/>
                </a:rPr>
                <a:t>and Societies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6A9D0D4-9EED-FE87-C5AA-3474A8D6B200}"/>
              </a:ext>
            </a:extLst>
          </p:cNvPr>
          <p:cNvSpPr txBox="1"/>
          <p:nvPr/>
        </p:nvSpPr>
        <p:spPr>
          <a:xfrm>
            <a:off x="4670770" y="5404147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Outfit SemiBold" pitchFamily="2" charset="0"/>
              </a:rPr>
              <a:t>Source: </a:t>
            </a:r>
            <a:r>
              <a:rPr lang="en-US" sz="2000" dirty="0">
                <a:solidFill>
                  <a:srgbClr val="00B050"/>
                </a:solidFill>
                <a:latin typeface="Outfit SemiBold" pitchFamily="2" charset="0"/>
                <a:hlinkClick r:id="rId2"/>
              </a:rPr>
              <a:t>www.jnu.ac.bd</a:t>
            </a:r>
            <a:endParaRPr lang="en-US" sz="2000" dirty="0">
              <a:solidFill>
                <a:srgbClr val="00B050"/>
              </a:solidFill>
              <a:latin typeface="Outfi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7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FE90-326F-8468-E88D-99DC3727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691" y="1868487"/>
            <a:ext cx="9472613" cy="429904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Outfit" pitchFamily="2" charset="0"/>
              </a:rPr>
              <a:t>Students will be able to use the system to send their requests, suggestions, and complaints to the appropriate authority. </a:t>
            </a:r>
          </a:p>
          <a:p>
            <a:pPr algn="just"/>
            <a:r>
              <a:rPr lang="en-US" dirty="0">
                <a:latin typeface="Outfit" pitchFamily="2" charset="0"/>
              </a:rPr>
              <a:t>Based on the submission information, the authority can take the appropriate action and will immediately inform the student.</a:t>
            </a:r>
          </a:p>
          <a:p>
            <a:pPr algn="just"/>
            <a:r>
              <a:rPr lang="en-US" dirty="0">
                <a:latin typeface="Outfit" pitchFamily="2" charset="0"/>
              </a:rPr>
              <a:t>The entire process can be readily monitored by higher authorities, and decisions can be made quickly.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A2D5C6AA-CB1B-2BFF-D319-CA34C5B0AF0E}"/>
              </a:ext>
            </a:extLst>
          </p:cNvPr>
          <p:cNvSpPr txBox="1">
            <a:spLocks/>
          </p:cNvSpPr>
          <p:nvPr/>
        </p:nvSpPr>
        <p:spPr>
          <a:xfrm>
            <a:off x="950256" y="542924"/>
            <a:ext cx="102914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solidFill>
                  <a:srgbClr val="00B050"/>
                </a:solidFill>
                <a:latin typeface="Outfit SemiBold" pitchFamily="2" charset="0"/>
                <a:cs typeface="Bangla" panose="03000603000000000000" pitchFamily="66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4077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D4FA58-12A6-233E-B2D2-1070BE0D8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496" y="-152400"/>
            <a:ext cx="3713997" cy="7162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DFC86-3229-2EEA-7C57-BD202532EDFB}"/>
              </a:ext>
            </a:extLst>
          </p:cNvPr>
          <p:cNvSpPr txBox="1">
            <a:spLocks/>
          </p:cNvSpPr>
          <p:nvPr/>
        </p:nvSpPr>
        <p:spPr>
          <a:xfrm>
            <a:off x="4550493" y="820021"/>
            <a:ext cx="6805010" cy="479020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  <a:latin typeface="Outfit SemiBold" pitchFamily="2" charset="0"/>
              </a:rPr>
              <a:t>Office-specific submissions</a:t>
            </a:r>
          </a:p>
          <a:p>
            <a:pPr indent="0" algn="just">
              <a:buNone/>
            </a:pPr>
            <a:r>
              <a:rPr lang="en-US" sz="2400" dirty="0">
                <a:latin typeface="Outfit" pitchFamily="2" charset="0"/>
              </a:rPr>
              <a:t>Students can directly submit their complaints, suggestions, or requests to a specific office or department, ensuring targeted communication.</a:t>
            </a:r>
          </a:p>
          <a:p>
            <a:pPr indent="0" algn="just">
              <a:buNone/>
            </a:pPr>
            <a:endParaRPr lang="en-US" sz="2400" dirty="0">
              <a:latin typeface="Outfit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utfit SemiBold" pitchFamily="2" charset="0"/>
              </a:rPr>
              <a:t>Efficient tracking</a:t>
            </a:r>
          </a:p>
          <a:p>
            <a:pPr indent="0" algn="just">
              <a:buNone/>
            </a:pPr>
            <a:r>
              <a:rPr lang="en-US" sz="2400" dirty="0">
                <a:latin typeface="Outfit" pitchFamily="2" charset="0"/>
              </a:rPr>
              <a:t>Students can easily monitor the status and progress of their submissions related to a particular office.</a:t>
            </a:r>
          </a:p>
          <a:p>
            <a:pPr indent="0">
              <a:buNone/>
            </a:pPr>
            <a:endParaRPr lang="en-US" sz="2400" dirty="0">
              <a:latin typeface="Outfit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utfit SemiBold" pitchFamily="2" charset="0"/>
              </a:rPr>
              <a:t>Digital Record</a:t>
            </a:r>
          </a:p>
          <a:p>
            <a:pPr indent="0" algn="just">
              <a:buNone/>
            </a:pPr>
            <a:r>
              <a:rPr lang="en-US" sz="2400" dirty="0">
                <a:latin typeface="Outfit" pitchFamily="2" charset="0"/>
              </a:rPr>
              <a:t>Since the information will be saved digitally, it is less likely to be lost or forgotten.</a:t>
            </a:r>
          </a:p>
        </p:txBody>
      </p:sp>
    </p:spTree>
    <p:extLst>
      <p:ext uri="{BB962C8B-B14F-4D97-AF65-F5344CB8AC3E}">
        <p14:creationId xmlns:p14="http://schemas.microsoft.com/office/powerpoint/2010/main" val="323775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CDE98E5-028D-CBBA-C4AD-5420656B571E}"/>
              </a:ext>
            </a:extLst>
          </p:cNvPr>
          <p:cNvGrpSpPr/>
          <p:nvPr/>
        </p:nvGrpSpPr>
        <p:grpSpPr>
          <a:xfrm>
            <a:off x="0" y="-114300"/>
            <a:ext cx="11812554" cy="7086600"/>
            <a:chOff x="-102636" y="-23327"/>
            <a:chExt cx="11812554" cy="7086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0B27F4-B97D-5D30-D772-2B567BAE0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02636" y="-23327"/>
              <a:ext cx="3713997" cy="7086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4438E83-77D1-745C-29CA-8693A193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76878" y="-23133"/>
              <a:ext cx="3713997" cy="7067550"/>
            </a:xfrm>
            <a:prstGeom prst="rect">
              <a:avLst/>
            </a:prstGeom>
          </p:spPr>
        </p:pic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9E7FDD51-CC12-E63A-65FD-C71B7A5C2D2B}"/>
                </a:ext>
              </a:extLst>
            </p:cNvPr>
            <p:cNvSpPr txBox="1">
              <a:spLocks/>
            </p:cNvSpPr>
            <p:nvPr/>
          </p:nvSpPr>
          <p:spPr>
            <a:xfrm>
              <a:off x="6475445" y="1691764"/>
              <a:ext cx="5234473" cy="365641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>
                  <a:latin typeface="Outfit" pitchFamily="2" charset="0"/>
                </a:rPr>
                <a:t>Automatically retrieve student information.</a:t>
              </a:r>
            </a:p>
            <a:p>
              <a:pPr algn="just"/>
              <a:r>
                <a:rPr lang="en-US" dirty="0">
                  <a:latin typeface="Outfit" pitchFamily="2" charset="0"/>
                </a:rPr>
                <a:t>Select the desired office for filing a complaint.</a:t>
              </a:r>
            </a:p>
            <a:p>
              <a:pPr algn="just"/>
              <a:r>
                <a:rPr lang="en-US" dirty="0">
                  <a:latin typeface="Outfit" pitchFamily="2" charset="0"/>
                </a:rPr>
                <a:t>Describe the complaint.</a:t>
              </a:r>
            </a:p>
            <a:p>
              <a:pPr algn="just"/>
              <a:r>
                <a:rPr lang="en-US" dirty="0">
                  <a:latin typeface="Outfit" pitchFamily="2" charset="0"/>
                </a:rPr>
                <a:t>Upload relevant media.</a:t>
              </a:r>
            </a:p>
            <a:p>
              <a:pPr algn="just"/>
              <a:r>
                <a:rPr lang="en-US" dirty="0">
                  <a:latin typeface="Outfit" pitchFamily="2" charset="0"/>
                </a:rPr>
                <a:t>Take a personal image for verification purposes.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27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EC8E3A-C9E7-FE9C-C036-C93A4E671340}"/>
              </a:ext>
            </a:extLst>
          </p:cNvPr>
          <p:cNvGrpSpPr/>
          <p:nvPr/>
        </p:nvGrpSpPr>
        <p:grpSpPr>
          <a:xfrm>
            <a:off x="0" y="-133738"/>
            <a:ext cx="11821885" cy="7162800"/>
            <a:chOff x="0" y="-133738"/>
            <a:chExt cx="11821885" cy="7162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945352-FFA5-D7BA-A756-DA0E8C550245}"/>
                </a:ext>
              </a:extLst>
            </p:cNvPr>
            <p:cNvGrpSpPr/>
            <p:nvPr/>
          </p:nvGrpSpPr>
          <p:grpSpPr>
            <a:xfrm>
              <a:off x="0" y="-133738"/>
              <a:ext cx="6793515" cy="7162800"/>
              <a:chOff x="1761152" y="-80683"/>
              <a:chExt cx="6793515" cy="71628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3528E8D-CC9F-3BFF-8B80-92C70AFB9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761152" y="-69685"/>
                <a:ext cx="3713997" cy="714080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B09150E-E10F-961A-9A5C-A2015A332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840670" y="-80683"/>
                <a:ext cx="3713997" cy="7162800"/>
              </a:xfrm>
              <a:prstGeom prst="rect">
                <a:avLst/>
              </a:prstGeom>
            </p:spPr>
          </p:pic>
        </p:grp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D7B201A2-7AB6-BF88-84D6-CFD72CD38D2B}"/>
                </a:ext>
              </a:extLst>
            </p:cNvPr>
            <p:cNvSpPr txBox="1">
              <a:spLocks/>
            </p:cNvSpPr>
            <p:nvPr/>
          </p:nvSpPr>
          <p:spPr>
            <a:xfrm>
              <a:off x="6587412" y="1297250"/>
              <a:ext cx="5234473" cy="426349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>
                  <a:latin typeface="Outfit" pitchFamily="2" charset="0"/>
                </a:rPr>
                <a:t>The admin can see the user posts on their home page.</a:t>
              </a:r>
            </a:p>
            <a:p>
              <a:pPr algn="just"/>
              <a:r>
                <a:rPr lang="en-US" dirty="0">
                  <a:latin typeface="Outfit" pitchFamily="2" charset="0"/>
                </a:rPr>
                <a:t>Admin can approve or reject valid or invalid complaints and forward them to the respective office if needed.</a:t>
              </a:r>
            </a:p>
            <a:p>
              <a:pPr algn="just"/>
              <a:r>
                <a:rPr lang="en-US" dirty="0">
                  <a:latin typeface="Outfit" pitchFamily="2" charset="0"/>
                </a:rPr>
                <a:t>Admin can comment or reply to posts.</a:t>
              </a:r>
            </a:p>
            <a:p>
              <a:pPr algn="just"/>
              <a:r>
                <a:rPr lang="en-US" dirty="0">
                  <a:latin typeface="Outfit" pitchFamily="2" charset="0"/>
                </a:rPr>
                <a:t>Progress status shows the current complaint status.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9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63A711-21D3-1E9A-476F-4B1582A27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680" y="-434487"/>
            <a:ext cx="9692640" cy="77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1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2FC12E-0648-98F0-0B13-83EA7A538EFD}"/>
              </a:ext>
            </a:extLst>
          </p:cNvPr>
          <p:cNvGrpSpPr/>
          <p:nvPr/>
        </p:nvGrpSpPr>
        <p:grpSpPr>
          <a:xfrm>
            <a:off x="950259" y="743438"/>
            <a:ext cx="10291482" cy="5371124"/>
            <a:chOff x="950259" y="490377"/>
            <a:chExt cx="10291482" cy="5371124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1594E69B-9A20-AF39-62B6-C0A882EFB2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5161243"/>
                </p:ext>
              </p:extLst>
            </p:nvPr>
          </p:nvGraphicFramePr>
          <p:xfrm>
            <a:off x="3063240" y="1452046"/>
            <a:ext cx="6065520" cy="34477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itle 6">
              <a:extLst>
                <a:ext uri="{FF2B5EF4-FFF2-40B4-BE49-F238E27FC236}">
                  <a16:creationId xmlns:a16="http://schemas.microsoft.com/office/drawing/2014/main" id="{C3267C01-C6C0-C721-4F28-5744F13963DF}"/>
                </a:ext>
              </a:extLst>
            </p:cNvPr>
            <p:cNvSpPr txBox="1">
              <a:spLocks/>
            </p:cNvSpPr>
            <p:nvPr/>
          </p:nvSpPr>
          <p:spPr>
            <a:xfrm>
              <a:off x="950259" y="490377"/>
              <a:ext cx="10291482" cy="132556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5000" dirty="0">
                  <a:solidFill>
                    <a:srgbClr val="00B050"/>
                  </a:solidFill>
                  <a:latin typeface="Outfit SemiBold" pitchFamily="2" charset="0"/>
                  <a:cs typeface="Bangla" panose="03000603000000000000" pitchFamily="66" charset="0"/>
                </a:rPr>
                <a:t>System Development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A031CC-6BB4-1B64-9C09-EC0BFCF16398}"/>
                </a:ext>
              </a:extLst>
            </p:cNvPr>
            <p:cNvSpPr txBox="1"/>
            <p:nvPr/>
          </p:nvSpPr>
          <p:spPr>
            <a:xfrm>
              <a:off x="1464906" y="5399836"/>
              <a:ext cx="926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Outfit" pitchFamily="2" charset="0"/>
                </a:rPr>
                <a:t>We are expecting to finish this project within the next four months.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11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262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Outfit</vt:lpstr>
      <vt:lpstr>Outfit SemiBold</vt:lpstr>
      <vt:lpstr>Office Theme</vt:lpstr>
      <vt:lpstr>e-Desk</vt:lpstr>
      <vt:lpstr>Problems</vt:lpstr>
      <vt:lpstr>At a Glance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e-Complaint</dc:title>
  <dc:creator>Rhythm</dc:creator>
  <cp:lastModifiedBy>Rayhan</cp:lastModifiedBy>
  <cp:revision>47</cp:revision>
  <dcterms:created xsi:type="dcterms:W3CDTF">2022-09-07T05:31:41Z</dcterms:created>
  <dcterms:modified xsi:type="dcterms:W3CDTF">2023-06-18T06:52:21Z</dcterms:modified>
</cp:coreProperties>
</file>