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9FDE-83E4-438E-B676-011E18C57FF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FC5-0D01-4604-B7C9-DA6E500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9FDE-83E4-438E-B676-011E18C57FF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FC5-0D01-4604-B7C9-DA6E500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9FDE-83E4-438E-B676-011E18C57FF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FC5-0D01-4604-B7C9-DA6E500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6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9FDE-83E4-438E-B676-011E18C57FF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FC5-0D01-4604-B7C9-DA6E500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5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9FDE-83E4-438E-B676-011E18C57FF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FC5-0D01-4604-B7C9-DA6E500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9FDE-83E4-438E-B676-011E18C57FF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FC5-0D01-4604-B7C9-DA6E500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7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9FDE-83E4-438E-B676-011E18C57FF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FC5-0D01-4604-B7C9-DA6E500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4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9FDE-83E4-438E-B676-011E18C57FF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FC5-0D01-4604-B7C9-DA6E500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9FDE-83E4-438E-B676-011E18C57FF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FC5-0D01-4604-B7C9-DA6E500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7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9FDE-83E4-438E-B676-011E18C57FF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FC5-0D01-4604-B7C9-DA6E500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9FDE-83E4-438E-B676-011E18C57FF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FC5-0D01-4604-B7C9-DA6E500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9FDE-83E4-438E-B676-011E18C57FF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3BFC5-0D01-4604-B7C9-DA6E500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9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CSE-3103 </a:t>
            </a:r>
            <a:r>
              <a:rPr lang="en-US" b="1" dirty="0"/>
              <a:t>Mathematical Analysis for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5119"/>
            <a:ext cx="9144000" cy="165576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Tanvir Ahammad</a:t>
            </a:r>
          </a:p>
          <a:p>
            <a:r>
              <a:rPr lang="en-US" dirty="0"/>
              <a:t>Lecturer, Dept. of CSE, </a:t>
            </a:r>
            <a:r>
              <a:rPr lang="en-US" dirty="0" err="1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7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provide students with sufficient mathematical knowledge to enable them to understand the foundations of their subject for both study purposes and later career development</a:t>
            </a:r>
          </a:p>
          <a:p>
            <a:pPr algn="just"/>
            <a:r>
              <a:rPr lang="en-US" dirty="0"/>
              <a:t>To bridge the gap to introduce students to the language and methods of professional mathematics</a:t>
            </a:r>
          </a:p>
        </p:txBody>
      </p:sp>
    </p:spTree>
    <p:extLst>
      <p:ext uri="{BB962C8B-B14F-4D97-AF65-F5344CB8AC3E}">
        <p14:creationId xmlns:p14="http://schemas.microsoft.com/office/powerpoint/2010/main" val="151334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course is to</a:t>
            </a:r>
          </a:p>
          <a:p>
            <a:pPr lvl="1"/>
            <a:r>
              <a:rPr lang="en-US" dirty="0"/>
              <a:t>Account for the main concepts of real analysis.</a:t>
            </a:r>
          </a:p>
          <a:p>
            <a:pPr lvl="1"/>
            <a:r>
              <a:rPr lang="en-US" dirty="0"/>
              <a:t>Understand and use the basic principles in mathematical analysis on a relatively high level in the forefront of knowledge in the field.</a:t>
            </a:r>
          </a:p>
          <a:p>
            <a:pPr lvl="1"/>
            <a:r>
              <a:rPr lang="en-US" dirty="0"/>
              <a:t>Solve relatively advanced problems connected to mathematical analysis of computer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8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the end of this course, students will be able to:</a:t>
            </a:r>
          </a:p>
          <a:p>
            <a:pPr lvl="1"/>
            <a:r>
              <a:rPr lang="en-US" dirty="0"/>
              <a:t>Understand the core principles of mathematical modeling.</a:t>
            </a:r>
          </a:p>
          <a:p>
            <a:pPr lvl="1"/>
            <a:r>
              <a:rPr lang="en-US" dirty="0"/>
              <a:t>Begin to model the observable world in terms of a mathematical language</a:t>
            </a:r>
          </a:p>
          <a:p>
            <a:pPr lvl="1"/>
            <a:r>
              <a:rPr lang="en-US" dirty="0"/>
              <a:t>Have a working knowledge of some of the key model creation tools</a:t>
            </a:r>
          </a:p>
          <a:p>
            <a:pPr lvl="1"/>
            <a:r>
              <a:rPr lang="en-US" dirty="0"/>
              <a:t>Communicate their modeling in the form of a oral and/or written presentations.</a:t>
            </a:r>
          </a:p>
          <a:p>
            <a:pPr lvl="1"/>
            <a:r>
              <a:rPr lang="en-US" dirty="0"/>
              <a:t>Have a working knowledge of some of the key mathematical modeling solution tools</a:t>
            </a:r>
          </a:p>
          <a:p>
            <a:pPr lvl="1"/>
            <a:r>
              <a:rPr lang="en-US" dirty="0"/>
              <a:t>Realize that applied mathematics is far more subjective than commonly assumed.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5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Recurrent problems; </a:t>
            </a:r>
          </a:p>
          <a:p>
            <a:r>
              <a:rPr lang="en-US" dirty="0"/>
              <a:t>Manipulation of sums; </a:t>
            </a:r>
          </a:p>
          <a:p>
            <a:r>
              <a:rPr lang="en-US" dirty="0"/>
              <a:t>Number theory; </a:t>
            </a:r>
          </a:p>
          <a:p>
            <a:r>
              <a:rPr lang="en-US" dirty="0"/>
              <a:t>Special numbers; </a:t>
            </a:r>
          </a:p>
          <a:p>
            <a:r>
              <a:rPr lang="en-US" dirty="0"/>
              <a:t>generating functions.</a:t>
            </a:r>
          </a:p>
          <a:p>
            <a:r>
              <a:rPr lang="en-US" dirty="0"/>
              <a:t> Random variables; </a:t>
            </a:r>
          </a:p>
          <a:p>
            <a:r>
              <a:rPr lang="en-US" dirty="0"/>
              <a:t>Stochastic process; </a:t>
            </a:r>
          </a:p>
          <a:p>
            <a:r>
              <a:rPr lang="en-US" dirty="0"/>
              <a:t>Markov chains: discrete parameter, continuous parameter, birth-death process;</a:t>
            </a:r>
          </a:p>
          <a:p>
            <a:r>
              <a:rPr lang="en-US" dirty="0"/>
              <a:t> Queuing models: birth-death model, Markovian model, open and closed queuing network; </a:t>
            </a:r>
          </a:p>
          <a:p>
            <a:r>
              <a:rPr lang="en-US" dirty="0"/>
              <a:t>Application of queuing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9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Concrete Mathematics, 2nd Edition, by - Ronald L. Graham, Donald E. Knuth and Oren </a:t>
            </a:r>
            <a:r>
              <a:rPr lang="en-US" dirty="0" err="1"/>
              <a:t>Patashnik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Roger Cook, Mathematical Analysis for CS</a:t>
            </a:r>
          </a:p>
          <a:p>
            <a:r>
              <a:rPr lang="en-US" dirty="0"/>
              <a:t>Waller </a:t>
            </a:r>
            <a:r>
              <a:rPr lang="en-US" dirty="0" err="1"/>
              <a:t>Rudin</a:t>
            </a:r>
            <a:r>
              <a:rPr lang="en-US" dirty="0"/>
              <a:t>, Principles of  Mathematical Analysis </a:t>
            </a:r>
          </a:p>
          <a:p>
            <a:pPr lvl="0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7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 &amp; Wikis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http://www.cs.ioc.ee/cm/</a:t>
            </a:r>
          </a:p>
          <a:p>
            <a:r>
              <a:rPr lang="en-US" dirty="0"/>
              <a:t>http://www3.cs.stonybrook.edu/~algorith/math-video/</a:t>
            </a:r>
          </a:p>
        </p:txBody>
      </p:sp>
    </p:spTree>
    <p:extLst>
      <p:ext uri="{BB962C8B-B14F-4D97-AF65-F5344CB8AC3E}">
        <p14:creationId xmlns:p14="http://schemas.microsoft.com/office/powerpoint/2010/main" val="48790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321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CSE-3103 Mathematical Analysis for Computer Science</vt:lpstr>
      <vt:lpstr>Introduction</vt:lpstr>
      <vt:lpstr>Objective</vt:lpstr>
      <vt:lpstr>Learning outcomes</vt:lpstr>
      <vt:lpstr>Course contents</vt:lpstr>
      <vt:lpstr>Reference book</vt:lpstr>
      <vt:lpstr>URLs &amp; Wikis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Lincon</dc:creator>
  <cp:lastModifiedBy>Rayhan</cp:lastModifiedBy>
  <cp:revision>17</cp:revision>
  <dcterms:created xsi:type="dcterms:W3CDTF">2018-04-29T16:57:13Z</dcterms:created>
  <dcterms:modified xsi:type="dcterms:W3CDTF">2023-07-19T17:51:41Z</dcterms:modified>
</cp:coreProperties>
</file>