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77" r:id="rId4"/>
    <p:sldId id="258" r:id="rId5"/>
    <p:sldId id="260" r:id="rId6"/>
    <p:sldId id="270" r:id="rId7"/>
    <p:sldId id="271" r:id="rId8"/>
    <p:sldId id="285" r:id="rId9"/>
    <p:sldId id="272" r:id="rId10"/>
    <p:sldId id="273" r:id="rId11"/>
    <p:sldId id="274" r:id="rId12"/>
    <p:sldId id="275" r:id="rId13"/>
    <p:sldId id="276" r:id="rId14"/>
    <p:sldId id="278" r:id="rId15"/>
    <p:sldId id="279" r:id="rId16"/>
    <p:sldId id="287" r:id="rId17"/>
    <p:sldId id="288" r:id="rId18"/>
    <p:sldId id="289" r:id="rId19"/>
    <p:sldId id="290" r:id="rId20"/>
    <p:sldId id="28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41" autoAdjust="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5E7A4-0EEF-4B69-B586-499CDAA3472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25A6E-BBE5-4653-A088-3C62DA05C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3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p(x=14)= .1; p(x&gt;=12)= (.2 + .1 +.1) = .4; p(x≤11)= (.4 +.2) = .6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25A6E-BBE5-4653-A088-3C62DA05C7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58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simplistic example, your end point (the office) is deterministic, but your route sequence is a stochastic process.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25A6E-BBE5-4653-A088-3C62DA05C7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37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BB35885-D3F3-466F-9AB7-527617A58323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F32C211-6408-4DE7-95B7-CB9081C88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5885-D3F3-466F-9AB7-527617A58323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C211-6408-4DE7-95B7-CB9081C88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5885-D3F3-466F-9AB7-527617A58323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C211-6408-4DE7-95B7-CB9081C88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5885-D3F3-466F-9AB7-527617A58323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C211-6408-4DE7-95B7-CB9081C882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5885-D3F3-466F-9AB7-527617A58323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C211-6408-4DE7-95B7-CB9081C882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5885-D3F3-466F-9AB7-527617A58323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C211-6408-4DE7-95B7-CB9081C882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5885-D3F3-466F-9AB7-527617A58323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C211-6408-4DE7-95B7-CB9081C8821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5885-D3F3-466F-9AB7-527617A58323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C211-6408-4DE7-95B7-CB9081C8821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5885-D3F3-466F-9AB7-527617A58323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C211-6408-4DE7-95B7-CB9081C88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BB35885-D3F3-466F-9AB7-527617A58323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C211-6408-4DE7-95B7-CB9081C8821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BB35885-D3F3-466F-9AB7-527617A58323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F32C211-6408-4DE7-95B7-CB9081C8821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BB35885-D3F3-466F-9AB7-527617A58323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F32C211-6408-4DE7-95B7-CB9081C882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at-is-a-stochastic-process-What-are-some-real-life-examples" TargetMode="External"/><Relationship Id="rId2" Type="http://schemas.openxmlformats.org/officeDocument/2006/relationships/hyperlink" Target="https://www.quora.com/What-is-a-random-variab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8206680" cy="182976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askerville Old Face" pitchFamily="18" charset="0"/>
              </a:rPr>
              <a:t>Lecture 13: Random variables and Stochastic process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Mean of a Probability Distribution</a:t>
            </a:r>
          </a:p>
        </p:txBody>
      </p:sp>
      <p:graphicFrame>
        <p:nvGraphicFramePr>
          <p:cNvPr id="25602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2571736" y="1714488"/>
          <a:ext cx="3103578" cy="88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8840" imgH="253800" progId="Equation.3">
                  <p:embed/>
                </p:oleObj>
              </mc:Choice>
              <mc:Fallback>
                <p:oleObj name="Equation" r:id="rId2" imgW="888840" imgH="2538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1714488"/>
                        <a:ext cx="3103578" cy="88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714348" y="3059668"/>
            <a:ext cx="7072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600" dirty="0">
                <a:latin typeface="Baskerville Old Face" pitchFamily="18" charset="0"/>
              </a:rPr>
              <a:t> </a:t>
            </a:r>
            <a:r>
              <a:rPr lang="en-US" sz="3600" dirty="0">
                <a:latin typeface="Symbol" pitchFamily="18" charset="2"/>
              </a:rPr>
              <a:t>m </a:t>
            </a:r>
            <a:r>
              <a:rPr lang="en-US" sz="3600" dirty="0">
                <a:latin typeface="Baskerville Old Face" pitchFamily="18" charset="0"/>
              </a:rPr>
              <a:t>is called the mean or expected value of the probability distribution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02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chemeClr val="tx1"/>
                </a:solidFill>
                <a:latin typeface="Baskerville Old Face" pitchFamily="18" charset="0"/>
              </a:rPr>
              <a:t>The probability distribution shown represents the number of trips of five nights or more that American adults take per year. Find the mean.</a:t>
            </a:r>
            <a:br>
              <a:rPr lang="en-US" dirty="0"/>
            </a:b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99303" y="1700808"/>
            <a:ext cx="6572296" cy="426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Baskerville Old Face" pitchFamily="18" charset="0"/>
              </a:rPr>
              <a:t>Standard Deviation of a Probability Distribution</a:t>
            </a:r>
          </a:p>
        </p:txBody>
      </p:sp>
      <p:graphicFrame>
        <p:nvGraphicFramePr>
          <p:cNvPr id="27650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2357422" y="1714488"/>
          <a:ext cx="3321258" cy="75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560" imgH="279360" progId="Equation.3">
                  <p:embed/>
                </p:oleObj>
              </mc:Choice>
              <mc:Fallback>
                <p:oleObj name="Equation" r:id="rId2" imgW="1231560" imgH="27936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1714488"/>
                        <a:ext cx="3321258" cy="75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5786" y="3714752"/>
            <a:ext cx="721523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Symbol"/>
              <a:buChar char="s"/>
              <a:defRPr/>
            </a:pPr>
            <a:r>
              <a:rPr lang="en-US" sz="3200" dirty="0">
                <a:latin typeface="+mn-lt"/>
              </a:rPr>
              <a:t> is  called the standard deviation</a:t>
            </a:r>
          </a:p>
          <a:p>
            <a:pPr>
              <a:defRPr/>
            </a:pPr>
            <a:r>
              <a:rPr lang="en-US" sz="3200" dirty="0">
                <a:latin typeface="+mn-lt"/>
              </a:rPr>
              <a:t>of the probability distribution</a:t>
            </a:r>
            <a:endParaRPr lang="en-US" sz="3200" dirty="0">
              <a:latin typeface="Symbol" pitchFamily="18" charset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43890" cy="1725602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3200" dirty="0">
                <a:solidFill>
                  <a:schemeClr val="tx1"/>
                </a:solidFill>
                <a:latin typeface="Baskerville Old Face" pitchFamily="18" charset="0"/>
              </a:rPr>
              <a:t>The probability distribution shown represents the number of trips of five nights or more that American adults take per year. Find the standard deviation.</a:t>
            </a:r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01707" y="1996114"/>
            <a:ext cx="6842293" cy="4400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4525963"/>
              </a:xfrm>
            </p:spPr>
            <p:txBody>
              <a:bodyPr>
                <a:normAutofit fontScale="92500"/>
              </a:bodyPr>
              <a:lstStyle/>
              <a:p>
                <a:pPr algn="just"/>
                <a:r>
                  <a:rPr lang="en-US" sz="2600" dirty="0">
                    <a:latin typeface="Baskerville Old Face" pitchFamily="18" charset="0"/>
                  </a:rPr>
                  <a:t>In probability theory, a </a:t>
                </a:r>
                <a:r>
                  <a:rPr lang="en-US" sz="2600" b="1" dirty="0">
                    <a:latin typeface="Baskerville Old Face" pitchFamily="18" charset="0"/>
                  </a:rPr>
                  <a:t>stochastic</a:t>
                </a:r>
                <a:r>
                  <a:rPr lang="en-US" sz="2600" dirty="0">
                    <a:latin typeface="Baskerville Old Face" pitchFamily="18" charset="0"/>
                  </a:rPr>
                  <a:t>, or sometimes </a:t>
                </a:r>
                <a:r>
                  <a:rPr lang="en-US" sz="2600" b="1" dirty="0">
                    <a:latin typeface="Baskerville Old Face" pitchFamily="18" charset="0"/>
                  </a:rPr>
                  <a:t>random process</a:t>
                </a:r>
                <a:r>
                  <a:rPr lang="en-US" sz="2600" dirty="0">
                    <a:latin typeface="Baskerville Old Face" pitchFamily="18" charset="0"/>
                  </a:rPr>
                  <a:t> is a collection of random variables; this is often used to represent the evolution of some random value, or system, over time. </a:t>
                </a:r>
              </a:p>
              <a:p>
                <a:pPr algn="just"/>
                <a:r>
                  <a:rPr lang="en-US" sz="2400" dirty="0">
                    <a:latin typeface="Baskerville Old Face" panose="02020602080505020303" pitchFamily="18" charset="0"/>
                  </a:rPr>
                  <a:t>A stochastic process is family of time indexed random variable where </a:t>
                </a:r>
                <a:r>
                  <a:rPr lang="en-US" sz="2400" dirty="0" err="1">
                    <a:latin typeface="Baskerville Old Face" panose="02020602080505020303" pitchFamily="18" charset="0"/>
                  </a:rPr>
                  <a:t>Xt</a:t>
                </a:r>
                <a:r>
                  <a:rPr lang="en-US" sz="2400" dirty="0">
                    <a:latin typeface="Baskerville Old Face" panose="02020602080505020303" pitchFamily="18" charset="0"/>
                  </a:rPr>
                  <a:t> belongs to index set . Formal notation 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latin typeface="Baskerville Old Face" panose="02020602080505020303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Baskerville Old Face" panose="02020602080505020303" pitchFamily="18" charset="0"/>
                  </a:rPr>
                  <a:t> is a random variable representing a value observed at time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Baskerville Old Face" panose="02020602080505020303" pitchFamily="18" charset="0"/>
                  </a:rPr>
                  <a:t>.  </a:t>
                </a:r>
              </a:p>
              <a:p>
                <a:pPr algn="just"/>
                <a:r>
                  <a:rPr lang="en-US" sz="2600" dirty="0">
                    <a:latin typeface="Baskerville Old Face" pitchFamily="18" charset="0"/>
                  </a:rPr>
                  <a:t>In many stochastic processes, the movement to the next state or position depends on only the current state, and is independent from prior states or values the process has taken. </a:t>
                </a:r>
              </a:p>
              <a:p>
                <a:pPr lvl="1" algn="just"/>
                <a:r>
                  <a:rPr lang="en-US" sz="2200" dirty="0">
                    <a:latin typeface="Baskerville Old Face" pitchFamily="18" charset="0"/>
                  </a:rPr>
                  <a:t>whereas in deterministic process if the initial point is known, the next step or result is predictable.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4525963"/>
              </a:xfrm>
              <a:blipFill rotWithShape="0">
                <a:blip r:embed="rId2"/>
                <a:stretch>
                  <a:fillRect t="-1078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Baskerville Old Face" pitchFamily="18" charset="0"/>
              </a:rPr>
              <a:t>Stochastic 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AutoShape 2" descr="{\displaystyle \{X(t):t\in T\}.}"/>
          <p:cNvSpPr>
            <a:spLocks noChangeAspect="1" noChangeArrowheads="1"/>
          </p:cNvSpPr>
          <p:nvPr/>
        </p:nvSpPr>
        <p:spPr bwMode="auto">
          <a:xfrm>
            <a:off x="155575" y="-2081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34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itchFamily="18" charset="0"/>
              </a:rPr>
              <a:t>Familiar examples of stochastic processes include </a:t>
            </a:r>
          </a:p>
          <a:p>
            <a:pPr marL="950976" lvl="2" indent="-457200"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Baskerville Old Face" pitchFamily="18" charset="0"/>
              </a:rPr>
              <a:t>stock market and exchange rate fluctuations; </a:t>
            </a:r>
          </a:p>
          <a:p>
            <a:pPr marL="950976" lvl="2" indent="-457200"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Baskerville Old Face" pitchFamily="18" charset="0"/>
              </a:rPr>
              <a:t>signals such as speech; audio and video; </a:t>
            </a:r>
          </a:p>
          <a:p>
            <a:pPr marL="950976" lvl="2" indent="-457200"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Baskerville Old Face" pitchFamily="18" charset="0"/>
              </a:rPr>
              <a:t>medical data such as a patient's EKG, EEG, blood pressure or temperature; and </a:t>
            </a:r>
          </a:p>
          <a:p>
            <a:pPr marL="950976" lvl="2" indent="-457200"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Baskerville Old Face" pitchFamily="18" charset="0"/>
              </a:rPr>
              <a:t>random movement such as Brownian motion or random walks.</a:t>
            </a:r>
          </a:p>
          <a:p>
            <a:pPr marL="0" indent="0" algn="just">
              <a:buNone/>
            </a:pPr>
            <a:endParaRPr lang="en-US" sz="3200" dirty="0">
              <a:latin typeface="Baskerville Old Fac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</p:spTree>
    <p:extLst>
      <p:ext uri="{BB962C8B-B14F-4D97-AF65-F5344CB8AC3E}">
        <p14:creationId xmlns:p14="http://schemas.microsoft.com/office/powerpoint/2010/main" val="2847776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Baskerville Old Face" panose="02020602080505020303" pitchFamily="18" charset="0"/>
              </a:rPr>
              <a:t>Reaching your place of work from your home. Let us say there are three different routes do this, all of them equal in distance/traffic congestion/safety. And also let us say these routes intersect at various points before you reach your office. By this I mean, you can switch between the routes and end-route.</a:t>
            </a:r>
          </a:p>
          <a:p>
            <a:pPr lvl="1" algn="just"/>
            <a:r>
              <a:rPr lang="en-US" dirty="0">
                <a:latin typeface="Baskerville Old Face" panose="02020602080505020303" pitchFamily="18" charset="0"/>
              </a:rPr>
              <a:t>you have three choices [A,B,C]. You may pick any of them with probability 1/3. Say you pick route A</a:t>
            </a:r>
          </a:p>
          <a:p>
            <a:pPr lvl="1" algn="just"/>
            <a:r>
              <a:rPr lang="en-US" dirty="0">
                <a:latin typeface="Baskerville Old Face" panose="02020602080505020303" pitchFamily="18" charset="0"/>
              </a:rPr>
              <a:t>at each intersection, you have more possibilities: stay on route A, switch to route B or switch to route C.</a:t>
            </a:r>
          </a:p>
          <a:p>
            <a:pPr lvl="1" algn="just"/>
            <a:r>
              <a:rPr lang="en-US" dirty="0">
                <a:latin typeface="Baskerville Old Face" panose="02020602080505020303" pitchFamily="18" charset="0"/>
              </a:rPr>
              <a:t>The final route sequence you will take to reach the office (home--&gt;A, A, B, C, A, A, C --&gt;office) is not "deterministic"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653470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Stochastic process is classified into </a:t>
            </a:r>
            <a:r>
              <a:rPr lang="en-US" dirty="0">
                <a:solidFill>
                  <a:srgbClr val="FF0000"/>
                </a:solidFill>
              </a:rPr>
              <a:t>discrete and continuous</a:t>
            </a:r>
            <a:r>
              <a:rPr lang="en-US" dirty="0"/>
              <a:t>, but four categories on the basis of state space and time space</a:t>
            </a:r>
          </a:p>
          <a:p>
            <a:pPr lvl="1"/>
            <a:r>
              <a:rPr lang="en-US" dirty="0"/>
              <a:t>Discrete time , Discrete state space</a:t>
            </a:r>
          </a:p>
          <a:p>
            <a:pPr lvl="1"/>
            <a:r>
              <a:rPr lang="en-US" dirty="0"/>
              <a:t>Discrete time , Continuous state space</a:t>
            </a:r>
          </a:p>
          <a:p>
            <a:pPr lvl="1"/>
            <a:r>
              <a:rPr lang="en-US" dirty="0"/>
              <a:t>Continuous time , Discrete state space</a:t>
            </a:r>
          </a:p>
          <a:p>
            <a:pPr lvl="1"/>
            <a:r>
              <a:rPr lang="en-US" dirty="0"/>
              <a:t>Continuous time, Continuous state space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stochastic process</a:t>
            </a:r>
          </a:p>
        </p:txBody>
      </p:sp>
    </p:spTree>
    <p:extLst>
      <p:ext uri="{BB962C8B-B14F-4D97-AF65-F5344CB8AC3E}">
        <p14:creationId xmlns:p14="http://schemas.microsoft.com/office/powerpoint/2010/main" val="3458883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Baskerville Old Face" panose="02020602080505020303" pitchFamily="18" charset="0"/>
              </a:rPr>
              <a:t>Discrete time, Discrete state space </a:t>
            </a:r>
            <a:r>
              <a:rPr lang="en-US" sz="2800" dirty="0">
                <a:latin typeface="Baskerville Old Face" panose="02020602080505020303" pitchFamily="18" charset="0"/>
              </a:rPr>
              <a:t>: number of accidents at 9 pm, 10 pm, 11 pm etc.</a:t>
            </a:r>
          </a:p>
          <a:p>
            <a:r>
              <a:rPr lang="en-US" sz="2800" b="1" dirty="0">
                <a:latin typeface="Baskerville Old Face" panose="02020602080505020303" pitchFamily="18" charset="0"/>
              </a:rPr>
              <a:t>Continuous –time ,Discrete state space </a:t>
            </a:r>
            <a:r>
              <a:rPr lang="en-US" sz="2800" dirty="0">
                <a:latin typeface="Baskerville Old Face" panose="02020602080505020303" pitchFamily="18" charset="0"/>
              </a:rPr>
              <a:t>: Number of accidents on a highway at an interval of time say 9 pm to 10 pm.</a:t>
            </a:r>
          </a:p>
          <a:p>
            <a:r>
              <a:rPr lang="en-US" sz="2800" b="1" dirty="0">
                <a:latin typeface="Baskerville Old Face" panose="02020602080505020303" pitchFamily="18" charset="0"/>
              </a:rPr>
              <a:t>Discrete time ,continuous state space</a:t>
            </a:r>
            <a:r>
              <a:rPr lang="en-US" sz="2800" dirty="0">
                <a:latin typeface="Baskerville Old Face" panose="02020602080505020303" pitchFamily="18" charset="0"/>
              </a:rPr>
              <a:t>: age of people in a city at a particular year say 2001, 2002, 2003 etc.</a:t>
            </a:r>
          </a:p>
          <a:p>
            <a:r>
              <a:rPr lang="en-US" sz="2800" b="1" dirty="0">
                <a:latin typeface="Baskerville Old Face" panose="02020602080505020303" pitchFamily="18" charset="0"/>
              </a:rPr>
              <a:t>Continuous time , Continuous state space</a:t>
            </a:r>
            <a:r>
              <a:rPr lang="en-US" sz="2800" dirty="0">
                <a:latin typeface="Baskerville Old Face" panose="02020602080505020303" pitchFamily="18" charset="0"/>
              </a:rPr>
              <a:t>: age of people from March 2013 to march 2014.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416021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Bernoulli process</a:t>
            </a:r>
          </a:p>
          <a:p>
            <a:r>
              <a:rPr lang="en-US" dirty="0"/>
              <a:t>Random walk</a:t>
            </a:r>
          </a:p>
          <a:p>
            <a:r>
              <a:rPr lang="en-US" dirty="0"/>
              <a:t>Wiener process</a:t>
            </a:r>
          </a:p>
          <a:p>
            <a:r>
              <a:rPr lang="en-US" dirty="0"/>
              <a:t>Poisson process</a:t>
            </a:r>
          </a:p>
          <a:p>
            <a:r>
              <a:rPr lang="en-US" dirty="0"/>
              <a:t>Markov processes and chains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Examples/applications of stochastic processes</a:t>
            </a:r>
          </a:p>
        </p:txBody>
      </p:sp>
    </p:spTree>
    <p:extLst>
      <p:ext uri="{BB962C8B-B14F-4D97-AF65-F5344CB8AC3E}">
        <p14:creationId xmlns:p14="http://schemas.microsoft.com/office/powerpoint/2010/main" val="309837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/>
          <a:lstStyle/>
          <a:p>
            <a:r>
              <a:rPr lang="en-US" sz="2800" dirty="0">
                <a:solidFill>
                  <a:srgbClr val="7030A0"/>
                </a:solidFill>
                <a:latin typeface="Baskerville Old Face" pitchFamily="18" charset="0"/>
                <a:ea typeface="Batang" pitchFamily="18" charset="-127"/>
              </a:rPr>
              <a:t>In probability and statistics, a </a:t>
            </a:r>
            <a:r>
              <a:rPr lang="en-US" sz="2800" b="1" dirty="0">
                <a:solidFill>
                  <a:srgbClr val="7030A0"/>
                </a:solidFill>
                <a:latin typeface="Baskerville Old Face" pitchFamily="18" charset="0"/>
                <a:ea typeface="Batang" pitchFamily="18" charset="-127"/>
              </a:rPr>
              <a:t>random variable</a:t>
            </a:r>
            <a:r>
              <a:rPr lang="en-US" sz="2800" dirty="0">
                <a:solidFill>
                  <a:srgbClr val="7030A0"/>
                </a:solidFill>
                <a:latin typeface="Baskerville Old Face" pitchFamily="18" charset="0"/>
                <a:ea typeface="Batang" pitchFamily="18" charset="-127"/>
              </a:rPr>
              <a:t> or </a:t>
            </a:r>
            <a:r>
              <a:rPr lang="en-US" sz="2800" b="1" dirty="0">
                <a:solidFill>
                  <a:srgbClr val="7030A0"/>
                </a:solidFill>
                <a:latin typeface="Baskerville Old Face" pitchFamily="18" charset="0"/>
                <a:ea typeface="Batang" pitchFamily="18" charset="-127"/>
              </a:rPr>
              <a:t>stochastic variable</a:t>
            </a:r>
            <a:r>
              <a:rPr lang="en-US" sz="2800" dirty="0">
                <a:solidFill>
                  <a:srgbClr val="7030A0"/>
                </a:solidFill>
                <a:latin typeface="Baskerville Old Face" pitchFamily="18" charset="0"/>
                <a:ea typeface="Batang" pitchFamily="18" charset="-127"/>
              </a:rPr>
              <a:t> is a variable whose value is subject to variations due to chance (i.e. randomness, in a mathematical sense). As opposed to other mathematical variables, a random variable conceptually does not have a single, fixed value (even if unknown); rather, it can take on a set of possible different values, each with an associated probability.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https://www.quora.com/What-is-a-random-variable</a:t>
            </a:r>
            <a:endParaRPr lang="en-US" dirty="0"/>
          </a:p>
          <a:p>
            <a:r>
              <a:rPr lang="en-US" dirty="0">
                <a:hlinkClick r:id="rId3"/>
              </a:rPr>
              <a:t>https://www.quora.com/What-is-a-stochastic-process-What-are-some-real-life-examples</a:t>
            </a:r>
            <a:endParaRPr lang="en-US" dirty="0"/>
          </a:p>
          <a:p>
            <a:r>
              <a:rPr lang="en-US" dirty="0"/>
              <a:t>Athanasios Papoulis, S. </a:t>
            </a:r>
            <a:r>
              <a:rPr lang="en-US" dirty="0" err="1"/>
              <a:t>Unnikrishna</a:t>
            </a:r>
            <a:r>
              <a:rPr lang="en-US" dirty="0"/>
              <a:t> Pillai-Probability, Random Variables and Stochastic Processes-McGraw-Hill Europe (2002)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51983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random variable, usually written X, is a variable whose possible values are numerical outcomes of a random phenomenon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you roll a die, the outcome is random (not fixed) and there are 6 possible outcomes, each of which occur with probability one-sixth.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you pick a student from many students.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Roughly, probability is how frequently we expect different outcomes to occur if we repeat the experiment over and over (“frequentist” view) </a:t>
            </a:r>
          </a:p>
        </p:txBody>
      </p:sp>
    </p:spTree>
    <p:extLst>
      <p:ext uri="{BB962C8B-B14F-4D97-AF65-F5344CB8AC3E}">
        <p14:creationId xmlns:p14="http://schemas.microsoft.com/office/powerpoint/2010/main" val="180479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Random variables can be</a:t>
            </a:r>
            <a:br>
              <a:rPr lang="en-US" sz="3200" dirty="0"/>
            </a:br>
            <a:r>
              <a:rPr lang="en-US" sz="3200" dirty="0"/>
              <a:t>discrete or continuous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3946443"/>
          </a:xfrm>
        </p:spPr>
        <p:txBody>
          <a:bodyPr/>
          <a:lstStyle/>
          <a:p>
            <a:r>
              <a:rPr lang="en-US" dirty="0"/>
              <a:t>Discrete random variables have a countable number of outcomes</a:t>
            </a:r>
          </a:p>
          <a:p>
            <a:pPr lvl="1"/>
            <a:r>
              <a:rPr lang="en-US" dirty="0"/>
              <a:t>Examples: Dead/alive, dice, counts, etc.</a:t>
            </a:r>
          </a:p>
          <a:p>
            <a:r>
              <a:rPr lang="en-US" dirty="0"/>
              <a:t>Continuous random variables have an infinite continuum of possible values.</a:t>
            </a:r>
          </a:p>
          <a:p>
            <a:pPr lvl="1"/>
            <a:r>
              <a:rPr lang="en-US" dirty="0"/>
              <a:t>Examples: blood pressure, weight, the speed of a car, the real numbers from 1 to 6.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8662" y="571480"/>
            <a:ext cx="5715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Baskerville Old Face" pitchFamily="18" charset="0"/>
              </a:rPr>
              <a:t>Random Variables - Examples</a:t>
            </a:r>
            <a:endParaRPr lang="en-US" sz="2400" dirty="0">
              <a:latin typeface="Baskerville Old Face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7" y="1291596"/>
            <a:ext cx="7554898" cy="4709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>
                <a:latin typeface="Baskerville Old Face" pitchFamily="18" charset="0"/>
              </a:rPr>
              <a:t>A probability distribution is an assignment of probabilities to each distinct value of a random variable or to each interval of values of a continuous random variable.</a:t>
            </a:r>
          </a:p>
          <a:p>
            <a:pPr algn="just"/>
            <a:r>
              <a:rPr lang="en-US" sz="3200" dirty="0">
                <a:latin typeface="Baskerville Old Face" pitchFamily="18" charset="0"/>
              </a:rPr>
              <a:t>The sum of all assigned probabilities must be one.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Baskerville Old Face" pitchFamily="18" charset="0"/>
              </a:rPr>
              <a:t>Probability distribution for the rolling of an ordinary die</a:t>
            </a:r>
            <a:endParaRPr lang="en-US" sz="2800" dirty="0">
              <a:latin typeface="Baskerville Old Face" pitchFamily="18" charset="0"/>
            </a:endParaRP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3500430" y="1643051"/>
            <a:ext cx="1928826" cy="48295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sz="2800" b="1" dirty="0">
                <a:latin typeface="Comic Sans MS" pitchFamily="66" charset="0"/>
              </a:rPr>
              <a:t>x		P(x)</a:t>
            </a:r>
          </a:p>
          <a:p>
            <a:pPr>
              <a:spcBef>
                <a:spcPct val="50000"/>
              </a:spcBef>
              <a:buNone/>
            </a:pPr>
            <a:r>
              <a:rPr lang="en-US" sz="2800" b="1" dirty="0">
                <a:latin typeface="Comic Sans MS" pitchFamily="66" charset="0"/>
              </a:rPr>
              <a:t>1		1/6</a:t>
            </a:r>
          </a:p>
          <a:p>
            <a:pPr>
              <a:spcBef>
                <a:spcPct val="50000"/>
              </a:spcBef>
              <a:buNone/>
            </a:pPr>
            <a:r>
              <a:rPr lang="en-US" sz="2800" b="1" dirty="0">
                <a:latin typeface="Comic Sans MS" pitchFamily="66" charset="0"/>
              </a:rPr>
              <a:t>2		1/6</a:t>
            </a:r>
          </a:p>
          <a:p>
            <a:pPr>
              <a:spcBef>
                <a:spcPct val="50000"/>
              </a:spcBef>
              <a:buNone/>
            </a:pPr>
            <a:r>
              <a:rPr lang="en-US" sz="2800" b="1" dirty="0">
                <a:latin typeface="Comic Sans MS" pitchFamily="66" charset="0"/>
              </a:rPr>
              <a:t>3		1/6	</a:t>
            </a:r>
          </a:p>
          <a:p>
            <a:pPr>
              <a:spcBef>
                <a:spcPct val="50000"/>
              </a:spcBef>
              <a:buNone/>
            </a:pPr>
            <a:r>
              <a:rPr lang="en-US" sz="2800" b="1" dirty="0">
                <a:latin typeface="Comic Sans MS" pitchFamily="66" charset="0"/>
              </a:rPr>
              <a:t>4		1/6</a:t>
            </a:r>
          </a:p>
          <a:p>
            <a:pPr>
              <a:spcBef>
                <a:spcPct val="50000"/>
              </a:spcBef>
              <a:buNone/>
            </a:pPr>
            <a:r>
              <a:rPr lang="en-US" sz="2800" b="1" dirty="0">
                <a:latin typeface="Comic Sans MS" pitchFamily="66" charset="0"/>
              </a:rPr>
              <a:t>5		1/6</a:t>
            </a:r>
          </a:p>
          <a:p>
            <a:pPr>
              <a:spcBef>
                <a:spcPct val="50000"/>
              </a:spcBef>
              <a:buNone/>
            </a:pPr>
            <a:r>
              <a:rPr lang="en-US" sz="2800" b="1" dirty="0">
                <a:latin typeface="Comic Sans MS" pitchFamily="66" charset="0"/>
              </a:rPr>
              <a:t>6		1/6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1750199" y="3964785"/>
            <a:ext cx="485778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14678" y="2214554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8397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number of ships to arrive at Chittagong terminal on any given day is a random variable represented by x. The probability distribution for x is: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109728" indent="0" algn="just">
              <a:buNone/>
            </a:pPr>
            <a:r>
              <a:rPr lang="en-US" dirty="0"/>
              <a:t> Find the probability that on a given day:</a:t>
            </a:r>
          </a:p>
          <a:p>
            <a:pPr lvl="1" algn="just"/>
            <a:r>
              <a:rPr lang="en-US" sz="2400" dirty="0"/>
              <a:t>exactly 14 ships arrive</a:t>
            </a:r>
          </a:p>
          <a:p>
            <a:pPr lvl="1" algn="just"/>
            <a:r>
              <a:rPr lang="en-US" sz="2400" dirty="0"/>
              <a:t>at least 12 ships arrive</a:t>
            </a:r>
          </a:p>
          <a:p>
            <a:pPr lvl="1" algn="just"/>
            <a:r>
              <a:rPr lang="en-US" sz="2400" dirty="0"/>
              <a:t>at most 11 ships arrive</a:t>
            </a:r>
          </a:p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068960"/>
            <a:ext cx="58102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5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Histogram</a:t>
            </a:r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857364"/>
            <a:ext cx="5457846" cy="2231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1639</TotalTime>
  <Words>1064</Words>
  <Application>Microsoft Office PowerPoint</Application>
  <PresentationFormat>On-screen Show (4:3)</PresentationFormat>
  <Paragraphs>86</Paragraphs>
  <Slides>20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Baskerville Old Face</vt:lpstr>
      <vt:lpstr>Calibri</vt:lpstr>
      <vt:lpstr>Cambria Math</vt:lpstr>
      <vt:lpstr>Comic Sans MS</vt:lpstr>
      <vt:lpstr>Lucida Sans Unicode</vt:lpstr>
      <vt:lpstr>Symbol</vt:lpstr>
      <vt:lpstr>Times New Roman</vt:lpstr>
      <vt:lpstr>Verdana</vt:lpstr>
      <vt:lpstr>Wingdings</vt:lpstr>
      <vt:lpstr>Wingdings 2</vt:lpstr>
      <vt:lpstr>Wingdings 3</vt:lpstr>
      <vt:lpstr>Concourse</vt:lpstr>
      <vt:lpstr>Equation</vt:lpstr>
      <vt:lpstr>Lecture 13: Random variables and Stochastic process</vt:lpstr>
      <vt:lpstr>Random variable</vt:lpstr>
      <vt:lpstr>Cont.…</vt:lpstr>
      <vt:lpstr>Random variables can be discrete or continuous</vt:lpstr>
      <vt:lpstr>PowerPoint Presentation</vt:lpstr>
      <vt:lpstr>Probability Distribution</vt:lpstr>
      <vt:lpstr>Probability distribution for the rolling of an ordinary die</vt:lpstr>
      <vt:lpstr>Practice problems</vt:lpstr>
      <vt:lpstr>Probability Histogram</vt:lpstr>
      <vt:lpstr>Mean of a Probability Distribution</vt:lpstr>
      <vt:lpstr>The probability distribution shown represents the number of trips of five nights or more that American adults take per year. Find the mean. </vt:lpstr>
      <vt:lpstr>Standard Deviation of a Probability Distribution</vt:lpstr>
      <vt:lpstr>The probability distribution shown represents the number of trips of five nights or more that American adults take per year. Find the standard deviation.</vt:lpstr>
      <vt:lpstr>Stochastic process</vt:lpstr>
      <vt:lpstr>Cont..</vt:lpstr>
      <vt:lpstr>Example</vt:lpstr>
      <vt:lpstr>Types of stochastic process</vt:lpstr>
      <vt:lpstr>Example</vt:lpstr>
      <vt:lpstr>Examples/applications of stochastic processes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variables</dc:title>
  <dc:creator>mehnaz</dc:creator>
  <cp:lastModifiedBy>Rayhan</cp:lastModifiedBy>
  <cp:revision>40</cp:revision>
  <dcterms:created xsi:type="dcterms:W3CDTF">2013-01-22T03:53:55Z</dcterms:created>
  <dcterms:modified xsi:type="dcterms:W3CDTF">2023-07-22T06:57:52Z</dcterms:modified>
</cp:coreProperties>
</file>