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7" r:id="rId4"/>
    <p:sldId id="258" r:id="rId5"/>
    <p:sldId id="260" r:id="rId6"/>
    <p:sldId id="270" r:id="rId7"/>
    <p:sldId id="271" r:id="rId8"/>
    <p:sldId id="285" r:id="rId9"/>
    <p:sldId id="272" r:id="rId10"/>
    <p:sldId id="273" r:id="rId11"/>
    <p:sldId id="274" r:id="rId12"/>
    <p:sldId id="275" r:id="rId13"/>
    <p:sldId id="276" r:id="rId14"/>
    <p:sldId id="278" r:id="rId15"/>
    <p:sldId id="279" r:id="rId16"/>
    <p:sldId id="287" r:id="rId17"/>
    <p:sldId id="288" r:id="rId18"/>
    <p:sldId id="289" r:id="rId19"/>
    <p:sldId id="290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5E7A4-0EEF-4B69-B586-499CDAA34729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25A6E-BBE5-4653-A088-3C62DA05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3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p(x=14)= .1; p(x&gt;=12)= (.2 + .1 +.1) = .4; p(x≤11)= (.4 +.2) = .6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5A6E-BBE5-4653-A088-3C62DA05C7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simplistic example, your end point (the office) is deterministic, but your route sequence is a stochastic process.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5A6E-BBE5-4653-A088-3C62DA05C7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37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BB35885-D3F3-466F-9AB7-527617A58323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32C211-6408-4DE7-95B7-CB9081C882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a-stochastic-process-What-are-some-real-life-examples" TargetMode="External"/><Relationship Id="rId2" Type="http://schemas.openxmlformats.org/officeDocument/2006/relationships/hyperlink" Target="https://www.quora.com/What-is-a-random-vari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206680" cy="1829761"/>
          </a:xfrm>
        </p:spPr>
        <p:txBody>
          <a:bodyPr>
            <a:normAutofit/>
          </a:bodyPr>
          <a:lstStyle/>
          <a:p>
            <a:pPr algn="ctr"/>
            <a:r>
              <a:rPr lang="en-US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Lecture 13: Random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askerville Old Face" pitchFamily="18" charset="0"/>
              </a:rPr>
              <a:t>variables and Stochastic process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Mean of a Probability Distribution</a:t>
            </a:r>
            <a:endParaRPr lang="en-US" dirty="0"/>
          </a:p>
        </p:txBody>
      </p:sp>
      <p:graphicFrame>
        <p:nvGraphicFramePr>
          <p:cNvPr id="25602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571736" y="1714488"/>
          <a:ext cx="3103578" cy="88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3" imgW="888840" imgH="253800" progId="Equation.3">
                  <p:embed/>
                </p:oleObj>
              </mc:Choice>
              <mc:Fallback>
                <p:oleObj name="Equation" r:id="rId3" imgW="888840" imgH="25380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714488"/>
                        <a:ext cx="3103578" cy="88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714348" y="3059668"/>
            <a:ext cx="7072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 smtClean="0">
                <a:latin typeface="Baskerville Old Face" pitchFamily="18" charset="0"/>
              </a:rPr>
              <a:t> </a:t>
            </a:r>
            <a:r>
              <a:rPr lang="en-US" sz="3600" dirty="0">
                <a:latin typeface="Symbol" pitchFamily="18" charset="2"/>
              </a:rPr>
              <a:t>m </a:t>
            </a:r>
            <a:r>
              <a:rPr lang="en-US" sz="3600" dirty="0" smtClean="0">
                <a:latin typeface="Baskerville Old Face" pitchFamily="18" charset="0"/>
              </a:rPr>
              <a:t>is </a:t>
            </a:r>
            <a:r>
              <a:rPr lang="en-US" sz="3600" dirty="0">
                <a:latin typeface="Baskerville Old Face" pitchFamily="18" charset="0"/>
              </a:rPr>
              <a:t>called the mean or expected value of the probability distribution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>
            <a:normAutofit fontScale="90000"/>
          </a:bodyPr>
          <a:lstStyle/>
          <a:p>
            <a:r>
              <a:rPr lang="en-US" sz="2700" dirty="0" smtClean="0">
                <a:solidFill>
                  <a:schemeClr val="tx1"/>
                </a:solidFill>
                <a:latin typeface="Baskerville Old Face" pitchFamily="18" charset="0"/>
              </a:rPr>
              <a:t>The probability distribution shown represents the number of trips of five nights or more that American adults take per year. Find the mean.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99303" y="1700808"/>
            <a:ext cx="6572296" cy="426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Standard Deviation of a Probability Distribution</a:t>
            </a:r>
            <a:endParaRPr lang="en-US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  <p:graphicFrame>
        <p:nvGraphicFramePr>
          <p:cNvPr id="27650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2357422" y="1714488"/>
          <a:ext cx="3321258" cy="75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3" imgW="1231560" imgH="279360" progId="Equation.3">
                  <p:embed/>
                </p:oleObj>
              </mc:Choice>
              <mc:Fallback>
                <p:oleObj name="Equation" r:id="rId3" imgW="1231560" imgH="27936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714488"/>
                        <a:ext cx="3321258" cy="75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786" y="3714752"/>
            <a:ext cx="72152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/>
              <a:buChar char="s"/>
              <a:defRPr/>
            </a:pPr>
            <a:r>
              <a:rPr lang="en-US" sz="3200" dirty="0">
                <a:latin typeface="+mn-lt"/>
              </a:rPr>
              <a:t> is  called the standard deviation</a:t>
            </a:r>
          </a:p>
          <a:p>
            <a:pPr>
              <a:defRPr/>
            </a:pPr>
            <a:r>
              <a:rPr lang="en-US" sz="3200" dirty="0">
                <a:latin typeface="+mn-lt"/>
              </a:rPr>
              <a:t>of the probability distribution</a:t>
            </a:r>
            <a:endParaRPr lang="en-US" sz="3200" dirty="0">
              <a:latin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172560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200" dirty="0" smtClean="0">
                <a:solidFill>
                  <a:schemeClr val="tx1"/>
                </a:solidFill>
                <a:latin typeface="Baskerville Old Face" pitchFamily="18" charset="0"/>
              </a:rPr>
              <a:t>The probability distribution shown represents the number of trips of five nights or more that American adults take per year. Find the standard deviation.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01707" y="1996114"/>
            <a:ext cx="6842293" cy="440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sz="2600" dirty="0" smtClean="0">
                    <a:latin typeface="Baskerville Old Face" pitchFamily="18" charset="0"/>
                  </a:rPr>
                  <a:t>In probability theory, a </a:t>
                </a:r>
                <a:r>
                  <a:rPr lang="en-US" sz="2600" b="1" dirty="0" smtClean="0">
                    <a:latin typeface="Baskerville Old Face" pitchFamily="18" charset="0"/>
                  </a:rPr>
                  <a:t>stochastic</a:t>
                </a:r>
                <a:r>
                  <a:rPr lang="en-US" sz="2600" dirty="0" smtClean="0">
                    <a:latin typeface="Baskerville Old Face" pitchFamily="18" charset="0"/>
                  </a:rPr>
                  <a:t>, or sometimes </a:t>
                </a:r>
                <a:r>
                  <a:rPr lang="en-US" sz="2600" b="1" dirty="0" smtClean="0">
                    <a:latin typeface="Baskerville Old Face" pitchFamily="18" charset="0"/>
                  </a:rPr>
                  <a:t>random process</a:t>
                </a:r>
                <a:r>
                  <a:rPr lang="en-US" sz="2600" dirty="0" smtClean="0">
                    <a:latin typeface="Baskerville Old Face" pitchFamily="18" charset="0"/>
                  </a:rPr>
                  <a:t> is a collection of random variables; this is often used to represent the evolution of some random value, or system, over time. </a:t>
                </a:r>
              </a:p>
              <a:p>
                <a:pPr algn="just"/>
                <a:r>
                  <a:rPr lang="en-US" sz="2400" dirty="0">
                    <a:latin typeface="Baskerville Old Face" panose="02020602080505020303" pitchFamily="18" charset="0"/>
                  </a:rPr>
                  <a:t>A stochastic process is family of </a:t>
                </a:r>
                <a:r>
                  <a:rPr lang="en-US" sz="2400" dirty="0" smtClean="0">
                    <a:latin typeface="Baskerville Old Face" panose="02020602080505020303" pitchFamily="18" charset="0"/>
                  </a:rPr>
                  <a:t>time indexed random </a:t>
                </a:r>
                <a:r>
                  <a:rPr lang="en-US" sz="2400" dirty="0">
                    <a:latin typeface="Baskerville Old Face" panose="02020602080505020303" pitchFamily="18" charset="0"/>
                  </a:rPr>
                  <a:t>variable where </a:t>
                </a:r>
                <a:r>
                  <a:rPr lang="en-US" sz="2400" dirty="0" err="1" smtClean="0">
                    <a:latin typeface="Baskerville Old Face" panose="02020602080505020303" pitchFamily="18" charset="0"/>
                  </a:rPr>
                  <a:t>Xt</a:t>
                </a:r>
                <a:r>
                  <a:rPr lang="en-US" sz="2400" dirty="0" smtClean="0">
                    <a:latin typeface="Baskerville Old Face" panose="02020602080505020303" pitchFamily="18" charset="0"/>
                  </a:rPr>
                  <a:t> </a:t>
                </a:r>
                <a:r>
                  <a:rPr lang="en-US" sz="2400" dirty="0">
                    <a:latin typeface="Baskerville Old Face" panose="02020602080505020303" pitchFamily="18" charset="0"/>
                  </a:rPr>
                  <a:t>belongs </a:t>
                </a:r>
                <a:r>
                  <a:rPr lang="en-US" sz="2400" dirty="0" smtClean="0">
                    <a:latin typeface="Baskerville Old Face" panose="02020602080505020303" pitchFamily="18" charset="0"/>
                  </a:rPr>
                  <a:t>to index </a:t>
                </a:r>
                <a:r>
                  <a:rPr lang="en-US" sz="2400" dirty="0">
                    <a:latin typeface="Baskerville Old Face" panose="02020602080505020303" pitchFamily="18" charset="0"/>
                  </a:rPr>
                  <a:t>set . Formal notation 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>
                    <a:latin typeface="Baskerville Old Face" panose="02020602080505020303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Baskerville Old Face" panose="02020602080505020303" pitchFamily="18" charset="0"/>
                  </a:rPr>
                  <a:t> is </a:t>
                </a:r>
                <a:r>
                  <a:rPr lang="en-US" sz="2400" dirty="0">
                    <a:latin typeface="Baskerville Old Face" panose="02020602080505020303" pitchFamily="18" charset="0"/>
                  </a:rPr>
                  <a:t>a random variable representing a value observed at </a:t>
                </a:r>
                <a:r>
                  <a:rPr lang="en-US" sz="2400" dirty="0" smtClean="0">
                    <a:latin typeface="Baskerville Old Face" panose="02020602080505020303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latin typeface="Baskerville Old Face" panose="02020602080505020303" pitchFamily="18" charset="0"/>
                  </a:rPr>
                  <a:t>.  </a:t>
                </a:r>
              </a:p>
              <a:p>
                <a:pPr algn="just"/>
                <a:r>
                  <a:rPr lang="en-US" sz="2600" dirty="0" smtClean="0">
                    <a:latin typeface="Baskerville Old Face" pitchFamily="18" charset="0"/>
                  </a:rPr>
                  <a:t>In </a:t>
                </a:r>
                <a:r>
                  <a:rPr lang="en-US" sz="2600" dirty="0">
                    <a:latin typeface="Baskerville Old Face" pitchFamily="18" charset="0"/>
                  </a:rPr>
                  <a:t>many stochastic processes, the movement to the next state or position depends on only the current state, and is independent from prior states or values the process has taken. </a:t>
                </a:r>
                <a:endParaRPr lang="en-US" sz="2600" dirty="0" smtClean="0">
                  <a:latin typeface="Baskerville Old Face" pitchFamily="18" charset="0"/>
                </a:endParaRPr>
              </a:p>
              <a:p>
                <a:pPr lvl="1" algn="just"/>
                <a:r>
                  <a:rPr lang="en-US" sz="2200" dirty="0">
                    <a:latin typeface="Baskerville Old Face" pitchFamily="18" charset="0"/>
                  </a:rPr>
                  <a:t>w</a:t>
                </a:r>
                <a:r>
                  <a:rPr lang="en-US" sz="2200" dirty="0" smtClean="0">
                    <a:latin typeface="Baskerville Old Face" pitchFamily="18" charset="0"/>
                  </a:rPr>
                  <a:t>hereas </a:t>
                </a:r>
                <a:r>
                  <a:rPr lang="en-US" sz="2200" dirty="0">
                    <a:latin typeface="Baskerville Old Face" pitchFamily="18" charset="0"/>
                  </a:rPr>
                  <a:t>in deterministic process if the initial point is known, the next step or result is predictable.</a:t>
                </a:r>
                <a:endParaRPr lang="en-US" sz="2200" dirty="0" smtClean="0">
                  <a:latin typeface="Baskerville Old Face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 rotWithShape="0">
                <a:blip r:embed="rId2"/>
                <a:stretch>
                  <a:fillRect t="-1078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askerville Old Face" pitchFamily="18" charset="0"/>
              </a:rPr>
              <a:t>Stochastic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AutoShape 2" descr="{\displaystyle \{X(t):t\in T\}.}"/>
          <p:cNvSpPr>
            <a:spLocks noChangeAspect="1" noChangeArrowheads="1"/>
          </p:cNvSpPr>
          <p:nvPr/>
        </p:nvSpPr>
        <p:spPr bwMode="auto">
          <a:xfrm>
            <a:off x="155575" y="-20815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3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Baskerville Old Face" pitchFamily="18" charset="0"/>
              </a:rPr>
              <a:t>Familiar examples of stochastic processes include </a:t>
            </a:r>
            <a:endParaRPr lang="en-US" sz="3200" dirty="0" smtClean="0">
              <a:latin typeface="Baskerville Old Face" pitchFamily="18" charset="0"/>
            </a:endParaRP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askerville Old Face" pitchFamily="18" charset="0"/>
              </a:rPr>
              <a:t>stock </a:t>
            </a:r>
            <a:r>
              <a:rPr lang="en-US" sz="2600" dirty="0">
                <a:latin typeface="Baskerville Old Face" pitchFamily="18" charset="0"/>
              </a:rPr>
              <a:t>market and exchange rate fluctuations; </a:t>
            </a:r>
            <a:endParaRPr lang="en-US" sz="2600" dirty="0" smtClean="0">
              <a:latin typeface="Baskerville Old Face" pitchFamily="18" charset="0"/>
            </a:endParaRP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askerville Old Face" pitchFamily="18" charset="0"/>
              </a:rPr>
              <a:t>signals </a:t>
            </a:r>
            <a:r>
              <a:rPr lang="en-US" sz="2600" dirty="0">
                <a:latin typeface="Baskerville Old Face" pitchFamily="18" charset="0"/>
              </a:rPr>
              <a:t>such as speech; audio and video; </a:t>
            </a:r>
            <a:endParaRPr lang="en-US" sz="2600" dirty="0" smtClean="0">
              <a:latin typeface="Baskerville Old Face" pitchFamily="18" charset="0"/>
            </a:endParaRP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askerville Old Face" pitchFamily="18" charset="0"/>
              </a:rPr>
              <a:t>medical </a:t>
            </a:r>
            <a:r>
              <a:rPr lang="en-US" sz="2600" dirty="0">
                <a:latin typeface="Baskerville Old Face" pitchFamily="18" charset="0"/>
              </a:rPr>
              <a:t>data such as a patient's EKG, EEG, blood pressure or temperature; and </a:t>
            </a:r>
            <a:endParaRPr lang="en-US" sz="2600" dirty="0" smtClean="0">
              <a:latin typeface="Baskerville Old Face" pitchFamily="18" charset="0"/>
            </a:endParaRPr>
          </a:p>
          <a:p>
            <a:pPr marL="950976" lvl="2" indent="-45720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askerville Old Face" pitchFamily="18" charset="0"/>
              </a:rPr>
              <a:t>random </a:t>
            </a:r>
            <a:r>
              <a:rPr lang="en-US" sz="2600" dirty="0">
                <a:latin typeface="Baskerville Old Face" pitchFamily="18" charset="0"/>
              </a:rPr>
              <a:t>movement such as Brownian motion or random walks</a:t>
            </a:r>
            <a:r>
              <a:rPr lang="en-US" sz="2600" dirty="0" smtClean="0">
                <a:latin typeface="Baskerville Old Face" pitchFamily="18" charset="0"/>
              </a:rPr>
              <a:t>.</a:t>
            </a:r>
          </a:p>
          <a:p>
            <a:pPr marL="0" indent="0" algn="just">
              <a:buNone/>
            </a:pP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76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Baskerville Old Face" panose="02020602080505020303" pitchFamily="18" charset="0"/>
              </a:rPr>
              <a:t>Reaching your place of work from your home. Let us say there are three different routes do this, all of them equal in distance/traffic congestion/safety. And also let us say these routes intersect at various points before you reach your office. By this I mean, you can switch between </a:t>
            </a:r>
            <a:r>
              <a:rPr lang="en-US" sz="2400" dirty="0" smtClean="0">
                <a:latin typeface="Baskerville Old Face" panose="02020602080505020303" pitchFamily="18" charset="0"/>
              </a:rPr>
              <a:t>the </a:t>
            </a:r>
            <a:r>
              <a:rPr lang="en-US" sz="2400" dirty="0">
                <a:latin typeface="Baskerville Old Face" panose="02020602080505020303" pitchFamily="18" charset="0"/>
              </a:rPr>
              <a:t>routes </a:t>
            </a:r>
            <a:r>
              <a:rPr lang="en-US" sz="2400" dirty="0" smtClean="0">
                <a:latin typeface="Baskerville Old Face" panose="02020602080505020303" pitchFamily="18" charset="0"/>
              </a:rPr>
              <a:t>and end-route.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you have three choices [A,B,C]. You may pick any of them </a:t>
            </a:r>
            <a:r>
              <a:rPr lang="en-US" dirty="0" smtClean="0">
                <a:latin typeface="Baskerville Old Face" panose="02020602080505020303" pitchFamily="18" charset="0"/>
              </a:rPr>
              <a:t>with </a:t>
            </a:r>
            <a:r>
              <a:rPr lang="en-US" dirty="0">
                <a:latin typeface="Baskerville Old Face" panose="02020602080505020303" pitchFamily="18" charset="0"/>
              </a:rPr>
              <a:t>probability 1/3. Say you pick route </a:t>
            </a:r>
            <a:r>
              <a:rPr lang="en-US" dirty="0" smtClean="0">
                <a:latin typeface="Baskerville Old Face" panose="02020602080505020303" pitchFamily="18" charset="0"/>
              </a:rPr>
              <a:t>A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at each intersection, you have more possibilities: stay on route A, switch to route B or switch to route C</a:t>
            </a:r>
            <a:r>
              <a:rPr lang="en-US" dirty="0" smtClean="0">
                <a:latin typeface="Baskerville Old Face" panose="02020602080505020303" pitchFamily="18" charset="0"/>
              </a:rPr>
              <a:t>.</a:t>
            </a:r>
          </a:p>
          <a:p>
            <a:pPr lvl="1" algn="just"/>
            <a:r>
              <a:rPr lang="en-US" dirty="0">
                <a:latin typeface="Baskerville Old Face" panose="02020602080505020303" pitchFamily="18" charset="0"/>
              </a:rPr>
              <a:t>The final route sequence you will take to reach the office (home--&gt;A, A, B, C, A, A, C --&gt;office) is not "deterministic"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70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process is classified </a:t>
            </a:r>
            <a:r>
              <a:rPr lang="en-US" dirty="0" smtClean="0"/>
              <a:t>into </a:t>
            </a:r>
            <a:r>
              <a:rPr lang="en-US" dirty="0" smtClean="0">
                <a:solidFill>
                  <a:srgbClr val="FF0000"/>
                </a:solidFill>
              </a:rPr>
              <a:t>discrete and continuous</a:t>
            </a:r>
            <a:r>
              <a:rPr lang="en-US" dirty="0" smtClean="0"/>
              <a:t>, but four </a:t>
            </a:r>
            <a:r>
              <a:rPr lang="en-US" dirty="0"/>
              <a:t>categories </a:t>
            </a:r>
            <a:r>
              <a:rPr lang="en-US" dirty="0" smtClean="0"/>
              <a:t>on the </a:t>
            </a:r>
            <a:r>
              <a:rPr lang="en-US" dirty="0"/>
              <a:t>basis of state space and time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Discrete time , Discrete state space</a:t>
            </a:r>
          </a:p>
          <a:p>
            <a:pPr lvl="1"/>
            <a:r>
              <a:rPr lang="en-US" dirty="0" smtClean="0"/>
              <a:t>Discrete </a:t>
            </a:r>
            <a:r>
              <a:rPr lang="en-US" dirty="0"/>
              <a:t>time , Continuous state space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time , Discrete state space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time, Continuous state space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stochastic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8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Baskerville Old Face" panose="02020602080505020303" pitchFamily="18" charset="0"/>
              </a:rPr>
              <a:t>Discrete time, Discrete state space </a:t>
            </a:r>
            <a:r>
              <a:rPr lang="en-US" sz="2800" dirty="0">
                <a:latin typeface="Baskerville Old Face" panose="02020602080505020303" pitchFamily="18" charset="0"/>
              </a:rPr>
              <a:t>: number </a:t>
            </a:r>
            <a:r>
              <a:rPr lang="en-US" sz="2800" dirty="0" smtClean="0">
                <a:latin typeface="Baskerville Old Face" panose="02020602080505020303" pitchFamily="18" charset="0"/>
              </a:rPr>
              <a:t>of accidents </a:t>
            </a:r>
            <a:r>
              <a:rPr lang="en-US" sz="2800" dirty="0">
                <a:latin typeface="Baskerville Old Face" panose="02020602080505020303" pitchFamily="18" charset="0"/>
              </a:rPr>
              <a:t>at 9 pm, 10 pm, 11 pm etc.</a:t>
            </a:r>
          </a:p>
          <a:p>
            <a:r>
              <a:rPr lang="en-US" sz="2800" b="1" dirty="0" smtClean="0">
                <a:latin typeface="Baskerville Old Face" panose="02020602080505020303" pitchFamily="18" charset="0"/>
              </a:rPr>
              <a:t>Continuous </a:t>
            </a:r>
            <a:r>
              <a:rPr lang="en-US" sz="2800" b="1" dirty="0">
                <a:latin typeface="Baskerville Old Face" panose="02020602080505020303" pitchFamily="18" charset="0"/>
              </a:rPr>
              <a:t>–time ,Discrete state space </a:t>
            </a:r>
            <a:r>
              <a:rPr lang="en-US" sz="2800" dirty="0">
                <a:latin typeface="Baskerville Old Face" panose="02020602080505020303" pitchFamily="18" charset="0"/>
              </a:rPr>
              <a:t>: </a:t>
            </a:r>
            <a:r>
              <a:rPr lang="en-US" sz="2800" dirty="0" smtClean="0">
                <a:latin typeface="Baskerville Old Face" panose="02020602080505020303" pitchFamily="18" charset="0"/>
              </a:rPr>
              <a:t>Number of </a:t>
            </a:r>
            <a:r>
              <a:rPr lang="en-US" sz="2800" dirty="0">
                <a:latin typeface="Baskerville Old Face" panose="02020602080505020303" pitchFamily="18" charset="0"/>
              </a:rPr>
              <a:t>accidents on a highway at an interval of </a:t>
            </a:r>
            <a:r>
              <a:rPr lang="en-US" sz="2800" dirty="0" smtClean="0">
                <a:latin typeface="Baskerville Old Face" panose="02020602080505020303" pitchFamily="18" charset="0"/>
              </a:rPr>
              <a:t>time say </a:t>
            </a:r>
            <a:r>
              <a:rPr lang="en-US" sz="2800" dirty="0">
                <a:latin typeface="Baskerville Old Face" panose="02020602080505020303" pitchFamily="18" charset="0"/>
              </a:rPr>
              <a:t>9 pm to 10 pm.</a:t>
            </a:r>
          </a:p>
          <a:p>
            <a:r>
              <a:rPr lang="en-US" sz="2800" b="1" dirty="0" smtClean="0">
                <a:latin typeface="Baskerville Old Face" panose="02020602080505020303" pitchFamily="18" charset="0"/>
              </a:rPr>
              <a:t>Discrete </a:t>
            </a:r>
            <a:r>
              <a:rPr lang="en-US" sz="2800" b="1" dirty="0">
                <a:latin typeface="Baskerville Old Face" panose="02020602080505020303" pitchFamily="18" charset="0"/>
              </a:rPr>
              <a:t>time ,continuous state </a:t>
            </a:r>
            <a:r>
              <a:rPr lang="en-US" sz="2800" b="1" dirty="0" smtClean="0">
                <a:latin typeface="Baskerville Old Face" panose="02020602080505020303" pitchFamily="18" charset="0"/>
              </a:rPr>
              <a:t>space</a:t>
            </a:r>
            <a:r>
              <a:rPr lang="en-US" sz="2800" dirty="0" smtClean="0">
                <a:latin typeface="Baskerville Old Face" panose="02020602080505020303" pitchFamily="18" charset="0"/>
              </a:rPr>
              <a:t>: age of people </a:t>
            </a:r>
            <a:r>
              <a:rPr lang="en-US" sz="2800" dirty="0">
                <a:latin typeface="Baskerville Old Face" panose="02020602080505020303" pitchFamily="18" charset="0"/>
              </a:rPr>
              <a:t>in a city at a particular year say </a:t>
            </a:r>
            <a:r>
              <a:rPr lang="en-US" sz="2800" dirty="0" smtClean="0">
                <a:latin typeface="Baskerville Old Face" panose="02020602080505020303" pitchFamily="18" charset="0"/>
              </a:rPr>
              <a:t>2001, 2002</a:t>
            </a:r>
            <a:r>
              <a:rPr lang="en-US" sz="2800" dirty="0">
                <a:latin typeface="Baskerville Old Face" panose="02020602080505020303" pitchFamily="18" charset="0"/>
              </a:rPr>
              <a:t>, 2003 etc.</a:t>
            </a:r>
          </a:p>
          <a:p>
            <a:r>
              <a:rPr lang="en-US" sz="2800" b="1" dirty="0" smtClean="0">
                <a:latin typeface="Baskerville Old Face" panose="02020602080505020303" pitchFamily="18" charset="0"/>
              </a:rPr>
              <a:t>Continuous </a:t>
            </a:r>
            <a:r>
              <a:rPr lang="en-US" sz="2800" b="1" dirty="0">
                <a:latin typeface="Baskerville Old Face" panose="02020602080505020303" pitchFamily="18" charset="0"/>
              </a:rPr>
              <a:t>time , Continuous state </a:t>
            </a:r>
            <a:r>
              <a:rPr lang="en-US" sz="2800" b="1" dirty="0" smtClean="0">
                <a:latin typeface="Baskerville Old Face" panose="02020602080505020303" pitchFamily="18" charset="0"/>
              </a:rPr>
              <a:t>space</a:t>
            </a:r>
            <a:r>
              <a:rPr lang="en-US" sz="2800" dirty="0" smtClean="0">
                <a:latin typeface="Baskerville Old Face" panose="02020602080505020303" pitchFamily="18" charset="0"/>
              </a:rPr>
              <a:t>: age of people </a:t>
            </a:r>
            <a:r>
              <a:rPr lang="en-US" sz="2800" dirty="0">
                <a:latin typeface="Baskerville Old Face" panose="02020602080505020303" pitchFamily="18" charset="0"/>
              </a:rPr>
              <a:t>from March 2013 to march 2014.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2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Bernoulli </a:t>
            </a:r>
            <a:r>
              <a:rPr lang="en-US" dirty="0" smtClean="0"/>
              <a:t>process</a:t>
            </a:r>
          </a:p>
          <a:p>
            <a:r>
              <a:rPr lang="en-US" dirty="0"/>
              <a:t>Random </a:t>
            </a:r>
            <a:r>
              <a:rPr lang="en-US" dirty="0" smtClean="0"/>
              <a:t>walk</a:t>
            </a:r>
          </a:p>
          <a:p>
            <a:r>
              <a:rPr lang="en-US" dirty="0"/>
              <a:t>Wiener </a:t>
            </a:r>
            <a:r>
              <a:rPr lang="en-US" dirty="0" smtClean="0"/>
              <a:t>process</a:t>
            </a:r>
          </a:p>
          <a:p>
            <a:r>
              <a:rPr lang="en-US" dirty="0"/>
              <a:t>Poisson </a:t>
            </a:r>
            <a:r>
              <a:rPr lang="en-US" dirty="0" smtClean="0"/>
              <a:t>process</a:t>
            </a:r>
          </a:p>
          <a:p>
            <a:r>
              <a:rPr lang="en-US" dirty="0"/>
              <a:t>Markov processes and chains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Examples/applications</a:t>
            </a:r>
            <a:r>
              <a:rPr lang="en-US" dirty="0" smtClean="0"/>
              <a:t> </a:t>
            </a:r>
            <a:r>
              <a:rPr lang="en-US" dirty="0"/>
              <a:t>of stochastic processes</a:t>
            </a:r>
          </a:p>
        </p:txBody>
      </p:sp>
    </p:spTree>
    <p:extLst>
      <p:ext uri="{BB962C8B-B14F-4D97-AF65-F5344CB8AC3E}">
        <p14:creationId xmlns:p14="http://schemas.microsoft.com/office/powerpoint/2010/main" val="309837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variable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In probability and statistics, a </a:t>
            </a:r>
            <a:r>
              <a:rPr lang="en-US" sz="2800" b="1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random variable</a:t>
            </a:r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 or </a:t>
            </a:r>
            <a:r>
              <a:rPr lang="en-US" sz="2800" b="1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stochastic variable</a:t>
            </a:r>
            <a:r>
              <a:rPr lang="en-US" sz="2800" dirty="0">
                <a:solidFill>
                  <a:srgbClr val="7030A0"/>
                </a:solidFill>
                <a:latin typeface="Baskerville Old Face" pitchFamily="18" charset="0"/>
                <a:ea typeface="Batang" pitchFamily="18" charset="-127"/>
              </a:rPr>
              <a:t> is a variable whose value is subject to variations due to chance (i.e. randomness, in a mathematical sense). As opposed to other mathematical variables, a random variable conceptually does not have a single, fixed value (even if unknown); rather, it can take on a set of possible different values, each with an associated probability.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www.quora.com/What-is-a-random-variable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www.quora.com/What-is-a-stochastic-process-What-are-some-real-life-examples</a:t>
            </a:r>
            <a:endParaRPr lang="en-US" dirty="0" smtClean="0"/>
          </a:p>
          <a:p>
            <a:r>
              <a:rPr lang="en-US" dirty="0"/>
              <a:t>Athanasios Papoulis, S. </a:t>
            </a:r>
            <a:r>
              <a:rPr lang="en-US" dirty="0" err="1"/>
              <a:t>Unnikrishna</a:t>
            </a:r>
            <a:r>
              <a:rPr lang="en-US" dirty="0"/>
              <a:t> Pillai-Probability, Random Variables and Stochastic Processes-McGraw-Hill Europe (2002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3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variable, usually written X, is a variable whose possible values are numerical outcomes of a random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phenomenon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roll a die, the outcome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(not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fixed) and there are 6 possible outcomes,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 with probability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one-sixth.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pick a student from many students.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Roughly, probability is how frequently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outcomes to occur if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repeat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over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(“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frequentist” view) </a:t>
            </a:r>
          </a:p>
        </p:txBody>
      </p:sp>
    </p:spTree>
    <p:extLst>
      <p:ext uri="{BB962C8B-B14F-4D97-AF65-F5344CB8AC3E}">
        <p14:creationId xmlns:p14="http://schemas.microsoft.com/office/powerpoint/2010/main" val="18047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Random variables can be</a:t>
            </a:r>
            <a:br>
              <a:rPr lang="en-US" sz="3200" dirty="0" smtClean="0"/>
            </a:br>
            <a:r>
              <a:rPr lang="en-US" sz="3200" dirty="0" smtClean="0"/>
              <a:t>discrete or continuous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46443"/>
          </a:xfrm>
        </p:spPr>
        <p:txBody>
          <a:bodyPr/>
          <a:lstStyle/>
          <a:p>
            <a:r>
              <a:rPr lang="en-US" dirty="0" smtClean="0"/>
              <a:t>Discrete </a:t>
            </a:r>
            <a:r>
              <a:rPr lang="en-US" dirty="0"/>
              <a:t>random variables have </a:t>
            </a:r>
            <a:r>
              <a:rPr lang="en-US" dirty="0" smtClean="0"/>
              <a:t>a countable </a:t>
            </a:r>
            <a:r>
              <a:rPr lang="en-US" dirty="0"/>
              <a:t>number of </a:t>
            </a:r>
            <a:r>
              <a:rPr lang="en-US" dirty="0" smtClean="0"/>
              <a:t>outcomes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Dead/alive, dice, counts,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Continuous </a:t>
            </a:r>
            <a:r>
              <a:rPr lang="en-US" dirty="0"/>
              <a:t>random variables have </a:t>
            </a:r>
            <a:r>
              <a:rPr lang="en-US" dirty="0" smtClean="0"/>
              <a:t>an infinite </a:t>
            </a:r>
            <a:r>
              <a:rPr lang="en-US" dirty="0"/>
              <a:t>continuum of possible </a:t>
            </a:r>
            <a:r>
              <a:rPr lang="en-US" dirty="0" smtClean="0"/>
              <a:t>values.</a:t>
            </a:r>
          </a:p>
          <a:p>
            <a:pPr lvl="1"/>
            <a:r>
              <a:rPr lang="en-US" dirty="0" smtClean="0"/>
              <a:t>Examples</a:t>
            </a:r>
            <a:r>
              <a:rPr lang="en-US" dirty="0"/>
              <a:t>: blood pressure, weight, </a:t>
            </a:r>
            <a:r>
              <a:rPr lang="en-US" dirty="0" smtClean="0"/>
              <a:t>the speed </a:t>
            </a:r>
            <a:r>
              <a:rPr lang="en-US" dirty="0"/>
              <a:t>of a car, the real numbers from 1 </a:t>
            </a:r>
            <a:r>
              <a:rPr lang="en-US" dirty="0" smtClean="0"/>
              <a:t>to 6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571480"/>
            <a:ext cx="5715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Baskerville Old Face" pitchFamily="18" charset="0"/>
              </a:rPr>
              <a:t>Random Variables - Examples</a:t>
            </a:r>
            <a:endParaRPr lang="en-US" sz="2400" dirty="0">
              <a:latin typeface="Baskerville Old Face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291596"/>
            <a:ext cx="7554898" cy="470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latin typeface="Baskerville Old Face" pitchFamily="18" charset="0"/>
              </a:rPr>
              <a:t>A probability distribution is an assignment of probabilities to each distinct value of a random variable or to each interval of values of a continuous random variable.</a:t>
            </a:r>
          </a:p>
          <a:p>
            <a:pPr algn="just"/>
            <a:r>
              <a:rPr lang="en-US" sz="3200" dirty="0" smtClean="0">
                <a:latin typeface="Baskerville Old Face" pitchFamily="18" charset="0"/>
              </a:rPr>
              <a:t>The sum of all assigned probabilities must be one.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askerville Old Face" pitchFamily="18" charset="0"/>
              </a:rPr>
              <a:t>Probability distribution for the rolling of an ordinary die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3500430" y="1643051"/>
            <a:ext cx="1928826" cy="48295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x		P(x)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1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2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3		1/6	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4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5		1/6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dirty="0">
                <a:latin typeface="Comic Sans MS" pitchFamily="66" charset="0"/>
              </a:rPr>
              <a:t>6		1/6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1750199" y="3964785"/>
            <a:ext cx="485778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14678" y="2214554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The number of ships to arrive at </a:t>
            </a:r>
            <a:r>
              <a:rPr lang="en-US" dirty="0" smtClean="0"/>
              <a:t>Chittagong terminal on </a:t>
            </a:r>
            <a:r>
              <a:rPr lang="en-US" dirty="0"/>
              <a:t>any given day is </a:t>
            </a:r>
            <a:r>
              <a:rPr lang="en-US" dirty="0" smtClean="0"/>
              <a:t>a random variable represented </a:t>
            </a:r>
            <a:r>
              <a:rPr lang="en-US" dirty="0"/>
              <a:t>by x. The probability </a:t>
            </a:r>
            <a:r>
              <a:rPr lang="en-US" dirty="0" smtClean="0"/>
              <a:t>distribution for </a:t>
            </a:r>
            <a:r>
              <a:rPr lang="en-US" dirty="0"/>
              <a:t>x is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marL="109728" indent="0" algn="just">
              <a:buNone/>
            </a:pPr>
            <a:r>
              <a:rPr lang="en-US" dirty="0" smtClean="0"/>
              <a:t> Find </a:t>
            </a:r>
            <a:r>
              <a:rPr lang="en-US" dirty="0"/>
              <a:t>the probability that on a given day:</a:t>
            </a:r>
          </a:p>
          <a:p>
            <a:pPr lvl="1" algn="just"/>
            <a:r>
              <a:rPr lang="en-US" sz="2400" dirty="0"/>
              <a:t>exactly 14 ships </a:t>
            </a:r>
            <a:r>
              <a:rPr lang="en-US" sz="2400" dirty="0" smtClean="0"/>
              <a:t>arrive</a:t>
            </a:r>
          </a:p>
          <a:p>
            <a:pPr lvl="1" algn="just"/>
            <a:r>
              <a:rPr lang="en-US" sz="2400" dirty="0" smtClean="0"/>
              <a:t>at </a:t>
            </a:r>
            <a:r>
              <a:rPr lang="en-US" sz="2400" dirty="0"/>
              <a:t>least 12 ships </a:t>
            </a:r>
            <a:r>
              <a:rPr lang="en-US" sz="2400" dirty="0" smtClean="0"/>
              <a:t>arrive</a:t>
            </a:r>
          </a:p>
          <a:p>
            <a:pPr lvl="1" algn="just"/>
            <a:r>
              <a:rPr lang="en-US" sz="2400" dirty="0" smtClean="0"/>
              <a:t>at </a:t>
            </a:r>
            <a:r>
              <a:rPr lang="en-US" sz="2400" dirty="0"/>
              <a:t>most 11 ships arrive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068960"/>
            <a:ext cx="58102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Histogram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7364"/>
            <a:ext cx="5457846" cy="223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1639</TotalTime>
  <Words>994</Words>
  <Application>Microsoft Office PowerPoint</Application>
  <PresentationFormat>On-screen Show (4:3)</PresentationFormat>
  <Paragraphs>86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Baskerville Old Face</vt:lpstr>
      <vt:lpstr>Batang</vt:lpstr>
      <vt:lpstr>Calibri</vt:lpstr>
      <vt:lpstr>Cambria Math</vt:lpstr>
      <vt:lpstr>Comic Sans MS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Equation</vt:lpstr>
      <vt:lpstr>Lecture 13: Random variables and Stochastic process</vt:lpstr>
      <vt:lpstr>Random variable</vt:lpstr>
      <vt:lpstr>Cont.…</vt:lpstr>
      <vt:lpstr>Random variables can be discrete or continuous</vt:lpstr>
      <vt:lpstr>PowerPoint Presentation</vt:lpstr>
      <vt:lpstr>Probability Distribution</vt:lpstr>
      <vt:lpstr>Probability distribution for the rolling of an ordinary die</vt:lpstr>
      <vt:lpstr>Practice problems</vt:lpstr>
      <vt:lpstr>Probability Histogram</vt:lpstr>
      <vt:lpstr>Mean of a Probability Distribution</vt:lpstr>
      <vt:lpstr>The probability distribution shown represents the number of trips of five nights or more that American adults take per year. Find the mean. </vt:lpstr>
      <vt:lpstr>Standard Deviation of a Probability Distribution</vt:lpstr>
      <vt:lpstr>The probability distribution shown represents the number of trips of five nights or more that American adults take per year. Find the standard deviation.</vt:lpstr>
      <vt:lpstr>Stochastic process</vt:lpstr>
      <vt:lpstr>Cont..</vt:lpstr>
      <vt:lpstr>Example</vt:lpstr>
      <vt:lpstr>Types of stochastic process</vt:lpstr>
      <vt:lpstr>Example</vt:lpstr>
      <vt:lpstr>Examples/applications of stochastic processes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variables</dc:title>
  <dc:creator>mehnaz</dc:creator>
  <cp:lastModifiedBy>Tanvir</cp:lastModifiedBy>
  <cp:revision>40</cp:revision>
  <dcterms:created xsi:type="dcterms:W3CDTF">2013-01-22T03:53:55Z</dcterms:created>
  <dcterms:modified xsi:type="dcterms:W3CDTF">2018-07-21T17:24:57Z</dcterms:modified>
</cp:coreProperties>
</file>