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embedTrueTypeFonts="1" saveSubsetFonts="1">
  <p:sldMasterIdLst>
    <p:sldMasterId id="2147483649" r:id="rId1"/>
  </p:sldMasterIdLst>
  <p:notesMasterIdLst>
    <p:notesMasterId r:id="rId44"/>
  </p:notesMasterIdLst>
  <p:handoutMasterIdLst>
    <p:handoutMasterId r:id="rId45"/>
  </p:handoutMasterIdLst>
  <p:sldIdLst>
    <p:sldId id="395" r:id="rId2"/>
    <p:sldId id="296" r:id="rId3"/>
    <p:sldId id="403" r:id="rId4"/>
    <p:sldId id="370" r:id="rId5"/>
    <p:sldId id="371" r:id="rId6"/>
    <p:sldId id="372" r:id="rId7"/>
    <p:sldId id="404" r:id="rId8"/>
    <p:sldId id="374" r:id="rId9"/>
    <p:sldId id="405" r:id="rId10"/>
    <p:sldId id="406" r:id="rId11"/>
    <p:sldId id="300" r:id="rId12"/>
    <p:sldId id="305" r:id="rId13"/>
    <p:sldId id="423" r:id="rId14"/>
    <p:sldId id="306" r:id="rId15"/>
    <p:sldId id="413" r:id="rId16"/>
    <p:sldId id="427" r:id="rId17"/>
    <p:sldId id="426" r:id="rId18"/>
    <p:sldId id="414" r:id="rId19"/>
    <p:sldId id="415" r:id="rId20"/>
    <p:sldId id="412" r:id="rId21"/>
    <p:sldId id="308" r:id="rId22"/>
    <p:sldId id="309" r:id="rId23"/>
    <p:sldId id="317" r:id="rId24"/>
    <p:sldId id="310" r:id="rId25"/>
    <p:sldId id="311" r:id="rId26"/>
    <p:sldId id="416" r:id="rId27"/>
    <p:sldId id="424" r:id="rId28"/>
    <p:sldId id="407" r:id="rId29"/>
    <p:sldId id="408" r:id="rId30"/>
    <p:sldId id="425" r:id="rId31"/>
    <p:sldId id="318" r:id="rId32"/>
    <p:sldId id="320" r:id="rId33"/>
    <p:sldId id="409" r:id="rId34"/>
    <p:sldId id="410" r:id="rId35"/>
    <p:sldId id="322" r:id="rId36"/>
    <p:sldId id="326" r:id="rId37"/>
    <p:sldId id="417" r:id="rId38"/>
    <p:sldId id="418" r:id="rId39"/>
    <p:sldId id="419" r:id="rId40"/>
    <p:sldId id="420" r:id="rId41"/>
    <p:sldId id="422" r:id="rId42"/>
    <p:sldId id="421" r:id="rId43"/>
  </p:sldIdLst>
  <p:sldSz cx="9144000" cy="6858000" type="screen4x3"/>
  <p:notesSz cx="7099300" cy="10234613"/>
  <p:embeddedFontLst>
    <p:embeddedFont>
      <p:font typeface="Arial Black" panose="020B0A04020102020204" pitchFamily="34" charset="0"/>
      <p:bold r:id="rId46"/>
    </p:embeddedFont>
    <p:embeddedFont>
      <p:font typeface="Cambria Math" panose="02040503050406030204" pitchFamily="18" charset="0"/>
      <p:regular r:id="rId47"/>
    </p:embeddedFont>
    <p:embeddedFont>
      <p:font typeface="Helvetica" panose="020B0604020202020204" pitchFamily="34" charset="0"/>
      <p:regular r:id="rId48"/>
      <p:bold r:id="rId49"/>
      <p:italic r:id="rId50"/>
      <p:boldItalic r:id="rId51"/>
    </p:embeddedFont>
    <p:embeddedFont>
      <p:font typeface="Monotype Sorts" panose="020B0604020202020204"/>
      <p:regular r:id="rId52"/>
    </p:embeddedFont>
    <p:embeddedFont>
      <p:font typeface="Tahoma" panose="020B0604030504040204" pitchFamily="34" charset="0"/>
      <p:regular r:id="rId53"/>
      <p:bold r:id="rId54"/>
    </p:embeddedFont>
  </p:embeddedFontLst>
  <p:defaultTextStyle>
    <a:defPPr>
      <a:defRPr lang="en-US"/>
    </a:defPPr>
    <a:lvl1pPr algn="l" rtl="0" eaLnBrk="0" fontAlgn="base" hangingPunct="0">
      <a:spcBef>
        <a:spcPct val="20000"/>
      </a:spcBef>
      <a:spcAft>
        <a:spcPct val="0"/>
      </a:spcAft>
      <a:buClr>
        <a:schemeClr val="accent2"/>
      </a:buClr>
      <a:buFont typeface="Monotype Sorts" pitchFamily="2" charset="2"/>
      <a:buChar char="•"/>
      <a:defRPr kumimoji="1" sz="2400" kern="1200">
        <a:solidFill>
          <a:schemeClr val="tx1"/>
        </a:solidFill>
        <a:latin typeface="Tahoma" pitchFamily="34" charset="0"/>
        <a:ea typeface="SimSun" pitchFamily="2" charset="-122"/>
        <a:cs typeface="+mn-cs"/>
      </a:defRPr>
    </a:lvl1pPr>
    <a:lvl2pPr marL="457200" algn="l" rtl="0" eaLnBrk="0" fontAlgn="base" hangingPunct="0">
      <a:spcBef>
        <a:spcPct val="20000"/>
      </a:spcBef>
      <a:spcAft>
        <a:spcPct val="0"/>
      </a:spcAft>
      <a:buClr>
        <a:schemeClr val="accent2"/>
      </a:buClr>
      <a:buFont typeface="Monotype Sorts" pitchFamily="2" charset="2"/>
      <a:buChar char="•"/>
      <a:defRPr kumimoji="1" sz="2400" kern="1200">
        <a:solidFill>
          <a:schemeClr val="tx1"/>
        </a:solidFill>
        <a:latin typeface="Tahoma" pitchFamily="34" charset="0"/>
        <a:ea typeface="SimSun" pitchFamily="2" charset="-122"/>
        <a:cs typeface="+mn-cs"/>
      </a:defRPr>
    </a:lvl2pPr>
    <a:lvl3pPr marL="914400" algn="l" rtl="0" eaLnBrk="0" fontAlgn="base" hangingPunct="0">
      <a:spcBef>
        <a:spcPct val="20000"/>
      </a:spcBef>
      <a:spcAft>
        <a:spcPct val="0"/>
      </a:spcAft>
      <a:buClr>
        <a:schemeClr val="accent2"/>
      </a:buClr>
      <a:buFont typeface="Monotype Sorts" pitchFamily="2" charset="2"/>
      <a:buChar char="•"/>
      <a:defRPr kumimoji="1" sz="2400" kern="1200">
        <a:solidFill>
          <a:schemeClr val="tx1"/>
        </a:solidFill>
        <a:latin typeface="Tahoma" pitchFamily="34" charset="0"/>
        <a:ea typeface="SimSun" pitchFamily="2" charset="-122"/>
        <a:cs typeface="+mn-cs"/>
      </a:defRPr>
    </a:lvl3pPr>
    <a:lvl4pPr marL="1371600" algn="l" rtl="0" eaLnBrk="0" fontAlgn="base" hangingPunct="0">
      <a:spcBef>
        <a:spcPct val="20000"/>
      </a:spcBef>
      <a:spcAft>
        <a:spcPct val="0"/>
      </a:spcAft>
      <a:buClr>
        <a:schemeClr val="accent2"/>
      </a:buClr>
      <a:buFont typeface="Monotype Sorts" pitchFamily="2" charset="2"/>
      <a:buChar char="•"/>
      <a:defRPr kumimoji="1" sz="2400" kern="1200">
        <a:solidFill>
          <a:schemeClr val="tx1"/>
        </a:solidFill>
        <a:latin typeface="Tahoma" pitchFamily="34" charset="0"/>
        <a:ea typeface="SimSun" pitchFamily="2" charset="-122"/>
        <a:cs typeface="+mn-cs"/>
      </a:defRPr>
    </a:lvl4pPr>
    <a:lvl5pPr marL="1828800" algn="l" rtl="0" eaLnBrk="0" fontAlgn="base" hangingPunct="0">
      <a:spcBef>
        <a:spcPct val="20000"/>
      </a:spcBef>
      <a:spcAft>
        <a:spcPct val="0"/>
      </a:spcAft>
      <a:buClr>
        <a:schemeClr val="accent2"/>
      </a:buClr>
      <a:buFont typeface="Monotype Sorts" pitchFamily="2" charset="2"/>
      <a:buChar char="•"/>
      <a:defRPr kumimoji="1" sz="2400" kern="1200">
        <a:solidFill>
          <a:schemeClr val="tx1"/>
        </a:solidFill>
        <a:latin typeface="Tahoma" pitchFamily="34" charset="0"/>
        <a:ea typeface="SimSun" pitchFamily="2" charset="-122"/>
        <a:cs typeface="+mn-cs"/>
      </a:defRPr>
    </a:lvl5pPr>
    <a:lvl6pPr marL="2286000" algn="l" defTabSz="914400" rtl="0" eaLnBrk="1" latinLnBrk="0" hangingPunct="1">
      <a:defRPr kumimoji="1" sz="2400" kern="1200">
        <a:solidFill>
          <a:schemeClr val="tx1"/>
        </a:solidFill>
        <a:latin typeface="Tahoma" pitchFamily="34" charset="0"/>
        <a:ea typeface="SimSun" pitchFamily="2" charset="-122"/>
        <a:cs typeface="+mn-cs"/>
      </a:defRPr>
    </a:lvl6pPr>
    <a:lvl7pPr marL="2743200" algn="l" defTabSz="914400" rtl="0" eaLnBrk="1" latinLnBrk="0" hangingPunct="1">
      <a:defRPr kumimoji="1" sz="2400" kern="1200">
        <a:solidFill>
          <a:schemeClr val="tx1"/>
        </a:solidFill>
        <a:latin typeface="Tahoma" pitchFamily="34" charset="0"/>
        <a:ea typeface="SimSun" pitchFamily="2" charset="-122"/>
        <a:cs typeface="+mn-cs"/>
      </a:defRPr>
    </a:lvl7pPr>
    <a:lvl8pPr marL="3200400" algn="l" defTabSz="914400" rtl="0" eaLnBrk="1" latinLnBrk="0" hangingPunct="1">
      <a:defRPr kumimoji="1" sz="2400" kern="1200">
        <a:solidFill>
          <a:schemeClr val="tx1"/>
        </a:solidFill>
        <a:latin typeface="Tahoma" pitchFamily="34" charset="0"/>
        <a:ea typeface="SimSun" pitchFamily="2" charset="-122"/>
        <a:cs typeface="+mn-cs"/>
      </a:defRPr>
    </a:lvl8pPr>
    <a:lvl9pPr marL="3657600" algn="l" defTabSz="914400" rtl="0" eaLnBrk="1" latinLnBrk="0" hangingPunct="1">
      <a:defRPr kumimoji="1" sz="2400" kern="1200">
        <a:solidFill>
          <a:schemeClr val="tx1"/>
        </a:solidFill>
        <a:latin typeface="Tahoma" pitchFamily="34" charset="0"/>
        <a:ea typeface="SimSun" pitchFamily="2" charset="-122"/>
        <a:cs typeface="+mn-cs"/>
      </a:defRPr>
    </a:lvl9pPr>
  </p:defaultTextStyle>
  <p:extLst>
    <p:ext uri="{EFAFB233-063F-42B5-8137-9DF3F51BA10A}">
      <p15:sldGuideLst xmlns:p15="http://schemas.microsoft.com/office/powerpoint/2012/main">
        <p15:guide id="1" orient="horz" pos="2256">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00"/>
    <a:srgbClr val="0000FF"/>
    <a:srgbClr val="FFFF00"/>
    <a:srgbClr val="FFFF66"/>
    <a:srgbClr val="CCECFF"/>
    <a:srgbClr val="FF0000"/>
    <a:srgbClr val="990000"/>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35" autoAdjust="0"/>
    <p:restoredTop sz="88869" autoAdjust="0"/>
  </p:normalViewPr>
  <p:slideViewPr>
    <p:cSldViewPr>
      <p:cViewPr varScale="1">
        <p:scale>
          <a:sx n="61" d="100"/>
          <a:sy n="61" d="100"/>
        </p:scale>
        <p:origin x="1752" y="60"/>
      </p:cViewPr>
      <p:guideLst>
        <p:guide orient="horz" pos="225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34"/>
    </p:cViewPr>
  </p:sorterViewPr>
  <p:notesViewPr>
    <p:cSldViewPr>
      <p:cViewPr varScale="1">
        <p:scale>
          <a:sx n="49" d="100"/>
          <a:sy n="49" d="100"/>
        </p:scale>
        <p:origin x="-1920" y="-84"/>
      </p:cViewPr>
      <p:guideLst>
        <p:guide orient="horz" pos="3224"/>
        <p:guide pos="2235"/>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3" Type="http://schemas.openxmlformats.org/officeDocument/2006/relationships/font" Target="fonts/font8.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7.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1026"/>
          <p:cNvSpPr>
            <a:spLocks noGrp="1" noChangeArrowheads="1"/>
          </p:cNvSpPr>
          <p:nvPr>
            <p:ph type="hdr" sz="quarter"/>
          </p:nvPr>
        </p:nvSpPr>
        <p:spPr bwMode="auto">
          <a:xfrm>
            <a:off x="1" y="1"/>
            <a:ext cx="3078163" cy="512763"/>
          </a:xfrm>
          <a:prstGeom prst="rect">
            <a:avLst/>
          </a:prstGeom>
          <a:noFill/>
          <a:ln w="9525">
            <a:noFill/>
            <a:miter lim="800000"/>
            <a:headEnd/>
            <a:tailEnd/>
          </a:ln>
          <a:effectLst/>
        </p:spPr>
        <p:txBody>
          <a:bodyPr vert="horz" wrap="square" lIns="94849" tIns="47424" rIns="94849" bIns="47424" numCol="1" anchor="t" anchorCtr="0" compatLnSpc="1">
            <a:prstTxWarp prst="textNoShape">
              <a:avLst/>
            </a:prstTxWarp>
          </a:bodyPr>
          <a:lstStyle>
            <a:lvl1pPr defTabSz="949247">
              <a:spcBef>
                <a:spcPct val="0"/>
              </a:spcBef>
              <a:buClrTx/>
              <a:buFontTx/>
              <a:buNone/>
              <a:defRPr kumimoji="0" sz="1100">
                <a:latin typeface="Times New Roman" pitchFamily="18" charset="0"/>
              </a:defRPr>
            </a:lvl1pPr>
          </a:lstStyle>
          <a:p>
            <a:pPr>
              <a:defRPr/>
            </a:pPr>
            <a:endParaRPr lang="it-IT"/>
          </a:p>
        </p:txBody>
      </p:sp>
      <p:sp>
        <p:nvSpPr>
          <p:cNvPr id="28675" name="Rectangle 1027"/>
          <p:cNvSpPr>
            <a:spLocks noGrp="1" noChangeArrowheads="1"/>
          </p:cNvSpPr>
          <p:nvPr>
            <p:ph type="dt" sz="quarter" idx="1"/>
          </p:nvPr>
        </p:nvSpPr>
        <p:spPr bwMode="auto">
          <a:xfrm>
            <a:off x="4021138" y="1"/>
            <a:ext cx="3078162" cy="512763"/>
          </a:xfrm>
          <a:prstGeom prst="rect">
            <a:avLst/>
          </a:prstGeom>
          <a:noFill/>
          <a:ln w="9525">
            <a:noFill/>
            <a:miter lim="800000"/>
            <a:headEnd/>
            <a:tailEnd/>
          </a:ln>
          <a:effectLst/>
        </p:spPr>
        <p:txBody>
          <a:bodyPr vert="horz" wrap="square" lIns="94849" tIns="47424" rIns="94849" bIns="47424" numCol="1" anchor="t" anchorCtr="0" compatLnSpc="1">
            <a:prstTxWarp prst="textNoShape">
              <a:avLst/>
            </a:prstTxWarp>
          </a:bodyPr>
          <a:lstStyle>
            <a:lvl1pPr algn="r" defTabSz="949247">
              <a:spcBef>
                <a:spcPct val="0"/>
              </a:spcBef>
              <a:buClrTx/>
              <a:buFontTx/>
              <a:buNone/>
              <a:defRPr kumimoji="0" sz="1100">
                <a:latin typeface="Times New Roman" pitchFamily="18" charset="0"/>
              </a:defRPr>
            </a:lvl1pPr>
          </a:lstStyle>
          <a:p>
            <a:pPr>
              <a:defRPr/>
            </a:pPr>
            <a:endParaRPr lang="it-IT"/>
          </a:p>
        </p:txBody>
      </p:sp>
      <p:sp>
        <p:nvSpPr>
          <p:cNvPr id="28676" name="Rectangle 1028"/>
          <p:cNvSpPr>
            <a:spLocks noGrp="1" noChangeArrowheads="1"/>
          </p:cNvSpPr>
          <p:nvPr>
            <p:ph type="ftr" sz="quarter" idx="2"/>
          </p:nvPr>
        </p:nvSpPr>
        <p:spPr bwMode="auto">
          <a:xfrm>
            <a:off x="1" y="9721851"/>
            <a:ext cx="3078163" cy="512763"/>
          </a:xfrm>
          <a:prstGeom prst="rect">
            <a:avLst/>
          </a:prstGeom>
          <a:noFill/>
          <a:ln w="9525">
            <a:noFill/>
            <a:miter lim="800000"/>
            <a:headEnd/>
            <a:tailEnd/>
          </a:ln>
          <a:effectLst/>
        </p:spPr>
        <p:txBody>
          <a:bodyPr vert="horz" wrap="square" lIns="94849" tIns="47424" rIns="94849" bIns="47424" numCol="1" anchor="b" anchorCtr="0" compatLnSpc="1">
            <a:prstTxWarp prst="textNoShape">
              <a:avLst/>
            </a:prstTxWarp>
          </a:bodyPr>
          <a:lstStyle>
            <a:lvl1pPr defTabSz="949247">
              <a:spcBef>
                <a:spcPct val="0"/>
              </a:spcBef>
              <a:buClrTx/>
              <a:buFontTx/>
              <a:buNone/>
              <a:defRPr kumimoji="0" sz="1100">
                <a:latin typeface="Times New Roman" pitchFamily="18" charset="0"/>
              </a:defRPr>
            </a:lvl1pPr>
          </a:lstStyle>
          <a:p>
            <a:pPr>
              <a:defRPr/>
            </a:pPr>
            <a:endParaRPr lang="it-IT"/>
          </a:p>
        </p:txBody>
      </p:sp>
      <p:sp>
        <p:nvSpPr>
          <p:cNvPr id="28677" name="Rectangle 1029"/>
          <p:cNvSpPr>
            <a:spLocks noGrp="1" noChangeArrowheads="1"/>
          </p:cNvSpPr>
          <p:nvPr>
            <p:ph type="sldNum" sz="quarter" idx="3"/>
          </p:nvPr>
        </p:nvSpPr>
        <p:spPr bwMode="auto">
          <a:xfrm>
            <a:off x="4021138" y="9721851"/>
            <a:ext cx="3078162" cy="512763"/>
          </a:xfrm>
          <a:prstGeom prst="rect">
            <a:avLst/>
          </a:prstGeom>
          <a:noFill/>
          <a:ln w="9525">
            <a:noFill/>
            <a:miter lim="800000"/>
            <a:headEnd/>
            <a:tailEnd/>
          </a:ln>
          <a:effectLst/>
        </p:spPr>
        <p:txBody>
          <a:bodyPr vert="horz" wrap="square" lIns="94849" tIns="47424" rIns="94849" bIns="47424" numCol="1" anchor="b" anchorCtr="0" compatLnSpc="1">
            <a:prstTxWarp prst="textNoShape">
              <a:avLst/>
            </a:prstTxWarp>
          </a:bodyPr>
          <a:lstStyle>
            <a:lvl1pPr algn="r" defTabSz="949247">
              <a:spcBef>
                <a:spcPct val="0"/>
              </a:spcBef>
              <a:buClrTx/>
              <a:buFontTx/>
              <a:buNone/>
              <a:defRPr kumimoji="0" sz="1100">
                <a:latin typeface="Times New Roman" pitchFamily="18" charset="0"/>
              </a:defRPr>
            </a:lvl1pPr>
          </a:lstStyle>
          <a:p>
            <a:pPr>
              <a:defRPr/>
            </a:pPr>
            <a:fld id="{F3D4FDB2-8666-45E6-982B-933116093390}" type="slidenum">
              <a:rPr lang="it-IT"/>
              <a:pPr>
                <a:defRPr/>
              </a:pPr>
              <a:t>‹#›</a:t>
            </a:fld>
            <a:endParaRPr lang="it-IT"/>
          </a:p>
        </p:txBody>
      </p:sp>
    </p:spTree>
    <p:extLst>
      <p:ext uri="{BB962C8B-B14F-4D97-AF65-F5344CB8AC3E}">
        <p14:creationId xmlns:p14="http://schemas.microsoft.com/office/powerpoint/2010/main" val="37522713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1026"/>
          <p:cNvSpPr>
            <a:spLocks noGrp="1" noChangeArrowheads="1"/>
          </p:cNvSpPr>
          <p:nvPr>
            <p:ph type="hdr" sz="quarter"/>
          </p:nvPr>
        </p:nvSpPr>
        <p:spPr bwMode="auto">
          <a:xfrm>
            <a:off x="1" y="0"/>
            <a:ext cx="3086100" cy="477838"/>
          </a:xfrm>
          <a:prstGeom prst="rect">
            <a:avLst/>
          </a:prstGeom>
          <a:noFill/>
          <a:ln w="9525">
            <a:noFill/>
            <a:miter lim="800000"/>
            <a:headEnd/>
            <a:tailEnd/>
          </a:ln>
          <a:effectLst/>
        </p:spPr>
        <p:txBody>
          <a:bodyPr vert="horz" wrap="square" lIns="96342" tIns="48171" rIns="96342" bIns="48171" numCol="1" anchor="t" anchorCtr="0" compatLnSpc="1">
            <a:prstTxWarp prst="textNoShape">
              <a:avLst/>
            </a:prstTxWarp>
          </a:bodyPr>
          <a:lstStyle>
            <a:lvl1pPr defTabSz="963533">
              <a:spcBef>
                <a:spcPct val="0"/>
              </a:spcBef>
              <a:buClrTx/>
              <a:buFontTx/>
              <a:buNone/>
              <a:defRPr kumimoji="0" sz="1100">
                <a:latin typeface="Times New Roman" pitchFamily="18" charset="0"/>
              </a:defRPr>
            </a:lvl1pPr>
          </a:lstStyle>
          <a:p>
            <a:pPr>
              <a:defRPr/>
            </a:pPr>
            <a:endParaRPr lang="en-US"/>
          </a:p>
        </p:txBody>
      </p:sp>
      <p:sp>
        <p:nvSpPr>
          <p:cNvPr id="87043" name="Rectangle 1027"/>
          <p:cNvSpPr>
            <a:spLocks noGrp="1" noChangeArrowheads="1"/>
          </p:cNvSpPr>
          <p:nvPr>
            <p:ph type="dt" idx="1"/>
          </p:nvPr>
        </p:nvSpPr>
        <p:spPr bwMode="auto">
          <a:xfrm>
            <a:off x="4059239" y="0"/>
            <a:ext cx="3005137" cy="477838"/>
          </a:xfrm>
          <a:prstGeom prst="rect">
            <a:avLst/>
          </a:prstGeom>
          <a:noFill/>
          <a:ln w="9525">
            <a:noFill/>
            <a:miter lim="800000"/>
            <a:headEnd/>
            <a:tailEnd/>
          </a:ln>
          <a:effectLst/>
        </p:spPr>
        <p:txBody>
          <a:bodyPr vert="horz" wrap="square" lIns="96342" tIns="48171" rIns="96342" bIns="48171" numCol="1" anchor="t" anchorCtr="0" compatLnSpc="1">
            <a:prstTxWarp prst="textNoShape">
              <a:avLst/>
            </a:prstTxWarp>
          </a:bodyPr>
          <a:lstStyle>
            <a:lvl1pPr algn="r" defTabSz="963533">
              <a:spcBef>
                <a:spcPct val="0"/>
              </a:spcBef>
              <a:buClrTx/>
              <a:buFontTx/>
              <a:buNone/>
              <a:defRPr kumimoji="0" sz="1100">
                <a:latin typeface="Times New Roman" pitchFamily="18" charset="0"/>
              </a:defRPr>
            </a:lvl1pPr>
          </a:lstStyle>
          <a:p>
            <a:pPr>
              <a:defRPr/>
            </a:pPr>
            <a:endParaRPr lang="en-US"/>
          </a:p>
        </p:txBody>
      </p:sp>
      <p:sp>
        <p:nvSpPr>
          <p:cNvPr id="156676" name="Rectangle 1028"/>
          <p:cNvSpPr>
            <a:spLocks noGrp="1" noRot="1" noChangeAspect="1" noChangeArrowheads="1" noTextEdit="1"/>
          </p:cNvSpPr>
          <p:nvPr>
            <p:ph type="sldImg" idx="2"/>
          </p:nvPr>
        </p:nvSpPr>
        <p:spPr bwMode="auto">
          <a:xfrm>
            <a:off x="1027113" y="795338"/>
            <a:ext cx="5091112" cy="3817937"/>
          </a:xfrm>
          <a:prstGeom prst="rect">
            <a:avLst/>
          </a:prstGeom>
          <a:noFill/>
          <a:ln w="9525">
            <a:solidFill>
              <a:srgbClr val="000000"/>
            </a:solidFill>
            <a:miter lim="800000"/>
            <a:headEnd/>
            <a:tailEnd/>
          </a:ln>
        </p:spPr>
      </p:sp>
      <p:sp>
        <p:nvSpPr>
          <p:cNvPr id="87045" name="Rectangle 1029"/>
          <p:cNvSpPr>
            <a:spLocks noGrp="1" noChangeArrowheads="1"/>
          </p:cNvSpPr>
          <p:nvPr>
            <p:ph type="body" sz="quarter" idx="3"/>
          </p:nvPr>
        </p:nvSpPr>
        <p:spPr bwMode="auto">
          <a:xfrm>
            <a:off x="974726" y="4852988"/>
            <a:ext cx="5195888" cy="4613275"/>
          </a:xfrm>
          <a:prstGeom prst="rect">
            <a:avLst/>
          </a:prstGeom>
          <a:noFill/>
          <a:ln w="9525">
            <a:noFill/>
            <a:miter lim="800000"/>
            <a:headEnd/>
            <a:tailEnd/>
          </a:ln>
          <a:effectLst/>
        </p:spPr>
        <p:txBody>
          <a:bodyPr vert="horz" wrap="square" lIns="96342" tIns="48171" rIns="96342" bIns="48171" numCol="1" anchor="t" anchorCtr="0" compatLnSpc="1">
            <a:prstTxWarp prst="textNoShape">
              <a:avLst/>
            </a:prstTxWarp>
          </a:bodyPr>
          <a:lstStyle/>
          <a:p>
            <a:pPr lvl="0"/>
            <a:r>
              <a:rPr lang="en-US" noProof="0"/>
              <a:t>Fare clic per modificare gli stili del testo dello schema</a:t>
            </a:r>
          </a:p>
          <a:p>
            <a:pPr lvl="1"/>
            <a:r>
              <a:rPr lang="en-US" noProof="0"/>
              <a:t>Secondo livello</a:t>
            </a:r>
          </a:p>
          <a:p>
            <a:pPr lvl="2"/>
            <a:r>
              <a:rPr lang="en-US" noProof="0"/>
              <a:t>Terzo livello</a:t>
            </a:r>
          </a:p>
          <a:p>
            <a:pPr lvl="3"/>
            <a:r>
              <a:rPr lang="en-US" noProof="0"/>
              <a:t>Quarto livello</a:t>
            </a:r>
          </a:p>
          <a:p>
            <a:pPr lvl="4"/>
            <a:r>
              <a:rPr lang="en-US" noProof="0"/>
              <a:t>Quinto livello</a:t>
            </a:r>
          </a:p>
        </p:txBody>
      </p:sp>
      <p:sp>
        <p:nvSpPr>
          <p:cNvPr id="87046" name="Rectangle 1030"/>
          <p:cNvSpPr>
            <a:spLocks noGrp="1" noChangeArrowheads="1"/>
          </p:cNvSpPr>
          <p:nvPr>
            <p:ph type="ftr" sz="quarter" idx="4"/>
          </p:nvPr>
        </p:nvSpPr>
        <p:spPr bwMode="auto">
          <a:xfrm>
            <a:off x="1" y="9705975"/>
            <a:ext cx="3086100" cy="557213"/>
          </a:xfrm>
          <a:prstGeom prst="rect">
            <a:avLst/>
          </a:prstGeom>
          <a:noFill/>
          <a:ln w="9525">
            <a:noFill/>
            <a:miter lim="800000"/>
            <a:headEnd/>
            <a:tailEnd/>
          </a:ln>
          <a:effectLst/>
        </p:spPr>
        <p:txBody>
          <a:bodyPr vert="horz" wrap="square" lIns="96342" tIns="48171" rIns="96342" bIns="48171" numCol="1" anchor="b" anchorCtr="0" compatLnSpc="1">
            <a:prstTxWarp prst="textNoShape">
              <a:avLst/>
            </a:prstTxWarp>
          </a:bodyPr>
          <a:lstStyle>
            <a:lvl1pPr defTabSz="963533">
              <a:spcBef>
                <a:spcPct val="0"/>
              </a:spcBef>
              <a:buClrTx/>
              <a:buFontTx/>
              <a:buNone/>
              <a:defRPr kumimoji="0" sz="1100">
                <a:latin typeface="Times New Roman" pitchFamily="18" charset="0"/>
              </a:defRPr>
            </a:lvl1pPr>
          </a:lstStyle>
          <a:p>
            <a:pPr>
              <a:defRPr/>
            </a:pPr>
            <a:endParaRPr lang="en-US"/>
          </a:p>
        </p:txBody>
      </p:sp>
      <p:sp>
        <p:nvSpPr>
          <p:cNvPr id="87047" name="Rectangle 1031"/>
          <p:cNvSpPr>
            <a:spLocks noGrp="1" noChangeArrowheads="1"/>
          </p:cNvSpPr>
          <p:nvPr>
            <p:ph type="sldNum" sz="quarter" idx="5"/>
          </p:nvPr>
        </p:nvSpPr>
        <p:spPr bwMode="auto">
          <a:xfrm>
            <a:off x="4059239" y="9705975"/>
            <a:ext cx="3005137" cy="557213"/>
          </a:xfrm>
          <a:prstGeom prst="rect">
            <a:avLst/>
          </a:prstGeom>
          <a:noFill/>
          <a:ln w="9525">
            <a:noFill/>
            <a:miter lim="800000"/>
            <a:headEnd/>
            <a:tailEnd/>
          </a:ln>
          <a:effectLst/>
        </p:spPr>
        <p:txBody>
          <a:bodyPr vert="horz" wrap="square" lIns="96342" tIns="48171" rIns="96342" bIns="48171" numCol="1" anchor="b" anchorCtr="0" compatLnSpc="1">
            <a:prstTxWarp prst="textNoShape">
              <a:avLst/>
            </a:prstTxWarp>
          </a:bodyPr>
          <a:lstStyle>
            <a:lvl1pPr algn="r" defTabSz="963533">
              <a:spcBef>
                <a:spcPct val="0"/>
              </a:spcBef>
              <a:buClrTx/>
              <a:buFontTx/>
              <a:buNone/>
              <a:defRPr kumimoji="0" sz="1100">
                <a:latin typeface="Times New Roman" pitchFamily="18" charset="0"/>
              </a:defRPr>
            </a:lvl1pPr>
          </a:lstStyle>
          <a:p>
            <a:pPr>
              <a:defRPr/>
            </a:pPr>
            <a:fld id="{3EC3F439-8044-4016-8753-AB20DE16851E}" type="slidenum">
              <a:rPr lang="en-US"/>
              <a:pPr>
                <a:defRPr/>
              </a:pPr>
              <a:t>‹#›</a:t>
            </a:fld>
            <a:endParaRPr lang="en-US"/>
          </a:p>
        </p:txBody>
      </p:sp>
    </p:spTree>
    <p:extLst>
      <p:ext uri="{BB962C8B-B14F-4D97-AF65-F5344CB8AC3E}">
        <p14:creationId xmlns:p14="http://schemas.microsoft.com/office/powerpoint/2010/main" val="7490728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1031"/>
          <p:cNvSpPr>
            <a:spLocks noGrp="1" noChangeArrowheads="1"/>
          </p:cNvSpPr>
          <p:nvPr>
            <p:ph type="sldNum" sz="quarter" idx="5"/>
          </p:nvPr>
        </p:nvSpPr>
        <p:spPr>
          <a:noFill/>
        </p:spPr>
        <p:txBody>
          <a:bodyPr/>
          <a:lstStyle/>
          <a:p>
            <a:fld id="{1BBA232B-F304-40D9-89FB-D5FFC57A671C}" type="slidenum">
              <a:rPr lang="en-US" smtClean="0"/>
              <a:pPr/>
              <a:t>1</a:t>
            </a:fld>
            <a:endParaRPr lang="en-US"/>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lvl="4"/>
            <a:endParaRPr lang="it-IT"/>
          </a:p>
        </p:txBody>
      </p:sp>
    </p:spTree>
    <p:extLst>
      <p:ext uri="{BB962C8B-B14F-4D97-AF65-F5344CB8AC3E}">
        <p14:creationId xmlns:p14="http://schemas.microsoft.com/office/powerpoint/2010/main" val="1375174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31"/>
          <p:cNvSpPr>
            <a:spLocks noGrp="1" noChangeArrowheads="1"/>
          </p:cNvSpPr>
          <p:nvPr>
            <p:ph type="sldNum" sz="quarter" idx="5"/>
          </p:nvPr>
        </p:nvSpPr>
        <p:spPr>
          <a:noFill/>
        </p:spPr>
        <p:txBody>
          <a:bodyPr/>
          <a:lstStyle/>
          <a:p>
            <a:pPr defTabSz="961945"/>
            <a:fld id="{E03572BA-E19B-434C-851A-E08DA0819BA4}" type="slidenum">
              <a:rPr lang="en-US" smtClean="0"/>
              <a:pPr defTabSz="961945"/>
              <a:t>12</a:t>
            </a:fld>
            <a:endParaRPr lang="en-US" dirty="0"/>
          </a:p>
        </p:txBody>
      </p:sp>
      <p:sp>
        <p:nvSpPr>
          <p:cNvPr id="84995" name="Rectangle 2"/>
          <p:cNvSpPr>
            <a:spLocks noGrp="1" noRot="1" noChangeAspect="1" noChangeArrowheads="1" noTextEdit="1"/>
          </p:cNvSpPr>
          <p:nvPr>
            <p:ph type="sldImg"/>
          </p:nvPr>
        </p:nvSpPr>
        <p:spPr>
          <a:xfrm>
            <a:off x="974725" y="785813"/>
            <a:ext cx="5132388" cy="3849687"/>
          </a:xfrm>
          <a:ln/>
        </p:spPr>
      </p:sp>
      <p:sp>
        <p:nvSpPr>
          <p:cNvPr id="84996" name="Rectangle 3"/>
          <p:cNvSpPr>
            <a:spLocks noGrp="1" noChangeArrowheads="1"/>
          </p:cNvSpPr>
          <p:nvPr>
            <p:ph type="body" idx="1"/>
          </p:nvPr>
        </p:nvSpPr>
        <p:spPr>
          <a:xfrm>
            <a:off x="955676" y="4870450"/>
            <a:ext cx="5172075" cy="4635500"/>
          </a:xfrm>
          <a:noFill/>
          <a:ln/>
        </p:spPr>
        <p:txBody>
          <a:bodyPr/>
          <a:lstStyle/>
          <a:p>
            <a:endParaRPr lang="it-IT"/>
          </a:p>
        </p:txBody>
      </p:sp>
    </p:spTree>
    <p:extLst>
      <p:ext uri="{BB962C8B-B14F-4D97-AF65-F5344CB8AC3E}">
        <p14:creationId xmlns:p14="http://schemas.microsoft.com/office/powerpoint/2010/main" val="1855279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31"/>
          <p:cNvSpPr>
            <a:spLocks noGrp="1" noChangeArrowheads="1"/>
          </p:cNvSpPr>
          <p:nvPr>
            <p:ph type="sldNum" sz="quarter" idx="5"/>
          </p:nvPr>
        </p:nvSpPr>
        <p:spPr>
          <a:noFill/>
        </p:spPr>
        <p:txBody>
          <a:bodyPr/>
          <a:lstStyle/>
          <a:p>
            <a:pPr defTabSz="961945"/>
            <a:fld id="{33FDDCF7-D189-4DDF-89F8-51BD5AA962BD}" type="slidenum">
              <a:rPr lang="en-US" smtClean="0"/>
              <a:pPr defTabSz="961945"/>
              <a:t>14</a:t>
            </a:fld>
            <a:endParaRPr lang="en-US" dirty="0"/>
          </a:p>
        </p:txBody>
      </p:sp>
      <p:sp>
        <p:nvSpPr>
          <p:cNvPr id="86019" name="Rectangle 2"/>
          <p:cNvSpPr>
            <a:spLocks noGrp="1" noRot="1" noChangeAspect="1" noChangeArrowheads="1" noTextEdit="1"/>
          </p:cNvSpPr>
          <p:nvPr>
            <p:ph type="sldImg"/>
          </p:nvPr>
        </p:nvSpPr>
        <p:spPr>
          <a:xfrm>
            <a:off x="974725" y="785813"/>
            <a:ext cx="5132388" cy="3849687"/>
          </a:xfrm>
          <a:ln/>
        </p:spPr>
      </p:sp>
      <p:sp>
        <p:nvSpPr>
          <p:cNvPr id="86020" name="Rectangle 3"/>
          <p:cNvSpPr>
            <a:spLocks noGrp="1" noChangeArrowheads="1"/>
          </p:cNvSpPr>
          <p:nvPr>
            <p:ph type="body" idx="1"/>
          </p:nvPr>
        </p:nvSpPr>
        <p:spPr>
          <a:xfrm>
            <a:off x="955676" y="4870450"/>
            <a:ext cx="5172075" cy="4635500"/>
          </a:xfrm>
          <a:noFill/>
          <a:ln/>
        </p:spPr>
        <p:txBody>
          <a:bodyPr/>
          <a:lstStyle/>
          <a:p>
            <a:endParaRPr lang="it-IT"/>
          </a:p>
        </p:txBody>
      </p:sp>
    </p:spTree>
    <p:extLst>
      <p:ext uri="{BB962C8B-B14F-4D97-AF65-F5344CB8AC3E}">
        <p14:creationId xmlns:p14="http://schemas.microsoft.com/office/powerpoint/2010/main" val="768527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1"/>
          <p:cNvSpPr>
            <a:spLocks noGrp="1" noChangeArrowheads="1"/>
          </p:cNvSpPr>
          <p:nvPr>
            <p:ph type="sldNum" sz="quarter" idx="5"/>
          </p:nvPr>
        </p:nvSpPr>
        <p:spPr>
          <a:noFill/>
        </p:spPr>
        <p:txBody>
          <a:bodyPr/>
          <a:lstStyle/>
          <a:p>
            <a:pPr defTabSz="961945"/>
            <a:fld id="{742FCA5E-54C8-4820-B181-FD18712E1C71}" type="slidenum">
              <a:rPr lang="en-US" smtClean="0"/>
              <a:pPr defTabSz="961945"/>
              <a:t>21</a:t>
            </a:fld>
            <a:endParaRPr lang="en-US" dirty="0"/>
          </a:p>
        </p:txBody>
      </p:sp>
      <p:sp>
        <p:nvSpPr>
          <p:cNvPr id="88067" name="Rectangle 2"/>
          <p:cNvSpPr>
            <a:spLocks noGrp="1" noRot="1" noChangeAspect="1" noChangeArrowheads="1" noTextEdit="1"/>
          </p:cNvSpPr>
          <p:nvPr>
            <p:ph type="sldImg"/>
          </p:nvPr>
        </p:nvSpPr>
        <p:spPr>
          <a:xfrm>
            <a:off x="974725" y="785813"/>
            <a:ext cx="5132388" cy="3849687"/>
          </a:xfrm>
          <a:ln/>
        </p:spPr>
      </p:sp>
      <p:sp>
        <p:nvSpPr>
          <p:cNvPr id="88068" name="Rectangle 3"/>
          <p:cNvSpPr>
            <a:spLocks noGrp="1" noChangeArrowheads="1"/>
          </p:cNvSpPr>
          <p:nvPr>
            <p:ph type="body" idx="1"/>
          </p:nvPr>
        </p:nvSpPr>
        <p:spPr>
          <a:xfrm>
            <a:off x="955676" y="4870450"/>
            <a:ext cx="5172075" cy="4635500"/>
          </a:xfrm>
          <a:noFill/>
          <a:ln/>
        </p:spPr>
        <p:txBody>
          <a:bodyPr/>
          <a:lstStyle/>
          <a:p>
            <a:endParaRPr lang="it-IT"/>
          </a:p>
        </p:txBody>
      </p:sp>
    </p:spTree>
    <p:extLst>
      <p:ext uri="{BB962C8B-B14F-4D97-AF65-F5344CB8AC3E}">
        <p14:creationId xmlns:p14="http://schemas.microsoft.com/office/powerpoint/2010/main" val="1529610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31"/>
          <p:cNvSpPr>
            <a:spLocks noGrp="1" noChangeArrowheads="1"/>
          </p:cNvSpPr>
          <p:nvPr>
            <p:ph type="sldNum" sz="quarter" idx="5"/>
          </p:nvPr>
        </p:nvSpPr>
        <p:spPr>
          <a:noFill/>
        </p:spPr>
        <p:txBody>
          <a:bodyPr/>
          <a:lstStyle/>
          <a:p>
            <a:pPr defTabSz="961945"/>
            <a:fld id="{892D08C5-F843-4736-A95B-9FBBEABABD70}" type="slidenum">
              <a:rPr lang="en-US" smtClean="0"/>
              <a:pPr defTabSz="961945"/>
              <a:t>22</a:t>
            </a:fld>
            <a:endParaRPr lang="en-US" dirty="0"/>
          </a:p>
        </p:txBody>
      </p:sp>
      <p:sp>
        <p:nvSpPr>
          <p:cNvPr id="89091" name="Rectangle 2"/>
          <p:cNvSpPr>
            <a:spLocks noGrp="1" noRot="1" noChangeAspect="1" noChangeArrowheads="1" noTextEdit="1"/>
          </p:cNvSpPr>
          <p:nvPr>
            <p:ph type="sldImg"/>
          </p:nvPr>
        </p:nvSpPr>
        <p:spPr>
          <a:xfrm>
            <a:off x="974725" y="785813"/>
            <a:ext cx="5132388" cy="3849687"/>
          </a:xfrm>
          <a:ln/>
        </p:spPr>
      </p:sp>
      <p:sp>
        <p:nvSpPr>
          <p:cNvPr id="89092" name="Rectangle 3"/>
          <p:cNvSpPr>
            <a:spLocks noGrp="1" noChangeArrowheads="1"/>
          </p:cNvSpPr>
          <p:nvPr>
            <p:ph type="body" idx="1"/>
          </p:nvPr>
        </p:nvSpPr>
        <p:spPr>
          <a:xfrm>
            <a:off x="955676" y="4870450"/>
            <a:ext cx="5172075" cy="4635500"/>
          </a:xfrm>
          <a:noFill/>
          <a:ln/>
        </p:spPr>
        <p:txBody>
          <a:bodyPr/>
          <a:lstStyle/>
          <a:p>
            <a:endParaRPr lang="it-IT"/>
          </a:p>
        </p:txBody>
      </p:sp>
    </p:spTree>
    <p:extLst>
      <p:ext uri="{BB962C8B-B14F-4D97-AF65-F5344CB8AC3E}">
        <p14:creationId xmlns:p14="http://schemas.microsoft.com/office/powerpoint/2010/main" val="3372300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egnaposto immagine diapositiva 1"/>
          <p:cNvSpPr>
            <a:spLocks noGrp="1" noRot="1" noChangeAspect="1" noTextEdit="1"/>
          </p:cNvSpPr>
          <p:nvPr>
            <p:ph type="sldImg"/>
          </p:nvPr>
        </p:nvSpPr>
        <p:spPr>
          <a:ln/>
        </p:spPr>
      </p:sp>
      <p:sp>
        <p:nvSpPr>
          <p:cNvPr id="97283" name="Segnaposto note 2"/>
          <p:cNvSpPr>
            <a:spLocks noGrp="1"/>
          </p:cNvSpPr>
          <p:nvPr>
            <p:ph type="body" idx="1"/>
          </p:nvPr>
        </p:nvSpPr>
        <p:spPr>
          <a:noFill/>
          <a:ln/>
        </p:spPr>
        <p:txBody>
          <a:bodyPr/>
          <a:lstStyle/>
          <a:p>
            <a:endParaRPr lang="it-IT"/>
          </a:p>
        </p:txBody>
      </p:sp>
      <p:sp>
        <p:nvSpPr>
          <p:cNvPr id="97284" name="Segnaposto numero diapositiva 3"/>
          <p:cNvSpPr>
            <a:spLocks noGrp="1"/>
          </p:cNvSpPr>
          <p:nvPr>
            <p:ph type="sldNum" sz="quarter" idx="5"/>
          </p:nvPr>
        </p:nvSpPr>
        <p:spPr>
          <a:noFill/>
        </p:spPr>
        <p:txBody>
          <a:bodyPr/>
          <a:lstStyle/>
          <a:p>
            <a:pPr defTabSz="961945"/>
            <a:fld id="{4B292A91-335B-40A3-8994-5F8B34BDFBF4}" type="slidenum">
              <a:rPr lang="en-US" smtClean="0"/>
              <a:pPr defTabSz="961945"/>
              <a:t>23</a:t>
            </a:fld>
            <a:endParaRPr lang="en-US" dirty="0"/>
          </a:p>
        </p:txBody>
      </p:sp>
    </p:spTree>
    <p:extLst>
      <p:ext uri="{BB962C8B-B14F-4D97-AF65-F5344CB8AC3E}">
        <p14:creationId xmlns:p14="http://schemas.microsoft.com/office/powerpoint/2010/main" val="2613126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31"/>
          <p:cNvSpPr>
            <a:spLocks noGrp="1" noChangeArrowheads="1"/>
          </p:cNvSpPr>
          <p:nvPr>
            <p:ph type="sldNum" sz="quarter" idx="5"/>
          </p:nvPr>
        </p:nvSpPr>
        <p:spPr>
          <a:noFill/>
        </p:spPr>
        <p:txBody>
          <a:bodyPr/>
          <a:lstStyle/>
          <a:p>
            <a:pPr defTabSz="961945"/>
            <a:fld id="{591BCC05-1DC4-42F2-A9BD-F84D20353AB8}" type="slidenum">
              <a:rPr lang="en-US" smtClean="0"/>
              <a:pPr defTabSz="961945"/>
              <a:t>24</a:t>
            </a:fld>
            <a:endParaRPr lang="en-US" dirty="0"/>
          </a:p>
        </p:txBody>
      </p:sp>
      <p:sp>
        <p:nvSpPr>
          <p:cNvPr id="90115" name="Rectangle 2"/>
          <p:cNvSpPr>
            <a:spLocks noGrp="1" noRot="1" noChangeAspect="1" noChangeArrowheads="1" noTextEdit="1"/>
          </p:cNvSpPr>
          <p:nvPr>
            <p:ph type="sldImg"/>
          </p:nvPr>
        </p:nvSpPr>
        <p:spPr>
          <a:xfrm>
            <a:off x="974725" y="785813"/>
            <a:ext cx="5132388" cy="3849687"/>
          </a:xfrm>
          <a:ln/>
        </p:spPr>
      </p:sp>
      <p:sp>
        <p:nvSpPr>
          <p:cNvPr id="90116" name="Rectangle 3"/>
          <p:cNvSpPr>
            <a:spLocks noGrp="1" noChangeArrowheads="1"/>
          </p:cNvSpPr>
          <p:nvPr>
            <p:ph type="body" idx="1"/>
          </p:nvPr>
        </p:nvSpPr>
        <p:spPr>
          <a:xfrm>
            <a:off x="955676" y="4870450"/>
            <a:ext cx="5172075" cy="4635500"/>
          </a:xfrm>
          <a:noFill/>
          <a:ln/>
        </p:spPr>
        <p:txBody>
          <a:bodyPr/>
          <a:lstStyle/>
          <a:p>
            <a:endParaRPr lang="it-IT"/>
          </a:p>
        </p:txBody>
      </p:sp>
    </p:spTree>
    <p:extLst>
      <p:ext uri="{BB962C8B-B14F-4D97-AF65-F5344CB8AC3E}">
        <p14:creationId xmlns:p14="http://schemas.microsoft.com/office/powerpoint/2010/main" val="2593112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031"/>
          <p:cNvSpPr>
            <a:spLocks noGrp="1" noChangeArrowheads="1"/>
          </p:cNvSpPr>
          <p:nvPr>
            <p:ph type="sldNum" sz="quarter" idx="5"/>
          </p:nvPr>
        </p:nvSpPr>
        <p:spPr>
          <a:noFill/>
        </p:spPr>
        <p:txBody>
          <a:bodyPr/>
          <a:lstStyle/>
          <a:p>
            <a:pPr defTabSz="961945"/>
            <a:fld id="{489B3227-C3A3-410F-9D82-3C71C8D7111A}" type="slidenum">
              <a:rPr lang="en-US" smtClean="0"/>
              <a:pPr defTabSz="961945"/>
              <a:t>25</a:t>
            </a:fld>
            <a:endParaRPr lang="en-US" dirty="0"/>
          </a:p>
        </p:txBody>
      </p:sp>
      <p:sp>
        <p:nvSpPr>
          <p:cNvPr id="91139" name="Rectangle 2"/>
          <p:cNvSpPr>
            <a:spLocks noGrp="1" noRot="1" noChangeAspect="1" noChangeArrowheads="1" noTextEdit="1"/>
          </p:cNvSpPr>
          <p:nvPr>
            <p:ph type="sldImg"/>
          </p:nvPr>
        </p:nvSpPr>
        <p:spPr>
          <a:xfrm>
            <a:off x="974725" y="785813"/>
            <a:ext cx="5132388" cy="3849687"/>
          </a:xfrm>
          <a:ln/>
        </p:spPr>
      </p:sp>
      <p:sp>
        <p:nvSpPr>
          <p:cNvPr id="91140" name="Rectangle 3"/>
          <p:cNvSpPr>
            <a:spLocks noGrp="1" noChangeArrowheads="1"/>
          </p:cNvSpPr>
          <p:nvPr>
            <p:ph type="body" idx="1"/>
          </p:nvPr>
        </p:nvSpPr>
        <p:spPr>
          <a:xfrm>
            <a:off x="955676" y="4870450"/>
            <a:ext cx="5172075" cy="4635500"/>
          </a:xfrm>
          <a:noFill/>
          <a:ln/>
        </p:spPr>
        <p:txBody>
          <a:bodyPr/>
          <a:lstStyle/>
          <a:p>
            <a:endParaRPr lang="it-IT"/>
          </a:p>
        </p:txBody>
      </p:sp>
    </p:spTree>
    <p:extLst>
      <p:ext uri="{BB962C8B-B14F-4D97-AF65-F5344CB8AC3E}">
        <p14:creationId xmlns:p14="http://schemas.microsoft.com/office/powerpoint/2010/main" val="3422111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 </a:t>
            </a:r>
            <a:r>
              <a:rPr lang="el-GR" dirty="0"/>
              <a:t>λ</a:t>
            </a:r>
            <a:r>
              <a:rPr lang="en-US" dirty="0"/>
              <a:t>W</a:t>
            </a:r>
          </a:p>
          <a:p>
            <a:r>
              <a:rPr lang="en-US" dirty="0"/>
              <a:t>W = L/</a:t>
            </a:r>
            <a:r>
              <a:rPr lang="el-GR" dirty="0"/>
              <a:t>λ = 15/30 = .5 </a:t>
            </a:r>
            <a:r>
              <a:rPr lang="en-US" dirty="0"/>
              <a:t>day; L = </a:t>
            </a:r>
            <a:r>
              <a:rPr lang="el-GR" dirty="0"/>
              <a:t>λ/</a:t>
            </a:r>
            <a:r>
              <a:rPr lang="en-US" dirty="0"/>
              <a:t>W</a:t>
            </a:r>
            <a:r>
              <a:rPr lang="en-US" baseline="0" dirty="0"/>
              <a:t> </a:t>
            </a:r>
            <a:r>
              <a:rPr lang="en-US" dirty="0"/>
              <a:t>L= 100 </a:t>
            </a:r>
            <a:r>
              <a:rPr lang="en-US" dirty="0" err="1"/>
              <a:t>pps</a:t>
            </a:r>
            <a:r>
              <a:rPr lang="en-US" dirty="0"/>
              <a:t> x .008sec = 8 packets</a:t>
            </a:r>
          </a:p>
        </p:txBody>
      </p:sp>
      <p:sp>
        <p:nvSpPr>
          <p:cNvPr id="4" name="Slide Number Placeholder 3"/>
          <p:cNvSpPr>
            <a:spLocks noGrp="1"/>
          </p:cNvSpPr>
          <p:nvPr>
            <p:ph type="sldNum" sz="quarter" idx="10"/>
          </p:nvPr>
        </p:nvSpPr>
        <p:spPr/>
        <p:txBody>
          <a:bodyPr/>
          <a:lstStyle/>
          <a:p>
            <a:pPr>
              <a:defRPr/>
            </a:pPr>
            <a:fld id="{3EC3F439-8044-4016-8753-AB20DE16851E}" type="slidenum">
              <a:rPr lang="en-US" smtClean="0"/>
              <a:pPr>
                <a:defRPr/>
              </a:pPr>
              <a:t>27</a:t>
            </a:fld>
            <a:endParaRPr lang="en-US"/>
          </a:p>
        </p:txBody>
      </p:sp>
    </p:spTree>
    <p:extLst>
      <p:ext uri="{BB962C8B-B14F-4D97-AF65-F5344CB8AC3E}">
        <p14:creationId xmlns:p14="http://schemas.microsoft.com/office/powerpoint/2010/main" val="242838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031"/>
          <p:cNvSpPr>
            <a:spLocks noGrp="1" noChangeArrowheads="1"/>
          </p:cNvSpPr>
          <p:nvPr>
            <p:ph type="sldNum" sz="quarter" idx="5"/>
          </p:nvPr>
        </p:nvSpPr>
        <p:spPr>
          <a:noFill/>
        </p:spPr>
        <p:txBody>
          <a:bodyPr/>
          <a:lstStyle/>
          <a:p>
            <a:pPr defTabSz="961945"/>
            <a:fld id="{4B0BACDD-CB4B-4D20-A021-011C64A0D548}" type="slidenum">
              <a:rPr lang="en-US" smtClean="0"/>
              <a:pPr defTabSz="961945"/>
              <a:t>31</a:t>
            </a:fld>
            <a:endParaRPr lang="en-US" dirty="0"/>
          </a:p>
        </p:txBody>
      </p:sp>
      <p:sp>
        <p:nvSpPr>
          <p:cNvPr id="98307" name="Rectangle 2"/>
          <p:cNvSpPr>
            <a:spLocks noGrp="1" noRot="1" noChangeAspect="1" noChangeArrowheads="1" noTextEdit="1"/>
          </p:cNvSpPr>
          <p:nvPr>
            <p:ph type="sldImg"/>
          </p:nvPr>
        </p:nvSpPr>
        <p:spPr>
          <a:xfrm>
            <a:off x="974725" y="785813"/>
            <a:ext cx="5132388" cy="3849687"/>
          </a:xfrm>
          <a:ln/>
        </p:spPr>
      </p:sp>
      <p:sp>
        <p:nvSpPr>
          <p:cNvPr id="98308" name="Rectangle 3"/>
          <p:cNvSpPr>
            <a:spLocks noGrp="1" noChangeArrowheads="1"/>
          </p:cNvSpPr>
          <p:nvPr>
            <p:ph type="body" idx="1"/>
          </p:nvPr>
        </p:nvSpPr>
        <p:spPr>
          <a:xfrm>
            <a:off x="955676" y="4870450"/>
            <a:ext cx="5172075" cy="4635500"/>
          </a:xfrm>
          <a:noFill/>
          <a:ln/>
        </p:spPr>
        <p:txBody>
          <a:bodyPr/>
          <a:lstStyle/>
          <a:p>
            <a:endParaRPr lang="it-IT"/>
          </a:p>
        </p:txBody>
      </p:sp>
    </p:spTree>
    <p:extLst>
      <p:ext uri="{BB962C8B-B14F-4D97-AF65-F5344CB8AC3E}">
        <p14:creationId xmlns:p14="http://schemas.microsoft.com/office/powerpoint/2010/main" val="16961197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31"/>
          <p:cNvSpPr>
            <a:spLocks noGrp="1" noChangeArrowheads="1"/>
          </p:cNvSpPr>
          <p:nvPr>
            <p:ph type="sldNum" sz="quarter" idx="5"/>
          </p:nvPr>
        </p:nvSpPr>
        <p:spPr>
          <a:noFill/>
        </p:spPr>
        <p:txBody>
          <a:bodyPr/>
          <a:lstStyle/>
          <a:p>
            <a:pPr defTabSz="961945"/>
            <a:fld id="{E31A3D19-9B5D-4231-A25F-6706D623FF5B}" type="slidenum">
              <a:rPr lang="en-US" smtClean="0"/>
              <a:pPr defTabSz="961945"/>
              <a:t>32</a:t>
            </a:fld>
            <a:endParaRPr lang="en-US" dirty="0"/>
          </a:p>
        </p:txBody>
      </p:sp>
      <p:sp>
        <p:nvSpPr>
          <p:cNvPr id="100355" name="Rectangle 2"/>
          <p:cNvSpPr>
            <a:spLocks noGrp="1" noRot="1" noChangeAspect="1" noChangeArrowheads="1" noTextEdit="1"/>
          </p:cNvSpPr>
          <p:nvPr>
            <p:ph type="sldImg"/>
          </p:nvPr>
        </p:nvSpPr>
        <p:spPr>
          <a:xfrm>
            <a:off x="974725" y="785813"/>
            <a:ext cx="5132388" cy="3849687"/>
          </a:xfrm>
          <a:ln/>
        </p:spPr>
      </p:sp>
      <p:sp>
        <p:nvSpPr>
          <p:cNvPr id="100356" name="Rectangle 3"/>
          <p:cNvSpPr>
            <a:spLocks noGrp="1" noChangeArrowheads="1"/>
          </p:cNvSpPr>
          <p:nvPr>
            <p:ph type="body" idx="1"/>
          </p:nvPr>
        </p:nvSpPr>
        <p:spPr>
          <a:xfrm>
            <a:off x="955676" y="4870450"/>
            <a:ext cx="5172075" cy="4635500"/>
          </a:xfrm>
          <a:noFill/>
          <a:ln/>
        </p:spPr>
        <p:txBody>
          <a:bodyPr/>
          <a:lstStyle/>
          <a:p>
            <a:endParaRPr lang="it-IT"/>
          </a:p>
        </p:txBody>
      </p:sp>
    </p:spTree>
    <p:extLst>
      <p:ext uri="{BB962C8B-B14F-4D97-AF65-F5344CB8AC3E}">
        <p14:creationId xmlns:p14="http://schemas.microsoft.com/office/powerpoint/2010/main" val="2669579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31"/>
          <p:cNvSpPr>
            <a:spLocks noGrp="1" noChangeArrowheads="1"/>
          </p:cNvSpPr>
          <p:nvPr>
            <p:ph type="sldNum" sz="quarter" idx="5"/>
          </p:nvPr>
        </p:nvSpPr>
        <p:spPr>
          <a:noFill/>
        </p:spPr>
        <p:txBody>
          <a:bodyPr/>
          <a:lstStyle/>
          <a:p>
            <a:pPr defTabSz="961945"/>
            <a:fld id="{50CE487D-D975-47DC-9D9F-20DAB82357B0}" type="slidenum">
              <a:rPr lang="en-US" smtClean="0"/>
              <a:pPr defTabSz="961945"/>
              <a:t>2</a:t>
            </a:fld>
            <a:endParaRPr lang="en-US" dirty="0"/>
          </a:p>
        </p:txBody>
      </p:sp>
      <p:sp>
        <p:nvSpPr>
          <p:cNvPr id="75779" name="Rectangle 2"/>
          <p:cNvSpPr>
            <a:spLocks noGrp="1" noRot="1" noChangeAspect="1" noChangeArrowheads="1" noTextEdit="1"/>
          </p:cNvSpPr>
          <p:nvPr>
            <p:ph type="sldImg"/>
          </p:nvPr>
        </p:nvSpPr>
        <p:spPr>
          <a:xfrm>
            <a:off x="974725" y="785813"/>
            <a:ext cx="5132388" cy="3849687"/>
          </a:xfrm>
          <a:ln/>
        </p:spPr>
      </p:sp>
      <p:sp>
        <p:nvSpPr>
          <p:cNvPr id="75780" name="Rectangle 3"/>
          <p:cNvSpPr>
            <a:spLocks noGrp="1" noChangeArrowheads="1"/>
          </p:cNvSpPr>
          <p:nvPr>
            <p:ph type="body" idx="1"/>
          </p:nvPr>
        </p:nvSpPr>
        <p:spPr>
          <a:xfrm>
            <a:off x="955676" y="4870450"/>
            <a:ext cx="5172075" cy="4635500"/>
          </a:xfrm>
          <a:noFill/>
          <a:ln/>
        </p:spPr>
        <p:txBody>
          <a:bodyPr/>
          <a:lstStyle/>
          <a:p>
            <a:endParaRPr lang="it-IT"/>
          </a:p>
        </p:txBody>
      </p:sp>
    </p:spTree>
    <p:extLst>
      <p:ext uri="{BB962C8B-B14F-4D97-AF65-F5344CB8AC3E}">
        <p14:creationId xmlns:p14="http://schemas.microsoft.com/office/powerpoint/2010/main" val="4193254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1031"/>
          <p:cNvSpPr>
            <a:spLocks noGrp="1" noChangeArrowheads="1"/>
          </p:cNvSpPr>
          <p:nvPr>
            <p:ph type="sldNum" sz="quarter" idx="5"/>
          </p:nvPr>
        </p:nvSpPr>
        <p:spPr>
          <a:noFill/>
        </p:spPr>
        <p:txBody>
          <a:bodyPr/>
          <a:lstStyle/>
          <a:p>
            <a:pPr defTabSz="961945"/>
            <a:fld id="{4FB2E2AD-1FE9-47C9-89B7-23F07DF47C06}" type="slidenum">
              <a:rPr lang="en-US" smtClean="0"/>
              <a:pPr defTabSz="961945"/>
              <a:t>35</a:t>
            </a:fld>
            <a:endParaRPr lang="en-US" dirty="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it-IT"/>
          </a:p>
        </p:txBody>
      </p:sp>
    </p:spTree>
    <p:extLst>
      <p:ext uri="{BB962C8B-B14F-4D97-AF65-F5344CB8AC3E}">
        <p14:creationId xmlns:p14="http://schemas.microsoft.com/office/powerpoint/2010/main" val="40258018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31"/>
          <p:cNvSpPr>
            <a:spLocks noGrp="1" noChangeArrowheads="1"/>
          </p:cNvSpPr>
          <p:nvPr>
            <p:ph type="sldNum" sz="quarter" idx="5"/>
          </p:nvPr>
        </p:nvSpPr>
        <p:spPr>
          <a:noFill/>
        </p:spPr>
        <p:txBody>
          <a:bodyPr/>
          <a:lstStyle/>
          <a:p>
            <a:pPr defTabSz="961945"/>
            <a:fld id="{48D66A50-0630-4D08-A5BB-F98A1D575B1D}" type="slidenum">
              <a:rPr lang="en-US" smtClean="0"/>
              <a:pPr defTabSz="961945"/>
              <a:t>36</a:t>
            </a:fld>
            <a:endParaRPr lang="en-US" dirty="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it-IT"/>
          </a:p>
        </p:txBody>
      </p:sp>
    </p:spTree>
    <p:extLst>
      <p:ext uri="{BB962C8B-B14F-4D97-AF65-F5344CB8AC3E}">
        <p14:creationId xmlns:p14="http://schemas.microsoft.com/office/powerpoint/2010/main" val="4191082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1"/>
          <p:cNvSpPr txBox="1">
            <a:spLocks noGrp="1" noRot="1" noChangeAspect="1" noChangeArrowheads="1" noTextEdit="1"/>
          </p:cNvSpPr>
          <p:nvPr>
            <p:ph type="sldImg"/>
          </p:nvPr>
        </p:nvSpPr>
        <p:spPr>
          <a:xfrm>
            <a:off x="-15846425" y="-12976225"/>
            <a:ext cx="18321338" cy="137414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7" name="Rectangle 2"/>
          <p:cNvSpPr txBox="1">
            <a:spLocks noGrp="1" noChangeArrowheads="1"/>
          </p:cNvSpPr>
          <p:nvPr>
            <p:ph type="body" idx="1"/>
          </p:nvPr>
        </p:nvSpPr>
        <p:spPr>
          <a:xfrm>
            <a:off x="776288" y="4776788"/>
            <a:ext cx="6216650"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ltLang="en-US">
              <a:latin typeface="Times New Roman" panose="02020603050405020304" pitchFamily="18" charset="0"/>
            </a:endParaRPr>
          </a:p>
        </p:txBody>
      </p:sp>
    </p:spTree>
    <p:extLst>
      <p:ext uri="{BB962C8B-B14F-4D97-AF65-F5344CB8AC3E}">
        <p14:creationId xmlns:p14="http://schemas.microsoft.com/office/powerpoint/2010/main" val="4013955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31"/>
          <p:cNvSpPr>
            <a:spLocks noGrp="1" noChangeArrowheads="1"/>
          </p:cNvSpPr>
          <p:nvPr>
            <p:ph type="sldNum" sz="quarter" idx="5"/>
          </p:nvPr>
        </p:nvSpPr>
        <p:spPr>
          <a:noFill/>
        </p:spPr>
        <p:txBody>
          <a:bodyPr/>
          <a:lstStyle/>
          <a:p>
            <a:pPr defTabSz="962025"/>
            <a:fld id="{35B71B03-0028-4F68-A8CF-F99ECDE37A36}" type="slidenum">
              <a:rPr lang="en-US" smtClean="0"/>
              <a:pPr defTabSz="962025"/>
              <a:t>4</a:t>
            </a:fld>
            <a:endParaRPr lang="en-US"/>
          </a:p>
        </p:txBody>
      </p:sp>
      <p:sp>
        <p:nvSpPr>
          <p:cNvPr id="82947" name="Rectangle 2"/>
          <p:cNvSpPr>
            <a:spLocks noGrp="1" noRot="1" noChangeAspect="1" noChangeArrowheads="1" noTextEdit="1"/>
          </p:cNvSpPr>
          <p:nvPr>
            <p:ph type="sldImg"/>
          </p:nvPr>
        </p:nvSpPr>
        <p:spPr>
          <a:xfrm>
            <a:off x="974725" y="785813"/>
            <a:ext cx="5132388" cy="3849687"/>
          </a:xfrm>
          <a:ln/>
        </p:spPr>
      </p:sp>
      <p:sp>
        <p:nvSpPr>
          <p:cNvPr id="82948" name="Rectangle 3"/>
          <p:cNvSpPr>
            <a:spLocks noGrp="1" noChangeArrowheads="1"/>
          </p:cNvSpPr>
          <p:nvPr>
            <p:ph type="body" idx="1"/>
          </p:nvPr>
        </p:nvSpPr>
        <p:spPr>
          <a:xfrm>
            <a:off x="955675" y="4870450"/>
            <a:ext cx="5172075" cy="4635500"/>
          </a:xfrm>
          <a:noFill/>
          <a:ln/>
        </p:spPr>
        <p:txBody>
          <a:bodyPr/>
          <a:lstStyle/>
          <a:p>
            <a:endParaRPr lang="it-IT"/>
          </a:p>
        </p:txBody>
      </p:sp>
    </p:spTree>
    <p:extLst>
      <p:ext uri="{BB962C8B-B14F-4D97-AF65-F5344CB8AC3E}">
        <p14:creationId xmlns:p14="http://schemas.microsoft.com/office/powerpoint/2010/main" val="4113472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31"/>
          <p:cNvSpPr>
            <a:spLocks noGrp="1" noChangeArrowheads="1"/>
          </p:cNvSpPr>
          <p:nvPr>
            <p:ph type="sldNum" sz="quarter" idx="5"/>
          </p:nvPr>
        </p:nvSpPr>
        <p:spPr>
          <a:noFill/>
        </p:spPr>
        <p:txBody>
          <a:bodyPr/>
          <a:lstStyle/>
          <a:p>
            <a:pPr defTabSz="962025"/>
            <a:fld id="{284D710C-F82C-4712-B127-E1A2CDEE99E2}" type="slidenum">
              <a:rPr lang="en-US" smtClean="0"/>
              <a:pPr defTabSz="962025"/>
              <a:t>5</a:t>
            </a:fld>
            <a:endParaRPr lang="en-US"/>
          </a:p>
        </p:txBody>
      </p:sp>
      <p:sp>
        <p:nvSpPr>
          <p:cNvPr id="83971" name="Rectangle 2"/>
          <p:cNvSpPr>
            <a:spLocks noGrp="1" noRot="1" noChangeAspect="1" noChangeArrowheads="1" noTextEdit="1"/>
          </p:cNvSpPr>
          <p:nvPr>
            <p:ph type="sldImg"/>
          </p:nvPr>
        </p:nvSpPr>
        <p:spPr>
          <a:xfrm>
            <a:off x="974725" y="785813"/>
            <a:ext cx="5132388" cy="3849687"/>
          </a:xfrm>
          <a:ln/>
        </p:spPr>
      </p:sp>
      <p:sp>
        <p:nvSpPr>
          <p:cNvPr id="83972" name="Rectangle 3"/>
          <p:cNvSpPr>
            <a:spLocks noGrp="1" noChangeArrowheads="1"/>
          </p:cNvSpPr>
          <p:nvPr>
            <p:ph type="body" idx="1"/>
          </p:nvPr>
        </p:nvSpPr>
        <p:spPr>
          <a:xfrm>
            <a:off x="955675" y="4870450"/>
            <a:ext cx="5172075" cy="4635500"/>
          </a:xfrm>
          <a:noFill/>
          <a:ln/>
        </p:spPr>
        <p:txBody>
          <a:bodyPr/>
          <a:lstStyle/>
          <a:p>
            <a:endParaRPr lang="it-IT"/>
          </a:p>
        </p:txBody>
      </p:sp>
    </p:spTree>
    <p:extLst>
      <p:ext uri="{BB962C8B-B14F-4D97-AF65-F5344CB8AC3E}">
        <p14:creationId xmlns:p14="http://schemas.microsoft.com/office/powerpoint/2010/main" val="3384254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31"/>
          <p:cNvSpPr>
            <a:spLocks noGrp="1" noChangeArrowheads="1"/>
          </p:cNvSpPr>
          <p:nvPr>
            <p:ph type="sldNum" sz="quarter" idx="5"/>
          </p:nvPr>
        </p:nvSpPr>
        <p:spPr>
          <a:noFill/>
        </p:spPr>
        <p:txBody>
          <a:bodyPr/>
          <a:lstStyle/>
          <a:p>
            <a:pPr defTabSz="962025"/>
            <a:fld id="{1B2B4EF6-E123-4501-997F-7840750BE7DA}" type="slidenum">
              <a:rPr lang="en-US" smtClean="0"/>
              <a:pPr defTabSz="962025"/>
              <a:t>6</a:t>
            </a:fld>
            <a:endParaRPr lang="en-US"/>
          </a:p>
        </p:txBody>
      </p:sp>
      <p:sp>
        <p:nvSpPr>
          <p:cNvPr id="84995" name="Rectangle 2"/>
          <p:cNvSpPr>
            <a:spLocks noGrp="1" noRot="1" noChangeAspect="1" noChangeArrowheads="1" noTextEdit="1"/>
          </p:cNvSpPr>
          <p:nvPr>
            <p:ph type="sldImg"/>
          </p:nvPr>
        </p:nvSpPr>
        <p:spPr>
          <a:xfrm>
            <a:off x="974725" y="785813"/>
            <a:ext cx="5132388" cy="3849687"/>
          </a:xfrm>
          <a:ln/>
        </p:spPr>
      </p:sp>
      <p:sp>
        <p:nvSpPr>
          <p:cNvPr id="84996" name="Rectangle 3"/>
          <p:cNvSpPr>
            <a:spLocks noGrp="1" noChangeArrowheads="1"/>
          </p:cNvSpPr>
          <p:nvPr>
            <p:ph type="body" idx="1"/>
          </p:nvPr>
        </p:nvSpPr>
        <p:spPr>
          <a:xfrm>
            <a:off x="955675" y="4870450"/>
            <a:ext cx="5172075" cy="4635500"/>
          </a:xfrm>
          <a:noFill/>
          <a:ln/>
        </p:spPr>
        <p:txBody>
          <a:bodyPr/>
          <a:lstStyle/>
          <a:p>
            <a:endParaRPr lang="it-IT"/>
          </a:p>
        </p:txBody>
      </p:sp>
    </p:spTree>
    <p:extLst>
      <p:ext uri="{BB962C8B-B14F-4D97-AF65-F5344CB8AC3E}">
        <p14:creationId xmlns:p14="http://schemas.microsoft.com/office/powerpoint/2010/main" val="992473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‘λ’ defines the </a:t>
            </a:r>
            <a:r>
              <a:rPr lang="en-US" dirty="0" err="1"/>
              <a:t>interarrival</a:t>
            </a:r>
            <a:r>
              <a:rPr lang="en-US" dirty="0"/>
              <a:t> rate and the ‘μ’ defines the service time</a:t>
            </a:r>
          </a:p>
        </p:txBody>
      </p:sp>
      <p:sp>
        <p:nvSpPr>
          <p:cNvPr id="4" name="Slide Number Placeholder 3"/>
          <p:cNvSpPr>
            <a:spLocks noGrp="1"/>
          </p:cNvSpPr>
          <p:nvPr>
            <p:ph type="sldNum" sz="quarter" idx="10"/>
          </p:nvPr>
        </p:nvSpPr>
        <p:spPr/>
        <p:txBody>
          <a:bodyPr/>
          <a:lstStyle/>
          <a:p>
            <a:pPr>
              <a:defRPr/>
            </a:pPr>
            <a:fld id="{3EC3F439-8044-4016-8753-AB20DE16851E}" type="slidenum">
              <a:rPr lang="en-US" smtClean="0"/>
              <a:pPr>
                <a:defRPr/>
              </a:pPr>
              <a:t>7</a:t>
            </a:fld>
            <a:endParaRPr lang="en-US"/>
          </a:p>
        </p:txBody>
      </p:sp>
    </p:spTree>
    <p:extLst>
      <p:ext uri="{BB962C8B-B14F-4D97-AF65-F5344CB8AC3E}">
        <p14:creationId xmlns:p14="http://schemas.microsoft.com/office/powerpoint/2010/main" val="3327215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pPr defTabSz="962025"/>
            <a:fld id="{531E4950-C44F-49B5-8FCC-C2233406DB05}" type="slidenum">
              <a:rPr lang="en-US" smtClean="0"/>
              <a:pPr defTabSz="962025"/>
              <a:t>8</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it-IT"/>
          </a:p>
        </p:txBody>
      </p:sp>
    </p:spTree>
    <p:extLst>
      <p:ext uri="{BB962C8B-B14F-4D97-AF65-F5344CB8AC3E}">
        <p14:creationId xmlns:p14="http://schemas.microsoft.com/office/powerpoint/2010/main" val="1681146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egnaposto immagine diapositiva 1"/>
          <p:cNvSpPr>
            <a:spLocks noGrp="1" noRot="1" noChangeAspect="1" noTextEdit="1"/>
          </p:cNvSpPr>
          <p:nvPr>
            <p:ph type="sldImg"/>
          </p:nvPr>
        </p:nvSpPr>
        <p:spPr>
          <a:ln/>
        </p:spPr>
      </p:sp>
      <p:sp>
        <p:nvSpPr>
          <p:cNvPr id="79875" name="Segnaposto note 2"/>
          <p:cNvSpPr>
            <a:spLocks noGrp="1"/>
          </p:cNvSpPr>
          <p:nvPr>
            <p:ph type="body" idx="1"/>
          </p:nvPr>
        </p:nvSpPr>
        <p:spPr>
          <a:noFill/>
          <a:ln/>
        </p:spPr>
        <p:txBody>
          <a:bodyPr/>
          <a:lstStyle/>
          <a:p>
            <a:endParaRPr lang="it-IT"/>
          </a:p>
        </p:txBody>
      </p:sp>
      <p:sp>
        <p:nvSpPr>
          <p:cNvPr id="79876" name="Segnaposto numero diapositiva 3"/>
          <p:cNvSpPr>
            <a:spLocks noGrp="1"/>
          </p:cNvSpPr>
          <p:nvPr>
            <p:ph type="sldNum" sz="quarter" idx="5"/>
          </p:nvPr>
        </p:nvSpPr>
        <p:spPr>
          <a:noFill/>
        </p:spPr>
        <p:txBody>
          <a:bodyPr/>
          <a:lstStyle/>
          <a:p>
            <a:pPr defTabSz="961945"/>
            <a:fld id="{70EA3BCC-8786-497C-94F0-FDDCD388125F}" type="slidenum">
              <a:rPr lang="en-US" smtClean="0"/>
              <a:pPr defTabSz="961945"/>
              <a:t>11</a:t>
            </a:fld>
            <a:endParaRPr lang="en-US" dirty="0"/>
          </a:p>
        </p:txBody>
      </p:sp>
    </p:spTree>
    <p:extLst>
      <p:ext uri="{BB962C8B-B14F-4D97-AF65-F5344CB8AC3E}">
        <p14:creationId xmlns:p14="http://schemas.microsoft.com/office/powerpoint/2010/main" val="1337922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4" name="Picture 7" descr="paint"/>
          <p:cNvPicPr>
            <a:picLocks noChangeAspect="1" noChangeArrowheads="1"/>
          </p:cNvPicPr>
          <p:nvPr/>
        </p:nvPicPr>
        <p:blipFill>
          <a:blip r:embed="rId2" cstate="print">
            <a:clrChange>
              <a:clrFrom>
                <a:srgbClr val="C0C0C0"/>
              </a:clrFrom>
              <a:clrTo>
                <a:srgbClr val="C0C0C0">
                  <a:alpha val="0"/>
                </a:srgbClr>
              </a:clrTo>
            </a:clrChange>
          </a:blip>
          <a:srcRect/>
          <a:stretch>
            <a:fillRect/>
          </a:stretch>
        </p:blipFill>
        <p:spPr bwMode="auto">
          <a:xfrm>
            <a:off x="914400" y="1520825"/>
            <a:ext cx="8229600" cy="384175"/>
          </a:xfrm>
          <a:prstGeom prst="rect">
            <a:avLst/>
          </a:prstGeom>
          <a:noFill/>
          <a:ln w="9525">
            <a:noFill/>
            <a:miter lim="800000"/>
            <a:headEnd/>
            <a:tailEnd/>
          </a:ln>
        </p:spPr>
      </p:pic>
      <p:sp>
        <p:nvSpPr>
          <p:cNvPr id="3074" name="Rectangle 2"/>
          <p:cNvSpPr>
            <a:spLocks noGrp="1" noChangeArrowheads="1"/>
          </p:cNvSpPr>
          <p:nvPr>
            <p:ph type="ctrTitle"/>
          </p:nvPr>
        </p:nvSpPr>
        <p:spPr>
          <a:xfrm>
            <a:off x="457200" y="368300"/>
            <a:ext cx="8178800" cy="1295400"/>
          </a:xfrm>
        </p:spPr>
        <p:txBody>
          <a:bodyPr anchor="b"/>
          <a:lstStyle>
            <a:lvl1pPr>
              <a:defRPr/>
            </a:lvl1pPr>
          </a:lstStyle>
          <a:p>
            <a:r>
              <a:rPr lang="it-IT"/>
              <a:t>Fare clic per modificare lo stile del titolo</a:t>
            </a:r>
          </a:p>
        </p:txBody>
      </p:sp>
      <p:sp>
        <p:nvSpPr>
          <p:cNvPr id="3075" name="Rectangle 3"/>
          <p:cNvSpPr>
            <a:spLocks noGrp="1" noChangeArrowheads="1"/>
          </p:cNvSpPr>
          <p:nvPr>
            <p:ph type="subTitle" idx="1"/>
          </p:nvPr>
        </p:nvSpPr>
        <p:spPr bwMode="auto">
          <a:xfrm>
            <a:off x="2133600" y="3886200"/>
            <a:ext cx="6400800" cy="17716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buFont typeface="Monotype Sorts" pitchFamily="2" charset="2"/>
              <a:buNone/>
              <a:defRPr>
                <a:latin typeface="Arial Black" pitchFamily="34" charset="0"/>
              </a:defRPr>
            </a:lvl1pPr>
          </a:lstStyle>
          <a:p>
            <a:r>
              <a:rPr lang="it-IT"/>
              <a:t>Fare clic per modificare lo stile del sottotitolo dello schema</a:t>
            </a:r>
          </a:p>
        </p:txBody>
      </p:sp>
      <p:sp>
        <p:nvSpPr>
          <p:cNvPr id="5" name="Rectangle 4"/>
          <p:cNvSpPr>
            <a:spLocks noGrp="1" noChangeArrowheads="1"/>
          </p:cNvSpPr>
          <p:nvPr>
            <p:ph type="dt" sz="half" idx="10"/>
          </p:nvPr>
        </p:nvSpPr>
        <p:spPr>
          <a:xfrm>
            <a:off x="711200" y="6229350"/>
            <a:ext cx="1930400" cy="514350"/>
          </a:xfrm>
        </p:spPr>
        <p:txBody>
          <a:bodyPr/>
          <a:lstStyle>
            <a:lvl1pPr>
              <a:defRPr>
                <a:solidFill>
                  <a:srgbClr val="5E574E"/>
                </a:solidFill>
              </a:defRPr>
            </a:lvl1pPr>
          </a:lstStyle>
          <a:p>
            <a:pPr>
              <a:defRPr/>
            </a:pPr>
            <a:endParaRPr lang="it-IT"/>
          </a:p>
        </p:txBody>
      </p:sp>
      <p:sp>
        <p:nvSpPr>
          <p:cNvPr id="6" name="Rectangle 6"/>
          <p:cNvSpPr>
            <a:spLocks noGrp="1" noChangeArrowheads="1"/>
          </p:cNvSpPr>
          <p:nvPr>
            <p:ph type="sldNum" sz="quarter" idx="11"/>
          </p:nvPr>
        </p:nvSpPr>
        <p:spPr>
          <a:xfrm>
            <a:off x="6604000" y="6229350"/>
            <a:ext cx="1828800" cy="514350"/>
          </a:xfrm>
        </p:spPr>
        <p:txBody>
          <a:bodyPr/>
          <a:lstStyle>
            <a:lvl1pPr>
              <a:defRPr>
                <a:solidFill>
                  <a:srgbClr val="5E574E"/>
                </a:solidFill>
              </a:defRPr>
            </a:lvl1pPr>
          </a:lstStyle>
          <a:p>
            <a:pPr>
              <a:defRPr/>
            </a:pPr>
            <a:fld id="{E27355E9-002B-4865-9D41-3FB87D137AD6}" type="slidenum">
              <a:rPr lang="it-IT"/>
              <a:pPr>
                <a:defRPr/>
              </a:pPr>
              <a:t>‹#›</a:t>
            </a:fld>
            <a:endParaRPr lang="it-IT"/>
          </a:p>
        </p:txBody>
      </p:sp>
      <p:sp>
        <p:nvSpPr>
          <p:cNvPr id="7" name="Rectangle 2"/>
          <p:cNvSpPr>
            <a:spLocks noGrp="1" noChangeArrowheads="1"/>
          </p:cNvSpPr>
          <p:nvPr>
            <p:ph type="ftr" sz="quarter" idx="12"/>
          </p:nvPr>
        </p:nvSpPr>
        <p:spPr/>
        <p:txBody>
          <a:bodyPr/>
          <a:lstStyle>
            <a:lvl1pPr>
              <a:defRPr sz="1100"/>
            </a:lvl1pPr>
          </a:lstStyle>
          <a:p>
            <a:pPr>
              <a:defRPr/>
            </a:pPr>
            <a:r>
              <a:rPr lang="en-US"/>
              <a:t>© 2013 Queuing Theory and Telecommunications: Networks and Applications – All rights reserved</a:t>
            </a:r>
            <a:endParaRPr lang="en-US" dirty="0"/>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a:xfrm>
            <a:off x="457200" y="1600200"/>
            <a:ext cx="8229600" cy="4525963"/>
          </a:xfrm>
          <a:prstGeom prst="rect">
            <a:avLst/>
          </a:prstGeo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6"/>
          <p:cNvSpPr>
            <a:spLocks noGrp="1" noChangeArrowheads="1"/>
          </p:cNvSpPr>
          <p:nvPr>
            <p:ph type="sldNum" sz="quarter" idx="11"/>
          </p:nvPr>
        </p:nvSpPr>
        <p:spPr>
          <a:ln/>
        </p:spPr>
        <p:txBody>
          <a:bodyPr/>
          <a:lstStyle>
            <a:lvl1pPr>
              <a:defRPr/>
            </a:lvl1pPr>
          </a:lstStyle>
          <a:p>
            <a:pPr>
              <a:defRPr/>
            </a:pPr>
            <a:fld id="{B852E189-025F-48F5-AD84-2B8DF8E3D5CA}" type="slidenum">
              <a:rPr lang="it-IT"/>
              <a:pPr>
                <a:defRPr/>
              </a:pPr>
              <a:t>‹#›</a:t>
            </a:fld>
            <a:endParaRPr lang="it-IT"/>
          </a:p>
        </p:txBody>
      </p:sp>
      <p:sp>
        <p:nvSpPr>
          <p:cNvPr id="6" name="Rectangle 8"/>
          <p:cNvSpPr>
            <a:spLocks noGrp="1" noChangeArrowheads="1"/>
          </p:cNvSpPr>
          <p:nvPr>
            <p:ph type="ftr" sz="quarter" idx="12"/>
          </p:nvPr>
        </p:nvSpPr>
        <p:spPr>
          <a:ln/>
        </p:spPr>
        <p:txBody>
          <a:bodyPr/>
          <a:lstStyle>
            <a:lvl1pPr>
              <a:defRPr/>
            </a:lvl1pPr>
          </a:lstStyle>
          <a:p>
            <a:pPr>
              <a:defRPr/>
            </a:pPr>
            <a:r>
              <a:rPr lang="en-US"/>
              <a:t>© 2013 Queuing Theory and Telecommunications: Networks and Applications – All rights reserved</a:t>
            </a:r>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73850" y="228600"/>
            <a:ext cx="2089150" cy="5897563"/>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06400" y="228600"/>
            <a:ext cx="6115050" cy="5897563"/>
          </a:xfrm>
          <a:prstGeom prst="rect">
            <a:avLst/>
          </a:prstGeo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6"/>
          <p:cNvSpPr>
            <a:spLocks noGrp="1" noChangeArrowheads="1"/>
          </p:cNvSpPr>
          <p:nvPr>
            <p:ph type="sldNum" sz="quarter" idx="11"/>
          </p:nvPr>
        </p:nvSpPr>
        <p:spPr>
          <a:ln/>
        </p:spPr>
        <p:txBody>
          <a:bodyPr/>
          <a:lstStyle>
            <a:lvl1pPr>
              <a:defRPr/>
            </a:lvl1pPr>
          </a:lstStyle>
          <a:p>
            <a:pPr>
              <a:defRPr/>
            </a:pPr>
            <a:fld id="{C40E116E-C52A-487B-B48C-00CC1194B629}" type="slidenum">
              <a:rPr lang="it-IT"/>
              <a:pPr>
                <a:defRPr/>
              </a:pPr>
              <a:t>‹#›</a:t>
            </a:fld>
            <a:endParaRPr lang="it-IT"/>
          </a:p>
        </p:txBody>
      </p:sp>
      <p:sp>
        <p:nvSpPr>
          <p:cNvPr id="6" name="Rectangle 8"/>
          <p:cNvSpPr>
            <a:spLocks noGrp="1" noChangeArrowheads="1"/>
          </p:cNvSpPr>
          <p:nvPr>
            <p:ph type="ftr" sz="quarter" idx="12"/>
          </p:nvPr>
        </p:nvSpPr>
        <p:spPr>
          <a:ln/>
        </p:spPr>
        <p:txBody>
          <a:bodyPr/>
          <a:lstStyle>
            <a:lvl1pPr>
              <a:defRPr/>
            </a:lvl1pPr>
          </a:lstStyle>
          <a:p>
            <a:pPr>
              <a:defRPr/>
            </a:pPr>
            <a:r>
              <a:rPr lang="en-US"/>
              <a:t>© 2013 Queuing Theory and Telecommunications: Networks and Applications – All rights reserved</a:t>
            </a:r>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olo, test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06400" y="228600"/>
            <a:ext cx="8356600" cy="1143000"/>
          </a:xfrm>
        </p:spPr>
        <p:txBody>
          <a:bodyPr/>
          <a:lstStyle/>
          <a:p>
            <a:r>
              <a:rPr lang="it-IT"/>
              <a:t>Fare clic per modificare lo stile del titolo</a:t>
            </a:r>
          </a:p>
        </p:txBody>
      </p:sp>
      <p:sp>
        <p:nvSpPr>
          <p:cNvPr id="3" name="Segnaposto testo 2"/>
          <p:cNvSpPr>
            <a:spLocks noGrp="1"/>
          </p:cNvSpPr>
          <p:nvPr>
            <p:ph type="body" sz="half" idx="1"/>
          </p:nvPr>
        </p:nvSpPr>
        <p:spPr>
          <a:xfrm>
            <a:off x="457200" y="1600200"/>
            <a:ext cx="4038600" cy="4525963"/>
          </a:xfrm>
          <a:prstGeom prst="rect">
            <a:avLst/>
          </a:prstGeo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a:prstGeom prst="rect">
            <a:avLst/>
          </a:prstGeo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6"/>
          <p:cNvSpPr>
            <a:spLocks noGrp="1" noChangeArrowheads="1"/>
          </p:cNvSpPr>
          <p:nvPr>
            <p:ph type="sldNum" sz="quarter" idx="11"/>
          </p:nvPr>
        </p:nvSpPr>
        <p:spPr>
          <a:ln/>
        </p:spPr>
        <p:txBody>
          <a:bodyPr/>
          <a:lstStyle>
            <a:lvl1pPr>
              <a:defRPr/>
            </a:lvl1pPr>
          </a:lstStyle>
          <a:p>
            <a:pPr>
              <a:defRPr/>
            </a:pPr>
            <a:fld id="{9C0A8B4C-95BF-46B0-9E8A-8B314C2F4E28}" type="slidenum">
              <a:rPr lang="it-IT"/>
              <a:pPr>
                <a:defRPr/>
              </a:pPr>
              <a:t>‹#›</a:t>
            </a:fld>
            <a:endParaRPr lang="it-IT"/>
          </a:p>
        </p:txBody>
      </p:sp>
      <p:sp>
        <p:nvSpPr>
          <p:cNvPr id="7" name="Rectangle 8"/>
          <p:cNvSpPr>
            <a:spLocks noGrp="1" noChangeArrowheads="1"/>
          </p:cNvSpPr>
          <p:nvPr>
            <p:ph type="ftr" sz="quarter" idx="12"/>
          </p:nvPr>
        </p:nvSpPr>
        <p:spPr>
          <a:ln/>
        </p:spPr>
        <p:txBody>
          <a:bodyPr/>
          <a:lstStyle>
            <a:lvl1pPr>
              <a:defRPr/>
            </a:lvl1pPr>
          </a:lstStyle>
          <a:p>
            <a:pPr>
              <a:defRPr/>
            </a:pPr>
            <a:r>
              <a:rPr lang="en-US"/>
              <a:t>© 2013 Queuing Theory and Telecommunications: Networks and Applications – All rights reserved</a:t>
            </a:r>
          </a:p>
        </p:txBody>
      </p: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uto">
    <p:spTree>
      <p:nvGrpSpPr>
        <p:cNvPr id="1" name=""/>
        <p:cNvGrpSpPr/>
        <p:nvPr/>
      </p:nvGrpSpPr>
      <p:grpSpPr>
        <a:xfrm>
          <a:off x="0" y="0"/>
          <a:ext cx="0" cy="0"/>
          <a:chOff x="0" y="0"/>
          <a:chExt cx="0" cy="0"/>
        </a:xfrm>
      </p:grpSpPr>
      <p:sp>
        <p:nvSpPr>
          <p:cNvPr id="2" name="Segnaposto contenuto 1"/>
          <p:cNvSpPr>
            <a:spLocks noGrp="1"/>
          </p:cNvSpPr>
          <p:nvPr>
            <p:ph/>
          </p:nvPr>
        </p:nvSpPr>
        <p:spPr>
          <a:xfrm>
            <a:off x="406400" y="228600"/>
            <a:ext cx="8356600" cy="5897563"/>
          </a:xfrm>
          <a:prstGeom prst="rect">
            <a:avLst/>
          </a:prstGeo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3" name="Rectangle 4"/>
          <p:cNvSpPr>
            <a:spLocks noGrp="1" noChangeArrowheads="1"/>
          </p:cNvSpPr>
          <p:nvPr>
            <p:ph type="dt" sz="half" idx="10"/>
          </p:nvPr>
        </p:nvSpPr>
        <p:spPr>
          <a:ln/>
        </p:spPr>
        <p:txBody>
          <a:bodyPr/>
          <a:lstStyle>
            <a:lvl1pPr>
              <a:defRPr/>
            </a:lvl1pPr>
          </a:lstStyle>
          <a:p>
            <a:pPr>
              <a:defRPr/>
            </a:pPr>
            <a:endParaRPr lang="it-IT"/>
          </a:p>
        </p:txBody>
      </p:sp>
      <p:sp>
        <p:nvSpPr>
          <p:cNvPr id="4" name="Rectangle 6"/>
          <p:cNvSpPr>
            <a:spLocks noGrp="1" noChangeArrowheads="1"/>
          </p:cNvSpPr>
          <p:nvPr>
            <p:ph type="sldNum" sz="quarter" idx="11"/>
          </p:nvPr>
        </p:nvSpPr>
        <p:spPr>
          <a:ln/>
        </p:spPr>
        <p:txBody>
          <a:bodyPr/>
          <a:lstStyle>
            <a:lvl1pPr>
              <a:defRPr/>
            </a:lvl1pPr>
          </a:lstStyle>
          <a:p>
            <a:pPr>
              <a:defRPr/>
            </a:pPr>
            <a:fld id="{93606EBC-0C7B-48A0-AE19-AF4C3B5AB285}" type="slidenum">
              <a:rPr lang="it-IT"/>
              <a:pPr>
                <a:defRPr/>
              </a:pPr>
              <a:t>‹#›</a:t>
            </a:fld>
            <a:endParaRPr lang="it-IT"/>
          </a:p>
        </p:txBody>
      </p:sp>
      <p:sp>
        <p:nvSpPr>
          <p:cNvPr id="5" name="Rectangle 8"/>
          <p:cNvSpPr>
            <a:spLocks noGrp="1" noChangeArrowheads="1"/>
          </p:cNvSpPr>
          <p:nvPr>
            <p:ph type="ftr" sz="quarter" idx="12"/>
          </p:nvPr>
        </p:nvSpPr>
        <p:spPr>
          <a:ln/>
        </p:spPr>
        <p:txBody>
          <a:bodyPr/>
          <a:lstStyle>
            <a:lvl1pPr>
              <a:defRPr/>
            </a:lvl1pPr>
          </a:lstStyle>
          <a:p>
            <a:pPr>
              <a:defRPr/>
            </a:pPr>
            <a:r>
              <a:rPr lang="en-US"/>
              <a:t>© 2013 Queuing Theory and Telecommunications: Networks and Applications – All rights reserved</a:t>
            </a: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a:xfrm>
            <a:off x="457200" y="1600200"/>
            <a:ext cx="8229600" cy="4525963"/>
          </a:xfrm>
          <a:prstGeom prst="rect">
            <a:avLst/>
          </a:prstGeo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6"/>
          <p:cNvSpPr>
            <a:spLocks noGrp="1" noChangeArrowheads="1"/>
          </p:cNvSpPr>
          <p:nvPr>
            <p:ph type="sldNum" sz="quarter" idx="11"/>
          </p:nvPr>
        </p:nvSpPr>
        <p:spPr>
          <a:ln/>
        </p:spPr>
        <p:txBody>
          <a:bodyPr/>
          <a:lstStyle>
            <a:lvl1pPr>
              <a:defRPr/>
            </a:lvl1pPr>
          </a:lstStyle>
          <a:p>
            <a:pPr>
              <a:defRPr/>
            </a:pPr>
            <a:fld id="{E6EB1966-AAB5-42E0-8ABA-569F67217685}" type="slidenum">
              <a:rPr lang="it-IT"/>
              <a:pPr>
                <a:defRPr/>
              </a:pPr>
              <a:t>‹#›</a:t>
            </a:fld>
            <a:endParaRPr lang="it-IT"/>
          </a:p>
        </p:txBody>
      </p:sp>
      <p:sp>
        <p:nvSpPr>
          <p:cNvPr id="6" name="Rectangle 8"/>
          <p:cNvSpPr>
            <a:spLocks noGrp="1" noChangeArrowheads="1"/>
          </p:cNvSpPr>
          <p:nvPr>
            <p:ph type="ftr" sz="quarter" idx="12"/>
          </p:nvPr>
        </p:nvSpPr>
        <p:spPr>
          <a:ln/>
        </p:spPr>
        <p:txBody>
          <a:bodyPr/>
          <a:lstStyle>
            <a:lvl1pPr>
              <a:defRPr sz="1100"/>
            </a:lvl1pPr>
          </a:lstStyle>
          <a:p>
            <a:pPr>
              <a:defRPr/>
            </a:pPr>
            <a:r>
              <a:rPr lang="en-US"/>
              <a:t>© 2013 Queuing Theory and Telecommunications: Networks and Applications – All rights reserved</a:t>
            </a:r>
            <a:endParaRPr lang="en-US" dirty="0"/>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lstStyle>
            <a:lvl1pPr algn="l">
              <a:defRPr sz="4000" b="1" cap="all"/>
            </a:lvl1pPr>
          </a:lstStyle>
          <a:p>
            <a:r>
              <a:rPr lang="it-IT" dirty="0"/>
              <a:t>Fare clic per modificare lo stile del titolo</a:t>
            </a:r>
          </a:p>
        </p:txBody>
      </p:sp>
      <p:sp>
        <p:nvSpPr>
          <p:cNvPr id="3" name="Segnaposto testo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stili del testo dello schema</a:t>
            </a:r>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6"/>
          <p:cNvSpPr>
            <a:spLocks noGrp="1" noChangeArrowheads="1"/>
          </p:cNvSpPr>
          <p:nvPr>
            <p:ph type="sldNum" sz="quarter" idx="11"/>
          </p:nvPr>
        </p:nvSpPr>
        <p:spPr>
          <a:ln/>
        </p:spPr>
        <p:txBody>
          <a:bodyPr/>
          <a:lstStyle>
            <a:lvl1pPr>
              <a:defRPr/>
            </a:lvl1pPr>
          </a:lstStyle>
          <a:p>
            <a:pPr>
              <a:defRPr/>
            </a:pPr>
            <a:fld id="{52FE68F8-5376-4589-9FAF-4419BDC690FC}" type="slidenum">
              <a:rPr lang="it-IT"/>
              <a:pPr>
                <a:defRPr/>
              </a:pPr>
              <a:t>‹#›</a:t>
            </a:fld>
            <a:endParaRPr lang="it-IT"/>
          </a:p>
        </p:txBody>
      </p:sp>
      <p:sp>
        <p:nvSpPr>
          <p:cNvPr id="6" name="Rectangle 8"/>
          <p:cNvSpPr>
            <a:spLocks noGrp="1" noChangeArrowheads="1"/>
          </p:cNvSpPr>
          <p:nvPr>
            <p:ph type="ftr" sz="quarter" idx="12"/>
          </p:nvPr>
        </p:nvSpPr>
        <p:spPr>
          <a:ln/>
        </p:spPr>
        <p:txBody>
          <a:bodyPr/>
          <a:lstStyle>
            <a:lvl1pPr>
              <a:defRPr sz="1100"/>
            </a:lvl1pPr>
          </a:lstStyle>
          <a:p>
            <a:pPr>
              <a:defRPr/>
            </a:pPr>
            <a:r>
              <a:rPr lang="en-US"/>
              <a:t>© 2013 Queuing Theory and Telecommunications: Networks and Applications – All rights reserved</a:t>
            </a:r>
            <a:endParaRPr lang="en-US" dirty="0"/>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6"/>
          <p:cNvSpPr>
            <a:spLocks noGrp="1" noChangeArrowheads="1"/>
          </p:cNvSpPr>
          <p:nvPr>
            <p:ph type="sldNum" sz="quarter" idx="11"/>
          </p:nvPr>
        </p:nvSpPr>
        <p:spPr>
          <a:ln/>
        </p:spPr>
        <p:txBody>
          <a:bodyPr/>
          <a:lstStyle>
            <a:lvl1pPr>
              <a:defRPr/>
            </a:lvl1pPr>
          </a:lstStyle>
          <a:p>
            <a:pPr>
              <a:defRPr/>
            </a:pPr>
            <a:fld id="{7516BEF3-3BC3-4DE5-83A9-4252669B2204}" type="slidenum">
              <a:rPr lang="it-IT"/>
              <a:pPr>
                <a:defRPr/>
              </a:pPr>
              <a:t>‹#›</a:t>
            </a:fld>
            <a:endParaRPr lang="it-IT"/>
          </a:p>
        </p:txBody>
      </p:sp>
      <p:sp>
        <p:nvSpPr>
          <p:cNvPr id="7" name="Rectangle 8"/>
          <p:cNvSpPr>
            <a:spLocks noGrp="1" noChangeArrowheads="1"/>
          </p:cNvSpPr>
          <p:nvPr>
            <p:ph type="ftr" sz="quarter" idx="12"/>
          </p:nvPr>
        </p:nvSpPr>
        <p:spPr>
          <a:ln/>
        </p:spPr>
        <p:txBody>
          <a:bodyPr/>
          <a:lstStyle>
            <a:lvl1pPr>
              <a:defRPr sz="1100"/>
            </a:lvl1pPr>
          </a:lstStyle>
          <a:p>
            <a:pPr>
              <a:defRPr/>
            </a:pPr>
            <a:r>
              <a:rPr lang="en-US"/>
              <a:t>© 2013 Queuing Theory and Telecommunications: Networks and Applications – All rights reserved</a:t>
            </a:r>
            <a:endParaRPr lang="en-US" dirty="0"/>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4"/>
          <p:cNvSpPr>
            <a:spLocks noGrp="1" noChangeArrowheads="1"/>
          </p:cNvSpPr>
          <p:nvPr>
            <p:ph type="dt" sz="half" idx="10"/>
          </p:nvPr>
        </p:nvSpPr>
        <p:spPr>
          <a:ln/>
        </p:spPr>
        <p:txBody>
          <a:bodyPr/>
          <a:lstStyle>
            <a:lvl1pPr>
              <a:defRPr/>
            </a:lvl1pPr>
          </a:lstStyle>
          <a:p>
            <a:pPr>
              <a:defRPr/>
            </a:pPr>
            <a:endParaRPr lang="it-IT"/>
          </a:p>
        </p:txBody>
      </p:sp>
      <p:sp>
        <p:nvSpPr>
          <p:cNvPr id="8" name="Rectangle 6"/>
          <p:cNvSpPr>
            <a:spLocks noGrp="1" noChangeArrowheads="1"/>
          </p:cNvSpPr>
          <p:nvPr>
            <p:ph type="sldNum" sz="quarter" idx="11"/>
          </p:nvPr>
        </p:nvSpPr>
        <p:spPr>
          <a:ln/>
        </p:spPr>
        <p:txBody>
          <a:bodyPr/>
          <a:lstStyle>
            <a:lvl1pPr>
              <a:defRPr/>
            </a:lvl1pPr>
          </a:lstStyle>
          <a:p>
            <a:pPr>
              <a:defRPr/>
            </a:pPr>
            <a:fld id="{D067CBEE-7D24-4EF3-965A-79C02B03D74D}" type="slidenum">
              <a:rPr lang="it-IT"/>
              <a:pPr>
                <a:defRPr/>
              </a:pPr>
              <a:t>‹#›</a:t>
            </a:fld>
            <a:endParaRPr lang="it-IT"/>
          </a:p>
        </p:txBody>
      </p:sp>
      <p:sp>
        <p:nvSpPr>
          <p:cNvPr id="9" name="Rectangle 8"/>
          <p:cNvSpPr>
            <a:spLocks noGrp="1" noChangeArrowheads="1"/>
          </p:cNvSpPr>
          <p:nvPr>
            <p:ph type="ftr" sz="quarter" idx="12"/>
          </p:nvPr>
        </p:nvSpPr>
        <p:spPr>
          <a:ln/>
        </p:spPr>
        <p:txBody>
          <a:bodyPr/>
          <a:lstStyle>
            <a:lvl1pPr>
              <a:defRPr sz="1100"/>
            </a:lvl1pPr>
          </a:lstStyle>
          <a:p>
            <a:pPr>
              <a:defRPr/>
            </a:pPr>
            <a:r>
              <a:rPr lang="en-US"/>
              <a:t>© 2013 Queuing Theory and Telecommunications: Networks and Applications – All rights reserved</a:t>
            </a:r>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Rectangle 4"/>
          <p:cNvSpPr>
            <a:spLocks noGrp="1" noChangeArrowheads="1"/>
          </p:cNvSpPr>
          <p:nvPr>
            <p:ph type="dt" sz="half" idx="10"/>
          </p:nvPr>
        </p:nvSpPr>
        <p:spPr>
          <a:ln/>
        </p:spPr>
        <p:txBody>
          <a:bodyPr/>
          <a:lstStyle>
            <a:lvl1pPr>
              <a:defRPr/>
            </a:lvl1pPr>
          </a:lstStyle>
          <a:p>
            <a:pPr>
              <a:defRPr/>
            </a:pPr>
            <a:endParaRPr lang="it-IT"/>
          </a:p>
        </p:txBody>
      </p:sp>
      <p:sp>
        <p:nvSpPr>
          <p:cNvPr id="4" name="Rectangle 6"/>
          <p:cNvSpPr>
            <a:spLocks noGrp="1" noChangeArrowheads="1"/>
          </p:cNvSpPr>
          <p:nvPr>
            <p:ph type="sldNum" sz="quarter" idx="11"/>
          </p:nvPr>
        </p:nvSpPr>
        <p:spPr>
          <a:ln/>
        </p:spPr>
        <p:txBody>
          <a:bodyPr/>
          <a:lstStyle>
            <a:lvl1pPr>
              <a:defRPr/>
            </a:lvl1pPr>
          </a:lstStyle>
          <a:p>
            <a:pPr>
              <a:defRPr/>
            </a:pPr>
            <a:fld id="{A7C07BC9-E19C-44DF-B874-D1FCA3865069}" type="slidenum">
              <a:rPr lang="it-IT"/>
              <a:pPr>
                <a:defRPr/>
              </a:pPr>
              <a:t>‹#›</a:t>
            </a:fld>
            <a:endParaRPr lang="it-IT"/>
          </a:p>
        </p:txBody>
      </p:sp>
      <p:sp>
        <p:nvSpPr>
          <p:cNvPr id="5" name="Rectangle 8"/>
          <p:cNvSpPr>
            <a:spLocks noGrp="1" noChangeArrowheads="1"/>
          </p:cNvSpPr>
          <p:nvPr>
            <p:ph type="ftr" sz="quarter" idx="12"/>
          </p:nvPr>
        </p:nvSpPr>
        <p:spPr>
          <a:ln/>
        </p:spPr>
        <p:txBody>
          <a:bodyPr/>
          <a:lstStyle>
            <a:lvl1pPr>
              <a:defRPr sz="1100"/>
            </a:lvl1pPr>
          </a:lstStyle>
          <a:p>
            <a:pPr>
              <a:defRPr/>
            </a:pPr>
            <a:r>
              <a:rPr lang="en-US"/>
              <a:t>© 2013 Queuing Theory and Telecommunications: Networks and Applications – All rights reserved</a:t>
            </a:r>
            <a:endParaRPr lang="en-US" dirty="0"/>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it-IT"/>
          </a:p>
        </p:txBody>
      </p:sp>
      <p:sp>
        <p:nvSpPr>
          <p:cNvPr id="3" name="Rectangle 6"/>
          <p:cNvSpPr>
            <a:spLocks noGrp="1" noChangeArrowheads="1"/>
          </p:cNvSpPr>
          <p:nvPr>
            <p:ph type="sldNum" sz="quarter" idx="11"/>
          </p:nvPr>
        </p:nvSpPr>
        <p:spPr>
          <a:ln/>
        </p:spPr>
        <p:txBody>
          <a:bodyPr/>
          <a:lstStyle>
            <a:lvl1pPr>
              <a:defRPr/>
            </a:lvl1pPr>
          </a:lstStyle>
          <a:p>
            <a:pPr>
              <a:defRPr/>
            </a:pPr>
            <a:fld id="{A1B4D34B-A863-4FEF-9AFB-E839F8E3933D}" type="slidenum">
              <a:rPr lang="it-IT"/>
              <a:pPr>
                <a:defRPr/>
              </a:pPr>
              <a:t>‹#›</a:t>
            </a:fld>
            <a:endParaRPr lang="it-IT"/>
          </a:p>
        </p:txBody>
      </p:sp>
      <p:sp>
        <p:nvSpPr>
          <p:cNvPr id="4" name="Rectangle 8"/>
          <p:cNvSpPr>
            <a:spLocks noGrp="1" noChangeArrowheads="1"/>
          </p:cNvSpPr>
          <p:nvPr>
            <p:ph type="ftr" sz="quarter" idx="12"/>
          </p:nvPr>
        </p:nvSpPr>
        <p:spPr>
          <a:ln/>
        </p:spPr>
        <p:txBody>
          <a:bodyPr/>
          <a:lstStyle>
            <a:lvl1pPr>
              <a:defRPr sz="1100"/>
            </a:lvl1pPr>
          </a:lstStyle>
          <a:p>
            <a:pPr>
              <a:defRPr/>
            </a:pPr>
            <a:r>
              <a:rPr lang="en-US"/>
              <a:t>© 2013 Queuing Theory and Telecommunications: Networks and Applications – All rights reserved</a:t>
            </a:r>
            <a:endParaRPr lang="en-US" dirty="0"/>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6"/>
          <p:cNvSpPr>
            <a:spLocks noGrp="1" noChangeArrowheads="1"/>
          </p:cNvSpPr>
          <p:nvPr>
            <p:ph type="sldNum" sz="quarter" idx="11"/>
          </p:nvPr>
        </p:nvSpPr>
        <p:spPr>
          <a:ln/>
        </p:spPr>
        <p:txBody>
          <a:bodyPr/>
          <a:lstStyle>
            <a:lvl1pPr>
              <a:defRPr/>
            </a:lvl1pPr>
          </a:lstStyle>
          <a:p>
            <a:pPr>
              <a:defRPr/>
            </a:pPr>
            <a:fld id="{0A9F51A0-6F89-4016-96AF-7B76FF5A68CD}" type="slidenum">
              <a:rPr lang="it-IT"/>
              <a:pPr>
                <a:defRPr/>
              </a:pPr>
              <a:t>‹#›</a:t>
            </a:fld>
            <a:endParaRPr lang="it-IT"/>
          </a:p>
        </p:txBody>
      </p:sp>
      <p:sp>
        <p:nvSpPr>
          <p:cNvPr id="7" name="Rectangle 8"/>
          <p:cNvSpPr>
            <a:spLocks noGrp="1" noChangeArrowheads="1"/>
          </p:cNvSpPr>
          <p:nvPr>
            <p:ph type="ftr" sz="quarter" idx="12"/>
          </p:nvPr>
        </p:nvSpPr>
        <p:spPr>
          <a:ln/>
        </p:spPr>
        <p:txBody>
          <a:bodyPr/>
          <a:lstStyle>
            <a:lvl1pPr>
              <a:defRPr sz="1100"/>
            </a:lvl1pPr>
          </a:lstStyle>
          <a:p>
            <a:pPr>
              <a:defRPr/>
            </a:pPr>
            <a:r>
              <a:rPr lang="en-US"/>
              <a:t>© 2013 Queuing Theory and Telecommunications: Networks and Applications – All rights reserved</a:t>
            </a:r>
            <a:endParaRPr lang="en-US" dirty="0"/>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a:t>Fare clic sull'icona per inserire un'immagine</a:t>
            </a:r>
          </a:p>
        </p:txBody>
      </p:sp>
      <p:sp>
        <p:nvSpPr>
          <p:cNvPr id="4" name="Segnaposto testo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6"/>
          <p:cNvSpPr>
            <a:spLocks noGrp="1" noChangeArrowheads="1"/>
          </p:cNvSpPr>
          <p:nvPr>
            <p:ph type="sldNum" sz="quarter" idx="11"/>
          </p:nvPr>
        </p:nvSpPr>
        <p:spPr>
          <a:ln/>
        </p:spPr>
        <p:txBody>
          <a:bodyPr/>
          <a:lstStyle>
            <a:lvl1pPr>
              <a:defRPr/>
            </a:lvl1pPr>
          </a:lstStyle>
          <a:p>
            <a:pPr>
              <a:defRPr/>
            </a:pPr>
            <a:fld id="{28A41C78-A46B-47F6-8AC8-2C90D22CE01C}" type="slidenum">
              <a:rPr lang="it-IT"/>
              <a:pPr>
                <a:defRPr/>
              </a:pPr>
              <a:t>‹#›</a:t>
            </a:fld>
            <a:endParaRPr lang="it-IT"/>
          </a:p>
        </p:txBody>
      </p:sp>
      <p:sp>
        <p:nvSpPr>
          <p:cNvPr id="7" name="Rectangle 8"/>
          <p:cNvSpPr>
            <a:spLocks noGrp="1" noChangeArrowheads="1"/>
          </p:cNvSpPr>
          <p:nvPr>
            <p:ph type="ftr" sz="quarter" idx="12"/>
          </p:nvPr>
        </p:nvSpPr>
        <p:spPr>
          <a:ln/>
        </p:spPr>
        <p:txBody>
          <a:bodyPr/>
          <a:lstStyle>
            <a:lvl1pPr>
              <a:defRPr/>
            </a:lvl1pPr>
          </a:lstStyle>
          <a:p>
            <a:pPr>
              <a:defRPr/>
            </a:pPr>
            <a:r>
              <a:rPr lang="en-US"/>
              <a:t>© 2013 Queuing Theory and Telecommunications: Networks and Applications – All rights reserved</a:t>
            </a: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bwMode="auto">
          <a:xfrm>
            <a:off x="406400" y="228600"/>
            <a:ext cx="8356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it-IT"/>
              <a:t>Fare clic per modificare lo stile del titolo dello schema</a:t>
            </a:r>
          </a:p>
        </p:txBody>
      </p:sp>
      <p:sp>
        <p:nvSpPr>
          <p:cNvPr id="2052" name="Rectangle 4"/>
          <p:cNvSpPr>
            <a:spLocks noGrp="1" noChangeArrowheads="1"/>
          </p:cNvSpPr>
          <p:nvPr>
            <p:ph type="dt" sz="half" idx="2"/>
          </p:nvPr>
        </p:nvSpPr>
        <p:spPr bwMode="auto">
          <a:xfrm>
            <a:off x="4318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spcBef>
                <a:spcPct val="50000"/>
              </a:spcBef>
              <a:buClrTx/>
              <a:buFontTx/>
              <a:buNone/>
              <a:defRPr kumimoji="0" sz="1400">
                <a:solidFill>
                  <a:schemeClr val="bg2"/>
                </a:solidFill>
                <a:latin typeface="Arial" charset="0"/>
              </a:defRPr>
            </a:lvl1pPr>
          </a:lstStyle>
          <a:p>
            <a:pPr>
              <a:defRPr/>
            </a:pPr>
            <a:endParaRPr lang="it-IT"/>
          </a:p>
        </p:txBody>
      </p:sp>
      <p:sp>
        <p:nvSpPr>
          <p:cNvPr id="2054" name="Rectangle 6"/>
          <p:cNvSpPr>
            <a:spLocks noGrp="1" noChangeArrowheads="1"/>
          </p:cNvSpPr>
          <p:nvPr>
            <p:ph type="sldNum" sz="quarter" idx="4"/>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buClrTx/>
              <a:buFontTx/>
              <a:buNone/>
              <a:defRPr kumimoji="0" sz="1400">
                <a:solidFill>
                  <a:schemeClr val="bg2"/>
                </a:solidFill>
                <a:latin typeface="Arial" charset="0"/>
              </a:defRPr>
            </a:lvl1pPr>
          </a:lstStyle>
          <a:p>
            <a:pPr>
              <a:defRPr/>
            </a:pPr>
            <a:fld id="{B9BADAFD-892C-4068-BFF3-56712D2A8E18}" type="slidenum">
              <a:rPr lang="it-IT"/>
              <a:pPr>
                <a:defRPr/>
              </a:pPr>
              <a:t>‹#›</a:t>
            </a:fld>
            <a:endParaRPr lang="it-IT"/>
          </a:p>
        </p:txBody>
      </p:sp>
      <p:sp>
        <p:nvSpPr>
          <p:cNvPr id="2056" name="Rectangle 8"/>
          <p:cNvSpPr>
            <a:spLocks noGrp="1" noChangeArrowheads="1"/>
          </p:cNvSpPr>
          <p:nvPr>
            <p:ph type="ftr" sz="quarter" idx="3"/>
          </p:nvPr>
        </p:nvSpPr>
        <p:spPr bwMode="auto">
          <a:xfrm>
            <a:off x="1066800" y="6229350"/>
            <a:ext cx="7010400" cy="5143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spcBef>
                <a:spcPct val="50000"/>
              </a:spcBef>
              <a:buClrTx/>
              <a:buFontTx/>
              <a:buNone/>
              <a:defRPr sz="1400" i="1">
                <a:solidFill>
                  <a:schemeClr val="bg2"/>
                </a:solidFill>
              </a:defRPr>
            </a:lvl1pPr>
          </a:lstStyle>
          <a:p>
            <a:pPr>
              <a:defRPr/>
            </a:pPr>
            <a:r>
              <a:rPr lang="en-US"/>
              <a:t>© 2013 Queuing Theory and Telecommunications: Networks and Applications – All rights reserved</a:t>
            </a:r>
          </a:p>
        </p:txBody>
      </p:sp>
      <p:pic>
        <p:nvPicPr>
          <p:cNvPr id="75782" name="Picture 1024" descr="paint"/>
          <p:cNvPicPr>
            <a:picLocks noChangeAspect="1" noChangeArrowheads="1"/>
          </p:cNvPicPr>
          <p:nvPr/>
        </p:nvPicPr>
        <p:blipFill>
          <a:blip r:embed="rId15" cstate="print">
            <a:clrChange>
              <a:clrFrom>
                <a:srgbClr val="C0C0C0"/>
              </a:clrFrom>
              <a:clrTo>
                <a:srgbClr val="C0C0C0">
                  <a:alpha val="0"/>
                </a:srgbClr>
              </a:clrTo>
            </a:clrChange>
          </a:blip>
          <a:srcRect/>
          <a:stretch>
            <a:fillRect/>
          </a:stretch>
        </p:blipFill>
        <p:spPr bwMode="auto">
          <a:xfrm>
            <a:off x="912813" y="1295400"/>
            <a:ext cx="8229600" cy="3841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12"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 id="2147484011" r:id="rId13"/>
  </p:sldLayoutIdLst>
  <p:transition spd="slow"/>
  <p:hf sldNum="0" hdr="0" dt="0"/>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Black" pitchFamily="34" charset="0"/>
        </a:defRPr>
      </a:lvl2pPr>
      <a:lvl3pPr algn="l" rtl="0" eaLnBrk="0" fontAlgn="base" hangingPunct="0">
        <a:spcBef>
          <a:spcPct val="0"/>
        </a:spcBef>
        <a:spcAft>
          <a:spcPct val="0"/>
        </a:spcAft>
        <a:defRPr kumimoji="1" sz="4000">
          <a:solidFill>
            <a:schemeClr val="tx2"/>
          </a:solidFill>
          <a:latin typeface="Arial Black" pitchFamily="34" charset="0"/>
        </a:defRPr>
      </a:lvl3pPr>
      <a:lvl4pPr algn="l" rtl="0" eaLnBrk="0" fontAlgn="base" hangingPunct="0">
        <a:spcBef>
          <a:spcPct val="0"/>
        </a:spcBef>
        <a:spcAft>
          <a:spcPct val="0"/>
        </a:spcAft>
        <a:defRPr kumimoji="1" sz="4000">
          <a:solidFill>
            <a:schemeClr val="tx2"/>
          </a:solidFill>
          <a:latin typeface="Arial Black" pitchFamily="34" charset="0"/>
        </a:defRPr>
      </a:lvl4pPr>
      <a:lvl5pPr algn="l" rtl="0" eaLnBrk="0" fontAlgn="base" hangingPunct="0">
        <a:spcBef>
          <a:spcPct val="0"/>
        </a:spcBef>
        <a:spcAft>
          <a:spcPct val="0"/>
        </a:spcAft>
        <a:defRPr kumimoji="1" sz="4000">
          <a:solidFill>
            <a:schemeClr val="tx2"/>
          </a:solidFill>
          <a:latin typeface="Arial Black" pitchFamily="34" charset="0"/>
        </a:defRPr>
      </a:lvl5pPr>
      <a:lvl6pPr marL="457200" algn="l" rtl="0" eaLnBrk="1" fontAlgn="base" hangingPunct="1">
        <a:spcBef>
          <a:spcPct val="0"/>
        </a:spcBef>
        <a:spcAft>
          <a:spcPct val="0"/>
        </a:spcAft>
        <a:defRPr kumimoji="1" sz="4000">
          <a:solidFill>
            <a:schemeClr val="tx2"/>
          </a:solidFill>
          <a:latin typeface="Arial Black" pitchFamily="34" charset="0"/>
        </a:defRPr>
      </a:lvl6pPr>
      <a:lvl7pPr marL="914400" algn="l" rtl="0" eaLnBrk="1" fontAlgn="base" hangingPunct="1">
        <a:spcBef>
          <a:spcPct val="0"/>
        </a:spcBef>
        <a:spcAft>
          <a:spcPct val="0"/>
        </a:spcAft>
        <a:defRPr kumimoji="1" sz="4000">
          <a:solidFill>
            <a:schemeClr val="tx2"/>
          </a:solidFill>
          <a:latin typeface="Arial Black" pitchFamily="34" charset="0"/>
        </a:defRPr>
      </a:lvl7pPr>
      <a:lvl8pPr marL="1371600" algn="l" rtl="0" eaLnBrk="1" fontAlgn="base" hangingPunct="1">
        <a:spcBef>
          <a:spcPct val="0"/>
        </a:spcBef>
        <a:spcAft>
          <a:spcPct val="0"/>
        </a:spcAft>
        <a:defRPr kumimoji="1" sz="4000">
          <a:solidFill>
            <a:schemeClr val="tx2"/>
          </a:solidFill>
          <a:latin typeface="Arial Black" pitchFamily="34" charset="0"/>
        </a:defRPr>
      </a:lvl8pPr>
      <a:lvl9pPr marL="1828800" algn="l" rtl="0" eaLnBrk="1" fontAlgn="base" hangingPunct="1">
        <a:spcBef>
          <a:spcPct val="0"/>
        </a:spcBef>
        <a:spcAft>
          <a:spcPct val="0"/>
        </a:spcAft>
        <a:defRPr kumimoji="1" sz="40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accent2"/>
        </a:buClr>
        <a:buFont typeface="Monotype Sorts" pitchFamily="2" charset="2"/>
        <a:buChar char="z"/>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0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0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1600">
          <a:solidFill>
            <a:schemeClr val="tx1"/>
          </a:solidFill>
          <a:latin typeface="+mn-lt"/>
        </a:defRPr>
      </a:lvl5pPr>
      <a:lvl6pPr marL="2514600" indent="-228600" algn="l" rtl="0" eaLnBrk="1" fontAlgn="base" hangingPunct="1">
        <a:spcBef>
          <a:spcPct val="20000"/>
        </a:spcBef>
        <a:spcAft>
          <a:spcPct val="0"/>
        </a:spcAft>
        <a:buClr>
          <a:schemeClr val="accent2"/>
        </a:buClr>
        <a:buChar char="–"/>
        <a:defRPr kumimoji="1" sz="16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kumimoji="1" sz="16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kumimoji="1" sz="16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kumimoji="1" sz="16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statisticshowto.com/queuing-theory/"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oleObject" Target="../embeddings/oleObject3.bin"/><Relationship Id="rId4" Type="http://schemas.openxmlformats.org/officeDocument/2006/relationships/image" Target="../media/image11.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wmf"/></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Stationary_proces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oleObject" Target="../embeddings/oleObject6.bin"/><Relationship Id="rId4" Type="http://schemas.openxmlformats.org/officeDocument/2006/relationships/image" Target="../media/image20.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wmf"/></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type="subTitle" idx="1"/>
          </p:nvPr>
        </p:nvSpPr>
        <p:spPr>
          <a:xfrm>
            <a:off x="1014412" y="2276475"/>
            <a:ext cx="7302003" cy="2057400"/>
          </a:xfrm>
          <a:noFill/>
        </p:spPr>
        <p:txBody>
          <a:bodyPr/>
          <a:lstStyle/>
          <a:p>
            <a:pPr eaLnBrk="1" hangingPunct="1"/>
            <a:r>
              <a:rPr lang="en-US" sz="3600" dirty="0"/>
              <a:t>Lecture 16-20: Queues and Markov Chains</a:t>
            </a:r>
            <a:endParaRPr lang="en-US" sz="2800" dirty="0"/>
          </a:p>
        </p:txBody>
      </p:sp>
      <p:sp>
        <p:nvSpPr>
          <p:cNvPr id="77827" name="Rectangle 4"/>
          <p:cNvSpPr>
            <a:spLocks noChangeArrowheads="1"/>
          </p:cNvSpPr>
          <p:nvPr/>
        </p:nvSpPr>
        <p:spPr bwMode="auto">
          <a:xfrm>
            <a:off x="1012825" y="3645024"/>
            <a:ext cx="5791200" cy="2432050"/>
          </a:xfrm>
          <a:prstGeom prst="rect">
            <a:avLst/>
          </a:prstGeom>
          <a:noFill/>
          <a:ln w="9525">
            <a:noFill/>
            <a:miter lim="800000"/>
            <a:headEnd/>
            <a:tailEnd/>
          </a:ln>
        </p:spPr>
        <p:txBody>
          <a:bodyPr/>
          <a:lstStyle/>
          <a:p>
            <a:pPr>
              <a:lnSpc>
                <a:spcPct val="105000"/>
              </a:lnSpc>
              <a:spcBef>
                <a:spcPct val="0"/>
              </a:spcBef>
              <a:buClrTx/>
              <a:buFontTx/>
              <a:buNone/>
            </a:pPr>
            <a:r>
              <a:rPr lang="en-US" sz="1800" dirty="0">
                <a:latin typeface="Arial Black" pitchFamily="34" charset="0"/>
              </a:rPr>
              <a:t>Giovanni Giambene</a:t>
            </a:r>
          </a:p>
          <a:p>
            <a:pPr>
              <a:lnSpc>
                <a:spcPct val="105000"/>
              </a:lnSpc>
              <a:spcBef>
                <a:spcPct val="0"/>
              </a:spcBef>
              <a:buClrTx/>
              <a:buFontTx/>
              <a:buNone/>
            </a:pPr>
            <a:endParaRPr lang="en-US" sz="600" i="1" dirty="0">
              <a:latin typeface="Arial Black" pitchFamily="34" charset="0"/>
            </a:endParaRPr>
          </a:p>
          <a:p>
            <a:pPr>
              <a:lnSpc>
                <a:spcPct val="105000"/>
              </a:lnSpc>
              <a:spcBef>
                <a:spcPct val="0"/>
              </a:spcBef>
              <a:buClrTx/>
              <a:buFontTx/>
              <a:buNone/>
            </a:pPr>
            <a:r>
              <a:rPr lang="en-US" sz="1800" i="1" dirty="0">
                <a:latin typeface="Arial Black" pitchFamily="34" charset="0"/>
              </a:rPr>
              <a:t>Queuing Theory and Telecommunications: Networks and Applications</a:t>
            </a:r>
          </a:p>
          <a:p>
            <a:pPr>
              <a:lnSpc>
                <a:spcPct val="105000"/>
              </a:lnSpc>
              <a:spcBef>
                <a:spcPct val="0"/>
              </a:spcBef>
              <a:buClrTx/>
              <a:buFontTx/>
              <a:buNone/>
            </a:pPr>
            <a:r>
              <a:rPr lang="en-US" sz="1800" dirty="0">
                <a:latin typeface="Arial Black" pitchFamily="34" charset="0"/>
              </a:rPr>
              <a:t>2nd edition, Springer</a:t>
            </a:r>
          </a:p>
          <a:p>
            <a:pPr>
              <a:lnSpc>
                <a:spcPct val="105000"/>
              </a:lnSpc>
              <a:spcBef>
                <a:spcPct val="0"/>
              </a:spcBef>
              <a:buClrTx/>
              <a:buFontTx/>
              <a:buNone/>
            </a:pPr>
            <a:endParaRPr lang="en-US" sz="1800" dirty="0">
              <a:latin typeface="Arial Black" pitchFamily="34" charset="0"/>
            </a:endParaRPr>
          </a:p>
          <a:p>
            <a:pPr>
              <a:lnSpc>
                <a:spcPct val="105000"/>
              </a:lnSpc>
              <a:spcBef>
                <a:spcPct val="0"/>
              </a:spcBef>
              <a:buClrTx/>
              <a:buFontTx/>
              <a:buNone/>
            </a:pPr>
            <a:r>
              <a:rPr lang="en-US" sz="1400" b="1" dirty="0">
                <a:latin typeface="Arial Black" pitchFamily="34" charset="0"/>
              </a:rPr>
              <a:t>All rights reserved</a:t>
            </a:r>
          </a:p>
          <a:p>
            <a:pPr>
              <a:lnSpc>
                <a:spcPct val="105000"/>
              </a:lnSpc>
              <a:spcBef>
                <a:spcPct val="0"/>
              </a:spcBef>
              <a:buClrTx/>
              <a:buFontTx/>
              <a:buNone/>
            </a:pPr>
            <a:endParaRPr lang="en-US" sz="1600" dirty="0">
              <a:latin typeface="Arial Black" pitchFamily="34" charset="0"/>
            </a:endParaRPr>
          </a:p>
          <a:p>
            <a:pPr>
              <a:spcBef>
                <a:spcPct val="0"/>
              </a:spcBef>
              <a:buClrTx/>
              <a:buFontTx/>
              <a:buNone/>
            </a:pPr>
            <a:endParaRPr lang="en-US" sz="1600" dirty="0">
              <a:latin typeface="Arial Black" pitchFamily="34" charset="0"/>
            </a:endParaRPr>
          </a:p>
        </p:txBody>
      </p:sp>
      <p:sp>
        <p:nvSpPr>
          <p:cNvPr id="77829" name="Rectangle 8"/>
          <p:cNvSpPr>
            <a:spLocks noChangeArrowheads="1"/>
          </p:cNvSpPr>
          <p:nvPr/>
        </p:nvSpPr>
        <p:spPr bwMode="auto">
          <a:xfrm>
            <a:off x="714375" y="-27384"/>
            <a:ext cx="8178800" cy="1295400"/>
          </a:xfrm>
          <a:prstGeom prst="rect">
            <a:avLst/>
          </a:prstGeom>
          <a:noFill/>
          <a:ln w="9525">
            <a:noFill/>
            <a:miter lim="800000"/>
            <a:headEnd/>
            <a:tailEnd/>
          </a:ln>
        </p:spPr>
        <p:txBody>
          <a:bodyPr anchor="b"/>
          <a:lstStyle/>
          <a:p>
            <a:pPr>
              <a:lnSpc>
                <a:spcPct val="90000"/>
              </a:lnSpc>
              <a:spcBef>
                <a:spcPct val="0"/>
              </a:spcBef>
              <a:buClrTx/>
              <a:buFontTx/>
              <a:buNone/>
            </a:pPr>
            <a:endParaRPr lang="it-IT" sz="2800" b="1" i="1" dirty="0">
              <a:solidFill>
                <a:schemeClr val="bg2"/>
              </a:solidFill>
            </a:endParaRPr>
          </a:p>
        </p:txBody>
      </p:sp>
      <p:sp>
        <p:nvSpPr>
          <p:cNvPr id="77830" name="Segnaposto piè di pagina 6"/>
          <p:cNvSpPr>
            <a:spLocks noGrp="1"/>
          </p:cNvSpPr>
          <p:nvPr>
            <p:ph type="ftr" sz="quarter" idx="12"/>
          </p:nvPr>
        </p:nvSpPr>
        <p:spPr>
          <a:noFill/>
        </p:spPr>
        <p:txBody>
          <a:bodyPr/>
          <a:lstStyle/>
          <a:p>
            <a:r>
              <a:rPr lang="en-US" sz="1100" dirty="0"/>
              <a:t>© 2013 Queuing Theory and Telecommunications: Networks and Applications – All rights reserved</a:t>
            </a:r>
          </a:p>
        </p:txBody>
      </p:sp>
      <p:pic>
        <p:nvPicPr>
          <p:cNvPr id="8" name="Immagine 7" descr="networking.jpg"/>
          <p:cNvPicPr>
            <a:picLocks noChangeAspect="1"/>
          </p:cNvPicPr>
          <p:nvPr/>
        </p:nvPicPr>
        <p:blipFill>
          <a:blip r:embed="rId3" cstate="print"/>
          <a:stretch>
            <a:fillRect/>
          </a:stretch>
        </p:blipFill>
        <p:spPr>
          <a:xfrm>
            <a:off x="7492816" y="188640"/>
            <a:ext cx="1479550" cy="1346200"/>
          </a:xfrm>
          <a:prstGeom prst="rect">
            <a:avLst/>
          </a:prstGeom>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endParaRPr lang="en-US" dirty="0"/>
          </a:p>
        </p:txBody>
      </p:sp>
      <p:pic>
        <p:nvPicPr>
          <p:cNvPr id="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8911" y="1844824"/>
            <a:ext cx="4393886" cy="438912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8748595"/>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06400" y="144000"/>
            <a:ext cx="8356600" cy="1143000"/>
          </a:xfrm>
        </p:spPr>
        <p:txBody>
          <a:bodyPr/>
          <a:lstStyle/>
          <a:p>
            <a:r>
              <a:rPr lang="en-GB" dirty="0"/>
              <a:t>Queuing System: Basic Notations</a:t>
            </a:r>
          </a:p>
        </p:txBody>
      </p:sp>
      <p:sp>
        <p:nvSpPr>
          <p:cNvPr id="9219" name="Rectangle 3"/>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GB" sz="2000" dirty="0"/>
              <a:t>A basic model for a delay/loss system (</a:t>
            </a:r>
            <a:r>
              <a:rPr lang="en-GB" sz="2000" b="1" dirty="0"/>
              <a:t>node or link</a:t>
            </a:r>
            <a:r>
              <a:rPr lang="en-GB" sz="2000" dirty="0"/>
              <a:t>) in telecommunications:</a:t>
            </a:r>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pPr>
              <a:buNone/>
            </a:pPr>
            <a:endParaRPr lang="en-GB" sz="1000" dirty="0"/>
          </a:p>
          <a:p>
            <a:pPr lvl="1"/>
            <a:r>
              <a:rPr lang="en-GB" sz="1400" dirty="0"/>
              <a:t>Mean time spent in system by a customer (service request) = T</a:t>
            </a:r>
          </a:p>
          <a:p>
            <a:pPr lvl="1"/>
            <a:r>
              <a:rPr lang="en-GB" sz="1400" dirty="0"/>
              <a:t>Number of customers in the system at time t = N(t)</a:t>
            </a:r>
          </a:p>
          <a:p>
            <a:pPr lvl="1"/>
            <a:r>
              <a:rPr lang="en-GB" sz="1400" dirty="0"/>
              <a:t>Fraction of arriving customers that are lost or blocked (congestion) = </a:t>
            </a:r>
            <a:r>
              <a:rPr lang="en-GB" sz="1400" dirty="0" err="1"/>
              <a:t>P</a:t>
            </a:r>
            <a:r>
              <a:rPr lang="en-GB" sz="1400" baseline="-25000" dirty="0" err="1"/>
              <a:t>b</a:t>
            </a:r>
            <a:endParaRPr lang="en-GB" sz="1400" baseline="-25000" dirty="0"/>
          </a:p>
          <a:p>
            <a:pPr lvl="1"/>
            <a:r>
              <a:rPr lang="en-GB" sz="1400" dirty="0"/>
              <a:t>Long-term mean arrival rate of customers = </a:t>
            </a:r>
            <a:r>
              <a:rPr lang="en-GB" sz="1400" dirty="0">
                <a:sym typeface="Symbol" pitchFamily="18" charset="2"/>
              </a:rPr>
              <a:t></a:t>
            </a:r>
            <a:endParaRPr lang="en-GB" sz="1400" dirty="0"/>
          </a:p>
          <a:p>
            <a:pPr lvl="1"/>
            <a:r>
              <a:rPr lang="en-GB" sz="1400" dirty="0"/>
              <a:t>Average number of customers/second that pass through the system = throughput</a:t>
            </a:r>
          </a:p>
        </p:txBody>
      </p:sp>
      <p:grpSp>
        <p:nvGrpSpPr>
          <p:cNvPr id="2" name="Group 25"/>
          <p:cNvGrpSpPr>
            <a:grpSpLocks/>
          </p:cNvGrpSpPr>
          <p:nvPr/>
        </p:nvGrpSpPr>
        <p:grpSpPr bwMode="auto">
          <a:xfrm>
            <a:off x="705619" y="2276202"/>
            <a:ext cx="8358187" cy="2700338"/>
            <a:chOff x="423" y="1162"/>
            <a:chExt cx="5265" cy="1701"/>
          </a:xfrm>
        </p:grpSpPr>
        <p:sp>
          <p:nvSpPr>
            <p:cNvPr id="9227" name="Rectangle 15"/>
            <p:cNvSpPr>
              <a:spLocks noChangeArrowheads="1"/>
            </p:cNvSpPr>
            <p:nvPr/>
          </p:nvSpPr>
          <p:spPr bwMode="auto">
            <a:xfrm>
              <a:off x="1804" y="1242"/>
              <a:ext cx="2156" cy="1305"/>
            </a:xfrm>
            <a:prstGeom prst="rect">
              <a:avLst/>
            </a:prstGeom>
            <a:solidFill>
              <a:schemeClr val="accent2"/>
            </a:solidFill>
            <a:ln w="12700">
              <a:solidFill>
                <a:schemeClr val="tx1"/>
              </a:solidFill>
              <a:miter lim="800000"/>
              <a:headEnd/>
              <a:tailEnd/>
            </a:ln>
          </p:spPr>
          <p:txBody>
            <a:bodyPr wrap="none" anchor="ctr"/>
            <a:lstStyle/>
            <a:p>
              <a:endParaRPr lang="en-GB"/>
            </a:p>
          </p:txBody>
        </p:sp>
        <p:sp>
          <p:nvSpPr>
            <p:cNvPr id="9228" name="Line 16"/>
            <p:cNvSpPr>
              <a:spLocks noChangeShapeType="1"/>
            </p:cNvSpPr>
            <p:nvPr/>
          </p:nvSpPr>
          <p:spPr bwMode="auto">
            <a:xfrm>
              <a:off x="1128" y="1828"/>
              <a:ext cx="656" cy="0"/>
            </a:xfrm>
            <a:prstGeom prst="line">
              <a:avLst/>
            </a:prstGeom>
            <a:noFill/>
            <a:ln w="25400">
              <a:solidFill>
                <a:schemeClr val="tx1"/>
              </a:solidFill>
              <a:round/>
              <a:headEnd/>
              <a:tailEnd type="triangle" w="med" len="med"/>
            </a:ln>
          </p:spPr>
          <p:txBody>
            <a:bodyPr wrap="none" anchor="ctr"/>
            <a:lstStyle/>
            <a:p>
              <a:endParaRPr lang="en-US"/>
            </a:p>
          </p:txBody>
        </p:sp>
        <p:sp>
          <p:nvSpPr>
            <p:cNvPr id="9229" name="Line 17"/>
            <p:cNvSpPr>
              <a:spLocks noChangeShapeType="1"/>
            </p:cNvSpPr>
            <p:nvPr/>
          </p:nvSpPr>
          <p:spPr bwMode="auto">
            <a:xfrm>
              <a:off x="3960" y="1852"/>
              <a:ext cx="656" cy="0"/>
            </a:xfrm>
            <a:prstGeom prst="line">
              <a:avLst/>
            </a:prstGeom>
            <a:noFill/>
            <a:ln w="25400">
              <a:solidFill>
                <a:schemeClr val="tx1"/>
              </a:solidFill>
              <a:round/>
              <a:headEnd/>
              <a:tailEnd type="triangle" w="med" len="med"/>
            </a:ln>
          </p:spPr>
          <p:txBody>
            <a:bodyPr wrap="none" anchor="ctr"/>
            <a:lstStyle/>
            <a:p>
              <a:endParaRPr lang="en-US"/>
            </a:p>
          </p:txBody>
        </p:sp>
        <p:sp>
          <p:nvSpPr>
            <p:cNvPr id="9230" name="Rectangle 18"/>
            <p:cNvSpPr>
              <a:spLocks noChangeArrowheads="1"/>
            </p:cNvSpPr>
            <p:nvPr/>
          </p:nvSpPr>
          <p:spPr bwMode="auto">
            <a:xfrm>
              <a:off x="2449" y="1571"/>
              <a:ext cx="878" cy="669"/>
            </a:xfrm>
            <a:prstGeom prst="rect">
              <a:avLst/>
            </a:prstGeom>
            <a:noFill/>
            <a:ln w="12700">
              <a:noFill/>
              <a:miter lim="800000"/>
              <a:headEnd/>
              <a:tailEnd/>
            </a:ln>
          </p:spPr>
          <p:txBody>
            <a:bodyPr wrap="none" lIns="90488" tIns="44450" rIns="90488" bIns="44450">
              <a:spAutoFit/>
            </a:bodyPr>
            <a:lstStyle/>
            <a:p>
              <a:pPr algn="ctr">
                <a:buFont typeface="Monotype Sorts" pitchFamily="2" charset="2"/>
                <a:buNone/>
              </a:pPr>
              <a:r>
                <a:rPr lang="en-US" sz="2000" b="1" dirty="0">
                  <a:latin typeface="Arial" charset="0"/>
                </a:rPr>
                <a:t>Delay box</a:t>
              </a:r>
              <a:endParaRPr lang="en-US" sz="1800" dirty="0">
                <a:latin typeface="Arial" charset="0"/>
              </a:endParaRPr>
            </a:p>
            <a:p>
              <a:pPr algn="ctr">
                <a:buFont typeface="Monotype Sorts" pitchFamily="2" charset="2"/>
                <a:buNone/>
              </a:pPr>
              <a:endParaRPr lang="en-US" sz="1800" dirty="0">
                <a:latin typeface="Arial" charset="0"/>
              </a:endParaRPr>
            </a:p>
            <a:p>
              <a:pPr algn="ctr">
                <a:buFont typeface="Monotype Sorts" pitchFamily="2" charset="2"/>
                <a:buNone/>
              </a:pPr>
              <a:r>
                <a:rPr lang="en-US" sz="1800" b="1" dirty="0">
                  <a:latin typeface="Arial" charset="0"/>
                </a:rPr>
                <a:t>N(t)</a:t>
              </a:r>
            </a:p>
          </p:txBody>
        </p:sp>
        <p:sp>
          <p:nvSpPr>
            <p:cNvPr id="9231" name="Rectangle 19"/>
            <p:cNvSpPr>
              <a:spLocks noChangeArrowheads="1"/>
            </p:cNvSpPr>
            <p:nvPr/>
          </p:nvSpPr>
          <p:spPr bwMode="auto">
            <a:xfrm>
              <a:off x="423" y="1456"/>
              <a:ext cx="676" cy="956"/>
            </a:xfrm>
            <a:prstGeom prst="rect">
              <a:avLst/>
            </a:prstGeom>
            <a:noFill/>
            <a:ln w="12700">
              <a:noFill/>
              <a:miter lim="800000"/>
              <a:headEnd/>
              <a:tailEnd/>
            </a:ln>
          </p:spPr>
          <p:txBody>
            <a:bodyPr wrap="none" lIns="90488" tIns="44450" rIns="90488" bIns="44450">
              <a:spAutoFit/>
            </a:bodyPr>
            <a:lstStyle/>
            <a:p>
              <a:pPr>
                <a:buFont typeface="Monotype Sorts" pitchFamily="2" charset="2"/>
                <a:buNone/>
              </a:pPr>
              <a:r>
                <a:rPr lang="en-US" sz="1600" dirty="0">
                  <a:latin typeface="Arial" charset="0"/>
                </a:rPr>
                <a:t>Message,</a:t>
              </a:r>
            </a:p>
            <a:p>
              <a:pPr>
                <a:buFont typeface="Monotype Sorts" pitchFamily="2" charset="2"/>
                <a:buNone/>
              </a:pPr>
              <a:r>
                <a:rPr lang="en-US" sz="1600" dirty="0">
                  <a:latin typeface="Arial" charset="0"/>
                </a:rPr>
                <a:t>packet,</a:t>
              </a:r>
            </a:p>
            <a:p>
              <a:pPr>
                <a:buFont typeface="Monotype Sorts" pitchFamily="2" charset="2"/>
                <a:buNone/>
              </a:pPr>
              <a:r>
                <a:rPr lang="en-US" sz="1600" dirty="0">
                  <a:latin typeface="Arial" charset="0"/>
                </a:rPr>
                <a:t>cell</a:t>
              </a:r>
            </a:p>
            <a:p>
              <a:pPr>
                <a:buFont typeface="Monotype Sorts" pitchFamily="2" charset="2"/>
                <a:buNone/>
              </a:pPr>
              <a:r>
                <a:rPr lang="en-US" sz="1600" dirty="0">
                  <a:latin typeface="Arial" charset="0"/>
                </a:rPr>
                <a:t>arrival </a:t>
              </a:r>
            </a:p>
            <a:p>
              <a:pPr>
                <a:buFont typeface="Monotype Sorts" pitchFamily="2" charset="2"/>
                <a:buNone/>
              </a:pPr>
              <a:r>
                <a:rPr lang="en-US" sz="1600" dirty="0">
                  <a:latin typeface="Arial" charset="0"/>
                </a:rPr>
                <a:t>rate </a:t>
              </a:r>
              <a:r>
                <a:rPr lang="en-US" sz="1600" dirty="0">
                  <a:latin typeface="Symbol" pitchFamily="18" charset="2"/>
                </a:rPr>
                <a:t>l</a:t>
              </a:r>
            </a:p>
          </p:txBody>
        </p:sp>
        <p:sp>
          <p:nvSpPr>
            <p:cNvPr id="9232" name="Rectangle 20"/>
            <p:cNvSpPr>
              <a:spLocks noChangeArrowheads="1"/>
            </p:cNvSpPr>
            <p:nvPr/>
          </p:nvSpPr>
          <p:spPr bwMode="auto">
            <a:xfrm>
              <a:off x="4628" y="1162"/>
              <a:ext cx="1060" cy="1701"/>
            </a:xfrm>
            <a:prstGeom prst="rect">
              <a:avLst/>
            </a:prstGeom>
            <a:noFill/>
            <a:ln w="12700">
              <a:noFill/>
              <a:miter lim="800000"/>
              <a:headEnd/>
              <a:tailEnd/>
            </a:ln>
          </p:spPr>
          <p:txBody>
            <a:bodyPr wrap="none" lIns="90488" tIns="44450" rIns="90488" bIns="44450">
              <a:spAutoFit/>
            </a:bodyPr>
            <a:lstStyle/>
            <a:p>
              <a:pPr>
                <a:buFont typeface="Monotype Sorts" pitchFamily="2" charset="2"/>
                <a:buNone/>
              </a:pPr>
              <a:r>
                <a:rPr lang="en-US" sz="1600" dirty="0">
                  <a:latin typeface="Arial" charset="0"/>
                </a:rPr>
                <a:t>Message,</a:t>
              </a:r>
            </a:p>
            <a:p>
              <a:pPr>
                <a:buFont typeface="Monotype Sorts" pitchFamily="2" charset="2"/>
                <a:buNone/>
              </a:pPr>
              <a:r>
                <a:rPr lang="en-US" sz="1600" dirty="0">
                  <a:latin typeface="Arial" charset="0"/>
                </a:rPr>
                <a:t>packet,</a:t>
              </a:r>
            </a:p>
            <a:p>
              <a:pPr>
                <a:buFont typeface="Monotype Sorts" pitchFamily="2" charset="2"/>
                <a:buNone/>
              </a:pPr>
              <a:r>
                <a:rPr lang="en-US" sz="1600" dirty="0">
                  <a:latin typeface="Arial" charset="0"/>
                </a:rPr>
                <a:t>Cell</a:t>
              </a:r>
            </a:p>
            <a:p>
              <a:pPr>
                <a:buFont typeface="Monotype Sorts" pitchFamily="2" charset="2"/>
                <a:buNone/>
              </a:pPr>
              <a:r>
                <a:rPr lang="en-US" sz="1600" dirty="0">
                  <a:latin typeface="Arial" charset="0"/>
                </a:rPr>
                <a:t>departures</a:t>
              </a:r>
            </a:p>
            <a:p>
              <a:pPr>
                <a:buNone/>
              </a:pPr>
              <a:endParaRPr lang="en-GB" sz="1600" dirty="0">
                <a:sym typeface="Symbol" pitchFamily="18" charset="2"/>
              </a:endParaRPr>
            </a:p>
            <a:p>
              <a:pPr>
                <a:buNone/>
              </a:pPr>
              <a:r>
                <a:rPr lang="en-GB" sz="1600" dirty="0">
                  <a:sym typeface="Symbol" pitchFamily="18" charset="2"/>
                </a:rPr>
                <a:t>Throughput is  </a:t>
              </a:r>
            </a:p>
            <a:p>
              <a:pPr>
                <a:buNone/>
              </a:pPr>
              <a:r>
                <a:rPr lang="en-GB" sz="1600" dirty="0">
                  <a:sym typeface="Symbol" pitchFamily="18" charset="2"/>
                </a:rPr>
                <a:t>under stability</a:t>
              </a:r>
            </a:p>
            <a:p>
              <a:pPr>
                <a:buNone/>
              </a:pPr>
              <a:r>
                <a:rPr lang="en-GB" sz="1600" dirty="0">
                  <a:sym typeface="Symbol" pitchFamily="18" charset="2"/>
                </a:rPr>
                <a:t>condition</a:t>
              </a:r>
              <a:endParaRPr lang="en-US" sz="1600" dirty="0"/>
            </a:p>
            <a:p>
              <a:pPr>
                <a:buFont typeface="Monotype Sorts" pitchFamily="2" charset="2"/>
                <a:buNone/>
              </a:pPr>
              <a:endParaRPr lang="en-US" sz="1600" dirty="0">
                <a:latin typeface="Arial" charset="0"/>
              </a:endParaRPr>
            </a:p>
          </p:txBody>
        </p:sp>
        <p:sp>
          <p:nvSpPr>
            <p:cNvPr id="9233" name="Line 22"/>
            <p:cNvSpPr>
              <a:spLocks noChangeShapeType="1"/>
            </p:cNvSpPr>
            <p:nvPr/>
          </p:nvSpPr>
          <p:spPr bwMode="auto">
            <a:xfrm>
              <a:off x="1392" y="1840"/>
              <a:ext cx="0" cy="544"/>
            </a:xfrm>
            <a:prstGeom prst="line">
              <a:avLst/>
            </a:prstGeom>
            <a:noFill/>
            <a:ln w="12700">
              <a:solidFill>
                <a:schemeClr val="tx1"/>
              </a:solidFill>
              <a:round/>
              <a:headEnd/>
              <a:tailEnd type="triangle" w="med" len="med"/>
            </a:ln>
          </p:spPr>
          <p:txBody>
            <a:bodyPr wrap="none" anchor="ctr"/>
            <a:lstStyle/>
            <a:p>
              <a:endParaRPr lang="en-US"/>
            </a:p>
          </p:txBody>
        </p:sp>
        <p:sp>
          <p:nvSpPr>
            <p:cNvPr id="9234" name="Rectangle 23"/>
            <p:cNvSpPr>
              <a:spLocks noChangeArrowheads="1"/>
            </p:cNvSpPr>
            <p:nvPr/>
          </p:nvSpPr>
          <p:spPr bwMode="auto">
            <a:xfrm>
              <a:off x="1023" y="2352"/>
              <a:ext cx="559" cy="398"/>
            </a:xfrm>
            <a:prstGeom prst="rect">
              <a:avLst/>
            </a:prstGeom>
            <a:noFill/>
            <a:ln w="12700">
              <a:noFill/>
              <a:miter lim="800000"/>
              <a:headEnd/>
              <a:tailEnd/>
            </a:ln>
          </p:spPr>
          <p:txBody>
            <a:bodyPr wrap="none" lIns="90488" tIns="44450" rIns="90488" bIns="44450">
              <a:spAutoFit/>
            </a:bodyPr>
            <a:lstStyle/>
            <a:p>
              <a:pPr>
                <a:buFont typeface="Monotype Sorts" pitchFamily="2" charset="2"/>
                <a:buNone/>
              </a:pPr>
              <a:r>
                <a:rPr lang="en-US" sz="1600">
                  <a:latin typeface="Arial" charset="0"/>
                </a:rPr>
                <a:t>lost or</a:t>
              </a:r>
            </a:p>
            <a:p>
              <a:pPr>
                <a:buFont typeface="Monotype Sorts" pitchFamily="2" charset="2"/>
                <a:buNone/>
              </a:pPr>
              <a:r>
                <a:rPr lang="en-US" sz="1600">
                  <a:latin typeface="Arial" charset="0"/>
                </a:rPr>
                <a:t>blocked</a:t>
              </a:r>
            </a:p>
          </p:txBody>
        </p:sp>
      </p:grpSp>
      <p:sp>
        <p:nvSpPr>
          <p:cNvPr id="9221" name="Segnaposto piè di pagina 13"/>
          <p:cNvSpPr>
            <a:spLocks noGrp="1"/>
          </p:cNvSpPr>
          <p:nvPr>
            <p:ph type="ftr" sz="quarter" idx="12"/>
          </p:nvPr>
        </p:nvSpPr>
        <p:spPr>
          <a:noFill/>
        </p:spPr>
        <p:txBody>
          <a:bodyPr/>
          <a:lstStyle/>
          <a:p>
            <a:r>
              <a:rPr lang="en-US"/>
              <a:t>© 2013 Queuing Theory and Telecommunications: Networks and Applications – All rights reserved</a:t>
            </a:r>
          </a:p>
        </p:txBody>
      </p:sp>
      <p:cxnSp>
        <p:nvCxnSpPr>
          <p:cNvPr id="9222" name="Connettore 2 2"/>
          <p:cNvCxnSpPr>
            <a:cxnSpLocks noChangeShapeType="1"/>
          </p:cNvCxnSpPr>
          <p:nvPr/>
        </p:nvCxnSpPr>
        <p:spPr bwMode="auto">
          <a:xfrm>
            <a:off x="1744663" y="2632447"/>
            <a:ext cx="323850" cy="723900"/>
          </a:xfrm>
          <a:prstGeom prst="straightConnector1">
            <a:avLst/>
          </a:prstGeom>
          <a:noFill/>
          <a:ln w="15875" algn="ctr">
            <a:solidFill>
              <a:srgbClr val="000000"/>
            </a:solidFill>
            <a:round/>
            <a:headEnd/>
            <a:tailEnd type="arrow" w="med" len="med"/>
          </a:ln>
        </p:spPr>
      </p:cxnSp>
      <p:cxnSp>
        <p:nvCxnSpPr>
          <p:cNvPr id="9223" name="Connettore 2 15"/>
          <p:cNvCxnSpPr>
            <a:cxnSpLocks noChangeShapeType="1"/>
          </p:cNvCxnSpPr>
          <p:nvPr/>
        </p:nvCxnSpPr>
        <p:spPr bwMode="auto">
          <a:xfrm flipV="1">
            <a:off x="1728788" y="3353172"/>
            <a:ext cx="322262" cy="723900"/>
          </a:xfrm>
          <a:prstGeom prst="straightConnector1">
            <a:avLst/>
          </a:prstGeom>
          <a:noFill/>
          <a:ln w="15875" algn="ctr">
            <a:solidFill>
              <a:srgbClr val="000000"/>
            </a:solidFill>
            <a:round/>
            <a:headEnd/>
            <a:tailEnd type="arrow" w="med" len="med"/>
          </a:ln>
        </p:spPr>
      </p:cxnSp>
      <p:cxnSp>
        <p:nvCxnSpPr>
          <p:cNvPr id="9224" name="Connettore 2 18"/>
          <p:cNvCxnSpPr>
            <a:cxnSpLocks noChangeShapeType="1"/>
          </p:cNvCxnSpPr>
          <p:nvPr/>
        </p:nvCxnSpPr>
        <p:spPr bwMode="auto">
          <a:xfrm flipH="1">
            <a:off x="6626001" y="2632447"/>
            <a:ext cx="322263" cy="723900"/>
          </a:xfrm>
          <a:prstGeom prst="straightConnector1">
            <a:avLst/>
          </a:prstGeom>
          <a:noFill/>
          <a:ln w="15875" algn="ctr">
            <a:solidFill>
              <a:srgbClr val="000000"/>
            </a:solidFill>
            <a:round/>
            <a:headEnd type="arrow" w="med" len="med"/>
            <a:tailEnd/>
          </a:ln>
        </p:spPr>
      </p:cxnSp>
      <p:cxnSp>
        <p:nvCxnSpPr>
          <p:cNvPr id="9225" name="Connettore 2 19"/>
          <p:cNvCxnSpPr>
            <a:cxnSpLocks noChangeShapeType="1"/>
          </p:cNvCxnSpPr>
          <p:nvPr/>
        </p:nvCxnSpPr>
        <p:spPr bwMode="auto">
          <a:xfrm flipH="1" flipV="1">
            <a:off x="6610126" y="3353172"/>
            <a:ext cx="322263" cy="723900"/>
          </a:xfrm>
          <a:prstGeom prst="straightConnector1">
            <a:avLst/>
          </a:prstGeom>
          <a:noFill/>
          <a:ln w="15875" algn="ctr">
            <a:solidFill>
              <a:srgbClr val="000000"/>
            </a:solidFill>
            <a:round/>
            <a:headEnd type="arrow" w="med" len="med"/>
            <a:tailEnd/>
          </a:ln>
        </p:spPr>
      </p:cxnSp>
      <p:sp>
        <p:nvSpPr>
          <p:cNvPr id="9226" name="Rettangolo 6"/>
          <p:cNvSpPr>
            <a:spLocks noChangeArrowheads="1"/>
          </p:cNvSpPr>
          <p:nvPr/>
        </p:nvSpPr>
        <p:spPr bwMode="auto">
          <a:xfrm>
            <a:off x="1974627" y="2967037"/>
            <a:ext cx="365125" cy="461963"/>
          </a:xfrm>
          <a:prstGeom prst="rect">
            <a:avLst/>
          </a:prstGeom>
          <a:noFill/>
          <a:ln w="9525">
            <a:noFill/>
            <a:miter lim="800000"/>
            <a:headEnd/>
            <a:tailEnd/>
          </a:ln>
        </p:spPr>
        <p:txBody>
          <a:bodyPr wrap="none">
            <a:spAutoFit/>
          </a:bodyPr>
          <a:lstStyle/>
          <a:p>
            <a:pPr>
              <a:buFont typeface="Monotype Sorts" pitchFamily="2" charset="2"/>
              <a:buNone/>
            </a:pPr>
            <a:r>
              <a:rPr lang="en-US" dirty="0">
                <a:latin typeface="Arial" charset="0"/>
              </a:rPr>
              <a:t>+</a:t>
            </a:r>
            <a:endParaRPr lang="it-IT" dirty="0"/>
          </a:p>
        </p:txBody>
      </p:sp>
      <p:sp>
        <p:nvSpPr>
          <p:cNvPr id="21" name="Rettangolo 20"/>
          <p:cNvSpPr/>
          <p:nvPr/>
        </p:nvSpPr>
        <p:spPr>
          <a:xfrm>
            <a:off x="2231394" y="3471391"/>
            <a:ext cx="468398" cy="461665"/>
          </a:xfrm>
          <a:prstGeom prst="rect">
            <a:avLst/>
          </a:prstGeom>
        </p:spPr>
        <p:txBody>
          <a:bodyPr wrap="none">
            <a:spAutoFit/>
          </a:bodyPr>
          <a:lstStyle/>
          <a:p>
            <a:pPr>
              <a:buNone/>
            </a:pPr>
            <a:r>
              <a:rPr lang="en-GB" dirty="0" err="1">
                <a:sym typeface="Symbol" pitchFamily="18" charset="2"/>
              </a:rPr>
              <a:t>P</a:t>
            </a:r>
            <a:r>
              <a:rPr lang="en-GB" baseline="-25000" dirty="0" err="1">
                <a:sym typeface="Symbol" pitchFamily="18" charset="2"/>
              </a:rPr>
              <a:t>b</a:t>
            </a:r>
            <a:endParaRPr lang="en-US" baseline="-25000" dirty="0"/>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egnaposto piè di pagina 5"/>
          <p:cNvSpPr>
            <a:spLocks noGrp="1"/>
          </p:cNvSpPr>
          <p:nvPr>
            <p:ph type="ftr" sz="quarter" idx="12"/>
          </p:nvPr>
        </p:nvSpPr>
        <p:spPr>
          <a:noFill/>
        </p:spPr>
        <p:txBody>
          <a:bodyPr/>
          <a:lstStyle/>
          <a:p>
            <a:r>
              <a:rPr lang="en-US"/>
              <a:t>© 2013 Queuing Theory and Telecommunications: Networks and Applications – All rights reserved</a:t>
            </a:r>
          </a:p>
        </p:txBody>
      </p:sp>
      <p:sp>
        <p:nvSpPr>
          <p:cNvPr id="14339" name="Rectangle 2"/>
          <p:cNvSpPr>
            <a:spLocks noGrp="1" noChangeArrowheads="1"/>
          </p:cNvSpPr>
          <p:nvPr>
            <p:ph type="title"/>
          </p:nvPr>
        </p:nvSpPr>
        <p:spPr/>
        <p:txBody>
          <a:bodyPr/>
          <a:lstStyle/>
          <a:p>
            <a:pPr eaLnBrk="1" hangingPunct="1"/>
            <a:r>
              <a:rPr lang="en-US" dirty="0"/>
              <a:t>Queue Analysis</a:t>
            </a:r>
          </a:p>
        </p:txBody>
      </p:sp>
      <p:sp>
        <p:nvSpPr>
          <p:cNvPr id="14340" name="Rectangle 3"/>
          <p:cNvSpPr>
            <a:spLocks noGrp="1" noChangeArrowheads="1"/>
          </p:cNvSpPr>
          <p:nvPr>
            <p:ph type="body" idx="1"/>
          </p:nvPr>
        </p:nvSpPr>
        <p:spPr bwMode="auto">
          <a:xfrm>
            <a:off x="457200" y="1628775"/>
            <a:ext cx="8435975" cy="417195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1800" dirty="0"/>
              <a:t>Queues are special cases of stochastic processes, which are represented by a state N(t) with discrete values, for instance denoting the number of queued ‘entities’ (called below ‘requests’). </a:t>
            </a:r>
            <a:r>
              <a:rPr lang="en-US" sz="1800" b="1" dirty="0"/>
              <a:t>Queues are modeled by ‘chains’.</a:t>
            </a:r>
          </a:p>
          <a:p>
            <a:pPr eaLnBrk="1" hangingPunct="1"/>
            <a:endParaRPr lang="en-US" sz="1200" dirty="0"/>
          </a:p>
          <a:p>
            <a:pPr eaLnBrk="1" hangingPunct="1"/>
            <a:r>
              <a:rPr lang="en-US" sz="1800" dirty="0"/>
              <a:t>A queue is characterized by:</a:t>
            </a:r>
          </a:p>
          <a:p>
            <a:pPr lvl="1" eaLnBrk="1" hangingPunct="1"/>
            <a:endParaRPr lang="en-US" sz="200" dirty="0"/>
          </a:p>
          <a:p>
            <a:pPr lvl="1" eaLnBrk="1" hangingPunct="1"/>
            <a:r>
              <a:rPr lang="en-US" sz="1600" dirty="0"/>
              <a:t>An arrival process of service requests (mean arrival rate denoted with </a:t>
            </a:r>
            <a:r>
              <a:rPr lang="en-US" sz="1600" dirty="0">
                <a:latin typeface="Symbol" pitchFamily="18" charset="2"/>
              </a:rPr>
              <a:t>l</a:t>
            </a:r>
            <a:r>
              <a:rPr lang="en-US" sz="1600" dirty="0"/>
              <a:t>), </a:t>
            </a:r>
          </a:p>
          <a:p>
            <a:pPr lvl="1" eaLnBrk="1" hangingPunct="1"/>
            <a:endParaRPr lang="en-US" sz="200" dirty="0"/>
          </a:p>
          <a:p>
            <a:pPr lvl="1" eaLnBrk="1" hangingPunct="1"/>
            <a:r>
              <a:rPr lang="en-US" sz="1600" dirty="0"/>
              <a:t>A waiting list of requests to be processed, </a:t>
            </a:r>
          </a:p>
          <a:p>
            <a:pPr lvl="1" eaLnBrk="1" hangingPunct="1"/>
            <a:endParaRPr lang="en-US" sz="200" dirty="0"/>
          </a:p>
          <a:p>
            <a:pPr lvl="1" eaLnBrk="1" hangingPunct="1"/>
            <a:r>
              <a:rPr lang="en-US" sz="1600" dirty="0"/>
              <a:t>A discipline according to which requests are selected in the queue to be served, </a:t>
            </a:r>
          </a:p>
          <a:p>
            <a:pPr lvl="1" eaLnBrk="1" hangingPunct="1"/>
            <a:endParaRPr lang="en-US" sz="200" dirty="0"/>
          </a:p>
          <a:p>
            <a:pPr lvl="1" eaLnBrk="1" hangingPunct="1"/>
            <a:r>
              <a:rPr lang="en-US" sz="1600" dirty="0"/>
              <a:t>A service process. </a:t>
            </a:r>
          </a:p>
        </p:txBody>
      </p:sp>
      <p:graphicFrame>
        <p:nvGraphicFramePr>
          <p:cNvPr id="14341" name="Object 4"/>
          <p:cNvGraphicFramePr>
            <a:graphicFrameLocks noChangeAspect="1"/>
          </p:cNvGraphicFramePr>
          <p:nvPr/>
        </p:nvGraphicFramePr>
        <p:xfrm>
          <a:off x="1011238" y="4500563"/>
          <a:ext cx="7178675" cy="2062162"/>
        </p:xfrm>
        <a:graphic>
          <a:graphicData uri="http://schemas.openxmlformats.org/presentationml/2006/ole">
            <mc:AlternateContent xmlns:mc="http://schemas.openxmlformats.org/markup-compatibility/2006">
              <mc:Choice xmlns:v="urn:schemas-microsoft-com:vml" Requires="v">
                <p:oleObj name="Picture" r:id="rId3" imgW="7963344" imgH="2283718" progId="Word.Picture.8">
                  <p:embed/>
                </p:oleObj>
              </mc:Choice>
              <mc:Fallback>
                <p:oleObj name="Picture" r:id="rId3" imgW="7963344" imgH="2283718"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238" y="4500563"/>
                        <a:ext cx="7178675" cy="206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Performance Parameters</a:t>
            </a:r>
          </a:p>
        </p:txBody>
      </p:sp>
      <p:pic>
        <p:nvPicPr>
          <p:cNvPr id="5" name="Picture 4"/>
          <p:cNvPicPr>
            <a:picLocks noChangeAspect="1"/>
          </p:cNvPicPr>
          <p:nvPr/>
        </p:nvPicPr>
        <p:blipFill>
          <a:blip r:embed="rId2"/>
          <a:stretch>
            <a:fillRect/>
          </a:stretch>
        </p:blipFill>
        <p:spPr>
          <a:xfrm>
            <a:off x="652780" y="1628800"/>
            <a:ext cx="7863840" cy="5117397"/>
          </a:xfrm>
          <a:prstGeom prst="rect">
            <a:avLst/>
          </a:prstGeom>
        </p:spPr>
      </p:pic>
    </p:spTree>
    <p:extLst>
      <p:ext uri="{BB962C8B-B14F-4D97-AF65-F5344CB8AC3E}">
        <p14:creationId xmlns:p14="http://schemas.microsoft.com/office/powerpoint/2010/main" val="2926196074"/>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piè di pagina 5"/>
          <p:cNvSpPr>
            <a:spLocks noGrp="1"/>
          </p:cNvSpPr>
          <p:nvPr>
            <p:ph type="ftr" sz="quarter" idx="12"/>
          </p:nvPr>
        </p:nvSpPr>
        <p:spPr>
          <a:noFill/>
        </p:spPr>
        <p:txBody>
          <a:bodyPr/>
          <a:lstStyle/>
          <a:p>
            <a:r>
              <a:rPr lang="en-US"/>
              <a:t>© 2013 Queuing Theory and Telecommunications: Networks and Applications – All rights reserved</a:t>
            </a:r>
          </a:p>
        </p:txBody>
      </p:sp>
      <p:sp>
        <p:nvSpPr>
          <p:cNvPr id="15363" name="Rectangle 2"/>
          <p:cNvSpPr>
            <a:spLocks noGrp="1" noChangeArrowheads="1"/>
          </p:cNvSpPr>
          <p:nvPr>
            <p:ph type="title"/>
          </p:nvPr>
        </p:nvSpPr>
        <p:spPr>
          <a:xfrm>
            <a:off x="406400" y="142875"/>
            <a:ext cx="8356600" cy="1143000"/>
          </a:xfrm>
        </p:spPr>
        <p:txBody>
          <a:bodyPr/>
          <a:lstStyle/>
          <a:p>
            <a:pPr eaLnBrk="1" hangingPunct="1"/>
            <a:r>
              <a:rPr lang="en-US" sz="3600" dirty="0"/>
              <a:t>Kendall’s Notation for Queuing Systems</a:t>
            </a:r>
            <a:endParaRPr lang="en-US" sz="4400" dirty="0"/>
          </a:p>
        </p:txBody>
      </p:sp>
      <p:sp>
        <p:nvSpPr>
          <p:cNvPr id="15364" name="Rectangle 3"/>
          <p:cNvSpPr>
            <a:spLocks noGrp="1" noChangeArrowheads="1"/>
          </p:cNvSpPr>
          <p:nvPr>
            <p:ph type="body" idx="1"/>
          </p:nvPr>
        </p:nvSpPr>
        <p:spPr bwMode="auto">
          <a:xfrm>
            <a:off x="430493" y="1862138"/>
            <a:ext cx="8229600" cy="4114800"/>
          </a:xfrm>
          <a:noFill/>
          <a:ln>
            <a:noFill/>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buClr>
                <a:schemeClr val="tx1"/>
              </a:buClr>
            </a:pPr>
            <a:r>
              <a:rPr lang="en-US" sz="2800" dirty="0"/>
              <a:t>A/S/m/B/K/SD</a:t>
            </a:r>
          </a:p>
          <a:p>
            <a:pPr lvl="1" eaLnBrk="1" hangingPunct="1">
              <a:lnSpc>
                <a:spcPct val="90000"/>
              </a:lnSpc>
              <a:buClr>
                <a:schemeClr val="tx1"/>
              </a:buClr>
            </a:pPr>
            <a:r>
              <a:rPr lang="en-US" sz="2400" dirty="0"/>
              <a:t>A: arrival process</a:t>
            </a:r>
          </a:p>
          <a:p>
            <a:pPr lvl="1" eaLnBrk="1" hangingPunct="1">
              <a:lnSpc>
                <a:spcPct val="90000"/>
              </a:lnSpc>
              <a:buClr>
                <a:schemeClr val="tx1"/>
              </a:buClr>
            </a:pPr>
            <a:r>
              <a:rPr lang="en-US" sz="2400" dirty="0"/>
              <a:t>S: service time distribution</a:t>
            </a:r>
          </a:p>
          <a:p>
            <a:pPr lvl="1" eaLnBrk="1" hangingPunct="1">
              <a:lnSpc>
                <a:spcPct val="90000"/>
              </a:lnSpc>
              <a:buClr>
                <a:schemeClr val="tx1"/>
              </a:buClr>
            </a:pPr>
            <a:r>
              <a:rPr lang="en-US" sz="2400" dirty="0"/>
              <a:t>m: number of servers</a:t>
            </a:r>
          </a:p>
          <a:p>
            <a:pPr lvl="1" eaLnBrk="1" hangingPunct="1">
              <a:lnSpc>
                <a:spcPct val="90000"/>
              </a:lnSpc>
              <a:buClr>
                <a:schemeClr val="tx1"/>
              </a:buClr>
            </a:pPr>
            <a:r>
              <a:rPr lang="en-US" sz="2400" dirty="0"/>
              <a:t>B: number of buffers(system capacity)‏</a:t>
            </a:r>
          </a:p>
          <a:p>
            <a:pPr lvl="1" eaLnBrk="1" hangingPunct="1">
              <a:lnSpc>
                <a:spcPct val="90000"/>
              </a:lnSpc>
              <a:buClr>
                <a:schemeClr val="tx1"/>
              </a:buClr>
            </a:pPr>
            <a:r>
              <a:rPr lang="en-US" sz="2400" dirty="0"/>
              <a:t>K: population size</a:t>
            </a:r>
          </a:p>
          <a:p>
            <a:pPr lvl="1" eaLnBrk="1" hangingPunct="1">
              <a:lnSpc>
                <a:spcPct val="90000"/>
              </a:lnSpc>
              <a:buClr>
                <a:schemeClr val="tx1"/>
              </a:buClr>
            </a:pPr>
            <a:r>
              <a:rPr lang="en-US" sz="2400" dirty="0"/>
              <a:t>SD: service discipline</a:t>
            </a:r>
          </a:p>
        </p:txBody>
      </p:sp>
      <p:sp>
        <p:nvSpPr>
          <p:cNvPr id="15366" name="Text Box 4"/>
          <p:cNvSpPr txBox="1">
            <a:spLocks noChangeArrowheads="1"/>
          </p:cNvSpPr>
          <p:nvPr/>
        </p:nvSpPr>
        <p:spPr bwMode="auto">
          <a:xfrm>
            <a:off x="682625" y="5976938"/>
            <a:ext cx="7961313" cy="523875"/>
          </a:xfrm>
          <a:prstGeom prst="rect">
            <a:avLst/>
          </a:prstGeom>
          <a:noFill/>
          <a:ln w="9525">
            <a:noFill/>
            <a:miter lim="800000"/>
            <a:headEnd/>
            <a:tailEnd/>
          </a:ln>
        </p:spPr>
        <p:txBody>
          <a:bodyPr>
            <a:spAutoFit/>
          </a:bodyPr>
          <a:lstStyle/>
          <a:p>
            <a:pPr>
              <a:spcBef>
                <a:spcPct val="0"/>
              </a:spcBef>
              <a:buClrTx/>
              <a:buFontTx/>
              <a:buNone/>
            </a:pPr>
            <a:r>
              <a:rPr lang="en-US" sz="1400" b="1" dirty="0">
                <a:solidFill>
                  <a:srgbClr val="0000FF"/>
                </a:solidFill>
              </a:rPr>
              <a:t>D. G. Kendall, the English mathematician</a:t>
            </a:r>
            <a:r>
              <a:rPr lang="en-US" sz="1400" dirty="0">
                <a:solidFill>
                  <a:srgbClr val="0000FF"/>
                </a:solidFill>
              </a:rPr>
              <a:t> who first used the term ‘queuing system’ in the paper: “Some Problems in the Theory of Queues”, </a:t>
            </a:r>
            <a:r>
              <a:rPr lang="en-US" sz="1400" i="1" dirty="0">
                <a:solidFill>
                  <a:srgbClr val="0000FF"/>
                </a:solidFill>
              </a:rPr>
              <a:t>Journal Royal Statistical Society</a:t>
            </a:r>
            <a:r>
              <a:rPr lang="en-US" sz="1400" dirty="0">
                <a:solidFill>
                  <a:srgbClr val="0000FF"/>
                </a:solidFill>
              </a:rPr>
              <a:t>, 1951</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Time Distribution</a:t>
            </a:r>
          </a:p>
        </p:txBody>
      </p:sp>
      <p:sp>
        <p:nvSpPr>
          <p:cNvPr id="3" name="Content Placeholder 2"/>
          <p:cNvSpPr>
            <a:spLocks noGrp="1"/>
          </p:cNvSpPr>
          <p:nvPr>
            <p:ph idx="1"/>
          </p:nvPr>
        </p:nvSpPr>
        <p:spPr/>
        <p:txBody>
          <a:bodyPr/>
          <a:lstStyle/>
          <a:p>
            <a:r>
              <a:rPr lang="en-US" sz="2800" dirty="0"/>
              <a:t>Time each user spends at the terminal</a:t>
            </a:r>
          </a:p>
          <a:p>
            <a:r>
              <a:rPr lang="en-US" sz="2800" dirty="0"/>
              <a:t>Distribution model</a:t>
            </a:r>
          </a:p>
          <a:p>
            <a:pPr lvl="1"/>
            <a:r>
              <a:rPr lang="en-US" sz="2800" dirty="0"/>
              <a:t>Exponential</a:t>
            </a:r>
          </a:p>
          <a:p>
            <a:pPr lvl="1"/>
            <a:r>
              <a:rPr lang="en-US" sz="2800" dirty="0" err="1"/>
              <a:t>Erlang</a:t>
            </a:r>
            <a:endParaRPr lang="en-US" sz="2800" dirty="0"/>
          </a:p>
          <a:p>
            <a:pPr lvl="1"/>
            <a:r>
              <a:rPr lang="en-US" sz="2800" dirty="0"/>
              <a:t>Hyper-exponential</a:t>
            </a:r>
          </a:p>
          <a:p>
            <a:pPr lvl="1"/>
            <a:r>
              <a:rPr lang="en-US" sz="2800" dirty="0"/>
              <a:t>General (any </a:t>
            </a:r>
            <a:r>
              <a:rPr lang="en-US" sz="2800" dirty="0" err="1"/>
              <a:t>distributation</a:t>
            </a:r>
            <a:r>
              <a:rPr lang="en-US" sz="2800" dirty="0"/>
              <a:t>)</a:t>
            </a:r>
          </a:p>
        </p:txBody>
      </p:sp>
      <p:sp>
        <p:nvSpPr>
          <p:cNvPr id="4" name="Footer Placeholder 3"/>
          <p:cNvSpPr>
            <a:spLocks noGrp="1"/>
          </p:cNvSpPr>
          <p:nvPr>
            <p:ph type="ftr" sz="quarter" idx="12"/>
          </p:nvPr>
        </p:nvSpPr>
        <p:spPr/>
        <p:txBody>
          <a:bodyPr/>
          <a:lstStyle/>
          <a:p>
            <a:pPr>
              <a:defRPr/>
            </a:pPr>
            <a:r>
              <a:rPr lang="en-US"/>
              <a:t>© 2013 Queuing Theory and Telecommunications: Networks and Applications – All rights reserved</a:t>
            </a:r>
            <a:endParaRPr lang="en-US" dirty="0"/>
          </a:p>
        </p:txBody>
      </p:sp>
    </p:spTree>
    <p:extLst>
      <p:ext uri="{BB962C8B-B14F-4D97-AF65-F5344CB8AC3E}">
        <p14:creationId xmlns:p14="http://schemas.microsoft.com/office/powerpoint/2010/main" val="4249056080"/>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34434-291C-92D2-2CD4-5EC74101BB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B24E98-8B16-65F7-4B55-09BCA695FF7E}"/>
              </a:ext>
            </a:extLst>
          </p:cNvPr>
          <p:cNvSpPr>
            <a:spLocks noGrp="1"/>
          </p:cNvSpPr>
          <p:nvPr>
            <p:ph idx="1"/>
          </p:nvPr>
        </p:nvSpPr>
        <p:spPr/>
        <p:txBody>
          <a:bodyPr/>
          <a:lstStyle/>
          <a:p>
            <a:r>
              <a:rPr lang="en-US" b="0" i="0" dirty="0">
                <a:solidFill>
                  <a:srgbClr val="424242"/>
                </a:solidFill>
                <a:effectLst/>
                <a:latin typeface="Neue Helvetica W01"/>
              </a:rPr>
              <a:t>The </a:t>
            </a:r>
            <a:r>
              <a:rPr lang="en-US" b="1" i="0" dirty="0">
                <a:solidFill>
                  <a:srgbClr val="424242"/>
                </a:solidFill>
                <a:effectLst/>
                <a:latin typeface="Neue Helvetica W01"/>
              </a:rPr>
              <a:t>exponential distribution</a:t>
            </a:r>
            <a:r>
              <a:rPr lang="en-US" b="0" i="0" dirty="0">
                <a:solidFill>
                  <a:srgbClr val="424242"/>
                </a:solidFill>
                <a:effectLst/>
                <a:latin typeface="Neue Helvetica W01"/>
              </a:rPr>
              <a:t> is often concerned with the amount of time until some specific event occurs. For example, the amount of time (beginning now) until an earthquake occurs has an exponential distribution. Other examples include the length of time, in minutes, of long distance business telephone calls, and the amount of time, in months, a car battery lasts. It can be shown, too, that the value of the change that you have in your pocket or purse approximately follows an exponential distribution.</a:t>
            </a:r>
            <a:endParaRPr lang="en-US" dirty="0"/>
          </a:p>
        </p:txBody>
      </p:sp>
      <p:sp>
        <p:nvSpPr>
          <p:cNvPr id="4" name="Footer Placeholder 3">
            <a:extLst>
              <a:ext uri="{FF2B5EF4-FFF2-40B4-BE49-F238E27FC236}">
                <a16:creationId xmlns:a16="http://schemas.microsoft.com/office/drawing/2014/main" id="{B845DA88-FBB3-B79D-4CA9-8971F7F30DF5}"/>
              </a:ext>
            </a:extLst>
          </p:cNvPr>
          <p:cNvSpPr>
            <a:spLocks noGrp="1"/>
          </p:cNvSpPr>
          <p:nvPr>
            <p:ph type="ftr" sz="quarter" idx="12"/>
          </p:nvPr>
        </p:nvSpPr>
        <p:spPr/>
        <p:txBody>
          <a:bodyPr/>
          <a:lstStyle/>
          <a:p>
            <a:pPr>
              <a:defRPr/>
            </a:pPr>
            <a:r>
              <a:rPr lang="en-US"/>
              <a:t>© 2013 Queuing Theory and Telecommunications: Networks and Applications – All rights reserved</a:t>
            </a:r>
            <a:endParaRPr lang="en-US" dirty="0"/>
          </a:p>
        </p:txBody>
      </p:sp>
    </p:spTree>
    <p:extLst>
      <p:ext uri="{BB962C8B-B14F-4D97-AF65-F5344CB8AC3E}">
        <p14:creationId xmlns:p14="http://schemas.microsoft.com/office/powerpoint/2010/main" val="2623694008"/>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EB4F5-76D7-5B77-76CC-1597C057A1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C30549-7165-ED0D-6847-1ADEA06A20FE}"/>
              </a:ext>
            </a:extLst>
          </p:cNvPr>
          <p:cNvSpPr>
            <a:spLocks noGrp="1"/>
          </p:cNvSpPr>
          <p:nvPr>
            <p:ph idx="1"/>
          </p:nvPr>
        </p:nvSpPr>
        <p:spPr/>
        <p:txBody>
          <a:bodyPr/>
          <a:lstStyle/>
          <a:p>
            <a:r>
              <a:rPr lang="en-US" b="0" i="0" dirty="0">
                <a:solidFill>
                  <a:srgbClr val="575760"/>
                </a:solidFill>
                <a:effectLst/>
                <a:latin typeface="Helvetica" panose="020B0604020202020204" pitchFamily="34" charset="0"/>
              </a:rPr>
              <a:t>The </a:t>
            </a:r>
            <a:r>
              <a:rPr lang="en-US" b="1" i="0" dirty="0">
                <a:solidFill>
                  <a:srgbClr val="575760"/>
                </a:solidFill>
                <a:effectLst/>
                <a:latin typeface="Helvetica" panose="020B0604020202020204" pitchFamily="34" charset="0"/>
              </a:rPr>
              <a:t>Erlang distribution</a:t>
            </a:r>
            <a:r>
              <a:rPr lang="en-US" b="0" i="0" dirty="0">
                <a:solidFill>
                  <a:srgbClr val="575760"/>
                </a:solidFill>
                <a:effectLst/>
                <a:latin typeface="Helvetica" panose="020B0604020202020204" pitchFamily="34" charset="0"/>
              </a:rPr>
              <a:t> (sometimes called the Erlang-k distribution) was developed by A.K. Erlang to find the number of phone calls which can be made simultaneously to switching station operators. Erlang was a telecommunications engineer for the </a:t>
            </a:r>
            <a:r>
              <a:rPr lang="en-US" b="0" i="0" dirty="0" err="1">
                <a:solidFill>
                  <a:srgbClr val="575760"/>
                </a:solidFill>
                <a:effectLst/>
                <a:latin typeface="Helvetica" panose="020B0604020202020204" pitchFamily="34" charset="0"/>
              </a:rPr>
              <a:t>Copehagen</a:t>
            </a:r>
            <a:r>
              <a:rPr lang="en-US" b="0" i="0" dirty="0">
                <a:solidFill>
                  <a:srgbClr val="575760"/>
                </a:solidFill>
                <a:effectLst/>
                <a:latin typeface="Helvetica" panose="020B0604020202020204" pitchFamily="34" charset="0"/>
              </a:rPr>
              <a:t> Telephone Company; his formulas for loss and waiting time were used by many telephone companies, including the British Post Office. Erlang’s distribution has since been expanded for use in </a:t>
            </a:r>
            <a:r>
              <a:rPr lang="en-US" b="0" i="0" u="none" strike="noStrike" dirty="0">
                <a:solidFill>
                  <a:srgbClr val="005C85"/>
                </a:solidFill>
                <a:effectLst/>
                <a:latin typeface="Helvetica" panose="020B0604020202020204" pitchFamily="34" charset="0"/>
                <a:hlinkClick r:id="rId2"/>
              </a:rPr>
              <a:t>queuing theory</a:t>
            </a:r>
            <a:r>
              <a:rPr lang="en-US" b="0" i="0" dirty="0">
                <a:solidFill>
                  <a:srgbClr val="575760"/>
                </a:solidFill>
                <a:effectLst/>
                <a:latin typeface="Helvetica" panose="020B0604020202020204" pitchFamily="34" charset="0"/>
              </a:rPr>
              <a:t>, the mathematical study of waiting in lines. It is also used in stochastic processes and in mathematical biology.</a:t>
            </a:r>
            <a:endParaRPr lang="en-US" dirty="0"/>
          </a:p>
        </p:txBody>
      </p:sp>
      <p:sp>
        <p:nvSpPr>
          <p:cNvPr id="4" name="Footer Placeholder 3">
            <a:extLst>
              <a:ext uri="{FF2B5EF4-FFF2-40B4-BE49-F238E27FC236}">
                <a16:creationId xmlns:a16="http://schemas.microsoft.com/office/drawing/2014/main" id="{6E952639-D3A3-6E46-9DFD-C85DD1A4F14D}"/>
              </a:ext>
            </a:extLst>
          </p:cNvPr>
          <p:cNvSpPr>
            <a:spLocks noGrp="1"/>
          </p:cNvSpPr>
          <p:nvPr>
            <p:ph type="ftr" sz="quarter" idx="12"/>
          </p:nvPr>
        </p:nvSpPr>
        <p:spPr/>
        <p:txBody>
          <a:bodyPr/>
          <a:lstStyle/>
          <a:p>
            <a:pPr>
              <a:defRPr/>
            </a:pPr>
            <a:r>
              <a:rPr lang="en-US"/>
              <a:t>© 2013 Queuing Theory and Telecommunications: Networks and Applications – All rights reserved</a:t>
            </a:r>
            <a:endParaRPr lang="en-US" dirty="0"/>
          </a:p>
        </p:txBody>
      </p:sp>
    </p:spTree>
    <p:extLst>
      <p:ext uri="{BB962C8B-B14F-4D97-AF65-F5344CB8AC3E}">
        <p14:creationId xmlns:p14="http://schemas.microsoft.com/office/powerpoint/2010/main" val="316332958"/>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Servers</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2"/>
          </p:nvPr>
        </p:nvSpPr>
        <p:spPr/>
        <p:txBody>
          <a:bodyPr/>
          <a:lstStyle/>
          <a:p>
            <a:pPr>
              <a:defRPr/>
            </a:pPr>
            <a:r>
              <a:rPr lang="en-US"/>
              <a:t>© 2013 Queuing Theory and Telecommunications: Networks and Applications – All rights reserved</a:t>
            </a:r>
            <a:endParaRPr lang="en-US" dirty="0"/>
          </a:p>
        </p:txBody>
      </p:sp>
      <p:pic>
        <p:nvPicPr>
          <p:cNvPr id="5" name="Picture 4"/>
          <p:cNvPicPr>
            <a:picLocks noChangeAspect="1"/>
          </p:cNvPicPr>
          <p:nvPr/>
        </p:nvPicPr>
        <p:blipFill>
          <a:blip r:embed="rId2"/>
          <a:stretch>
            <a:fillRect/>
          </a:stretch>
        </p:blipFill>
        <p:spPr>
          <a:xfrm>
            <a:off x="755576" y="1760061"/>
            <a:ext cx="7194889" cy="4206240"/>
          </a:xfrm>
          <a:prstGeom prst="rect">
            <a:avLst/>
          </a:prstGeom>
        </p:spPr>
      </p:pic>
    </p:spTree>
    <p:extLst>
      <p:ext uri="{BB962C8B-B14F-4D97-AF65-F5344CB8AC3E}">
        <p14:creationId xmlns:p14="http://schemas.microsoft.com/office/powerpoint/2010/main" val="2495789460"/>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Disciplines</a:t>
            </a:r>
          </a:p>
        </p:txBody>
      </p:sp>
      <p:sp>
        <p:nvSpPr>
          <p:cNvPr id="3" name="Content Placeholder 2"/>
          <p:cNvSpPr>
            <a:spLocks noGrp="1"/>
          </p:cNvSpPr>
          <p:nvPr>
            <p:ph idx="1"/>
          </p:nvPr>
        </p:nvSpPr>
        <p:spPr/>
        <p:txBody>
          <a:bodyPr/>
          <a:lstStyle/>
          <a:p>
            <a:r>
              <a:rPr lang="en-US" dirty="0"/>
              <a:t>First-come-first-served(FCFS)‏</a:t>
            </a:r>
          </a:p>
          <a:p>
            <a:r>
              <a:rPr lang="en-US" dirty="0"/>
              <a:t>Last-come-first-served(LCFS)‏</a:t>
            </a:r>
          </a:p>
          <a:p>
            <a:r>
              <a:rPr lang="en-US" dirty="0"/>
              <a:t>Shortest processing time first(SPT)‏</a:t>
            </a:r>
          </a:p>
          <a:p>
            <a:r>
              <a:rPr lang="en-US" dirty="0"/>
              <a:t>Shortest remaining processing time first(SRPT)‏</a:t>
            </a:r>
          </a:p>
          <a:p>
            <a:r>
              <a:rPr lang="en-US" dirty="0"/>
              <a:t>Shortest expected processing time first(SEPT)‏</a:t>
            </a:r>
          </a:p>
          <a:p>
            <a:r>
              <a:rPr lang="en-US" dirty="0"/>
              <a:t>Shortest expected remaining processing time first(SERPT)‏</a:t>
            </a:r>
          </a:p>
          <a:p>
            <a:r>
              <a:rPr lang="en-US" dirty="0"/>
              <a:t>Biggest-in-first-served(BIFS)‏</a:t>
            </a:r>
          </a:p>
          <a:p>
            <a:r>
              <a:rPr lang="en-US" dirty="0"/>
              <a:t>Loudest-voice-first-served(LVFS)‏</a:t>
            </a:r>
          </a:p>
        </p:txBody>
      </p:sp>
      <p:sp>
        <p:nvSpPr>
          <p:cNvPr id="4" name="Footer Placeholder 3"/>
          <p:cNvSpPr>
            <a:spLocks noGrp="1"/>
          </p:cNvSpPr>
          <p:nvPr>
            <p:ph type="ftr" sz="quarter" idx="12"/>
          </p:nvPr>
        </p:nvSpPr>
        <p:spPr/>
        <p:txBody>
          <a:bodyPr/>
          <a:lstStyle/>
          <a:p>
            <a:pPr>
              <a:defRPr/>
            </a:pPr>
            <a:r>
              <a:rPr lang="en-US"/>
              <a:t>© 2013 Queuing Theory and Telecommunications: Networks and Applications – All rights reserved</a:t>
            </a:r>
            <a:endParaRPr lang="en-US" dirty="0"/>
          </a:p>
        </p:txBody>
      </p:sp>
    </p:spTree>
    <p:extLst>
      <p:ext uri="{BB962C8B-B14F-4D97-AF65-F5344CB8AC3E}">
        <p14:creationId xmlns:p14="http://schemas.microsoft.com/office/powerpoint/2010/main" val="3791892855"/>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ftr" sz="quarter" idx="12"/>
          </p:nvPr>
        </p:nvSpPr>
        <p:spPr>
          <a:noFill/>
        </p:spPr>
        <p:txBody>
          <a:bodyPr/>
          <a:lstStyle/>
          <a:p>
            <a:r>
              <a:rPr lang="en-US"/>
              <a:t>© 2013 Queuing Theory and Telecommunications: Networks and Applications – All rights reserved</a:t>
            </a:r>
          </a:p>
        </p:txBody>
      </p:sp>
      <p:sp>
        <p:nvSpPr>
          <p:cNvPr id="5123" name="Rectangle 2"/>
          <p:cNvSpPr>
            <a:spLocks noGrp="1" noChangeArrowheads="1"/>
          </p:cNvSpPr>
          <p:nvPr>
            <p:ph type="subTitle" idx="1"/>
          </p:nvPr>
        </p:nvSpPr>
        <p:spPr>
          <a:xfrm>
            <a:off x="1752600" y="3048000"/>
            <a:ext cx="6400800" cy="1771650"/>
          </a:xfrm>
          <a:noFill/>
        </p:spPr>
        <p:txBody>
          <a:bodyPr/>
          <a:lstStyle/>
          <a:p>
            <a:pPr eaLnBrk="1" hangingPunct="1"/>
            <a:r>
              <a:rPr lang="en-US" sz="4000" dirty="0"/>
              <a:t>Introduction to Queuing Systems</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(Kendall’s Notation)</a:t>
            </a:r>
          </a:p>
        </p:txBody>
      </p:sp>
      <p:sp>
        <p:nvSpPr>
          <p:cNvPr id="4" name="Footer Placeholder 3"/>
          <p:cNvSpPr>
            <a:spLocks noGrp="1"/>
          </p:cNvSpPr>
          <p:nvPr>
            <p:ph type="ftr" sz="quarter" idx="12"/>
          </p:nvPr>
        </p:nvSpPr>
        <p:spPr/>
        <p:txBody>
          <a:bodyPr/>
          <a:lstStyle/>
          <a:p>
            <a:pPr>
              <a:defRPr/>
            </a:pPr>
            <a:r>
              <a:rPr lang="en-US"/>
              <a:t>© 2013 Queuing Theory and Telecommunications: Networks and Applications – All rights reserved</a:t>
            </a:r>
            <a:endParaRPr lang="en-US" dirty="0"/>
          </a:p>
        </p:txBody>
      </p:sp>
      <p:pic>
        <p:nvPicPr>
          <p:cNvPr id="5" name="Picture 4"/>
          <p:cNvPicPr>
            <a:picLocks noChangeAspect="1"/>
          </p:cNvPicPr>
          <p:nvPr/>
        </p:nvPicPr>
        <p:blipFill>
          <a:blip r:embed="rId2"/>
          <a:stretch>
            <a:fillRect/>
          </a:stretch>
        </p:blipFill>
        <p:spPr>
          <a:xfrm>
            <a:off x="440365" y="1844824"/>
            <a:ext cx="8053434" cy="4389120"/>
          </a:xfrm>
          <a:prstGeom prst="rect">
            <a:avLst/>
          </a:prstGeom>
        </p:spPr>
      </p:pic>
    </p:spTree>
    <p:extLst>
      <p:ext uri="{BB962C8B-B14F-4D97-AF65-F5344CB8AC3E}">
        <p14:creationId xmlns:p14="http://schemas.microsoft.com/office/powerpoint/2010/main" val="1903775308"/>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egnaposto piè di pagina 5"/>
          <p:cNvSpPr>
            <a:spLocks noGrp="1"/>
          </p:cNvSpPr>
          <p:nvPr>
            <p:ph type="ftr" sz="quarter" idx="12"/>
          </p:nvPr>
        </p:nvSpPr>
        <p:spPr>
          <a:noFill/>
        </p:spPr>
        <p:txBody>
          <a:bodyPr/>
          <a:lstStyle/>
          <a:p>
            <a:r>
              <a:rPr lang="en-US"/>
              <a:t>© 2013 Queuing Theory and Telecommunications: Networks and Applications – All rights reserved</a:t>
            </a:r>
          </a:p>
        </p:txBody>
      </p:sp>
      <p:sp>
        <p:nvSpPr>
          <p:cNvPr id="17411" name="Rectangle 2"/>
          <p:cNvSpPr>
            <a:spLocks noGrp="1" noChangeArrowheads="1"/>
          </p:cNvSpPr>
          <p:nvPr>
            <p:ph type="title"/>
          </p:nvPr>
        </p:nvSpPr>
        <p:spPr>
          <a:xfrm>
            <a:off x="406400" y="197768"/>
            <a:ext cx="8356600" cy="1143000"/>
          </a:xfrm>
        </p:spPr>
        <p:txBody>
          <a:bodyPr/>
          <a:lstStyle/>
          <a:p>
            <a:pPr eaLnBrk="1" hangingPunct="1"/>
            <a:r>
              <a:rPr lang="en-US" dirty="0"/>
              <a:t>Service Policy vs. Scheduling</a:t>
            </a:r>
            <a:endParaRPr lang="en-US" sz="4800" dirty="0"/>
          </a:p>
        </p:txBody>
      </p:sp>
      <p:sp>
        <p:nvSpPr>
          <p:cNvPr id="17412" name="Rectangle 3"/>
          <p:cNvSpPr>
            <a:spLocks noGrp="1" noChangeArrowheads="1"/>
          </p:cNvSpPr>
          <p:nvPr>
            <p:ph type="body" idx="1"/>
          </p:nvPr>
        </p:nvSpPr>
        <p:spPr bwMode="auto">
          <a:xfrm>
            <a:off x="685800" y="1643063"/>
            <a:ext cx="8229600" cy="4114800"/>
          </a:xfrm>
          <a:noFill/>
          <a:ln>
            <a:noFill/>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buClr>
                <a:srgbClr val="FFC000"/>
              </a:buClr>
            </a:pPr>
            <a:r>
              <a:rPr lang="en-US" sz="1600" b="1" dirty="0"/>
              <a:t>Service policy refers to the order according to which requests are serviced in a queue. </a:t>
            </a:r>
            <a:r>
              <a:rPr lang="en-US" sz="1600" dirty="0"/>
              <a:t>This order can also be dynamic if newly-arriving requests can change the service order of previous ones in the queue.</a:t>
            </a:r>
          </a:p>
          <a:p>
            <a:pPr eaLnBrk="1" hangingPunct="1">
              <a:lnSpc>
                <a:spcPct val="90000"/>
              </a:lnSpc>
              <a:buClr>
                <a:srgbClr val="FFC000"/>
              </a:buClr>
            </a:pPr>
            <a:endParaRPr lang="en-US" sz="1100" dirty="0"/>
          </a:p>
          <a:p>
            <a:pPr eaLnBrk="1" hangingPunct="1">
              <a:lnSpc>
                <a:spcPct val="90000"/>
              </a:lnSpc>
              <a:buClr>
                <a:srgbClr val="FFC000"/>
              </a:buClr>
            </a:pPr>
            <a:endParaRPr lang="en-US" sz="1600" dirty="0"/>
          </a:p>
          <a:p>
            <a:pPr eaLnBrk="1" hangingPunct="1">
              <a:lnSpc>
                <a:spcPct val="90000"/>
              </a:lnSpc>
              <a:buClr>
                <a:srgbClr val="FFC000"/>
              </a:buClr>
            </a:pPr>
            <a:endParaRPr lang="en-US" sz="1600" dirty="0"/>
          </a:p>
          <a:p>
            <a:pPr eaLnBrk="1" hangingPunct="1">
              <a:lnSpc>
                <a:spcPct val="90000"/>
              </a:lnSpc>
              <a:buClr>
                <a:srgbClr val="FFC000"/>
              </a:buClr>
            </a:pPr>
            <a:endParaRPr lang="en-US" sz="1600" dirty="0"/>
          </a:p>
          <a:p>
            <a:pPr eaLnBrk="1" hangingPunct="1">
              <a:lnSpc>
                <a:spcPct val="90000"/>
              </a:lnSpc>
              <a:buClr>
                <a:srgbClr val="FFC000"/>
              </a:buClr>
            </a:pPr>
            <a:endParaRPr lang="en-US" sz="1400" dirty="0"/>
          </a:p>
          <a:p>
            <a:pPr eaLnBrk="1" hangingPunct="1">
              <a:lnSpc>
                <a:spcPct val="90000"/>
              </a:lnSpc>
              <a:buClr>
                <a:srgbClr val="FFC000"/>
              </a:buClr>
            </a:pPr>
            <a:r>
              <a:rPr lang="en-US" sz="1600" b="1" dirty="0"/>
              <a:t>Scheduling </a:t>
            </a:r>
            <a:r>
              <a:rPr lang="en-US" sz="1600" dirty="0"/>
              <a:t>refers to the case where many queues share a given server (multiplexing context); the </a:t>
            </a:r>
            <a:r>
              <a:rPr lang="en-US" sz="1600" b="1" dirty="0"/>
              <a:t>task of the scheduler is to select the next request to be serviced among those in the queues</a:t>
            </a:r>
            <a:r>
              <a:rPr lang="en-US" sz="1600" dirty="0"/>
              <a:t>. </a:t>
            </a:r>
          </a:p>
          <a:p>
            <a:pPr lvl="1" eaLnBrk="1" hangingPunct="1">
              <a:lnSpc>
                <a:spcPct val="90000"/>
              </a:lnSpc>
              <a:buClr>
                <a:srgbClr val="FFC000"/>
              </a:buClr>
            </a:pPr>
            <a:endParaRPr lang="en-US" sz="500" dirty="0"/>
          </a:p>
          <a:p>
            <a:pPr lvl="1" eaLnBrk="1" hangingPunct="1">
              <a:lnSpc>
                <a:spcPct val="90000"/>
              </a:lnSpc>
              <a:buClr>
                <a:srgbClr val="FFC000"/>
              </a:buClr>
            </a:pPr>
            <a:r>
              <a:rPr lang="en-US" sz="1200" dirty="0"/>
              <a:t>Example: Round Robin (RR) etc.</a:t>
            </a:r>
          </a:p>
          <a:p>
            <a:pPr lvl="1" eaLnBrk="1" hangingPunct="1">
              <a:lnSpc>
                <a:spcPct val="90000"/>
              </a:lnSpc>
              <a:buClr>
                <a:srgbClr val="FFC000"/>
              </a:buClr>
            </a:pPr>
            <a:endParaRPr lang="en-US" sz="500" dirty="0"/>
          </a:p>
          <a:p>
            <a:pPr lvl="1" eaLnBrk="1" hangingPunct="1">
              <a:lnSpc>
                <a:spcPct val="90000"/>
              </a:lnSpc>
              <a:buClr>
                <a:srgbClr val="FFC000"/>
              </a:buClr>
            </a:pPr>
            <a:r>
              <a:rPr lang="en-US" sz="1200" dirty="0"/>
              <a:t>The service order can be static or dynamic.</a:t>
            </a:r>
          </a:p>
          <a:p>
            <a:pPr lvl="1" eaLnBrk="1" hangingPunct="1">
              <a:lnSpc>
                <a:spcPct val="90000"/>
              </a:lnSpc>
              <a:buClr>
                <a:srgbClr val="FFC000"/>
              </a:buClr>
            </a:pPr>
            <a:endParaRPr lang="en-US" sz="500" dirty="0"/>
          </a:p>
          <a:p>
            <a:pPr lvl="1" eaLnBrk="1" hangingPunct="1">
              <a:lnSpc>
                <a:spcPct val="90000"/>
              </a:lnSpc>
              <a:buClr>
                <a:srgbClr val="FFC000"/>
              </a:buClr>
            </a:pPr>
            <a:r>
              <a:rPr lang="en-US" sz="1200" dirty="0"/>
              <a:t>Each queue may represent a different traffic class (in an end-host)</a:t>
            </a:r>
          </a:p>
          <a:p>
            <a:pPr lvl="1" eaLnBrk="1" hangingPunct="1">
              <a:lnSpc>
                <a:spcPct val="90000"/>
              </a:lnSpc>
              <a:buClr>
                <a:srgbClr val="FFC000"/>
              </a:buClr>
              <a:buFont typeface="Monotype Sorts" pitchFamily="2" charset="2"/>
              <a:buNone/>
            </a:pPr>
            <a:r>
              <a:rPr lang="en-US" sz="1200" dirty="0"/>
              <a:t>	or different end-hosts within a class.</a:t>
            </a:r>
          </a:p>
          <a:p>
            <a:pPr lvl="1" eaLnBrk="1" hangingPunct="1">
              <a:lnSpc>
                <a:spcPct val="90000"/>
              </a:lnSpc>
              <a:buClr>
                <a:srgbClr val="FFC000"/>
              </a:buClr>
            </a:pPr>
            <a:endParaRPr lang="en-US" sz="500" dirty="0"/>
          </a:p>
          <a:p>
            <a:pPr lvl="1" eaLnBrk="1" hangingPunct="1">
              <a:lnSpc>
                <a:spcPct val="90000"/>
              </a:lnSpc>
              <a:buClr>
                <a:srgbClr val="FFC000"/>
              </a:buClr>
            </a:pPr>
            <a:r>
              <a:rPr lang="en-US" sz="1200" dirty="0"/>
              <a:t>Overheads (e.g., headers, dead times) can be needed</a:t>
            </a:r>
          </a:p>
          <a:p>
            <a:pPr lvl="1" eaLnBrk="1" hangingPunct="1">
              <a:lnSpc>
                <a:spcPct val="90000"/>
              </a:lnSpc>
              <a:buClr>
                <a:srgbClr val="FFC000"/>
              </a:buClr>
              <a:buFont typeface="Monotype Sorts" pitchFamily="2" charset="2"/>
              <a:buNone/>
            </a:pPr>
            <a:r>
              <a:rPr lang="en-US" sz="1200" dirty="0"/>
              <a:t>	in switching the server from one queue to the next one.</a:t>
            </a:r>
          </a:p>
          <a:p>
            <a:pPr lvl="1" eaLnBrk="1" hangingPunct="1">
              <a:lnSpc>
                <a:spcPct val="90000"/>
              </a:lnSpc>
              <a:buClr>
                <a:srgbClr val="FFC000"/>
              </a:buClr>
            </a:pPr>
            <a:endParaRPr lang="en-US" sz="500" dirty="0"/>
          </a:p>
          <a:p>
            <a:pPr lvl="1" eaLnBrk="1" hangingPunct="1">
              <a:lnSpc>
                <a:spcPct val="90000"/>
              </a:lnSpc>
              <a:buClr>
                <a:srgbClr val="FFC000"/>
              </a:buClr>
            </a:pPr>
            <a:r>
              <a:rPr lang="en-US" sz="1200" dirty="0"/>
              <a:t>All queues sharing a given server </a:t>
            </a:r>
          </a:p>
          <a:p>
            <a:pPr lvl="1" eaLnBrk="1" hangingPunct="1">
              <a:lnSpc>
                <a:spcPct val="90000"/>
              </a:lnSpc>
              <a:buClr>
                <a:srgbClr val="FFC000"/>
              </a:buClr>
              <a:buFont typeface="Monotype Sorts" pitchFamily="2" charset="2"/>
              <a:buNone/>
            </a:pPr>
            <a:r>
              <a:rPr lang="en-US" sz="1200" dirty="0"/>
              <a:t>	behave globally as a single queue with a suitable service </a:t>
            </a:r>
          </a:p>
          <a:p>
            <a:pPr lvl="1" eaLnBrk="1" hangingPunct="1">
              <a:lnSpc>
                <a:spcPct val="90000"/>
              </a:lnSpc>
              <a:buClr>
                <a:srgbClr val="FFC000"/>
              </a:buClr>
              <a:buFont typeface="Monotype Sorts" pitchFamily="2" charset="2"/>
              <a:buNone/>
            </a:pPr>
            <a:r>
              <a:rPr lang="en-US" sz="1200" dirty="0"/>
              <a:t>	policy.</a:t>
            </a:r>
          </a:p>
          <a:p>
            <a:pPr lvl="1" eaLnBrk="1" hangingPunct="1">
              <a:lnSpc>
                <a:spcPct val="90000"/>
              </a:lnSpc>
              <a:buClr>
                <a:srgbClr val="FFC000"/>
              </a:buClr>
            </a:pPr>
            <a:endParaRPr lang="en-US" sz="800" dirty="0"/>
          </a:p>
          <a:p>
            <a:pPr eaLnBrk="1" hangingPunct="1">
              <a:lnSpc>
                <a:spcPct val="90000"/>
              </a:lnSpc>
              <a:buClr>
                <a:schemeClr val="tx1"/>
              </a:buClr>
              <a:buFont typeface="Monotype Sorts" pitchFamily="2" charset="2"/>
              <a:buNone/>
            </a:pPr>
            <a:endParaRPr lang="en-US" sz="1600" dirty="0"/>
          </a:p>
        </p:txBody>
      </p:sp>
      <p:graphicFrame>
        <p:nvGraphicFramePr>
          <p:cNvPr id="17413" name="Object 3"/>
          <p:cNvGraphicFramePr>
            <a:graphicFrameLocks noChangeAspect="1"/>
          </p:cNvGraphicFramePr>
          <p:nvPr/>
        </p:nvGraphicFramePr>
        <p:xfrm>
          <a:off x="5572125" y="4214813"/>
          <a:ext cx="2286000" cy="2184400"/>
        </p:xfrm>
        <a:graphic>
          <a:graphicData uri="http://schemas.openxmlformats.org/presentationml/2006/ole">
            <mc:AlternateContent xmlns:mc="http://schemas.openxmlformats.org/markup-compatibility/2006">
              <mc:Choice xmlns:v="urn:schemas-microsoft-com:vml" Requires="v">
                <p:oleObj name="Picture" r:id="rId3" imgW="5317067" imgH="5091289" progId="Word.Picture.8">
                  <p:embed/>
                </p:oleObj>
              </mc:Choice>
              <mc:Fallback>
                <p:oleObj name="Picture" r:id="rId3" imgW="5317067" imgH="5091289"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2125" y="4214813"/>
                        <a:ext cx="2286000" cy="218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uppo 16"/>
          <p:cNvGrpSpPr>
            <a:grpSpLocks/>
          </p:cNvGrpSpPr>
          <p:nvPr/>
        </p:nvGrpSpPr>
        <p:grpSpPr bwMode="auto">
          <a:xfrm>
            <a:off x="2800350" y="2357438"/>
            <a:ext cx="3746500" cy="1187450"/>
            <a:chOff x="571472" y="4714884"/>
            <a:chExt cx="3745774" cy="1258888"/>
          </a:xfrm>
        </p:grpSpPr>
        <p:graphicFrame>
          <p:nvGraphicFramePr>
            <p:cNvPr id="17415" name="Object 4"/>
            <p:cNvGraphicFramePr>
              <a:graphicFrameLocks noChangeAspect="1"/>
            </p:cNvGraphicFramePr>
            <p:nvPr/>
          </p:nvGraphicFramePr>
          <p:xfrm>
            <a:off x="571472" y="4714884"/>
            <a:ext cx="2914650" cy="1258888"/>
          </p:xfrm>
          <a:graphic>
            <a:graphicData uri="http://schemas.openxmlformats.org/presentationml/2006/ole">
              <mc:AlternateContent xmlns:mc="http://schemas.openxmlformats.org/markup-compatibility/2006">
                <mc:Choice xmlns:v="urn:schemas-microsoft-com:vml" Requires="v">
                  <p:oleObj name="Picture" r:id="rId5" imgW="5295900" imgH="2286000" progId="Word.Picture.8">
                    <p:embed/>
                  </p:oleObj>
                </mc:Choice>
                <mc:Fallback>
                  <p:oleObj name="Picture" r:id="rId5" imgW="5295900" imgH="2286000" progId="Word.Picture.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472" y="4714884"/>
                          <a:ext cx="2914650" cy="1258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6" name="Rettangolo 12"/>
            <p:cNvSpPr>
              <a:spLocks noChangeArrowheads="1"/>
            </p:cNvSpPr>
            <p:nvPr/>
          </p:nvSpPr>
          <p:spPr bwMode="auto">
            <a:xfrm>
              <a:off x="2446590" y="4723637"/>
              <a:ext cx="268022" cy="276999"/>
            </a:xfrm>
            <a:prstGeom prst="rect">
              <a:avLst/>
            </a:prstGeom>
            <a:noFill/>
            <a:ln w="9525">
              <a:noFill/>
              <a:miter lim="800000"/>
              <a:headEnd/>
              <a:tailEnd/>
            </a:ln>
          </p:spPr>
          <p:txBody>
            <a:bodyPr wrap="none">
              <a:spAutoFit/>
            </a:bodyPr>
            <a:lstStyle/>
            <a:p>
              <a:pPr>
                <a:buFont typeface="Monotype Sorts" pitchFamily="2" charset="2"/>
                <a:buNone/>
              </a:pPr>
              <a:r>
                <a:rPr lang="it-IT" sz="1200"/>
                <a:t>2</a:t>
              </a:r>
            </a:p>
          </p:txBody>
        </p:sp>
        <p:sp>
          <p:nvSpPr>
            <p:cNvPr id="17417" name="Rettangolo 13"/>
            <p:cNvSpPr>
              <a:spLocks noChangeArrowheads="1"/>
            </p:cNvSpPr>
            <p:nvPr/>
          </p:nvSpPr>
          <p:spPr bwMode="auto">
            <a:xfrm>
              <a:off x="2214546" y="4714884"/>
              <a:ext cx="268022" cy="276999"/>
            </a:xfrm>
            <a:prstGeom prst="rect">
              <a:avLst/>
            </a:prstGeom>
            <a:noFill/>
            <a:ln w="9525">
              <a:noFill/>
              <a:miter lim="800000"/>
              <a:headEnd/>
              <a:tailEnd/>
            </a:ln>
          </p:spPr>
          <p:txBody>
            <a:bodyPr wrap="none">
              <a:spAutoFit/>
            </a:bodyPr>
            <a:lstStyle/>
            <a:p>
              <a:pPr>
                <a:buFont typeface="Monotype Sorts" pitchFamily="2" charset="2"/>
                <a:buNone/>
              </a:pPr>
              <a:r>
                <a:rPr lang="it-IT" sz="1200"/>
                <a:t>3</a:t>
              </a:r>
            </a:p>
          </p:txBody>
        </p:sp>
        <p:sp>
          <p:nvSpPr>
            <p:cNvPr id="17418" name="Rettangolo 14"/>
            <p:cNvSpPr>
              <a:spLocks noChangeArrowheads="1"/>
            </p:cNvSpPr>
            <p:nvPr/>
          </p:nvSpPr>
          <p:spPr bwMode="auto">
            <a:xfrm>
              <a:off x="1928794" y="4714884"/>
              <a:ext cx="268022" cy="276999"/>
            </a:xfrm>
            <a:prstGeom prst="rect">
              <a:avLst/>
            </a:prstGeom>
            <a:noFill/>
            <a:ln w="9525">
              <a:noFill/>
              <a:miter lim="800000"/>
              <a:headEnd/>
              <a:tailEnd/>
            </a:ln>
          </p:spPr>
          <p:txBody>
            <a:bodyPr wrap="none">
              <a:spAutoFit/>
            </a:bodyPr>
            <a:lstStyle/>
            <a:p>
              <a:pPr>
                <a:buFont typeface="Monotype Sorts" pitchFamily="2" charset="2"/>
                <a:buNone/>
              </a:pPr>
              <a:r>
                <a:rPr lang="it-IT" sz="1200"/>
                <a:t>1</a:t>
              </a:r>
            </a:p>
          </p:txBody>
        </p:sp>
        <p:sp>
          <p:nvSpPr>
            <p:cNvPr id="17419" name="Rettangolo 15"/>
            <p:cNvSpPr>
              <a:spLocks noChangeArrowheads="1"/>
            </p:cNvSpPr>
            <p:nvPr/>
          </p:nvSpPr>
          <p:spPr bwMode="auto">
            <a:xfrm>
              <a:off x="2285984" y="5652331"/>
              <a:ext cx="2031262" cy="293663"/>
            </a:xfrm>
            <a:prstGeom prst="rect">
              <a:avLst/>
            </a:prstGeom>
            <a:noFill/>
            <a:ln w="9525">
              <a:noFill/>
              <a:miter lim="800000"/>
              <a:headEnd/>
              <a:tailEnd/>
            </a:ln>
          </p:spPr>
          <p:txBody>
            <a:bodyPr wrap="none">
              <a:spAutoFit/>
            </a:bodyPr>
            <a:lstStyle/>
            <a:p>
              <a:pPr>
                <a:buFont typeface="Monotype Sorts" pitchFamily="2" charset="2"/>
                <a:buNone/>
              </a:pPr>
              <a:r>
                <a:rPr lang="it-IT" sz="1200" i="1"/>
                <a:t>Head-Of-Line </a:t>
              </a:r>
              <a:r>
                <a:rPr lang="it-IT" sz="1200"/>
                <a:t>(HOL) packet</a:t>
              </a:r>
            </a:p>
          </p:txBody>
        </p:sp>
      </p:gr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egnaposto piè di pagina 5"/>
          <p:cNvSpPr>
            <a:spLocks noGrp="1"/>
          </p:cNvSpPr>
          <p:nvPr>
            <p:ph type="ftr" sz="quarter" idx="12"/>
          </p:nvPr>
        </p:nvSpPr>
        <p:spPr>
          <a:noFill/>
        </p:spPr>
        <p:txBody>
          <a:bodyPr/>
          <a:lstStyle/>
          <a:p>
            <a:r>
              <a:rPr lang="en-US"/>
              <a:t>© 2013 Queuing Theory and Telecommunications: Networks and Applications – All rights reserved</a:t>
            </a:r>
          </a:p>
        </p:txBody>
      </p:sp>
      <p:sp>
        <p:nvSpPr>
          <p:cNvPr id="18435" name="Rectangle 2"/>
          <p:cNvSpPr>
            <a:spLocks noGrp="1" noChangeArrowheads="1"/>
          </p:cNvSpPr>
          <p:nvPr>
            <p:ph type="title"/>
          </p:nvPr>
        </p:nvSpPr>
        <p:spPr>
          <a:xfrm>
            <a:off x="406400" y="116632"/>
            <a:ext cx="8356600" cy="1143000"/>
          </a:xfrm>
        </p:spPr>
        <p:txBody>
          <a:bodyPr/>
          <a:lstStyle/>
          <a:p>
            <a:pPr eaLnBrk="1" hangingPunct="1"/>
            <a:r>
              <a:rPr lang="en-US" dirty="0"/>
              <a:t>Main Performance Parameters for a Queue</a:t>
            </a:r>
          </a:p>
        </p:txBody>
      </p:sp>
      <p:sp>
        <p:nvSpPr>
          <p:cNvPr id="18436" name="Rectangle 3"/>
          <p:cNvSpPr>
            <a:spLocks noGrp="1" noChangeArrowheads="1"/>
          </p:cNvSpPr>
          <p:nvPr>
            <p:ph type="body" idx="1"/>
          </p:nvPr>
        </p:nvSpPr>
        <p:spPr bwMode="auto">
          <a:xfrm>
            <a:off x="457200" y="1855788"/>
            <a:ext cx="8229600" cy="4525962"/>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a:t>The distribution of the number of requests in the queue (queue state distribution probability)</a:t>
            </a:r>
          </a:p>
          <a:p>
            <a:pPr eaLnBrk="1" hangingPunct="1"/>
            <a:endParaRPr lang="en-US" sz="600" dirty="0"/>
          </a:p>
          <a:p>
            <a:pPr lvl="1" eaLnBrk="1" hangingPunct="1"/>
            <a:r>
              <a:rPr lang="en-US" b="1" dirty="0"/>
              <a:t>Mean number of requests in the queue, N</a:t>
            </a:r>
          </a:p>
          <a:p>
            <a:pPr eaLnBrk="1" hangingPunct="1"/>
            <a:endParaRPr lang="en-US" sz="1800" dirty="0"/>
          </a:p>
          <a:p>
            <a:pPr eaLnBrk="1" hangingPunct="1"/>
            <a:r>
              <a:rPr lang="en-US" dirty="0"/>
              <a:t>The distribution of the time spent from the arrival of a request to the queue to the instant when the service of this request completes.</a:t>
            </a:r>
          </a:p>
          <a:p>
            <a:pPr eaLnBrk="1" hangingPunct="1"/>
            <a:endParaRPr lang="en-US" sz="600" dirty="0"/>
          </a:p>
          <a:p>
            <a:pPr lvl="1" eaLnBrk="1" hangingPunct="1"/>
            <a:r>
              <a:rPr lang="en-US" b="1" dirty="0"/>
              <a:t>Mean time spent to cross the queue (i.e., mean queue delay), T.</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06400" y="44624"/>
            <a:ext cx="8356600" cy="1143000"/>
          </a:xfrm>
        </p:spPr>
        <p:txBody>
          <a:bodyPr/>
          <a:lstStyle/>
          <a:p>
            <a:r>
              <a:rPr lang="en-US" dirty="0"/>
              <a:t>Queue Stability (Steady-State)</a:t>
            </a:r>
          </a:p>
        </p:txBody>
      </p:sp>
      <p:sp>
        <p:nvSpPr>
          <p:cNvPr id="26627" name="Rectangle 5"/>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US" sz="1800" dirty="0"/>
              <a:t>A single-server queue system is </a:t>
            </a:r>
            <a:r>
              <a:rPr lang="en-US" sz="1800" b="1" dirty="0"/>
              <a:t>stable</a:t>
            </a:r>
            <a:r>
              <a:rPr lang="en-US" sz="1800" dirty="0"/>
              <a:t> if</a:t>
            </a:r>
          </a:p>
          <a:p>
            <a:pPr marL="812800" lvl="1" indent="-355600" algn="ctr">
              <a:lnSpc>
                <a:spcPct val="90000"/>
              </a:lnSpc>
              <a:buFont typeface="Times New Roman" pitchFamily="18" charset="0"/>
              <a:buNone/>
            </a:pPr>
            <a:r>
              <a:rPr lang="en-US" sz="1800" dirty="0"/>
              <a:t>		</a:t>
            </a:r>
            <a:r>
              <a:rPr lang="en-US" sz="1400" b="1" dirty="0">
                <a:latin typeface="Courier New" pitchFamily="49" charset="0"/>
              </a:rPr>
              <a:t>arrival rate of requests &lt; service rate of requests</a:t>
            </a:r>
          </a:p>
          <a:p>
            <a:pPr>
              <a:lnSpc>
                <a:spcPct val="90000"/>
              </a:lnSpc>
            </a:pPr>
            <a:endParaRPr lang="en-US" sz="400" dirty="0"/>
          </a:p>
          <a:p>
            <a:pPr lvl="1">
              <a:lnSpc>
                <a:spcPct val="90000"/>
              </a:lnSpc>
            </a:pPr>
            <a:r>
              <a:rPr lang="en-US" sz="1600" dirty="0"/>
              <a:t>For instance in an industrial production plant modeled as a global queue, stability requires that the frequency </a:t>
            </a:r>
            <a:r>
              <a:rPr lang="en-US" sz="1600" dirty="0">
                <a:latin typeface="Symbol" pitchFamily="18" charset="2"/>
              </a:rPr>
              <a:t>l</a:t>
            </a:r>
            <a:r>
              <a:rPr lang="en-US" sz="1600" dirty="0"/>
              <a:t> of the arrival of product requests </a:t>
            </a:r>
            <a:r>
              <a:rPr lang="en-US" sz="1600" b="1" dirty="0"/>
              <a:t>be lower than</a:t>
            </a:r>
            <a:r>
              <a:rPr lang="en-US" sz="1600" dirty="0"/>
              <a:t> the rate of product completion, </a:t>
            </a:r>
            <a:r>
              <a:rPr lang="en-US" sz="1600" dirty="0">
                <a:latin typeface="Symbol" pitchFamily="18" charset="2"/>
              </a:rPr>
              <a:t>m</a:t>
            </a:r>
            <a:r>
              <a:rPr lang="en-US" sz="1600" dirty="0"/>
              <a:t>:</a:t>
            </a:r>
          </a:p>
          <a:p>
            <a:pPr lvl="1">
              <a:lnSpc>
                <a:spcPct val="90000"/>
              </a:lnSpc>
            </a:pPr>
            <a:endParaRPr lang="en-US" sz="1600" dirty="0"/>
          </a:p>
          <a:p>
            <a:pPr lvl="1">
              <a:lnSpc>
                <a:spcPct val="90000"/>
              </a:lnSpc>
            </a:pPr>
            <a:endParaRPr lang="en-US" sz="1600" dirty="0"/>
          </a:p>
          <a:p>
            <a:pPr lvl="1">
              <a:lnSpc>
                <a:spcPct val="90000"/>
              </a:lnSpc>
            </a:pPr>
            <a:endParaRPr lang="en-US" sz="1600" dirty="0"/>
          </a:p>
          <a:p>
            <a:pPr lvl="1">
              <a:lnSpc>
                <a:spcPct val="90000"/>
              </a:lnSpc>
            </a:pPr>
            <a:endParaRPr lang="en-US" sz="1600" dirty="0"/>
          </a:p>
          <a:p>
            <a:pPr lvl="1">
              <a:lnSpc>
                <a:spcPct val="90000"/>
              </a:lnSpc>
            </a:pPr>
            <a:r>
              <a:rPr lang="en-US" sz="1600" dirty="0">
                <a:latin typeface="Symbol" pitchFamily="18" charset="2"/>
              </a:rPr>
              <a:t>r</a:t>
            </a:r>
            <a:r>
              <a:rPr lang="en-US" sz="1600" dirty="0"/>
              <a:t> = </a:t>
            </a:r>
            <a:r>
              <a:rPr lang="en-US" sz="1600" dirty="0">
                <a:latin typeface="Symbol" pitchFamily="18" charset="2"/>
              </a:rPr>
              <a:t>l</a:t>
            </a:r>
            <a:r>
              <a:rPr lang="en-US" sz="1600" dirty="0"/>
              <a:t>/</a:t>
            </a:r>
            <a:r>
              <a:rPr lang="en-US" sz="1600" dirty="0">
                <a:latin typeface="Symbol" pitchFamily="18" charset="2"/>
              </a:rPr>
              <a:t>m</a:t>
            </a:r>
            <a:r>
              <a:rPr lang="en-US" sz="1600" dirty="0"/>
              <a:t> denotes the traffic intensity offered to the queue. </a:t>
            </a:r>
            <a:r>
              <a:rPr lang="en-US" sz="1600" b="1" dirty="0"/>
              <a:t>In a single server queue, stability requires that </a:t>
            </a:r>
            <a:r>
              <a:rPr lang="en-US" sz="1600" b="1" dirty="0">
                <a:latin typeface="Symbol" pitchFamily="18" charset="2"/>
              </a:rPr>
              <a:t>l</a:t>
            </a:r>
            <a:r>
              <a:rPr lang="en-US" sz="1600" b="1" dirty="0"/>
              <a:t> &lt; </a:t>
            </a:r>
            <a:r>
              <a:rPr lang="en-US" sz="1600" b="1" dirty="0">
                <a:latin typeface="Symbol" pitchFamily="18" charset="2"/>
              </a:rPr>
              <a:t>m</a:t>
            </a:r>
            <a:r>
              <a:rPr lang="en-US" sz="1600" b="1" dirty="0"/>
              <a:t> or </a:t>
            </a:r>
            <a:r>
              <a:rPr lang="en-US" sz="1600" b="1" dirty="0">
                <a:latin typeface="Symbol" pitchFamily="18" charset="2"/>
              </a:rPr>
              <a:t>r</a:t>
            </a:r>
            <a:r>
              <a:rPr lang="en-US" sz="1600" b="1" dirty="0"/>
              <a:t> &lt; 1 </a:t>
            </a:r>
            <a:r>
              <a:rPr lang="en-US" sz="1600" b="1" dirty="0" err="1"/>
              <a:t>Erl</a:t>
            </a:r>
            <a:r>
              <a:rPr lang="en-US" sz="1600" dirty="0"/>
              <a:t>. </a:t>
            </a:r>
            <a:r>
              <a:rPr lang="en-US" sz="1600" dirty="0">
                <a:latin typeface="Symbol" pitchFamily="18" charset="2"/>
              </a:rPr>
              <a:t>r</a:t>
            </a:r>
            <a:r>
              <a:rPr lang="en-US" sz="1600" dirty="0"/>
              <a:t> also denotes the ‘server utilization factor’, that is the percentage of time (between 0 and 1) that the sever is busy. </a:t>
            </a:r>
          </a:p>
          <a:p>
            <a:pPr>
              <a:lnSpc>
                <a:spcPct val="90000"/>
              </a:lnSpc>
            </a:pPr>
            <a:endParaRPr lang="en-US" sz="600" dirty="0"/>
          </a:p>
          <a:p>
            <a:pPr>
              <a:lnSpc>
                <a:spcPct val="90000"/>
              </a:lnSpc>
            </a:pPr>
            <a:r>
              <a:rPr lang="en-US" sz="1800" dirty="0"/>
              <a:t>In an </a:t>
            </a:r>
            <a:r>
              <a:rPr lang="en-US" sz="1800" b="1" dirty="0"/>
              <a:t>unstable queue</a:t>
            </a:r>
            <a:r>
              <a:rPr lang="en-US" sz="1800" dirty="0"/>
              <a:t>:</a:t>
            </a:r>
          </a:p>
          <a:p>
            <a:pPr lvl="1">
              <a:lnSpc>
                <a:spcPct val="90000"/>
              </a:lnSpc>
            </a:pPr>
            <a:r>
              <a:rPr lang="en-US" sz="1600" dirty="0"/>
              <a:t>Packets accumulate in the queue without a bound (packet delays increase continuously).</a:t>
            </a:r>
          </a:p>
          <a:p>
            <a:pPr lvl="1">
              <a:lnSpc>
                <a:spcPct val="90000"/>
              </a:lnSpc>
            </a:pPr>
            <a:r>
              <a:rPr lang="en-US" sz="1600" dirty="0"/>
              <a:t>Flow/admission control may be used to limit the packet arrival rate.</a:t>
            </a:r>
          </a:p>
          <a:p>
            <a:pPr lvl="1">
              <a:lnSpc>
                <a:spcPct val="90000"/>
              </a:lnSpc>
            </a:pPr>
            <a:r>
              <a:rPr lang="en-US" sz="1600" dirty="0"/>
              <a:t>Prioritization of flows keeps delays bounded for the important traffic.</a:t>
            </a:r>
          </a:p>
        </p:txBody>
      </p:sp>
      <p:sp>
        <p:nvSpPr>
          <p:cNvPr id="26628" name="Segnaposto piè di pagina 1"/>
          <p:cNvSpPr>
            <a:spLocks noGrp="1"/>
          </p:cNvSpPr>
          <p:nvPr>
            <p:ph type="ftr" sz="quarter" idx="12"/>
          </p:nvPr>
        </p:nvSpPr>
        <p:spPr>
          <a:noFill/>
        </p:spPr>
        <p:txBody>
          <a:bodyPr/>
          <a:lstStyle/>
          <a:p>
            <a:r>
              <a:rPr lang="en-US"/>
              <a:t>© 2013 Queuing Theory and Telecommunications: Networks and Applications – All rights reserved</a:t>
            </a:r>
            <a:endParaRPr lang="en-US" dirty="0"/>
          </a:p>
        </p:txBody>
      </p:sp>
      <p:grpSp>
        <p:nvGrpSpPr>
          <p:cNvPr id="2" name="Gruppo 5"/>
          <p:cNvGrpSpPr>
            <a:grpSpLocks/>
          </p:cNvGrpSpPr>
          <p:nvPr/>
        </p:nvGrpSpPr>
        <p:grpSpPr bwMode="auto">
          <a:xfrm>
            <a:off x="2916238" y="3141340"/>
            <a:ext cx="3024187" cy="647700"/>
            <a:chOff x="2771800" y="3068960"/>
            <a:chExt cx="3024336" cy="648072"/>
          </a:xfrm>
        </p:grpSpPr>
        <p:sp>
          <p:nvSpPr>
            <p:cNvPr id="26630" name="Rettangolo 1"/>
            <p:cNvSpPr>
              <a:spLocks noChangeArrowheads="1"/>
            </p:cNvSpPr>
            <p:nvPr/>
          </p:nvSpPr>
          <p:spPr bwMode="auto">
            <a:xfrm>
              <a:off x="3707904" y="3068960"/>
              <a:ext cx="1152128" cy="648072"/>
            </a:xfrm>
            <a:prstGeom prst="rect">
              <a:avLst/>
            </a:prstGeom>
            <a:solidFill>
              <a:srgbClr val="FFCC99"/>
            </a:solidFill>
            <a:ln w="9525" algn="ctr">
              <a:solidFill>
                <a:srgbClr val="000000"/>
              </a:solidFill>
              <a:round/>
              <a:headEnd/>
              <a:tailEnd/>
            </a:ln>
          </p:spPr>
          <p:txBody>
            <a:bodyPr/>
            <a:lstStyle/>
            <a:p>
              <a:pPr algn="ctr">
                <a:buFont typeface="Monotype Sorts" pitchFamily="2" charset="2"/>
                <a:buNone/>
              </a:pPr>
              <a:endParaRPr lang="en-US" sz="600"/>
            </a:p>
            <a:p>
              <a:pPr algn="ctr">
                <a:buFont typeface="Monotype Sorts" pitchFamily="2" charset="2"/>
                <a:buNone/>
              </a:pPr>
              <a:r>
                <a:rPr lang="en-US" sz="1800"/>
                <a:t>plant</a:t>
              </a:r>
            </a:p>
          </p:txBody>
        </p:sp>
        <p:cxnSp>
          <p:nvCxnSpPr>
            <p:cNvPr id="26631" name="Connettore 2 3"/>
            <p:cNvCxnSpPr>
              <a:cxnSpLocks noChangeShapeType="1"/>
              <a:endCxn id="26630" idx="1"/>
            </p:cNvCxnSpPr>
            <p:nvPr/>
          </p:nvCxnSpPr>
          <p:spPr bwMode="auto">
            <a:xfrm>
              <a:off x="2771800" y="3392996"/>
              <a:ext cx="936104" cy="0"/>
            </a:xfrm>
            <a:prstGeom prst="straightConnector1">
              <a:avLst/>
            </a:prstGeom>
            <a:noFill/>
            <a:ln w="9525" algn="ctr">
              <a:solidFill>
                <a:srgbClr val="000000"/>
              </a:solidFill>
              <a:round/>
              <a:headEnd/>
              <a:tailEnd type="arrow" w="med" len="med"/>
            </a:ln>
          </p:spPr>
        </p:cxnSp>
        <p:cxnSp>
          <p:nvCxnSpPr>
            <p:cNvPr id="26632" name="Connettore 2 7"/>
            <p:cNvCxnSpPr>
              <a:cxnSpLocks noChangeShapeType="1"/>
            </p:cNvCxnSpPr>
            <p:nvPr/>
          </p:nvCxnSpPr>
          <p:spPr bwMode="auto">
            <a:xfrm>
              <a:off x="4860032" y="3394792"/>
              <a:ext cx="936104" cy="0"/>
            </a:xfrm>
            <a:prstGeom prst="straightConnector1">
              <a:avLst/>
            </a:prstGeom>
            <a:noFill/>
            <a:ln w="9525" algn="ctr">
              <a:solidFill>
                <a:srgbClr val="000000"/>
              </a:solidFill>
              <a:round/>
              <a:headEnd/>
              <a:tailEnd type="arrow" w="med" len="med"/>
            </a:ln>
          </p:spPr>
        </p:cxnSp>
        <p:sp>
          <p:nvSpPr>
            <p:cNvPr id="26633" name="Rettangolo 4"/>
            <p:cNvSpPr>
              <a:spLocks noChangeArrowheads="1"/>
            </p:cNvSpPr>
            <p:nvPr/>
          </p:nvSpPr>
          <p:spPr bwMode="auto">
            <a:xfrm>
              <a:off x="2915816" y="3068960"/>
              <a:ext cx="296876" cy="338554"/>
            </a:xfrm>
            <a:prstGeom prst="rect">
              <a:avLst/>
            </a:prstGeom>
            <a:noFill/>
            <a:ln w="9525">
              <a:noFill/>
              <a:miter lim="800000"/>
              <a:headEnd/>
              <a:tailEnd/>
            </a:ln>
          </p:spPr>
          <p:txBody>
            <a:bodyPr wrap="none">
              <a:spAutoFit/>
            </a:bodyPr>
            <a:lstStyle/>
            <a:p>
              <a:pPr>
                <a:buFont typeface="Monotype Sorts" pitchFamily="2" charset="2"/>
                <a:buNone/>
              </a:pPr>
              <a:r>
                <a:rPr lang="en-US" sz="1600">
                  <a:latin typeface="Symbol" pitchFamily="18" charset="2"/>
                </a:rPr>
                <a:t>l</a:t>
              </a:r>
              <a:endParaRPr lang="it-IT" sz="1600"/>
            </a:p>
          </p:txBody>
        </p:sp>
        <p:sp>
          <p:nvSpPr>
            <p:cNvPr id="26634" name="Rettangolo 9"/>
            <p:cNvSpPr>
              <a:spLocks noChangeArrowheads="1"/>
            </p:cNvSpPr>
            <p:nvPr/>
          </p:nvSpPr>
          <p:spPr bwMode="auto">
            <a:xfrm>
              <a:off x="5148064" y="3068960"/>
              <a:ext cx="303288" cy="338554"/>
            </a:xfrm>
            <a:prstGeom prst="rect">
              <a:avLst/>
            </a:prstGeom>
            <a:noFill/>
            <a:ln w="9525">
              <a:noFill/>
              <a:miter lim="800000"/>
              <a:headEnd/>
              <a:tailEnd/>
            </a:ln>
          </p:spPr>
          <p:txBody>
            <a:bodyPr wrap="none">
              <a:spAutoFit/>
            </a:bodyPr>
            <a:lstStyle/>
            <a:p>
              <a:pPr>
                <a:buFont typeface="Monotype Sorts" pitchFamily="2" charset="2"/>
                <a:buNone/>
              </a:pPr>
              <a:r>
                <a:rPr lang="en-US" sz="1600">
                  <a:latin typeface="Symbol" pitchFamily="18" charset="2"/>
                </a:rPr>
                <a:t>m</a:t>
              </a:r>
              <a:endParaRPr lang="it-IT" sz="1600"/>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egnaposto piè di pagina 6"/>
          <p:cNvSpPr>
            <a:spLocks noGrp="1"/>
          </p:cNvSpPr>
          <p:nvPr>
            <p:ph type="ftr" sz="quarter" idx="12"/>
          </p:nvPr>
        </p:nvSpPr>
        <p:spPr>
          <a:noFill/>
        </p:spPr>
        <p:txBody>
          <a:bodyPr/>
          <a:lstStyle/>
          <a:p>
            <a:r>
              <a:rPr lang="en-US" sz="1100" dirty="0"/>
              <a:t>© 2013 Queuing Theory and Telecommunications: Networks and Applications – All rights reserved</a:t>
            </a:r>
          </a:p>
        </p:txBody>
      </p:sp>
      <p:sp>
        <p:nvSpPr>
          <p:cNvPr id="19459" name="Rectangle 2"/>
          <p:cNvSpPr>
            <a:spLocks noGrp="1" noChangeArrowheads="1"/>
          </p:cNvSpPr>
          <p:nvPr>
            <p:ph type="title"/>
          </p:nvPr>
        </p:nvSpPr>
        <p:spPr/>
        <p:txBody>
          <a:bodyPr/>
          <a:lstStyle/>
          <a:p>
            <a:pPr eaLnBrk="1" hangingPunct="1"/>
            <a:r>
              <a:rPr lang="en-US" dirty="0"/>
              <a:t>Little Formula (1961)</a:t>
            </a:r>
          </a:p>
        </p:txBody>
      </p:sp>
      <p:graphicFrame>
        <p:nvGraphicFramePr>
          <p:cNvPr id="19462" name="Object 12"/>
          <p:cNvGraphicFramePr>
            <a:graphicFrameLocks noGrp="1" noChangeAspect="1"/>
          </p:cNvGraphicFramePr>
          <p:nvPr>
            <p:ph sz="half" idx="2"/>
          </p:nvPr>
        </p:nvGraphicFramePr>
        <p:xfrm>
          <a:off x="6732240" y="4581128"/>
          <a:ext cx="308623" cy="360040"/>
        </p:xfrm>
        <a:graphic>
          <a:graphicData uri="http://schemas.openxmlformats.org/presentationml/2006/ole">
            <mc:AlternateContent xmlns:mc="http://schemas.openxmlformats.org/markup-compatibility/2006">
              <mc:Choice xmlns:v="urn:schemas-microsoft-com:vml" Requires="v">
                <p:oleObj name="Equation" r:id="rId3" imgW="139579" imgH="215713" progId="Equation.3">
                  <p:embed/>
                </p:oleObj>
              </mc:Choice>
              <mc:Fallback>
                <p:oleObj name="Equation" r:id="rId3" imgW="139579" imgH="215713" progId="Equation.3">
                  <p:embed/>
                  <p:pic>
                    <p:nvPicPr>
                      <p:cNvPr id="0" name="Object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240" y="4581128"/>
                        <a:ext cx="308623"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3" name="Text Box 4"/>
          <p:cNvSpPr txBox="1">
            <a:spLocks noChangeArrowheads="1"/>
          </p:cNvSpPr>
          <p:nvPr/>
        </p:nvSpPr>
        <p:spPr bwMode="auto">
          <a:xfrm>
            <a:off x="849796" y="6302057"/>
            <a:ext cx="7961312" cy="276225"/>
          </a:xfrm>
          <a:prstGeom prst="rect">
            <a:avLst/>
          </a:prstGeom>
          <a:noFill/>
          <a:ln w="9525">
            <a:noFill/>
            <a:miter lim="800000"/>
            <a:headEnd/>
            <a:tailEnd/>
          </a:ln>
        </p:spPr>
        <p:txBody>
          <a:bodyPr>
            <a:spAutoFit/>
          </a:bodyPr>
          <a:lstStyle/>
          <a:p>
            <a:pPr>
              <a:spcBef>
                <a:spcPct val="0"/>
              </a:spcBef>
              <a:buClrTx/>
              <a:buFontTx/>
              <a:buNone/>
            </a:pPr>
            <a:r>
              <a:rPr lang="en-GB" sz="1200" dirty="0">
                <a:solidFill>
                  <a:srgbClr val="0000FF"/>
                </a:solidFill>
              </a:rPr>
              <a:t>J. C. C. Little, "A Proof for the </a:t>
            </a:r>
            <a:r>
              <a:rPr lang="en-GB" sz="1200" dirty="0" err="1">
                <a:solidFill>
                  <a:srgbClr val="0000FF"/>
                </a:solidFill>
              </a:rPr>
              <a:t>Queueing</a:t>
            </a:r>
            <a:r>
              <a:rPr lang="en-GB" sz="1200" dirty="0">
                <a:solidFill>
                  <a:srgbClr val="0000FF"/>
                </a:solidFill>
              </a:rPr>
              <a:t> Formula: </a:t>
            </a:r>
            <a:r>
              <a:rPr lang="en-GB" sz="1200" dirty="0">
                <a:solidFill>
                  <a:srgbClr val="0000FF"/>
                </a:solidFill>
                <a:latin typeface="Symbol" pitchFamily="18" charset="2"/>
              </a:rPr>
              <a:t>L</a:t>
            </a:r>
            <a:r>
              <a:rPr lang="en-GB" sz="1200" dirty="0">
                <a:solidFill>
                  <a:srgbClr val="0000FF"/>
                </a:solidFill>
              </a:rPr>
              <a:t> = XW," </a:t>
            </a:r>
            <a:r>
              <a:rPr lang="en-GB" sz="1200" i="1" dirty="0">
                <a:solidFill>
                  <a:srgbClr val="0000FF"/>
                </a:solidFill>
              </a:rPr>
              <a:t>Operations Res.</a:t>
            </a:r>
            <a:r>
              <a:rPr lang="en-GB" sz="1200" dirty="0">
                <a:solidFill>
                  <a:srgbClr val="0000FF"/>
                </a:solidFill>
              </a:rPr>
              <a:t>, Vol. 9, pp. 383-387, 1961</a:t>
            </a:r>
            <a:endParaRPr lang="en-US" sz="1200" dirty="0">
              <a:solidFill>
                <a:srgbClr val="0000FF"/>
              </a:solidFill>
            </a:endParaRPr>
          </a:p>
        </p:txBody>
      </p:sp>
      <p:pic>
        <p:nvPicPr>
          <p:cNvPr id="3" name="Picture 2"/>
          <p:cNvPicPr>
            <a:picLocks noChangeAspect="1"/>
          </p:cNvPicPr>
          <p:nvPr/>
        </p:nvPicPr>
        <p:blipFill>
          <a:blip r:embed="rId5"/>
          <a:stretch>
            <a:fillRect/>
          </a:stretch>
        </p:blipFill>
        <p:spPr>
          <a:xfrm>
            <a:off x="446134" y="1592933"/>
            <a:ext cx="8379623" cy="4663440"/>
          </a:xfrm>
          <a:prstGeom prst="rect">
            <a:avLst/>
          </a:prstGeom>
        </p:spPr>
      </p:pic>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egnaposto piè di pagina 5"/>
          <p:cNvSpPr>
            <a:spLocks noGrp="1"/>
          </p:cNvSpPr>
          <p:nvPr>
            <p:ph type="ftr" sz="quarter" idx="12"/>
          </p:nvPr>
        </p:nvSpPr>
        <p:spPr>
          <a:noFill/>
        </p:spPr>
        <p:txBody>
          <a:bodyPr/>
          <a:lstStyle/>
          <a:p>
            <a:r>
              <a:rPr lang="en-US"/>
              <a:t>© 2013 Queuing Theory and Telecommunications: Networks and Applications – All rights reserved</a:t>
            </a:r>
          </a:p>
        </p:txBody>
      </p:sp>
      <p:sp>
        <p:nvSpPr>
          <p:cNvPr id="20483" name="Rectangle 2"/>
          <p:cNvSpPr>
            <a:spLocks noGrp="1" noChangeArrowheads="1"/>
          </p:cNvSpPr>
          <p:nvPr>
            <p:ph type="title"/>
          </p:nvPr>
        </p:nvSpPr>
        <p:spPr/>
        <p:txBody>
          <a:bodyPr/>
          <a:lstStyle/>
          <a:p>
            <a:pPr eaLnBrk="1" hangingPunct="1"/>
            <a:r>
              <a:rPr lang="en-US" dirty="0"/>
              <a:t>Little Formula (cont’d)</a:t>
            </a:r>
          </a:p>
        </p:txBody>
      </p:sp>
      <p:sp>
        <p:nvSpPr>
          <p:cNvPr id="20484" name="Rectangle 3"/>
          <p:cNvSpPr>
            <a:spLocks noGrp="1" noChangeArrowheads="1"/>
          </p:cNvSpPr>
          <p:nvPr>
            <p:ph type="body" idx="1"/>
          </p:nvPr>
        </p:nvSpPr>
        <p:spPr bwMode="auto">
          <a:xfrm>
            <a:off x="457200" y="1628775"/>
            <a:ext cx="8178800" cy="4171950"/>
          </a:xfrm>
          <a:noFill/>
          <a:ln>
            <a:noFill/>
            <a:miter lim="800000"/>
            <a:headEnd/>
            <a:tailEnd/>
          </a:ln>
        </p:spPr>
        <p:txBody>
          <a:bodyPr vert="horz" wrap="square" lIns="91440" tIns="45720" rIns="91440" bIns="45720" numCol="1" anchor="t" anchorCtr="0" compatLnSpc="1">
            <a:prstTxWarp prst="textNoShape">
              <a:avLst/>
            </a:prstTxWarp>
          </a:bodyPr>
          <a:lstStyle/>
          <a:p>
            <a:pPr algn="just" eaLnBrk="1" hangingPunct="1"/>
            <a:r>
              <a:rPr lang="en-US" dirty="0"/>
              <a:t>The long-term average number </a:t>
            </a:r>
            <a:r>
              <a:rPr lang="en-US" i="1" dirty="0"/>
              <a:t>N</a:t>
            </a:r>
            <a:r>
              <a:rPr lang="en-US" dirty="0"/>
              <a:t> of customers in a </a:t>
            </a:r>
            <a:r>
              <a:rPr lang="en-US" dirty="0">
                <a:hlinkClick r:id="rId3" tooltip="Stationary process"/>
              </a:rPr>
              <a:t>stationary</a:t>
            </a:r>
            <a:r>
              <a:rPr lang="en-US" dirty="0"/>
              <a:t> system is equal to the long-term average effective arrival rate </a:t>
            </a:r>
            <a:r>
              <a:rPr lang="en-US" i="1" dirty="0"/>
              <a:t>λ</a:t>
            </a:r>
            <a:r>
              <a:rPr lang="en-US" dirty="0"/>
              <a:t> multiplied by the average time </a:t>
            </a:r>
            <a:r>
              <a:rPr lang="en-US" i="1" dirty="0"/>
              <a:t>T</a:t>
            </a:r>
            <a:r>
              <a:rPr lang="en-US" dirty="0"/>
              <a:t> that a customer spends in the system. Expressed algebraically the law is</a:t>
            </a:r>
          </a:p>
          <a:p>
            <a:pPr lvl="1" algn="just" eaLnBrk="1" hangingPunct="1"/>
            <a:r>
              <a:rPr lang="en-US" sz="2400" dirty="0"/>
              <a:t>N=</a:t>
            </a:r>
            <a:r>
              <a:rPr lang="en-US" sz="2400" dirty="0" err="1"/>
              <a:t>T</a:t>
            </a:r>
            <a:r>
              <a:rPr lang="en-US" sz="2400" i="1" dirty="0" err="1"/>
              <a:t>λ</a:t>
            </a:r>
            <a:r>
              <a:rPr lang="en-US" sz="2400" dirty="0"/>
              <a:t> .</a:t>
            </a:r>
          </a:p>
          <a:p>
            <a:pPr eaLnBrk="1" hangingPunct="1"/>
            <a:endParaRPr lang="en-US" sz="1800" dirty="0"/>
          </a:p>
        </p:txBody>
      </p:sp>
      <p:sp>
        <p:nvSpPr>
          <p:cNvPr id="20485" name="Rectangle 4"/>
          <p:cNvSpPr>
            <a:spLocks noChangeArrowheads="1"/>
          </p:cNvSpPr>
          <p:nvPr/>
        </p:nvSpPr>
        <p:spPr bwMode="auto">
          <a:xfrm>
            <a:off x="0" y="2519363"/>
            <a:ext cx="9144000" cy="0"/>
          </a:xfrm>
          <a:prstGeom prst="rect">
            <a:avLst/>
          </a:prstGeom>
          <a:noFill/>
          <a:ln w="9525">
            <a:noFill/>
            <a:miter lim="800000"/>
            <a:headEnd/>
            <a:tailEnd/>
          </a:ln>
        </p:spPr>
        <p:txBody>
          <a:bodyPr wrap="none" anchor="ctr">
            <a:spAutoFit/>
          </a:bodyPr>
          <a:lstStyle/>
          <a:p>
            <a:endParaRPr lang="it-IT"/>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(Little’s formula)</a:t>
            </a:r>
          </a:p>
        </p:txBody>
      </p:sp>
      <p:sp>
        <p:nvSpPr>
          <p:cNvPr id="3" name="Content Placeholder 2"/>
          <p:cNvSpPr>
            <a:spLocks noGrp="1"/>
          </p:cNvSpPr>
          <p:nvPr>
            <p:ph idx="1"/>
          </p:nvPr>
        </p:nvSpPr>
        <p:spPr/>
        <p:txBody>
          <a:bodyPr/>
          <a:lstStyle/>
          <a:p>
            <a:r>
              <a:rPr lang="en-US" dirty="0"/>
              <a:t>A monitor on a disk server showed that the average time to satisfy an I/O request was 100msecs. The I/O rate was about 100 request per second. What was the mean number of request at the disk server?</a:t>
            </a:r>
          </a:p>
          <a:p>
            <a:r>
              <a:rPr lang="en-US" b="1" dirty="0"/>
              <a:t>Solution</a:t>
            </a:r>
            <a:r>
              <a:rPr lang="en-US" dirty="0"/>
              <a:t>: </a:t>
            </a:r>
          </a:p>
          <a:p>
            <a:pPr marL="457200" lvl="1" indent="0">
              <a:buNone/>
            </a:pPr>
            <a:r>
              <a:rPr lang="en-US" dirty="0"/>
              <a:t>Mean number in the disk server</a:t>
            </a:r>
          </a:p>
          <a:p>
            <a:pPr marL="457200" lvl="1" indent="0">
              <a:buNone/>
            </a:pPr>
            <a:r>
              <a:rPr lang="en-US" dirty="0"/>
              <a:t>= arrival rate X response time</a:t>
            </a:r>
          </a:p>
          <a:p>
            <a:pPr marL="457200" lvl="1" indent="0">
              <a:buNone/>
            </a:pPr>
            <a:r>
              <a:rPr lang="en-US" dirty="0"/>
              <a:t>= (100 request/sec) X (0.1 seconds)‏</a:t>
            </a:r>
          </a:p>
          <a:p>
            <a:pPr marL="457200" lvl="1" indent="0">
              <a:buNone/>
            </a:pPr>
            <a:r>
              <a:rPr lang="en-US" dirty="0"/>
              <a:t>= 10 requests</a:t>
            </a:r>
          </a:p>
        </p:txBody>
      </p:sp>
      <p:sp>
        <p:nvSpPr>
          <p:cNvPr id="4" name="Footer Placeholder 3"/>
          <p:cNvSpPr>
            <a:spLocks noGrp="1"/>
          </p:cNvSpPr>
          <p:nvPr>
            <p:ph type="ftr" sz="quarter" idx="12"/>
          </p:nvPr>
        </p:nvSpPr>
        <p:spPr/>
        <p:txBody>
          <a:bodyPr/>
          <a:lstStyle/>
          <a:p>
            <a:pPr>
              <a:defRPr/>
            </a:pPr>
            <a:r>
              <a:rPr lang="en-US"/>
              <a:t>© 2013 Queuing Theory and Telecommunications: Networks and Applications – All rights reserved</a:t>
            </a:r>
            <a:endParaRPr lang="en-US" dirty="0"/>
          </a:p>
        </p:txBody>
      </p:sp>
    </p:spTree>
    <p:extLst>
      <p:ext uri="{BB962C8B-B14F-4D97-AF65-F5344CB8AC3E}">
        <p14:creationId xmlns:p14="http://schemas.microsoft.com/office/powerpoint/2010/main" val="381390036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(Little’s formula)</a:t>
            </a:r>
          </a:p>
        </p:txBody>
      </p:sp>
      <p:sp>
        <p:nvSpPr>
          <p:cNvPr id="3" name="Content Placeholder 2"/>
          <p:cNvSpPr>
            <a:spLocks noGrp="1"/>
          </p:cNvSpPr>
          <p:nvPr>
            <p:ph idx="1"/>
          </p:nvPr>
        </p:nvSpPr>
        <p:spPr/>
        <p:txBody>
          <a:bodyPr/>
          <a:lstStyle/>
          <a:p>
            <a:r>
              <a:rPr lang="en-US" dirty="0"/>
              <a:t>Your computer networking professor receives 30 s per day, on average he has 15 unchecked messages, how long until he responds to your ?</a:t>
            </a:r>
          </a:p>
          <a:p>
            <a:endParaRPr lang="en-US" dirty="0"/>
          </a:p>
          <a:p>
            <a:r>
              <a:rPr lang="en-US" dirty="0"/>
              <a:t>A switch receives 100 packets every second, the switch can process each packet in 8ms, what’s the number of packets in system?</a:t>
            </a:r>
          </a:p>
        </p:txBody>
      </p:sp>
      <p:sp>
        <p:nvSpPr>
          <p:cNvPr id="4" name="Footer Placeholder 3"/>
          <p:cNvSpPr>
            <a:spLocks noGrp="1"/>
          </p:cNvSpPr>
          <p:nvPr>
            <p:ph type="ftr" sz="quarter" idx="12"/>
          </p:nvPr>
        </p:nvSpPr>
        <p:spPr/>
        <p:txBody>
          <a:bodyPr/>
          <a:lstStyle/>
          <a:p>
            <a:pPr>
              <a:defRPr/>
            </a:pPr>
            <a:r>
              <a:rPr lang="en-US"/>
              <a:t>© 2013 Queuing Theory and Telecommunications: Networks and Applications – All rights reserved</a:t>
            </a:r>
            <a:endParaRPr lang="en-US" dirty="0"/>
          </a:p>
        </p:txBody>
      </p:sp>
    </p:spTree>
    <p:extLst>
      <p:ext uri="{BB962C8B-B14F-4D97-AF65-F5344CB8AC3E}">
        <p14:creationId xmlns:p14="http://schemas.microsoft.com/office/powerpoint/2010/main" val="4294504615"/>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Queuing Models</a:t>
            </a:r>
          </a:p>
        </p:txBody>
      </p:sp>
      <p:sp>
        <p:nvSpPr>
          <p:cNvPr id="3" name="Content Placeholder 2"/>
          <p:cNvSpPr>
            <a:spLocks noGrp="1"/>
          </p:cNvSpPr>
          <p:nvPr>
            <p:ph idx="1"/>
          </p:nvPr>
        </p:nvSpPr>
        <p:spPr>
          <a:xfrm>
            <a:off x="179512" y="1600200"/>
            <a:ext cx="8964488" cy="4525963"/>
          </a:xfrm>
        </p:spPr>
        <p:txBody>
          <a:bodyPr/>
          <a:lstStyle/>
          <a:p>
            <a:pPr marL="0" indent="0">
              <a:buNone/>
            </a:pPr>
            <a:r>
              <a:rPr lang="en-US" sz="2000" b="1" dirty="0"/>
              <a:t>The Single-Server Queue(M/M/1):</a:t>
            </a:r>
            <a:r>
              <a:rPr lang="en-US" sz="2000" dirty="0"/>
              <a:t>first M denotes exponentially distributed inter arrival time, second M denotes exponentially distributed service times and 1 denotes single server. </a:t>
            </a:r>
          </a:p>
          <a:p>
            <a:endParaRPr lang="en-US" dirty="0"/>
          </a:p>
        </p:txBody>
      </p:sp>
      <p:sp>
        <p:nvSpPr>
          <p:cNvPr id="4" name="Footer Placeholder 3"/>
          <p:cNvSpPr>
            <a:spLocks noGrp="1"/>
          </p:cNvSpPr>
          <p:nvPr>
            <p:ph type="ftr" sz="quarter" idx="12"/>
          </p:nvPr>
        </p:nvSpPr>
        <p:spPr>
          <a:xfrm>
            <a:off x="1079499" y="6463858"/>
            <a:ext cx="7010400" cy="348105"/>
          </a:xfrm>
        </p:spPr>
        <p:txBody>
          <a:bodyPr/>
          <a:lstStyle/>
          <a:p>
            <a:pPr>
              <a:defRPr/>
            </a:pPr>
            <a:r>
              <a:rPr lang="en-US" dirty="0"/>
              <a:t>Courtesy: http://www.academicjournals.org/journal/IJPS/article-full-text/181E5D063242</a:t>
            </a:r>
          </a:p>
        </p:txBody>
      </p:sp>
      <p:pic>
        <p:nvPicPr>
          <p:cNvPr id="5" name="Picture 4"/>
          <p:cNvPicPr>
            <a:picLocks noChangeAspect="1"/>
          </p:cNvPicPr>
          <p:nvPr/>
        </p:nvPicPr>
        <p:blipFill>
          <a:blip r:embed="rId2"/>
          <a:stretch>
            <a:fillRect/>
          </a:stretch>
        </p:blipFill>
        <p:spPr>
          <a:xfrm>
            <a:off x="390070" y="2630439"/>
            <a:ext cx="8335089" cy="4023360"/>
          </a:xfrm>
          <a:prstGeom prst="rect">
            <a:avLst/>
          </a:prstGeom>
        </p:spPr>
      </p:pic>
    </p:spTree>
    <p:extLst>
      <p:ext uri="{BB962C8B-B14F-4D97-AF65-F5344CB8AC3E}">
        <p14:creationId xmlns:p14="http://schemas.microsoft.com/office/powerpoint/2010/main" val="4101248328"/>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The Multi-Server Queue(M/M/n)</a:t>
            </a:r>
          </a:p>
        </p:txBody>
      </p:sp>
      <p:sp>
        <p:nvSpPr>
          <p:cNvPr id="4" name="Footer Placeholder 3"/>
          <p:cNvSpPr>
            <a:spLocks noGrp="1"/>
          </p:cNvSpPr>
          <p:nvPr>
            <p:ph type="ftr" sz="quarter" idx="12"/>
          </p:nvPr>
        </p:nvSpPr>
        <p:spPr/>
        <p:txBody>
          <a:bodyPr/>
          <a:lstStyle/>
          <a:p>
            <a:pPr>
              <a:defRPr/>
            </a:pPr>
            <a:r>
              <a:rPr lang="en-US"/>
              <a:t>© 2013 Queuing Theory and Telecommunications: Networks and Applications – All rights reserved</a:t>
            </a:r>
            <a:endParaRPr lang="en-US" dirty="0"/>
          </a:p>
        </p:txBody>
      </p:sp>
      <p:pic>
        <p:nvPicPr>
          <p:cNvPr id="5" name="Picture 4"/>
          <p:cNvPicPr>
            <a:picLocks noChangeAspect="1"/>
          </p:cNvPicPr>
          <p:nvPr/>
        </p:nvPicPr>
        <p:blipFill>
          <a:blip r:embed="rId2"/>
          <a:stretch>
            <a:fillRect/>
          </a:stretch>
        </p:blipFill>
        <p:spPr>
          <a:xfrm>
            <a:off x="458192" y="2290093"/>
            <a:ext cx="8503920" cy="3887664"/>
          </a:xfrm>
          <a:prstGeom prst="rect">
            <a:avLst/>
          </a:prstGeom>
        </p:spPr>
      </p:pic>
    </p:spTree>
    <p:extLst>
      <p:ext uri="{BB962C8B-B14F-4D97-AF65-F5344CB8AC3E}">
        <p14:creationId xmlns:p14="http://schemas.microsoft.com/office/powerpoint/2010/main" val="112938985"/>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298081" y="249481"/>
            <a:ext cx="8510400" cy="817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6044" tIns="46044" rIns="46044" bIns="46044" anchor="ctr" anchorCtr="1"/>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ヒラギノ角ゴ ProN W3" charset="0"/>
                <a:cs typeface="ヒラギノ角ゴ ProN W3"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ヒラギノ角ゴ ProN W3" charset="0"/>
                <a:cs typeface="ヒラギノ角ゴ ProN W3"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ヒラギノ角ゴ ProN W3" charset="0"/>
                <a:cs typeface="ヒラギノ角ゴ ProN W3"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ヒラギノ角ゴ ProN W3" charset="0"/>
                <a:cs typeface="ヒラギノ角ゴ ProN W3"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ヒラギノ角ゴ ProN W3" charset="0"/>
                <a:cs typeface="ヒラギノ角ゴ ProN W3"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ヒラギノ角ゴ ProN W3" charset="0"/>
                <a:cs typeface="ヒラギノ角ゴ ProN W3"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ヒラギノ角ゴ ProN W3" charset="0"/>
                <a:cs typeface="ヒラギノ角ゴ ProN W3"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ヒラギノ角ゴ ProN W3" charset="0"/>
                <a:cs typeface="ヒラギノ角ゴ ProN W3"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ヒラギノ角ゴ ProN W3" charset="0"/>
                <a:cs typeface="ヒラギノ角ゴ ProN W3" charset="0"/>
              </a:defRPr>
            </a:lvl9pPr>
          </a:lstStyle>
          <a:p>
            <a:pPr algn="ctr" eaLnBrk="1" hangingPunct="1">
              <a:lnSpc>
                <a:spcPct val="90000"/>
              </a:lnSpc>
              <a:buClrTx/>
              <a:buFontTx/>
              <a:buNone/>
            </a:pPr>
            <a:r>
              <a:rPr lang="en-US" altLang="en-US" sz="4354">
                <a:solidFill>
                  <a:srgbClr val="333333"/>
                </a:solidFill>
                <a:latin typeface="Times New Roman" panose="02020603050405020304" pitchFamily="18" charset="0"/>
              </a:rPr>
              <a:t>Background</a:t>
            </a:r>
          </a:p>
        </p:txBody>
      </p:sp>
      <p:sp>
        <p:nvSpPr>
          <p:cNvPr id="10242" name="Text Box 2"/>
          <p:cNvSpPr txBox="1">
            <a:spLocks noChangeArrowheads="1"/>
          </p:cNvSpPr>
          <p:nvPr/>
        </p:nvSpPr>
        <p:spPr bwMode="auto">
          <a:xfrm>
            <a:off x="231841" y="1772816"/>
            <a:ext cx="8642880" cy="3663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6044" tIns="46044" rIns="46044" bIns="46044"/>
          <a:lstStyle>
            <a:lvl1pPr marL="342900" indent="-334963"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ea typeface="ヒラギノ角ゴ ProN W3" charset="0"/>
                <a:cs typeface="ヒラギノ角ゴ ProN W3" charset="0"/>
              </a:defRPr>
            </a:lvl1pPr>
            <a:lvl2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ea typeface="ヒラギノ角ゴ ProN W3" charset="0"/>
                <a:cs typeface="ヒラギノ角ゴ ProN W3" charset="0"/>
              </a:defRPr>
            </a:lvl2pPr>
            <a:lvl3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ea typeface="ヒラギノ角ゴ ProN W3" charset="0"/>
                <a:cs typeface="ヒラギノ角ゴ ProN W3" charset="0"/>
              </a:defRPr>
            </a:lvl3pPr>
            <a:lvl4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ea typeface="ヒラギノ角ゴ ProN W3" charset="0"/>
                <a:cs typeface="ヒラギノ角ゴ ProN W3" charset="0"/>
              </a:defRPr>
            </a:lvl4pPr>
            <a:lvl5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ea typeface="ヒラギノ角ゴ ProN W3" charset="0"/>
                <a:cs typeface="ヒラギノ角ゴ ProN W3"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ea typeface="ヒラギノ角ゴ ProN W3" charset="0"/>
                <a:cs typeface="ヒラギノ角ゴ ProN W3"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ea typeface="ヒラギノ角ゴ ProN W3" charset="0"/>
                <a:cs typeface="ヒラギノ角ゴ ProN W3"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ea typeface="ヒラギノ角ゴ ProN W3" charset="0"/>
                <a:cs typeface="ヒラギノ角ゴ ProN W3"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ea typeface="ヒラギノ角ゴ ProN W3" charset="0"/>
                <a:cs typeface="ヒラギノ角ゴ ProN W3" charset="0"/>
              </a:defRPr>
            </a:lvl9pPr>
          </a:lstStyle>
          <a:p>
            <a:pPr eaLnBrk="1" hangingPunct="1">
              <a:buClrTx/>
              <a:buFont typeface="Wingdings" panose="05000000000000000000" pitchFamily="2" charset="2"/>
              <a:buChar char="§"/>
            </a:pPr>
            <a:r>
              <a:rPr lang="en-US" altLang="en-US" dirty="0">
                <a:solidFill>
                  <a:srgbClr val="333333"/>
                </a:solidFill>
                <a:latin typeface="Times New Roman" panose="02020603050405020304" pitchFamily="18" charset="0"/>
              </a:rPr>
              <a:t>What happens to file retrieval time when disk I/O utilization goes up?</a:t>
            </a:r>
          </a:p>
          <a:p>
            <a:pPr eaLnBrk="1" hangingPunct="1">
              <a:buClrTx/>
              <a:buFont typeface="Wingdings" panose="05000000000000000000" pitchFamily="2" charset="2"/>
              <a:buChar char="§"/>
            </a:pPr>
            <a:r>
              <a:rPr lang="en-US" altLang="en-US" dirty="0">
                <a:solidFill>
                  <a:srgbClr val="333333"/>
                </a:solidFill>
                <a:latin typeface="Times New Roman" panose="02020603050405020304" pitchFamily="18" charset="0"/>
              </a:rPr>
              <a:t>Does response time change if both processor speed and the number of users on the system are doubled?</a:t>
            </a:r>
          </a:p>
          <a:p>
            <a:pPr eaLnBrk="1" hangingPunct="1">
              <a:buClrTx/>
              <a:buFont typeface="Wingdings" panose="05000000000000000000" pitchFamily="2" charset="2"/>
              <a:buChar char="§"/>
            </a:pPr>
            <a:r>
              <a:rPr lang="en-US" altLang="en-US" dirty="0">
                <a:solidFill>
                  <a:srgbClr val="333333"/>
                </a:solidFill>
                <a:latin typeface="Times New Roman" panose="02020603050405020304" pitchFamily="18" charset="0"/>
              </a:rPr>
              <a:t>How many lines should a time-sharing system have on a dial-in rotary?</a:t>
            </a:r>
          </a:p>
          <a:p>
            <a:pPr eaLnBrk="1" hangingPunct="1">
              <a:buClrTx/>
              <a:buFont typeface="Wingdings" panose="05000000000000000000" pitchFamily="2" charset="2"/>
              <a:buChar char="§"/>
            </a:pPr>
            <a:r>
              <a:rPr lang="en-US" altLang="en-US" dirty="0">
                <a:solidFill>
                  <a:srgbClr val="333333"/>
                </a:solidFill>
                <a:latin typeface="Times New Roman" panose="02020603050405020304" pitchFamily="18" charset="0"/>
              </a:rPr>
              <a:t>How many terminals are needed in an online inquiry center, and how much idle time will the operators have?</a:t>
            </a:r>
          </a:p>
          <a:p>
            <a:pPr eaLnBrk="1" hangingPunct="1">
              <a:lnSpc>
                <a:spcPct val="100000"/>
              </a:lnSpc>
              <a:buClrTx/>
              <a:buFontTx/>
              <a:buNone/>
            </a:pPr>
            <a:r>
              <a:rPr lang="en-US" altLang="en-US" sz="1996" dirty="0">
                <a:solidFill>
                  <a:srgbClr val="000000"/>
                </a:solidFill>
                <a:latin typeface="FreeSans" pitchFamily="32" charset="0"/>
              </a:rPr>
              <a:t> </a:t>
            </a:r>
          </a:p>
          <a:p>
            <a:pPr eaLnBrk="1" hangingPunct="1">
              <a:lnSpc>
                <a:spcPct val="100000"/>
              </a:lnSpc>
              <a:buClrTx/>
              <a:buFontTx/>
              <a:buNone/>
            </a:pPr>
            <a:endParaRPr lang="en-US" altLang="en-US" sz="1996" dirty="0">
              <a:solidFill>
                <a:srgbClr val="000000"/>
              </a:solidFill>
              <a:latin typeface="FreeSans" pitchFamily="32" charset="0"/>
            </a:endParaRPr>
          </a:p>
          <a:p>
            <a:pPr eaLnBrk="1" hangingPunct="1">
              <a:lnSpc>
                <a:spcPct val="100000"/>
              </a:lnSpc>
              <a:buClrTx/>
              <a:buFontTx/>
              <a:buNone/>
            </a:pPr>
            <a:endParaRPr lang="en-US" altLang="en-US" sz="1996" dirty="0">
              <a:solidFill>
                <a:srgbClr val="000000"/>
              </a:solidFill>
              <a:latin typeface="FreeSans" pitchFamily="32" charset="0"/>
            </a:endParaRPr>
          </a:p>
        </p:txBody>
      </p:sp>
      <p:sp>
        <p:nvSpPr>
          <p:cNvPr id="10243" name="Rectangle 3"/>
          <p:cNvSpPr>
            <a:spLocks noChangeArrowheads="1"/>
          </p:cNvSpPr>
          <p:nvPr/>
        </p:nvSpPr>
        <p:spPr bwMode="auto">
          <a:xfrm>
            <a:off x="231841" y="5733256"/>
            <a:ext cx="8642880" cy="842400"/>
          </a:xfrm>
          <a:prstGeom prst="rect">
            <a:avLst/>
          </a:prstGeom>
          <a:gradFill rotWithShape="0">
            <a:gsLst>
              <a:gs pos="0">
                <a:srgbClr val="996633"/>
              </a:gs>
              <a:gs pos="100000">
                <a:srgbClr val="FFFF66"/>
              </a:gs>
            </a:gsLst>
            <a:lin ang="2700000" scaled="1"/>
          </a:gradFill>
          <a:ln w="9360">
            <a:solidFill>
              <a:srgbClr val="808080"/>
            </a:solidFill>
            <a:round/>
            <a:headEnd/>
            <a:tailEnd/>
          </a:ln>
          <a:effectLst>
            <a:outerShdw dist="101823" dir="2700000" algn="ctr" rotWithShape="0">
              <a:srgbClr val="000000"/>
            </a:outerShdw>
          </a:effectLst>
        </p:spPr>
        <p:txBody>
          <a:bodyPr wrap="none" lIns="81638" tIns="40819" rIns="81638" bIns="40819"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panose="020B0604020202020204" pitchFamily="34" charset="0"/>
                <a:ea typeface="ヒラギノ角ゴ ProN W3" charset="0"/>
                <a:cs typeface="ヒラギノ角ゴ ProN W3"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panose="020B0604020202020204" pitchFamily="34" charset="0"/>
                <a:ea typeface="ヒラギノ角ゴ ProN W3" charset="0"/>
                <a:cs typeface="ヒラギノ角ゴ ProN W3"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panose="020B0604020202020204" pitchFamily="34" charset="0"/>
                <a:ea typeface="ヒラギノ角ゴ ProN W3" charset="0"/>
                <a:cs typeface="ヒラギノ角ゴ ProN W3"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panose="020B0604020202020204" pitchFamily="34" charset="0"/>
                <a:ea typeface="ヒラギノ角ゴ ProN W3" charset="0"/>
                <a:cs typeface="ヒラギノ角ゴ ProN W3"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panose="020B0604020202020204" pitchFamily="34" charset="0"/>
                <a:ea typeface="ヒラギノ角ゴ ProN W3" charset="0"/>
                <a:cs typeface="ヒラギノ角ゴ ProN W3"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panose="020B0604020202020204" pitchFamily="34" charset="0"/>
                <a:ea typeface="ヒラギノ角ゴ ProN W3" charset="0"/>
                <a:cs typeface="ヒラギノ角ゴ ProN W3"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panose="020B0604020202020204" pitchFamily="34" charset="0"/>
                <a:ea typeface="ヒラギノ角ゴ ProN W3" charset="0"/>
                <a:cs typeface="ヒラギノ角ゴ ProN W3"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panose="020B0604020202020204" pitchFamily="34" charset="0"/>
                <a:ea typeface="ヒラギノ角ゴ ProN W3" charset="0"/>
                <a:cs typeface="ヒラギノ角ゴ ProN W3"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a:solidFill>
                  <a:schemeClr val="bg1"/>
                </a:solidFill>
                <a:latin typeface="Arial" panose="020B0604020202020204" pitchFamily="34" charset="0"/>
                <a:ea typeface="ヒラギノ角ゴ ProN W3" charset="0"/>
                <a:cs typeface="ヒラギノ角ゴ ProN W3" charset="0"/>
              </a:defRPr>
            </a:lvl9pPr>
          </a:lstStyle>
          <a:p>
            <a:pPr eaLnBrk="1">
              <a:buClrTx/>
              <a:buFontTx/>
              <a:buNone/>
            </a:pPr>
            <a:endParaRPr lang="en-US" altLang="en-US" sz="1814" dirty="0">
              <a:solidFill>
                <a:srgbClr val="000000"/>
              </a:solidFill>
            </a:endParaRPr>
          </a:p>
          <a:p>
            <a:pPr eaLnBrk="1">
              <a:buClrTx/>
              <a:buFontTx/>
              <a:buNone/>
            </a:pPr>
            <a:r>
              <a:rPr lang="en-US" altLang="en-US" sz="1814" dirty="0">
                <a:solidFill>
                  <a:srgbClr val="000000"/>
                </a:solidFill>
                <a:latin typeface="Times New Roman" panose="02020603050405020304" pitchFamily="18" charset="0"/>
              </a:rPr>
              <a:t>The number of questions that can be addressed with a queuing network(/analysis)is endless</a:t>
            </a:r>
          </a:p>
          <a:p>
            <a:pPr eaLnBrk="1">
              <a:buClrTx/>
              <a:buFontTx/>
              <a:buNone/>
            </a:pPr>
            <a:r>
              <a:rPr lang="en-US" altLang="en-US" sz="1814" dirty="0">
                <a:solidFill>
                  <a:srgbClr val="000000"/>
                </a:solidFill>
                <a:latin typeface="Times New Roman" panose="02020603050405020304" pitchFamily="18" charset="0"/>
              </a:rPr>
              <a:t> and touches on virtually every area in computer science.</a:t>
            </a:r>
          </a:p>
          <a:p>
            <a:pPr eaLnBrk="1">
              <a:buClrTx/>
              <a:buFontTx/>
              <a:buNone/>
            </a:pPr>
            <a:r>
              <a:rPr lang="en-US" altLang="en-US" sz="1814" dirty="0">
                <a:solidFill>
                  <a:srgbClr val="000000"/>
                </a:solidFill>
                <a:ea typeface="WenQuanYi Micro Hei" charset="0"/>
                <a:cs typeface="WenQuanYi Micro Hei" charset="0"/>
              </a:rPr>
              <a:t>.</a:t>
            </a:r>
          </a:p>
        </p:txBody>
      </p:sp>
    </p:spTree>
    <p:extLst>
      <p:ext uri="{BB962C8B-B14F-4D97-AF65-F5344CB8AC3E}">
        <p14:creationId xmlns:p14="http://schemas.microsoft.com/office/powerpoint/2010/main" val="78015249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clickEffect">
                                  <p:stCondLst>
                                    <p:cond delay="0"/>
                                  </p:stCondLst>
                                  <p:childTnLst>
                                    <p:set>
                                      <p:cBhvr additive="repl">
                                        <p:cTn id="6" dur="1" fill="hold">
                                          <p:stCondLst>
                                            <p:cond delay="0"/>
                                          </p:stCondLst>
                                        </p:cTn>
                                        <p:tgtEl>
                                          <p:spTgt spid="10241">
                                            <p:txEl>
                                              <p:pRg st="0" end="0"/>
                                            </p:txEl>
                                          </p:spTgt>
                                        </p:tgtEl>
                                        <p:attrNameLst>
                                          <p:attrName>style.visibility</p:attrName>
                                        </p:attrNameLst>
                                      </p:cBhvr>
                                      <p:to>
                                        <p:strVal val="visible"/>
                                      </p:to>
                                    </p:set>
                                    <p:animEffect transition="in" filter="fade">
                                      <p:cBhvr additive="repl">
                                        <p:cTn id="7" dur="500"/>
                                        <p:tgtEl>
                                          <p:spTgt spid="10241">
                                            <p:txEl>
                                              <p:pRg st="0" end="0"/>
                                            </p:txEl>
                                          </p:spTgt>
                                        </p:tgtEl>
                                      </p:cBhvr>
                                    </p:animEffect>
                                  </p:childTnLst>
                                </p:cTn>
                              </p:par>
                              <p:par>
                                <p:cTn id="8" presetID="10" presetClass="entr" fill="hold" nodeType="withEffect">
                                  <p:stCondLst>
                                    <p:cond delay="0"/>
                                  </p:stCondLst>
                                  <p:childTnLst>
                                    <p:set>
                                      <p:cBhvr additive="repl">
                                        <p:cTn id="9" dur="1" fill="hold">
                                          <p:stCondLst>
                                            <p:cond delay="0"/>
                                          </p:stCondLst>
                                        </p:cTn>
                                        <p:tgtEl>
                                          <p:spTgt spid="10242">
                                            <p:txEl>
                                              <p:pRg st="0" end="0"/>
                                            </p:txEl>
                                          </p:spTgt>
                                        </p:tgtEl>
                                        <p:attrNameLst>
                                          <p:attrName>style.visibility</p:attrName>
                                        </p:attrNameLst>
                                      </p:cBhvr>
                                      <p:to>
                                        <p:strVal val="visible"/>
                                      </p:to>
                                    </p:set>
                                    <p:animEffect transition="in" filter="fade">
                                      <p:cBhvr additive="repl">
                                        <p:cTn id="10" dur="500"/>
                                        <p:tgtEl>
                                          <p:spTgt spid="10242">
                                            <p:txEl>
                                              <p:pRg st="0" end="0"/>
                                            </p:txEl>
                                          </p:spTgt>
                                        </p:tgtEl>
                                      </p:cBhvr>
                                    </p:animEffect>
                                  </p:childTnLst>
                                </p:cTn>
                              </p:par>
                              <p:par>
                                <p:cTn id="11" presetID="10" presetClass="entr" fill="hold" nodeType="withEffect">
                                  <p:stCondLst>
                                    <p:cond delay="0"/>
                                  </p:stCondLst>
                                  <p:childTnLst>
                                    <p:set>
                                      <p:cBhvr additive="repl">
                                        <p:cTn id="12" dur="1" fill="hold">
                                          <p:stCondLst>
                                            <p:cond delay="0"/>
                                          </p:stCondLst>
                                        </p:cTn>
                                        <p:tgtEl>
                                          <p:spTgt spid="10242">
                                            <p:txEl>
                                              <p:pRg st="1" end="1"/>
                                            </p:txEl>
                                          </p:spTgt>
                                        </p:tgtEl>
                                        <p:attrNameLst>
                                          <p:attrName>style.visibility</p:attrName>
                                        </p:attrNameLst>
                                      </p:cBhvr>
                                      <p:to>
                                        <p:strVal val="visible"/>
                                      </p:to>
                                    </p:set>
                                    <p:animEffect transition="in" filter="fade">
                                      <p:cBhvr additive="repl">
                                        <p:cTn id="13" dur="500"/>
                                        <p:tgtEl>
                                          <p:spTgt spid="10242">
                                            <p:txEl>
                                              <p:pRg st="1" end="1"/>
                                            </p:txEl>
                                          </p:spTgt>
                                        </p:tgtEl>
                                      </p:cBhvr>
                                    </p:animEffect>
                                  </p:childTnLst>
                                </p:cTn>
                              </p:par>
                              <p:par>
                                <p:cTn id="14" presetID="10" presetClass="entr" fill="hold" nodeType="withEffect">
                                  <p:stCondLst>
                                    <p:cond delay="0"/>
                                  </p:stCondLst>
                                  <p:childTnLst>
                                    <p:set>
                                      <p:cBhvr additive="repl">
                                        <p:cTn id="15" dur="1" fill="hold">
                                          <p:stCondLst>
                                            <p:cond delay="0"/>
                                          </p:stCondLst>
                                        </p:cTn>
                                        <p:tgtEl>
                                          <p:spTgt spid="10242">
                                            <p:txEl>
                                              <p:pRg st="2" end="2"/>
                                            </p:txEl>
                                          </p:spTgt>
                                        </p:tgtEl>
                                        <p:attrNameLst>
                                          <p:attrName>style.visibility</p:attrName>
                                        </p:attrNameLst>
                                      </p:cBhvr>
                                      <p:to>
                                        <p:strVal val="visible"/>
                                      </p:to>
                                    </p:set>
                                    <p:animEffect transition="in" filter="fade">
                                      <p:cBhvr additive="repl">
                                        <p:cTn id="16" dur="500"/>
                                        <p:tgtEl>
                                          <p:spTgt spid="10242">
                                            <p:txEl>
                                              <p:pRg st="2" end="2"/>
                                            </p:txEl>
                                          </p:spTgt>
                                        </p:tgtEl>
                                      </p:cBhvr>
                                    </p:animEffect>
                                  </p:childTnLst>
                                </p:cTn>
                              </p:par>
                              <p:par>
                                <p:cTn id="17" presetID="10" presetClass="entr" fill="hold" nodeType="withEffect">
                                  <p:stCondLst>
                                    <p:cond delay="0"/>
                                  </p:stCondLst>
                                  <p:childTnLst>
                                    <p:set>
                                      <p:cBhvr additive="repl">
                                        <p:cTn id="18" dur="1" fill="hold">
                                          <p:stCondLst>
                                            <p:cond delay="0"/>
                                          </p:stCondLst>
                                        </p:cTn>
                                        <p:tgtEl>
                                          <p:spTgt spid="10242">
                                            <p:txEl>
                                              <p:pRg st="3" end="3"/>
                                            </p:txEl>
                                          </p:spTgt>
                                        </p:tgtEl>
                                        <p:attrNameLst>
                                          <p:attrName>style.visibility</p:attrName>
                                        </p:attrNameLst>
                                      </p:cBhvr>
                                      <p:to>
                                        <p:strVal val="visible"/>
                                      </p:to>
                                    </p:set>
                                    <p:animEffect transition="in" filter="fade">
                                      <p:cBhvr additive="repl">
                                        <p:cTn id="19" dur="500"/>
                                        <p:tgtEl>
                                          <p:spTgt spid="10242">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1" presetClass="entr" presetSubtype="1" fill="hold" nodeType="clickEffect">
                                  <p:stCondLst>
                                    <p:cond delay="0"/>
                                  </p:stCondLst>
                                  <p:childTnLst>
                                    <p:set>
                                      <p:cBhvr additive="repl">
                                        <p:cTn id="23" dur="1" fill="hold">
                                          <p:stCondLst>
                                            <p:cond delay="0"/>
                                          </p:stCondLst>
                                        </p:cTn>
                                        <p:tgtEl>
                                          <p:spTgt spid="10243"/>
                                        </p:tgtEl>
                                        <p:attrNameLst>
                                          <p:attrName>style.visibility</p:attrName>
                                        </p:attrNameLst>
                                      </p:cBhvr>
                                      <p:to>
                                        <p:strVal val="visible"/>
                                      </p:to>
                                    </p:set>
                                    <p:animEffect transition="in" filter="wheel(1)">
                                      <p:cBhvr additive="repl">
                                        <p:cTn id="24" dur="20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queue</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2"/>
          </p:nvPr>
        </p:nvSpPr>
        <p:spPr/>
        <p:txBody>
          <a:bodyPr/>
          <a:lstStyle/>
          <a:p>
            <a:pPr>
              <a:defRPr/>
            </a:pPr>
            <a:r>
              <a:rPr lang="en-US"/>
              <a:t>© 2013 Queuing Theory and Telecommunications: Networks and Applications – All rights reserved</a:t>
            </a:r>
            <a:endParaRPr lang="en-US" dirty="0"/>
          </a:p>
        </p:txBody>
      </p:sp>
      <p:pic>
        <p:nvPicPr>
          <p:cNvPr id="5" name="Picture 4"/>
          <p:cNvPicPr>
            <a:picLocks noChangeAspect="1"/>
          </p:cNvPicPr>
          <p:nvPr/>
        </p:nvPicPr>
        <p:blipFill>
          <a:blip r:embed="rId2"/>
          <a:stretch>
            <a:fillRect/>
          </a:stretch>
        </p:blipFill>
        <p:spPr>
          <a:xfrm>
            <a:off x="899592" y="1643073"/>
            <a:ext cx="6126480" cy="4592159"/>
          </a:xfrm>
          <a:prstGeom prst="rect">
            <a:avLst/>
          </a:prstGeom>
        </p:spPr>
      </p:pic>
    </p:spTree>
    <p:extLst>
      <p:ext uri="{BB962C8B-B14F-4D97-AF65-F5344CB8AC3E}">
        <p14:creationId xmlns:p14="http://schemas.microsoft.com/office/powerpoint/2010/main" val="1147652121"/>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ftr" sz="quarter" idx="12"/>
          </p:nvPr>
        </p:nvSpPr>
        <p:spPr>
          <a:noFill/>
        </p:spPr>
        <p:txBody>
          <a:bodyPr/>
          <a:lstStyle/>
          <a:p>
            <a:r>
              <a:rPr lang="en-US"/>
              <a:t>© 2013 Queuing Theory and Telecommunications: Networks and Applications – All rights reserved</a:t>
            </a:r>
          </a:p>
        </p:txBody>
      </p:sp>
      <p:sp>
        <p:nvSpPr>
          <p:cNvPr id="27651" name="Rectangle 2"/>
          <p:cNvSpPr>
            <a:spLocks noGrp="1" noChangeArrowheads="1"/>
          </p:cNvSpPr>
          <p:nvPr>
            <p:ph type="subTitle" idx="1"/>
          </p:nvPr>
        </p:nvSpPr>
        <p:spPr>
          <a:xfrm>
            <a:off x="1752600" y="3048000"/>
            <a:ext cx="6400800" cy="1771650"/>
          </a:xfrm>
          <a:noFill/>
        </p:spPr>
        <p:txBody>
          <a:bodyPr/>
          <a:lstStyle/>
          <a:p>
            <a:pPr eaLnBrk="1" hangingPunct="1"/>
            <a:r>
              <a:rPr lang="en-US" sz="4000" dirty="0"/>
              <a:t>Markov Chains for Queues Analysis</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06400" y="357188"/>
            <a:ext cx="8356600" cy="1143000"/>
          </a:xfrm>
        </p:spPr>
        <p:txBody>
          <a:bodyPr/>
          <a:lstStyle/>
          <a:p>
            <a:pPr eaLnBrk="1" hangingPunct="1"/>
            <a:r>
              <a:rPr lang="en-US" dirty="0"/>
              <a:t>A Markov Chain</a:t>
            </a:r>
          </a:p>
        </p:txBody>
      </p:sp>
      <p:sp>
        <p:nvSpPr>
          <p:cNvPr id="29699" name="Rectangle 3"/>
          <p:cNvSpPr>
            <a:spLocks noGrp="1" noChangeArrowheads="1"/>
          </p:cNvSpPr>
          <p:nvPr>
            <p:ph type="body" sz="half" idx="1"/>
          </p:nvPr>
        </p:nvSpPr>
        <p:spPr bwMode="auto">
          <a:xfrm>
            <a:off x="528638" y="1689100"/>
            <a:ext cx="7829550" cy="4525963"/>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a:t>The chain state at instant t</a:t>
            </a:r>
            <a:r>
              <a:rPr lang="en-US" baseline="-25000" dirty="0"/>
              <a:t>n+1</a:t>
            </a:r>
            <a:r>
              <a:rPr lang="en-US" dirty="0"/>
              <a:t>, X(t</a:t>
            </a:r>
            <a:r>
              <a:rPr lang="en-US" baseline="-25000" dirty="0"/>
              <a:t>n+1</a:t>
            </a:r>
            <a:r>
              <a:rPr lang="en-US" dirty="0"/>
              <a:t>), depends only on the state at the previous instant </a:t>
            </a:r>
            <a:r>
              <a:rPr lang="en-US" dirty="0" err="1"/>
              <a:t>t</a:t>
            </a:r>
            <a:r>
              <a:rPr lang="en-US" baseline="-25000" dirty="0" err="1"/>
              <a:t>n</a:t>
            </a:r>
            <a:r>
              <a:rPr lang="en-US" dirty="0"/>
              <a:t>, X(</a:t>
            </a:r>
            <a:r>
              <a:rPr lang="en-US" dirty="0" err="1"/>
              <a:t>t</a:t>
            </a:r>
            <a:r>
              <a:rPr lang="en-US" baseline="-25000" dirty="0" err="1"/>
              <a:t>n</a:t>
            </a:r>
            <a:r>
              <a:rPr lang="en-US" dirty="0"/>
              <a:t>).</a:t>
            </a:r>
          </a:p>
          <a:p>
            <a:pPr lvl="1" eaLnBrk="1" hangingPunct="1"/>
            <a:endParaRPr lang="en-US" sz="600" dirty="0"/>
          </a:p>
          <a:p>
            <a:pPr lvl="1" eaLnBrk="1" hangingPunct="1"/>
            <a:endParaRPr lang="en-US" sz="600" dirty="0"/>
          </a:p>
          <a:p>
            <a:pPr lvl="1" eaLnBrk="1" hangingPunct="1"/>
            <a:r>
              <a:rPr lang="en-US" dirty="0"/>
              <a:t>The stochastic process evolution is characterized only by its state value at the present instant, but not on the time already spent in this state</a:t>
            </a:r>
            <a:r>
              <a:rPr lang="en-US"/>
              <a:t>. (</a:t>
            </a:r>
            <a:r>
              <a:rPr lang="en-US" dirty="0"/>
              <a:t>geometric distribution for a discrete-time chain).</a:t>
            </a:r>
            <a:endParaRPr lang="it-IT" dirty="0"/>
          </a:p>
          <a:p>
            <a:pPr lvl="1" eaLnBrk="1" hangingPunct="1"/>
            <a:endParaRPr lang="en-US" sz="600" b="1" dirty="0"/>
          </a:p>
        </p:txBody>
      </p:sp>
      <p:sp>
        <p:nvSpPr>
          <p:cNvPr id="29700" name="Segnaposto piè di pagina 191"/>
          <p:cNvSpPr>
            <a:spLocks noGrp="1"/>
          </p:cNvSpPr>
          <p:nvPr>
            <p:ph type="ftr" sz="quarter" idx="12"/>
          </p:nvPr>
        </p:nvSpPr>
        <p:spPr>
          <a:noFill/>
        </p:spPr>
        <p:txBody>
          <a:bodyPr/>
          <a:lstStyle/>
          <a:p>
            <a:r>
              <a:rPr lang="en-US" sz="1100" dirty="0"/>
              <a:t>© 2013 Queuing Theory and Telecommunications: Networks and Applications – All rights reserved</a:t>
            </a:r>
          </a:p>
        </p:txBody>
      </p:sp>
      <p:sp>
        <p:nvSpPr>
          <p:cNvPr id="2970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Birth-death process</a:t>
            </a:r>
          </a:p>
        </p:txBody>
      </p:sp>
      <p:sp>
        <p:nvSpPr>
          <p:cNvPr id="6" name="Content Placeholder 5"/>
          <p:cNvSpPr>
            <a:spLocks noGrp="1"/>
          </p:cNvSpPr>
          <p:nvPr>
            <p:ph idx="1"/>
          </p:nvPr>
        </p:nvSpPr>
        <p:spPr/>
        <p:txBody>
          <a:bodyPr/>
          <a:lstStyle/>
          <a:p>
            <a:r>
              <a:rPr lang="en-US" dirty="0"/>
              <a:t>The birth–death process is a special case of continuous-time Markov process where the state transitions are of only two types: "births", which increase the state variable by one and "deaths", which decrease the state by one. </a:t>
            </a:r>
          </a:p>
          <a:p>
            <a:r>
              <a:rPr lang="en-US" dirty="0"/>
              <a:t>The model's name comes from a common application, the use of such models to represent the current size of a population where the transitions are literal births and deaths. </a:t>
            </a:r>
          </a:p>
          <a:p>
            <a:r>
              <a:rPr lang="en-US" dirty="0"/>
              <a:t>Birth–death processes have many applications in demography, queueing theory, performance engineering, epidemiology and biology. </a:t>
            </a:r>
          </a:p>
        </p:txBody>
      </p:sp>
      <p:sp>
        <p:nvSpPr>
          <p:cNvPr id="5" name="Footer Placeholder 4"/>
          <p:cNvSpPr>
            <a:spLocks noGrp="1"/>
          </p:cNvSpPr>
          <p:nvPr>
            <p:ph type="ftr" sz="quarter" idx="12"/>
          </p:nvPr>
        </p:nvSpPr>
        <p:spPr/>
        <p:txBody>
          <a:bodyPr/>
          <a:lstStyle/>
          <a:p>
            <a:pPr>
              <a:defRPr/>
            </a:pPr>
            <a:r>
              <a:rPr lang="en-US"/>
              <a:t>© 2013 Queuing Theory and Telecommunications: Networks and Applications – All rights reserved</a:t>
            </a:r>
          </a:p>
        </p:txBody>
      </p:sp>
    </p:spTree>
    <p:extLst>
      <p:ext uri="{BB962C8B-B14F-4D97-AF65-F5344CB8AC3E}">
        <p14:creationId xmlns:p14="http://schemas.microsoft.com/office/powerpoint/2010/main" val="2952923231"/>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Birth-death process (</a:t>
            </a:r>
            <a:r>
              <a:rPr lang="en-US" dirty="0" err="1"/>
              <a:t>cont</a:t>
            </a:r>
            <a:r>
              <a:rPr lang="en-US" dirty="0"/>
              <a:t>…)</a:t>
            </a:r>
          </a:p>
        </p:txBody>
      </p:sp>
      <p:sp>
        <p:nvSpPr>
          <p:cNvPr id="6" name="Content Placeholder 5"/>
          <p:cNvSpPr>
            <a:spLocks noGrp="1"/>
          </p:cNvSpPr>
          <p:nvPr>
            <p:ph idx="1"/>
          </p:nvPr>
        </p:nvSpPr>
        <p:spPr/>
        <p:txBody>
          <a:bodyPr/>
          <a:lstStyle/>
          <a:p>
            <a:r>
              <a:rPr lang="en-US" dirty="0"/>
              <a:t>They may be used, for example to study the evolution of bacteria, the number of people with a disease within a population, or the number of customers in line at the supermarket.</a:t>
            </a:r>
          </a:p>
          <a:p>
            <a:r>
              <a:rPr lang="en-US" dirty="0"/>
              <a:t>When a birth occurs, the process goes from state </a:t>
            </a:r>
            <a:r>
              <a:rPr lang="en-US" i="1" dirty="0"/>
              <a:t>n</a:t>
            </a:r>
            <a:r>
              <a:rPr lang="en-US" dirty="0"/>
              <a:t> to </a:t>
            </a:r>
            <a:r>
              <a:rPr lang="en-US" i="1" dirty="0"/>
              <a:t>n</a:t>
            </a:r>
            <a:r>
              <a:rPr lang="en-US" dirty="0"/>
              <a:t> + 1. When a death occurs, the process goes from state </a:t>
            </a:r>
            <a:r>
              <a:rPr lang="en-US" i="1" dirty="0"/>
              <a:t>n</a:t>
            </a:r>
            <a:r>
              <a:rPr lang="en-US" dirty="0"/>
              <a:t> to state </a:t>
            </a:r>
            <a:r>
              <a:rPr lang="en-US" i="1" dirty="0"/>
              <a:t>n</a:t>
            </a:r>
            <a:r>
              <a:rPr lang="en-US" dirty="0"/>
              <a:t> − 1. The process is specified by birth rates </a:t>
            </a:r>
          </a:p>
        </p:txBody>
      </p:sp>
      <p:pic>
        <p:nvPicPr>
          <p:cNvPr id="8" name="Picture 7"/>
          <p:cNvPicPr>
            <a:picLocks noChangeAspect="1"/>
          </p:cNvPicPr>
          <p:nvPr/>
        </p:nvPicPr>
        <p:blipFill>
          <a:blip r:embed="rId2"/>
          <a:stretch>
            <a:fillRect/>
          </a:stretch>
        </p:blipFill>
        <p:spPr>
          <a:xfrm>
            <a:off x="2339752" y="4297660"/>
            <a:ext cx="4157657" cy="457200"/>
          </a:xfrm>
          <a:prstGeom prst="rect">
            <a:avLst/>
          </a:prstGeom>
        </p:spPr>
      </p:pic>
      <p:pic>
        <p:nvPicPr>
          <p:cNvPr id="375813" name="Picture 5" descr="State diagram of a birth-death pro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869160"/>
            <a:ext cx="8521133"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6445331"/>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egnaposto piè di pagina 5"/>
          <p:cNvSpPr>
            <a:spLocks noGrp="1"/>
          </p:cNvSpPr>
          <p:nvPr>
            <p:ph type="ftr" sz="quarter" idx="12"/>
          </p:nvPr>
        </p:nvSpPr>
        <p:spPr>
          <a:noFill/>
        </p:spPr>
        <p:txBody>
          <a:bodyPr/>
          <a:lstStyle/>
          <a:p>
            <a:r>
              <a:rPr lang="en-US"/>
              <a:t>© 2013 Queuing Theory and Telecommunications: Networks and Applications – All rights reserved</a:t>
            </a:r>
          </a:p>
        </p:txBody>
      </p:sp>
      <p:sp>
        <p:nvSpPr>
          <p:cNvPr id="31747" name="Rectangle 2"/>
          <p:cNvSpPr>
            <a:spLocks noGrp="1" noChangeArrowheads="1"/>
          </p:cNvSpPr>
          <p:nvPr>
            <p:ph type="title"/>
          </p:nvPr>
        </p:nvSpPr>
        <p:spPr/>
        <p:txBody>
          <a:bodyPr/>
          <a:lstStyle/>
          <a:p>
            <a:pPr eaLnBrk="1" hangingPunct="1"/>
            <a:r>
              <a:rPr lang="en-US" dirty="0"/>
              <a:t>Birth-Death Markov Chains</a:t>
            </a:r>
          </a:p>
        </p:txBody>
      </p:sp>
      <p:sp>
        <p:nvSpPr>
          <p:cNvPr id="31748" name="Rectangle 3"/>
          <p:cNvSpPr>
            <a:spLocks noGrp="1" noChangeArrowheads="1"/>
          </p:cNvSpPr>
          <p:nvPr>
            <p:ph type="body" idx="1"/>
          </p:nvPr>
        </p:nvSpPr>
        <p:spPr bwMode="auto">
          <a:xfrm>
            <a:off x="457200" y="1571625"/>
            <a:ext cx="8229600" cy="4525963"/>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200" dirty="0"/>
              <a:t>A Markov chain represents a </a:t>
            </a:r>
            <a:r>
              <a:rPr lang="en-US" sz="2200" b="1" dirty="0"/>
              <a:t>birth-death process </a:t>
            </a:r>
            <a:r>
              <a:rPr lang="en-US" sz="2200" dirty="0"/>
              <a:t>when the state transitions in the chain occur only among adjacent states: from state </a:t>
            </a:r>
            <a:r>
              <a:rPr lang="en-US" sz="2200" dirty="0" err="1"/>
              <a:t>i</a:t>
            </a:r>
            <a:r>
              <a:rPr lang="en-US" sz="2200" dirty="0"/>
              <a:t> we can directly go only to state i+1 or i</a:t>
            </a:r>
            <a:r>
              <a:rPr lang="en-US" sz="2200" dirty="0">
                <a:latin typeface="Symbol" pitchFamily="18" charset="2"/>
              </a:rPr>
              <a:t>-</a:t>
            </a:r>
            <a:r>
              <a:rPr lang="en-US" sz="2200" dirty="0"/>
              <a:t>1.</a:t>
            </a:r>
          </a:p>
          <a:p>
            <a:pPr eaLnBrk="1" hangingPunct="1"/>
            <a:endParaRPr lang="en-US" sz="2600" dirty="0"/>
          </a:p>
          <a:p>
            <a:pPr eaLnBrk="1" hangingPunct="1"/>
            <a:endParaRPr lang="en-US" sz="2600" dirty="0"/>
          </a:p>
          <a:p>
            <a:pPr lvl="1" eaLnBrk="1" hangingPunct="1"/>
            <a:endParaRPr lang="en-US" sz="600" dirty="0"/>
          </a:p>
          <a:p>
            <a:pPr lvl="1" eaLnBrk="1" hangingPunct="1"/>
            <a:r>
              <a:rPr lang="en-US" sz="1800" dirty="0"/>
              <a:t>A Markov chain of the birth-death type can be used to </a:t>
            </a:r>
            <a:r>
              <a:rPr lang="en-US" sz="1800" b="1" dirty="0"/>
              <a:t>model</a:t>
            </a:r>
            <a:r>
              <a:rPr lang="en-US" sz="1800" dirty="0"/>
              <a:t> a queue with Poisson arrivals and exponential service times. These types of queues are denoted by symbols like </a:t>
            </a:r>
            <a:r>
              <a:rPr lang="en-US" sz="1800" b="1" dirty="0"/>
              <a:t>M/M/…/…</a:t>
            </a:r>
            <a:r>
              <a:rPr lang="en-US" sz="1800" dirty="0"/>
              <a:t> , according to the Kendall’s notation.</a:t>
            </a:r>
            <a:endParaRPr lang="en-US" sz="1800" b="1" dirty="0"/>
          </a:p>
          <a:p>
            <a:pPr lvl="1" eaLnBrk="1" hangingPunct="1"/>
            <a:endParaRPr lang="en-US" sz="1800" dirty="0"/>
          </a:p>
        </p:txBody>
      </p:sp>
      <p:graphicFrame>
        <p:nvGraphicFramePr>
          <p:cNvPr id="31749" name="Object 5"/>
          <p:cNvGraphicFramePr>
            <a:graphicFrameLocks noChangeAspect="1"/>
          </p:cNvGraphicFramePr>
          <p:nvPr/>
        </p:nvGraphicFramePr>
        <p:xfrm>
          <a:off x="2732088" y="2492375"/>
          <a:ext cx="3540125" cy="1308100"/>
        </p:xfrm>
        <a:graphic>
          <a:graphicData uri="http://schemas.openxmlformats.org/presentationml/2006/ole">
            <mc:AlternateContent xmlns:mc="http://schemas.openxmlformats.org/markup-compatibility/2006">
              <mc:Choice xmlns:v="urn:schemas-microsoft-com:vml" Requires="v">
                <p:oleObj name="Picture" r:id="rId3" imgW="6410160" imgH="2362320" progId="Word.Picture.8">
                  <p:embed/>
                </p:oleObj>
              </mc:Choice>
              <mc:Fallback>
                <p:oleObj name="Picture" r:id="rId3" imgW="6410160" imgH="236232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2088" y="2492375"/>
                        <a:ext cx="3540125" cy="130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0" name="Object 4"/>
          <p:cNvGraphicFramePr>
            <a:graphicFrameLocks noChangeAspect="1"/>
          </p:cNvGraphicFramePr>
          <p:nvPr/>
        </p:nvGraphicFramePr>
        <p:xfrm>
          <a:off x="785813" y="5099050"/>
          <a:ext cx="2914650" cy="1258888"/>
        </p:xfrm>
        <a:graphic>
          <a:graphicData uri="http://schemas.openxmlformats.org/presentationml/2006/ole">
            <mc:AlternateContent xmlns:mc="http://schemas.openxmlformats.org/markup-compatibility/2006">
              <mc:Choice xmlns:v="urn:schemas-microsoft-com:vml" Requires="v">
                <p:oleObj name="Picture" r:id="rId5" imgW="5295900" imgH="2286000" progId="Word.Picture.8">
                  <p:embed/>
                </p:oleObj>
              </mc:Choice>
              <mc:Fallback>
                <p:oleObj name="Picture" r:id="rId5" imgW="5295900" imgH="2286000" progId="Word.Picture.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813" y="5099050"/>
                        <a:ext cx="2914650" cy="1258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1" name="Rettangolo 11"/>
          <p:cNvSpPr>
            <a:spLocks noChangeArrowheads="1"/>
          </p:cNvSpPr>
          <p:nvPr/>
        </p:nvSpPr>
        <p:spPr bwMode="auto">
          <a:xfrm>
            <a:off x="1647825" y="4948238"/>
            <a:ext cx="1638300" cy="338137"/>
          </a:xfrm>
          <a:prstGeom prst="rect">
            <a:avLst/>
          </a:prstGeom>
          <a:noFill/>
          <a:ln w="9525">
            <a:noFill/>
            <a:miter lim="800000"/>
            <a:headEnd/>
            <a:tailEnd/>
          </a:ln>
        </p:spPr>
        <p:txBody>
          <a:bodyPr wrap="none">
            <a:spAutoFit/>
          </a:bodyPr>
          <a:lstStyle/>
          <a:p>
            <a:pPr>
              <a:buFont typeface="Monotype Sorts" pitchFamily="2" charset="2"/>
              <a:buNone/>
            </a:pPr>
            <a:r>
              <a:rPr lang="en-GB" sz="1600"/>
              <a:t>Queuing system</a:t>
            </a:r>
          </a:p>
        </p:txBody>
      </p:sp>
      <p:graphicFrame>
        <p:nvGraphicFramePr>
          <p:cNvPr id="31752" name="Object 7"/>
          <p:cNvGraphicFramePr>
            <a:graphicFrameLocks noChangeAspect="1"/>
          </p:cNvGraphicFramePr>
          <p:nvPr/>
        </p:nvGraphicFramePr>
        <p:xfrm>
          <a:off x="4752975" y="5084763"/>
          <a:ext cx="3533775" cy="1306512"/>
        </p:xfrm>
        <a:graphic>
          <a:graphicData uri="http://schemas.openxmlformats.org/presentationml/2006/ole">
            <mc:AlternateContent xmlns:mc="http://schemas.openxmlformats.org/markup-compatibility/2006">
              <mc:Choice xmlns:v="urn:schemas-microsoft-com:vml" Requires="v">
                <p:oleObj name="Picture" r:id="rId7" imgW="6400800" imgH="2362200" progId="Word.Picture.8">
                  <p:embed/>
                </p:oleObj>
              </mc:Choice>
              <mc:Fallback>
                <p:oleObj name="Picture" r:id="rId7" imgW="6400800" imgH="2362200" progId="Word.Picture.8">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2975" y="5084763"/>
                        <a:ext cx="3533775" cy="1306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3" name="Rettangolo 13"/>
          <p:cNvSpPr>
            <a:spLocks noChangeArrowheads="1"/>
          </p:cNvSpPr>
          <p:nvPr/>
        </p:nvSpPr>
        <p:spPr bwMode="auto">
          <a:xfrm>
            <a:off x="4929188" y="4941888"/>
            <a:ext cx="3071812" cy="338137"/>
          </a:xfrm>
          <a:prstGeom prst="rect">
            <a:avLst/>
          </a:prstGeom>
          <a:noFill/>
          <a:ln w="9525">
            <a:noFill/>
            <a:miter lim="800000"/>
            <a:headEnd/>
            <a:tailEnd/>
          </a:ln>
        </p:spPr>
        <p:txBody>
          <a:bodyPr wrap="none">
            <a:spAutoFit/>
          </a:bodyPr>
          <a:lstStyle/>
          <a:p>
            <a:pPr>
              <a:buFont typeface="Monotype Sorts" pitchFamily="2" charset="2"/>
              <a:buNone/>
            </a:pPr>
            <a:r>
              <a:rPr lang="en-GB" sz="1600"/>
              <a:t>Birth-death Markov chain model</a:t>
            </a:r>
          </a:p>
        </p:txBody>
      </p:sp>
      <p:sp>
        <p:nvSpPr>
          <p:cNvPr id="31754" name="Freccia a destra 14"/>
          <p:cNvSpPr>
            <a:spLocks noChangeArrowheads="1"/>
          </p:cNvSpPr>
          <p:nvPr/>
        </p:nvSpPr>
        <p:spPr bwMode="auto">
          <a:xfrm>
            <a:off x="3929063" y="5429250"/>
            <a:ext cx="571500" cy="428625"/>
          </a:xfrm>
          <a:prstGeom prst="rightArrow">
            <a:avLst>
              <a:gd name="adj1" fmla="val 50000"/>
              <a:gd name="adj2" fmla="val 50000"/>
            </a:avLst>
          </a:prstGeom>
          <a:solidFill>
            <a:srgbClr val="FFC000"/>
          </a:solidFill>
          <a:ln w="9525" algn="ctr">
            <a:solidFill>
              <a:srgbClr val="000000"/>
            </a:solidFill>
            <a:round/>
            <a:headEnd/>
            <a:tailEnd/>
          </a:ln>
        </p:spPr>
        <p:txBody>
          <a:bodyPr/>
          <a:lstStyle/>
          <a:p>
            <a:endParaRPr lang="it-IT"/>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egnaposto piè di pagina 5"/>
          <p:cNvSpPr>
            <a:spLocks noGrp="1"/>
          </p:cNvSpPr>
          <p:nvPr>
            <p:ph type="ftr" sz="quarter" idx="12"/>
          </p:nvPr>
        </p:nvSpPr>
        <p:spPr>
          <a:noFill/>
        </p:spPr>
        <p:txBody>
          <a:bodyPr/>
          <a:lstStyle/>
          <a:p>
            <a:r>
              <a:rPr lang="en-US"/>
              <a:t>© 2013 Queuing Theory and Telecommunications: Networks and Applications – All rights reserved</a:t>
            </a:r>
          </a:p>
        </p:txBody>
      </p:sp>
      <p:sp>
        <p:nvSpPr>
          <p:cNvPr id="35843" name="Rectangle 2"/>
          <p:cNvSpPr>
            <a:spLocks noGrp="1" noChangeArrowheads="1"/>
          </p:cNvSpPr>
          <p:nvPr>
            <p:ph type="title"/>
          </p:nvPr>
        </p:nvSpPr>
        <p:spPr/>
        <p:txBody>
          <a:bodyPr/>
          <a:lstStyle/>
          <a:p>
            <a:pPr eaLnBrk="1" hangingPunct="1"/>
            <a:r>
              <a:rPr lang="en-US" dirty="0"/>
              <a:t>The M/M/1 Queue</a:t>
            </a:r>
          </a:p>
        </p:txBody>
      </p:sp>
      <p:sp>
        <p:nvSpPr>
          <p:cNvPr id="35844" name="Rectangle 3"/>
          <p:cNvSpPr>
            <a:spLocks noGrp="1" noChangeArrowheads="1"/>
          </p:cNvSpPr>
          <p:nvPr>
            <p:ph type="body" idx="1"/>
          </p:nvPr>
        </p:nvSpPr>
        <p:spPr bwMode="auto">
          <a:xfrm>
            <a:off x="457200" y="1803400"/>
            <a:ext cx="3898776" cy="2360613"/>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2000" dirty="0"/>
              <a:t>M/M/1 queue: Poisson arrivals of requests (mean rate </a:t>
            </a:r>
            <a:r>
              <a:rPr lang="en-US" sz="2000" dirty="0">
                <a:latin typeface="Symbol" pitchFamily="18" charset="2"/>
              </a:rPr>
              <a:t>l</a:t>
            </a:r>
            <a:r>
              <a:rPr lang="en-US" sz="2000" dirty="0"/>
              <a:t>), exponentially- distributed service time (mean rate </a:t>
            </a:r>
            <a:r>
              <a:rPr lang="en-US" sz="2000" dirty="0">
                <a:latin typeface="Symbol" pitchFamily="18" charset="2"/>
              </a:rPr>
              <a:t>m</a:t>
            </a:r>
            <a:r>
              <a:rPr lang="en-US" sz="2000" dirty="0"/>
              <a:t>), single server, FCFS, infinite rooms, and infinite population of users. </a:t>
            </a:r>
          </a:p>
        </p:txBody>
      </p:sp>
      <p:sp>
        <p:nvSpPr>
          <p:cNvPr id="35845"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graphicFrame>
        <p:nvGraphicFramePr>
          <p:cNvPr id="35846" name="Object 4"/>
          <p:cNvGraphicFramePr>
            <a:graphicFrameLocks noChangeAspect="1"/>
          </p:cNvGraphicFramePr>
          <p:nvPr>
            <p:extLst>
              <p:ext uri="{D42A27DB-BD31-4B8C-83A1-F6EECF244321}">
                <p14:modId xmlns:p14="http://schemas.microsoft.com/office/powerpoint/2010/main" val="2529834609"/>
              </p:ext>
            </p:extLst>
          </p:nvPr>
        </p:nvGraphicFramePr>
        <p:xfrm>
          <a:off x="4211960" y="1898651"/>
          <a:ext cx="4772025" cy="2062162"/>
        </p:xfrm>
        <a:graphic>
          <a:graphicData uri="http://schemas.openxmlformats.org/presentationml/2006/ole">
            <mc:AlternateContent xmlns:mc="http://schemas.openxmlformats.org/markup-compatibility/2006">
              <mc:Choice xmlns:v="urn:schemas-microsoft-com:vml" Requires="v">
                <p:oleObj name="Picture" r:id="rId3" imgW="5317067" imgH="2302933" progId="Word.Picture.8">
                  <p:embed/>
                </p:oleObj>
              </mc:Choice>
              <mc:Fallback>
                <p:oleObj name="Picture" r:id="rId3" imgW="5317067" imgH="2302933"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1898651"/>
                        <a:ext cx="4772025" cy="206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7" name="Rectangle 3"/>
          <p:cNvSpPr txBox="1">
            <a:spLocks noChangeArrowheads="1"/>
          </p:cNvSpPr>
          <p:nvPr/>
        </p:nvSpPr>
        <p:spPr bwMode="auto">
          <a:xfrm>
            <a:off x="428625" y="4117975"/>
            <a:ext cx="8229600" cy="1954213"/>
          </a:xfrm>
          <a:prstGeom prst="rect">
            <a:avLst/>
          </a:prstGeom>
          <a:noFill/>
          <a:ln w="9525">
            <a:noFill/>
            <a:miter lim="800000"/>
            <a:headEnd/>
            <a:tailEnd/>
          </a:ln>
        </p:spPr>
        <p:txBody>
          <a:bodyPr/>
          <a:lstStyle/>
          <a:p>
            <a:pPr marL="342900" indent="-342900">
              <a:buFont typeface="Monotype Sorts" pitchFamily="2" charset="2"/>
              <a:buChar char="z"/>
            </a:pPr>
            <a:r>
              <a:rPr lang="en-US" sz="2000"/>
              <a:t>The state of the system is the number of requests in the queue (including the served one). </a:t>
            </a:r>
          </a:p>
          <a:p>
            <a:pPr marL="342900" indent="-342900">
              <a:buFont typeface="Monotype Sorts" pitchFamily="2" charset="2"/>
              <a:buChar char="z"/>
            </a:pPr>
            <a:endParaRPr lang="en-US" sz="600"/>
          </a:p>
          <a:p>
            <a:pPr marL="342900" indent="-342900">
              <a:buFont typeface="Monotype Sorts" pitchFamily="2" charset="2"/>
              <a:buChar char="z"/>
            </a:pPr>
            <a:r>
              <a:rPr lang="en-US" sz="2000"/>
              <a:t>We can model the M/M/1 queue as a special case of a birth-death Markov chain with </a:t>
            </a:r>
            <a:r>
              <a:rPr lang="en-US" sz="2000">
                <a:latin typeface="Symbol" pitchFamily="18" charset="2"/>
              </a:rPr>
              <a:t>l</a:t>
            </a:r>
            <a:r>
              <a:rPr lang="en-US" sz="2000" baseline="-25000"/>
              <a:t>i</a:t>
            </a:r>
            <a:r>
              <a:rPr lang="en-US" sz="2000"/>
              <a:t> </a:t>
            </a:r>
            <a:r>
              <a:rPr lang="en-US" sz="2000">
                <a:sym typeface="Symbol" pitchFamily="18" charset="2"/>
              </a:rPr>
              <a:t></a:t>
            </a:r>
            <a:r>
              <a:rPr lang="en-US" sz="2000"/>
              <a:t> </a:t>
            </a:r>
            <a:r>
              <a:rPr lang="en-US" sz="2000">
                <a:latin typeface="Symbol" pitchFamily="18" charset="2"/>
              </a:rPr>
              <a:t>l</a:t>
            </a:r>
            <a:r>
              <a:rPr lang="en-US" sz="2000"/>
              <a:t> and </a:t>
            </a:r>
            <a:r>
              <a:rPr lang="en-US" sz="2000">
                <a:latin typeface="Symbol" pitchFamily="18" charset="2"/>
              </a:rPr>
              <a:t>m</a:t>
            </a:r>
            <a:r>
              <a:rPr lang="en-US" sz="2000" baseline="-25000"/>
              <a:t>i</a:t>
            </a:r>
            <a:r>
              <a:rPr lang="en-US" sz="2000"/>
              <a:t> </a:t>
            </a:r>
            <a:r>
              <a:rPr lang="en-US" sz="2000">
                <a:sym typeface="Symbol" pitchFamily="18" charset="2"/>
              </a:rPr>
              <a:t></a:t>
            </a:r>
            <a:r>
              <a:rPr lang="en-US" sz="2000"/>
              <a:t> </a:t>
            </a:r>
            <a:r>
              <a:rPr lang="en-US" sz="2000">
                <a:latin typeface="Symbol" pitchFamily="18" charset="2"/>
              </a:rPr>
              <a:t>m</a:t>
            </a:r>
            <a:r>
              <a:rPr lang="en-US" sz="2000"/>
              <a:t>. Stability is assured by the ergodicity condition: </a:t>
            </a:r>
            <a:r>
              <a:rPr lang="en-US" sz="2000">
                <a:latin typeface="Symbol" pitchFamily="18" charset="2"/>
              </a:rPr>
              <a:t>r</a:t>
            </a:r>
            <a:r>
              <a:rPr lang="en-US" sz="2000"/>
              <a:t> = </a:t>
            </a:r>
            <a:r>
              <a:rPr lang="en-US" sz="2000">
                <a:latin typeface="Symbol" pitchFamily="18" charset="2"/>
              </a:rPr>
              <a:t>l</a:t>
            </a:r>
            <a:r>
              <a:rPr lang="en-US" sz="2000"/>
              <a:t>/</a:t>
            </a:r>
            <a:r>
              <a:rPr lang="en-US" sz="2000">
                <a:latin typeface="Symbol" pitchFamily="18" charset="2"/>
              </a:rPr>
              <a:t>m</a:t>
            </a:r>
            <a:r>
              <a:rPr lang="en-US" sz="2000"/>
              <a:t> &lt; 1 Erlang.</a:t>
            </a:r>
          </a:p>
        </p:txBody>
      </p:sp>
      <p:sp>
        <p:nvSpPr>
          <p:cNvPr id="35848"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it-IT"/>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8737600" cy="1143000"/>
          </a:xfrm>
        </p:spPr>
        <p:txBody>
          <a:bodyPr/>
          <a:lstStyle/>
          <a:p>
            <a:r>
              <a:rPr lang="en-US" dirty="0"/>
              <a:t>M/M/1 Operating Characteristics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r>
                  <a:rPr lang="en-US" dirty="0"/>
                  <a:t>N = Average number of customers in the system</a:t>
                </a:r>
              </a:p>
              <a:p>
                <a:pPr lvl="1"/>
                <a14:m>
                  <m:oMath xmlns:m="http://schemas.openxmlformats.org/officeDocument/2006/math">
                    <m:r>
                      <a:rPr lang="en-US" sz="2400" b="0" i="1" smtClean="0">
                        <a:latin typeface="Cambria Math" panose="02040503050406030204" pitchFamily="18" charset="0"/>
                      </a:rPr>
                      <m:t>𝑁</m:t>
                    </m:r>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𝜆</m:t>
                        </m:r>
                      </m:num>
                      <m:den>
                        <m:r>
                          <a:rPr lang="en-US" sz="240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𝜆</m:t>
                        </m:r>
                      </m:den>
                    </m:f>
                  </m:oMath>
                </a14:m>
                <a:endParaRPr lang="en-US" sz="2400" dirty="0"/>
              </a:p>
              <a:p>
                <a:r>
                  <a:rPr lang="en-US" dirty="0"/>
                  <a:t>The average amount of time that a customer spends in the system can be obtained from Little’s formula (T</a:t>
                </a:r>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𝑁</m:t>
                        </m:r>
                      </m:num>
                      <m:den>
                        <m:r>
                          <a:rPr lang="en-US" i="1">
                            <a:latin typeface="Cambria Math" panose="02040503050406030204" pitchFamily="18" charset="0"/>
                            <a:ea typeface="Cambria Math" panose="02040503050406030204" pitchFamily="18" charset="0"/>
                          </a:rPr>
                          <m:t>𝜆</m:t>
                        </m:r>
                      </m:den>
                    </m:f>
                  </m:oMath>
                </a14:m>
                <a:r>
                  <a:rPr lang="en-US" dirty="0"/>
                  <a:t>)</a:t>
                </a:r>
              </a:p>
              <a:p>
                <a:pPr lvl="1"/>
                <a14:m>
                  <m:oMath xmlns:m="http://schemas.openxmlformats.org/officeDocument/2006/math">
                    <m:r>
                      <a:rPr lang="en-US" sz="2400" b="0" i="1" smtClean="0">
                        <a:latin typeface="Cambria Math" panose="02040503050406030204" pitchFamily="18" charset="0"/>
                      </a:rPr>
                      <m:t>𝑇</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𝜆</m:t>
                        </m:r>
                      </m:den>
                    </m:f>
                  </m:oMath>
                </a14:m>
                <a:endParaRPr lang="en-US" sz="2400" dirty="0"/>
              </a:p>
              <a:p>
                <a:r>
                  <a:rPr lang="en-US" dirty="0"/>
                  <a:t>Average waiting time in the queue </a:t>
                </a:r>
              </a:p>
              <a:p>
                <a:pPr lvl="1"/>
                <a:r>
                  <a:rPr lang="en-US" dirty="0"/>
                  <a:t>W = amount of time spent in queue = T - 1/µ (Service time = 1/µ )</a:t>
                </a:r>
              </a:p>
              <a:p>
                <a:pPr lvl="1"/>
                <a14:m>
                  <m:oMath xmlns:m="http://schemas.openxmlformats.org/officeDocument/2006/math">
                    <m:r>
                      <a:rPr lang="en-US" sz="2400" b="0" i="1" smtClean="0">
                        <a:latin typeface="Cambria Math" panose="02040503050406030204" pitchFamily="18" charset="0"/>
                      </a:rPr>
                      <m:t>𝑤</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𝜆</m:t>
                        </m:r>
                      </m:den>
                    </m:f>
                    <m:r>
                      <a:rPr lang="en-US" sz="2400" b="0" i="0" smtClean="0">
                        <a:latin typeface="Cambria Math" panose="02040503050406030204" pitchFamily="18" charset="0"/>
                        <a:ea typeface="Cambria Math" panose="02040503050406030204" pitchFamily="18" charset="0"/>
                      </a:rPr>
                      <m:t> −</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𝜇</m:t>
                        </m:r>
                      </m:den>
                    </m:f>
                  </m:oMath>
                </a14:m>
                <a:endParaRPr lang="en-US" sz="24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rotWithShape="0">
                <a:blip r:embed="rId2"/>
                <a:stretch>
                  <a:fillRect l="-741" t="-1020"/>
                </a:stretch>
              </a:blipFill>
            </p:spPr>
            <p:txBody>
              <a:bodyPr/>
              <a:lstStyle/>
              <a:p>
                <a:r>
                  <a:rPr lang="en-US">
                    <a:noFill/>
                  </a:rPr>
                  <a:t> </a:t>
                </a:r>
              </a:p>
            </p:txBody>
          </p:sp>
        </mc:Fallback>
      </mc:AlternateContent>
      <p:sp>
        <p:nvSpPr>
          <p:cNvPr id="4" name="Footer Placeholder 3"/>
          <p:cNvSpPr>
            <a:spLocks noGrp="1"/>
          </p:cNvSpPr>
          <p:nvPr>
            <p:ph type="ftr" sz="quarter" idx="12"/>
          </p:nvPr>
        </p:nvSpPr>
        <p:spPr/>
        <p:txBody>
          <a:bodyPr/>
          <a:lstStyle/>
          <a:p>
            <a:pPr>
              <a:defRPr/>
            </a:pPr>
            <a:r>
              <a:rPr lang="en-US"/>
              <a:t>© 2013 Queuing Theory and Telecommunications: Networks and Applications – All rights reserved</a:t>
            </a:r>
            <a:endParaRPr lang="en-US" dirty="0"/>
          </a:p>
        </p:txBody>
      </p:sp>
    </p:spTree>
    <p:extLst>
      <p:ext uri="{BB962C8B-B14F-4D97-AF65-F5344CB8AC3E}">
        <p14:creationId xmlns:p14="http://schemas.microsoft.com/office/powerpoint/2010/main" val="1948448681"/>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8737600" cy="1143000"/>
          </a:xfrm>
        </p:spPr>
        <p:txBody>
          <a:bodyPr/>
          <a:lstStyle/>
          <a:p>
            <a:r>
              <a:rPr lang="en-US" dirty="0"/>
              <a:t>M/M/1 Operating Characteristics (</a:t>
            </a:r>
            <a:r>
              <a:rPr lang="en-US" dirty="0" err="1"/>
              <a:t>cont</a:t>
            </a:r>
            <a:r>
              <a:rPr lang="en-US"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81128"/>
              </a:xfrm>
            </p:spPr>
            <p:txBody>
              <a:bodyPr/>
              <a:lstStyle/>
              <a:p>
                <a:r>
                  <a:rPr lang="en-US" dirty="0"/>
                  <a:t>Finally, the average number of customers in the buffer can be obtained from little’s formula</a:t>
                </a:r>
              </a:p>
              <a:p>
                <a:pPr lvl="1"/>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𝑄</m:t>
                        </m:r>
                      </m:sub>
                    </m:sSub>
                    <m:r>
                      <a:rPr lang="en-US" sz="2400" i="1">
                        <a:latin typeface="Cambria Math" panose="02040503050406030204" pitchFamily="18" charset="0"/>
                      </a:rPr>
                      <m:t>=</m:t>
                    </m:r>
                    <m:r>
                      <a:rPr lang="en-US" sz="2400" i="1">
                        <a:latin typeface="Cambria Math" panose="02040503050406030204" pitchFamily="18" charset="0"/>
                      </a:rPr>
                      <m:t>𝜆</m:t>
                    </m:r>
                    <m:r>
                      <a:rPr lang="en-US" sz="2400" b="0" i="1" smtClean="0">
                        <a:latin typeface="Cambria Math" panose="02040503050406030204" pitchFamily="18" charset="0"/>
                      </a:rPr>
                      <m:t>𝑊</m:t>
                    </m:r>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𝜆</m:t>
                        </m:r>
                      </m:num>
                      <m:den>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𝜆</m:t>
                        </m:r>
                      </m:den>
                    </m:f>
                    <m:r>
                      <a:rPr lang="en-US" sz="2400">
                        <a:latin typeface="Cambria Math" panose="02040503050406030204" pitchFamily="18" charset="0"/>
                        <a:ea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𝜆</m:t>
                        </m:r>
                      </m:num>
                      <m:den>
                        <m:r>
                          <a:rPr lang="en-US" sz="2400" i="1">
                            <a:latin typeface="Cambria Math" panose="02040503050406030204" pitchFamily="18" charset="0"/>
                            <a:ea typeface="Cambria Math" panose="02040503050406030204" pitchFamily="18" charset="0"/>
                          </a:rPr>
                          <m:t>𝜇</m:t>
                        </m:r>
                      </m:den>
                    </m:f>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𝑁</m:t>
                    </m:r>
                    <m:r>
                      <a:rPr lang="en-US" sz="2400" b="0" i="1" smtClean="0">
                        <a:latin typeface="Cambria Math" panose="02040503050406030204" pitchFamily="18" charset="0"/>
                        <a:ea typeface="Cambria Math" panose="02040503050406030204" pitchFamily="18" charset="0"/>
                      </a:rPr>
                      <m:t>−</m:t>
                    </m:r>
                  </m:oMath>
                </a14:m>
                <a:r>
                  <a:rPr lang="en-US" dirty="0"/>
                  <a:t>𝜌</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81128"/>
              </a:xfrm>
              <a:blipFill rotWithShape="0">
                <a:blip r:embed="rId2"/>
                <a:stretch>
                  <a:fillRect l="-741" t="-1020"/>
                </a:stretch>
              </a:blipFill>
            </p:spPr>
            <p:txBody>
              <a:bodyPr/>
              <a:lstStyle/>
              <a:p>
                <a:r>
                  <a:rPr lang="en-US">
                    <a:noFill/>
                  </a:rPr>
                  <a:t> </a:t>
                </a:r>
              </a:p>
            </p:txBody>
          </p:sp>
        </mc:Fallback>
      </mc:AlternateContent>
      <p:sp>
        <p:nvSpPr>
          <p:cNvPr id="4" name="Footer Placeholder 3"/>
          <p:cNvSpPr>
            <a:spLocks noGrp="1"/>
          </p:cNvSpPr>
          <p:nvPr>
            <p:ph type="ftr" sz="quarter" idx="12"/>
          </p:nvPr>
        </p:nvSpPr>
        <p:spPr/>
        <p:txBody>
          <a:bodyPr/>
          <a:lstStyle/>
          <a:p>
            <a:pPr>
              <a:defRPr/>
            </a:pPr>
            <a:r>
              <a:rPr lang="en-US"/>
              <a:t>© 2013 Queuing Theory and Telecommunications: Networks and Applications – All rights reserved</a:t>
            </a:r>
            <a:endParaRPr lang="en-US" dirty="0"/>
          </a:p>
        </p:txBody>
      </p:sp>
    </p:spTree>
    <p:extLst>
      <p:ext uri="{BB962C8B-B14F-4D97-AF65-F5344CB8AC3E}">
        <p14:creationId xmlns:p14="http://schemas.microsoft.com/office/powerpoint/2010/main" val="3412124451"/>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(fast food restaurant)</a:t>
            </a:r>
          </a:p>
        </p:txBody>
      </p:sp>
      <p:sp>
        <p:nvSpPr>
          <p:cNvPr id="3" name="Content Placeholder 2"/>
          <p:cNvSpPr>
            <a:spLocks noGrp="1"/>
          </p:cNvSpPr>
          <p:nvPr>
            <p:ph idx="1"/>
          </p:nvPr>
        </p:nvSpPr>
        <p:spPr>
          <a:xfrm>
            <a:off x="457200" y="1600200"/>
            <a:ext cx="8229600" cy="4781128"/>
          </a:xfrm>
        </p:spPr>
        <p:txBody>
          <a:bodyPr/>
          <a:lstStyle/>
          <a:p>
            <a:pPr marL="0" indent="0">
              <a:buNone/>
            </a:pPr>
            <a:r>
              <a:rPr lang="en-US" dirty="0"/>
              <a:t>Customers arrive at a fast food restaurant at a rate of 100 per hour and take 30 seconds to be served. Using M/M/1 queuing model find the followings: m</a:t>
            </a:r>
          </a:p>
          <a:p>
            <a:r>
              <a:rPr lang="en-US" dirty="0"/>
              <a:t>How much time do they spend in the restaurant?</a:t>
            </a:r>
          </a:p>
          <a:p>
            <a:endParaRPr lang="en-US" dirty="0"/>
          </a:p>
          <a:p>
            <a:endParaRPr lang="en-US" dirty="0"/>
          </a:p>
          <a:p>
            <a:r>
              <a:rPr lang="en-US" dirty="0"/>
              <a:t>How much time waiting in line?</a:t>
            </a:r>
          </a:p>
          <a:p>
            <a:pPr marL="0" indent="0">
              <a:buNone/>
            </a:pPr>
            <a:endParaRPr lang="en-US" dirty="0"/>
          </a:p>
          <a:p>
            <a:r>
              <a:rPr lang="en-US" dirty="0"/>
              <a:t>How many customers in the restaurant?</a:t>
            </a:r>
          </a:p>
          <a:p>
            <a:endParaRPr lang="en-US" dirty="0"/>
          </a:p>
          <a:p>
            <a:r>
              <a:rPr lang="en-US" dirty="0"/>
              <a:t>What is the server utilization?</a:t>
            </a:r>
          </a:p>
        </p:txBody>
      </p:sp>
      <p:pic>
        <p:nvPicPr>
          <p:cNvPr id="5" name="Picture 4"/>
          <p:cNvPicPr>
            <a:picLocks noChangeAspect="1"/>
          </p:cNvPicPr>
          <p:nvPr/>
        </p:nvPicPr>
        <p:blipFill>
          <a:blip r:embed="rId2"/>
          <a:stretch>
            <a:fillRect/>
          </a:stretch>
        </p:blipFill>
        <p:spPr>
          <a:xfrm>
            <a:off x="1330162" y="3263628"/>
            <a:ext cx="5380892" cy="914400"/>
          </a:xfrm>
          <a:prstGeom prst="rect">
            <a:avLst/>
          </a:prstGeom>
        </p:spPr>
      </p:pic>
      <p:pic>
        <p:nvPicPr>
          <p:cNvPr id="6" name="Picture 5"/>
          <p:cNvPicPr>
            <a:picLocks noChangeAspect="1"/>
          </p:cNvPicPr>
          <p:nvPr/>
        </p:nvPicPr>
        <p:blipFill>
          <a:blip r:embed="rId3"/>
          <a:stretch>
            <a:fillRect/>
          </a:stretch>
        </p:blipFill>
        <p:spPr>
          <a:xfrm>
            <a:off x="2771799" y="4567557"/>
            <a:ext cx="2497618" cy="365760"/>
          </a:xfrm>
          <a:prstGeom prst="rect">
            <a:avLst/>
          </a:prstGeom>
        </p:spPr>
      </p:pic>
      <p:pic>
        <p:nvPicPr>
          <p:cNvPr id="7" name="Picture 6"/>
          <p:cNvPicPr>
            <a:picLocks noChangeAspect="1"/>
          </p:cNvPicPr>
          <p:nvPr/>
        </p:nvPicPr>
        <p:blipFill>
          <a:blip r:embed="rId4"/>
          <a:stretch>
            <a:fillRect/>
          </a:stretch>
        </p:blipFill>
        <p:spPr>
          <a:xfrm>
            <a:off x="3109673" y="5474061"/>
            <a:ext cx="1348740" cy="365760"/>
          </a:xfrm>
          <a:prstGeom prst="rect">
            <a:avLst/>
          </a:prstGeom>
        </p:spPr>
      </p:pic>
      <p:pic>
        <p:nvPicPr>
          <p:cNvPr id="8" name="Picture 7"/>
          <p:cNvPicPr>
            <a:picLocks noChangeAspect="1"/>
          </p:cNvPicPr>
          <p:nvPr/>
        </p:nvPicPr>
        <p:blipFill>
          <a:blip r:embed="rId5"/>
          <a:stretch>
            <a:fillRect/>
          </a:stretch>
        </p:blipFill>
        <p:spPr>
          <a:xfrm>
            <a:off x="3010914" y="6285940"/>
            <a:ext cx="1440873" cy="365760"/>
          </a:xfrm>
          <a:prstGeom prst="rect">
            <a:avLst/>
          </a:prstGeom>
        </p:spPr>
      </p:pic>
    </p:spTree>
    <p:extLst>
      <p:ext uri="{BB962C8B-B14F-4D97-AF65-F5344CB8AC3E}">
        <p14:creationId xmlns:p14="http://schemas.microsoft.com/office/powerpoint/2010/main" val="44328640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gnaposto piè di pagina 5"/>
          <p:cNvSpPr>
            <a:spLocks noGrp="1"/>
          </p:cNvSpPr>
          <p:nvPr>
            <p:ph type="ftr" sz="quarter" idx="12"/>
          </p:nvPr>
        </p:nvSpPr>
        <p:spPr>
          <a:noFill/>
        </p:spPr>
        <p:txBody>
          <a:bodyPr/>
          <a:lstStyle/>
          <a:p>
            <a:r>
              <a:rPr lang="en-US"/>
              <a:t>© 2013 Queuing Theory and Telecommunications: Networks and Applications – All rights reserved</a:t>
            </a:r>
          </a:p>
        </p:txBody>
      </p:sp>
      <p:sp>
        <p:nvSpPr>
          <p:cNvPr id="45059" name="Rectangle 2"/>
          <p:cNvSpPr>
            <a:spLocks noGrp="1" noChangeArrowheads="1"/>
          </p:cNvSpPr>
          <p:nvPr>
            <p:ph type="title"/>
          </p:nvPr>
        </p:nvSpPr>
        <p:spPr/>
        <p:txBody>
          <a:bodyPr/>
          <a:lstStyle/>
          <a:p>
            <a:pPr eaLnBrk="1" hangingPunct="1"/>
            <a:r>
              <a:rPr lang="en-US" dirty="0"/>
              <a:t>Queuing Systems</a:t>
            </a:r>
          </a:p>
        </p:txBody>
      </p:sp>
      <p:sp>
        <p:nvSpPr>
          <p:cNvPr id="45060" name="Rectangle 3"/>
          <p:cNvSpPr>
            <a:spLocks noGrp="1" noChangeArrowheads="1"/>
          </p:cNvSpPr>
          <p:nvPr>
            <p:ph type="body" idx="1"/>
          </p:nvPr>
        </p:nvSpPr>
        <p:spPr bwMode="auto">
          <a:xfrm>
            <a:off x="179512" y="1782763"/>
            <a:ext cx="8229600" cy="4525962"/>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pPr>
            <a:r>
              <a:rPr lang="en-GB" dirty="0"/>
              <a:t>Queuing systems are everywhere.  </a:t>
            </a:r>
          </a:p>
          <a:p>
            <a:pPr lvl="1" eaLnBrk="1" hangingPunct="1">
              <a:lnSpc>
                <a:spcPct val="90000"/>
              </a:lnSpc>
            </a:pPr>
            <a:endParaRPr lang="en-GB" sz="1200" dirty="0"/>
          </a:p>
          <a:p>
            <a:pPr lvl="1" eaLnBrk="1" hangingPunct="1">
              <a:lnSpc>
                <a:spcPct val="90000"/>
              </a:lnSpc>
            </a:pPr>
            <a:r>
              <a:rPr lang="en-GB" dirty="0"/>
              <a:t>For example, airplanes “queue up” in holding patterns, waiting for a runway so they can land. Then, they line up again to take off.</a:t>
            </a:r>
          </a:p>
          <a:p>
            <a:pPr lvl="1" eaLnBrk="1" hangingPunct="1">
              <a:lnSpc>
                <a:spcPct val="90000"/>
              </a:lnSpc>
            </a:pPr>
            <a:endParaRPr lang="en-GB" sz="1200" dirty="0"/>
          </a:p>
          <a:p>
            <a:pPr lvl="1" eaLnBrk="1" hangingPunct="1">
              <a:lnSpc>
                <a:spcPct val="90000"/>
              </a:lnSpc>
            </a:pPr>
            <a:r>
              <a:rPr lang="en-GB" dirty="0"/>
              <a:t>People line up for tickets, to buy groceries, etc.  </a:t>
            </a:r>
          </a:p>
          <a:p>
            <a:pPr eaLnBrk="1" hangingPunct="1">
              <a:lnSpc>
                <a:spcPct val="90000"/>
              </a:lnSpc>
            </a:pPr>
            <a:endParaRPr lang="en-GB" dirty="0"/>
          </a:p>
          <a:p>
            <a:pPr eaLnBrk="1" hangingPunct="1">
              <a:lnSpc>
                <a:spcPct val="90000"/>
              </a:lnSpc>
            </a:pPr>
            <a:r>
              <a:rPr lang="en-GB" dirty="0"/>
              <a:t>The Danish engineer A. K. Erlang founded queuing theory by studying telephone switchboards in Copenhagen for the Danish Telephone Company in the early 1900s.</a:t>
            </a:r>
          </a:p>
          <a:p>
            <a:pPr eaLnBrk="1" hangingPunct="1">
              <a:lnSpc>
                <a:spcPct val="90000"/>
              </a:lnSpc>
            </a:pPr>
            <a:endParaRPr lang="en-US" sz="800" dirty="0"/>
          </a:p>
        </p:txBody>
      </p:sp>
      <p:pic>
        <p:nvPicPr>
          <p:cNvPr id="2" name="Picture 1"/>
          <p:cNvPicPr>
            <a:picLocks noChangeAspect="1"/>
          </p:cNvPicPr>
          <p:nvPr/>
        </p:nvPicPr>
        <p:blipFill>
          <a:blip r:embed="rId3"/>
          <a:stretch>
            <a:fillRect/>
          </a:stretch>
        </p:blipFill>
        <p:spPr>
          <a:xfrm>
            <a:off x="5796136" y="2996952"/>
            <a:ext cx="2786113" cy="1133954"/>
          </a:xfrm>
          <a:prstGeom prst="rect">
            <a:avLst/>
          </a:prstGeom>
        </p:spPr>
      </p:pic>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(M/M/1 model)</a:t>
            </a:r>
          </a:p>
        </p:txBody>
      </p:sp>
      <p:sp>
        <p:nvSpPr>
          <p:cNvPr id="3" name="Content Placeholder 2"/>
          <p:cNvSpPr>
            <a:spLocks noGrp="1"/>
          </p:cNvSpPr>
          <p:nvPr>
            <p:ph idx="1"/>
          </p:nvPr>
        </p:nvSpPr>
        <p:spPr/>
        <p:txBody>
          <a:bodyPr/>
          <a:lstStyle/>
          <a:p>
            <a:r>
              <a:rPr lang="en-US" dirty="0"/>
              <a:t>A system is being designed. The inter-arrival times of customers are expected to be exponentially distributed with mean 1/λ = 50 msec. Three options are considered as illustrated in Figure. Find the response time in each option using queueing analysis.</a:t>
            </a:r>
          </a:p>
          <a:p>
            <a:endParaRPr lang="en-US" dirty="0"/>
          </a:p>
          <a:p>
            <a:pPr marL="0" indent="0">
              <a:buNone/>
            </a:pPr>
            <a:endParaRPr lang="en-US" dirty="0"/>
          </a:p>
          <a:p>
            <a:pPr lvl="1"/>
            <a:r>
              <a:rPr lang="en-US" b="1" dirty="0"/>
              <a:t>Solution</a:t>
            </a:r>
            <a:r>
              <a:rPr lang="en-US" dirty="0"/>
              <a:t>: This option is an M/M/1 queue with λ = 0.02 customers per </a:t>
            </a:r>
            <a:r>
              <a:rPr lang="en-US" dirty="0" err="1"/>
              <a:t>msec</a:t>
            </a:r>
            <a:r>
              <a:rPr lang="en-US" dirty="0"/>
              <a:t> and µ = 0.05 customers per msec. Using the M/M/1 mean response time formula, we have</a:t>
            </a:r>
          </a:p>
          <a:p>
            <a:pPr lvl="1"/>
            <a:endParaRPr lang="en-US" dirty="0"/>
          </a:p>
        </p:txBody>
      </p:sp>
      <p:sp>
        <p:nvSpPr>
          <p:cNvPr id="4" name="Footer Placeholder 3"/>
          <p:cNvSpPr>
            <a:spLocks noGrp="1"/>
          </p:cNvSpPr>
          <p:nvPr>
            <p:ph type="ftr" sz="quarter" idx="12"/>
          </p:nvPr>
        </p:nvSpPr>
        <p:spPr/>
        <p:txBody>
          <a:bodyPr/>
          <a:lstStyle/>
          <a:p>
            <a:pPr>
              <a:defRPr/>
            </a:pPr>
            <a:r>
              <a:rPr lang="en-US"/>
              <a:t>© 2013 Queuing Theory and Telecommunications: Networks and Applications – All rights reserved</a:t>
            </a:r>
            <a:endParaRPr lang="en-US" dirty="0"/>
          </a:p>
        </p:txBody>
      </p:sp>
      <p:pic>
        <p:nvPicPr>
          <p:cNvPr id="5" name="Picture 4"/>
          <p:cNvPicPr>
            <a:picLocks noChangeAspect="1"/>
          </p:cNvPicPr>
          <p:nvPr/>
        </p:nvPicPr>
        <p:blipFill>
          <a:blip r:embed="rId2"/>
          <a:stretch>
            <a:fillRect/>
          </a:stretch>
        </p:blipFill>
        <p:spPr>
          <a:xfrm>
            <a:off x="2123728" y="3491949"/>
            <a:ext cx="3931920" cy="742464"/>
          </a:xfrm>
          <a:prstGeom prst="rect">
            <a:avLst/>
          </a:prstGeom>
        </p:spPr>
      </p:pic>
      <p:pic>
        <p:nvPicPr>
          <p:cNvPr id="6" name="Picture 5"/>
          <p:cNvPicPr>
            <a:picLocks noChangeAspect="1"/>
          </p:cNvPicPr>
          <p:nvPr/>
        </p:nvPicPr>
        <p:blipFill>
          <a:blip r:embed="rId3"/>
          <a:stretch>
            <a:fillRect/>
          </a:stretch>
        </p:blipFill>
        <p:spPr>
          <a:xfrm>
            <a:off x="2586037" y="5629275"/>
            <a:ext cx="3971925" cy="600075"/>
          </a:xfrm>
          <a:prstGeom prst="rect">
            <a:avLst/>
          </a:prstGeom>
        </p:spPr>
      </p:pic>
    </p:spTree>
    <p:extLst>
      <p:ext uri="{BB962C8B-B14F-4D97-AF65-F5344CB8AC3E}">
        <p14:creationId xmlns:p14="http://schemas.microsoft.com/office/powerpoint/2010/main" val="26098209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(M/M/1 model)</a:t>
            </a:r>
          </a:p>
        </p:txBody>
      </p:sp>
      <p:sp>
        <p:nvSpPr>
          <p:cNvPr id="3" name="Content Placeholder 2"/>
          <p:cNvSpPr>
            <a:spLocks noGrp="1"/>
          </p:cNvSpPr>
          <p:nvPr>
            <p:ph idx="1"/>
          </p:nvPr>
        </p:nvSpPr>
        <p:spPr/>
        <p:txBody>
          <a:bodyPr/>
          <a:lstStyle/>
          <a:p>
            <a:r>
              <a:rPr lang="en-US" dirty="0"/>
              <a:t>Consider an M/M/1 queueing system. Customer </a:t>
            </a:r>
            <a:r>
              <a:rPr lang="en-US" dirty="0" err="1"/>
              <a:t>interarrival</a:t>
            </a:r>
            <a:r>
              <a:rPr lang="en-US" dirty="0"/>
              <a:t> times have an average of 5 minutes, and service times have an average of 4 minutes. What will be the average number of customers waiting in line?</a:t>
            </a:r>
          </a:p>
        </p:txBody>
      </p:sp>
      <p:sp>
        <p:nvSpPr>
          <p:cNvPr id="4" name="Footer Placeholder 3"/>
          <p:cNvSpPr>
            <a:spLocks noGrp="1"/>
          </p:cNvSpPr>
          <p:nvPr>
            <p:ph type="ftr" sz="quarter" idx="12"/>
          </p:nvPr>
        </p:nvSpPr>
        <p:spPr/>
        <p:txBody>
          <a:bodyPr/>
          <a:lstStyle/>
          <a:p>
            <a:pPr>
              <a:defRPr/>
            </a:pPr>
            <a:r>
              <a:rPr lang="en-US"/>
              <a:t>© 2013 Queuing Theory and Telecommunications: Networks and Applications – All rights reserved</a:t>
            </a:r>
            <a:endParaRPr lang="en-US" dirty="0"/>
          </a:p>
        </p:txBody>
      </p:sp>
      <p:pic>
        <p:nvPicPr>
          <p:cNvPr id="5" name="Picture 4"/>
          <p:cNvPicPr>
            <a:picLocks noChangeAspect="1"/>
          </p:cNvPicPr>
          <p:nvPr/>
        </p:nvPicPr>
        <p:blipFill>
          <a:blip r:embed="rId2"/>
          <a:stretch>
            <a:fillRect/>
          </a:stretch>
        </p:blipFill>
        <p:spPr>
          <a:xfrm>
            <a:off x="899592" y="3645024"/>
            <a:ext cx="6126480" cy="826506"/>
          </a:xfrm>
          <a:prstGeom prst="rect">
            <a:avLst/>
          </a:prstGeom>
        </p:spPr>
      </p:pic>
    </p:spTree>
    <p:extLst>
      <p:ext uri="{BB962C8B-B14F-4D97-AF65-F5344CB8AC3E}">
        <p14:creationId xmlns:p14="http://schemas.microsoft.com/office/powerpoint/2010/main" val="3429520226"/>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t>A server is designed to have the average service time of 3 minutes. How many arrival per hour can it tolerate to guarantee the average waiting time of no longer than 5 minutes? Assume the M/M/1 model.</a:t>
            </a:r>
          </a:p>
          <a:p>
            <a:r>
              <a:rPr lang="en-US" dirty="0"/>
              <a:t>Jobs sent to a printer are held in a buffer until they can be printed. Jobs are printed sequentially on a first-come, first-serve basis. Jobs arrive at the printer at the rate of four per minute. The average time to print a job is 10 seconds. Assuming an M/M/1 system,</a:t>
            </a:r>
          </a:p>
          <a:p>
            <a:pPr lvl="1"/>
            <a:r>
              <a:rPr lang="en-US" dirty="0"/>
              <a:t>Find the expected value and standard deviation of the number of jobs in this system at any time.</a:t>
            </a:r>
          </a:p>
        </p:txBody>
      </p:sp>
      <p:sp>
        <p:nvSpPr>
          <p:cNvPr id="4" name="Footer Placeholder 3"/>
          <p:cNvSpPr>
            <a:spLocks noGrp="1"/>
          </p:cNvSpPr>
          <p:nvPr>
            <p:ph type="ftr" sz="quarter" idx="12"/>
          </p:nvPr>
        </p:nvSpPr>
        <p:spPr/>
        <p:txBody>
          <a:bodyPr/>
          <a:lstStyle/>
          <a:p>
            <a:pPr>
              <a:defRPr/>
            </a:pPr>
            <a:r>
              <a:rPr lang="en-US"/>
              <a:t>© 2013 Queuing Theory and Telecommunications: Networks and Applications – All rights reserved</a:t>
            </a:r>
            <a:endParaRPr lang="en-US" dirty="0"/>
          </a:p>
        </p:txBody>
      </p:sp>
    </p:spTree>
    <p:extLst>
      <p:ext uri="{BB962C8B-B14F-4D97-AF65-F5344CB8AC3E}">
        <p14:creationId xmlns:p14="http://schemas.microsoft.com/office/powerpoint/2010/main" val="294539890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gnaposto piè di pagina 5"/>
          <p:cNvSpPr>
            <a:spLocks noGrp="1"/>
          </p:cNvSpPr>
          <p:nvPr>
            <p:ph type="ftr" sz="quarter" idx="12"/>
          </p:nvPr>
        </p:nvSpPr>
        <p:spPr>
          <a:noFill/>
        </p:spPr>
        <p:txBody>
          <a:bodyPr/>
          <a:lstStyle/>
          <a:p>
            <a:r>
              <a:rPr lang="en-US"/>
              <a:t>© 2013 Queuing Theory and Telecommunications: Networks and Applications – All rights reserved</a:t>
            </a:r>
          </a:p>
        </p:txBody>
      </p:sp>
      <p:sp>
        <p:nvSpPr>
          <p:cNvPr id="46083" name="Rectangle 2"/>
          <p:cNvSpPr>
            <a:spLocks noGrp="1" noChangeArrowheads="1"/>
          </p:cNvSpPr>
          <p:nvPr>
            <p:ph type="title"/>
          </p:nvPr>
        </p:nvSpPr>
        <p:spPr/>
        <p:txBody>
          <a:bodyPr/>
          <a:lstStyle/>
          <a:p>
            <a:pPr eaLnBrk="1" hangingPunct="1"/>
            <a:r>
              <a:rPr lang="en-US" dirty="0"/>
              <a:t>Queuing Systems (cont’d)</a:t>
            </a:r>
          </a:p>
        </p:txBody>
      </p:sp>
      <p:sp>
        <p:nvSpPr>
          <p:cNvPr id="46084" name="Rectangle 3"/>
          <p:cNvSpPr>
            <a:spLocks noGrp="1" noChangeArrowheads="1"/>
          </p:cNvSpPr>
          <p:nvPr>
            <p:ph type="body" idx="1"/>
          </p:nvPr>
        </p:nvSpPr>
        <p:spPr bwMode="auto">
          <a:xfrm>
            <a:off x="457200" y="1782763"/>
            <a:ext cx="8229600" cy="4525962"/>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pPr>
            <a:r>
              <a:rPr lang="en-US"/>
              <a:t>The interest is here to study queuing systems and related analytical methods for the study of telecommunication networks.</a:t>
            </a:r>
          </a:p>
          <a:p>
            <a:pPr eaLnBrk="1" hangingPunct="1">
              <a:lnSpc>
                <a:spcPct val="90000"/>
              </a:lnSpc>
            </a:pPr>
            <a:endParaRPr lang="en-US" sz="1200"/>
          </a:p>
          <a:p>
            <a:pPr eaLnBrk="1" hangingPunct="1">
              <a:lnSpc>
                <a:spcPct val="90000"/>
              </a:lnSpc>
            </a:pPr>
            <a:r>
              <a:rPr lang="en-US" b="1"/>
              <a:t>In telecommunication networks, queuing theory is used every time a network resource is shared by competing ‘service requests’</a:t>
            </a:r>
            <a:r>
              <a:rPr lang="en-US"/>
              <a:t>.</a:t>
            </a:r>
          </a:p>
          <a:p>
            <a:pPr eaLnBrk="1" hangingPunct="1">
              <a:lnSpc>
                <a:spcPct val="90000"/>
              </a:lnSpc>
              <a:buFont typeface="Monotype Sorts" pitchFamily="2" charset="2"/>
              <a:buNone/>
            </a:pPr>
            <a:endParaRPr lang="en-US" sz="80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gnaposto piè di pagina 5"/>
          <p:cNvSpPr>
            <a:spLocks noGrp="1"/>
          </p:cNvSpPr>
          <p:nvPr>
            <p:ph type="ftr" sz="quarter" idx="12"/>
          </p:nvPr>
        </p:nvSpPr>
        <p:spPr>
          <a:noFill/>
        </p:spPr>
        <p:txBody>
          <a:bodyPr/>
          <a:lstStyle/>
          <a:p>
            <a:r>
              <a:rPr lang="en-US"/>
              <a:t>© 2013 Queuing Theory and Telecommunications: Networks and Applications – All rights reserved</a:t>
            </a:r>
          </a:p>
        </p:txBody>
      </p:sp>
      <p:sp>
        <p:nvSpPr>
          <p:cNvPr id="47107" name="Rectangle 2"/>
          <p:cNvSpPr>
            <a:spLocks noGrp="1" noChangeArrowheads="1"/>
          </p:cNvSpPr>
          <p:nvPr>
            <p:ph type="title"/>
          </p:nvPr>
        </p:nvSpPr>
        <p:spPr>
          <a:xfrm>
            <a:off x="406400" y="144000"/>
            <a:ext cx="8356600" cy="1143000"/>
          </a:xfrm>
        </p:spPr>
        <p:txBody>
          <a:bodyPr/>
          <a:lstStyle/>
          <a:p>
            <a:pPr eaLnBrk="1" hangingPunct="1"/>
            <a:r>
              <a:rPr lang="en-US" dirty="0"/>
              <a:t>Queues in Telecommunications</a:t>
            </a:r>
          </a:p>
        </p:txBody>
      </p:sp>
      <p:sp>
        <p:nvSpPr>
          <p:cNvPr id="47108" name="Rectangle 3"/>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pPr>
            <a:endParaRPr lang="en-US" sz="700" dirty="0"/>
          </a:p>
          <a:p>
            <a:pPr eaLnBrk="1" hangingPunct="1">
              <a:lnSpc>
                <a:spcPct val="90000"/>
              </a:lnSpc>
            </a:pPr>
            <a:endParaRPr lang="en-US" sz="700" dirty="0"/>
          </a:p>
          <a:p>
            <a:pPr eaLnBrk="1" hangingPunct="1">
              <a:lnSpc>
                <a:spcPct val="90000"/>
              </a:lnSpc>
            </a:pPr>
            <a:r>
              <a:rPr lang="en-US" sz="2000" dirty="0"/>
              <a:t>Every protocol in every node of a telecommunication network can be modeled through an appropriate queuing process.</a:t>
            </a:r>
          </a:p>
          <a:p>
            <a:pPr eaLnBrk="1" hangingPunct="1">
              <a:lnSpc>
                <a:spcPct val="90000"/>
              </a:lnSpc>
            </a:pPr>
            <a:endParaRPr lang="en-US" sz="1200" dirty="0"/>
          </a:p>
          <a:p>
            <a:pPr eaLnBrk="1" hangingPunct="1">
              <a:lnSpc>
                <a:spcPct val="90000"/>
              </a:lnSpc>
            </a:pPr>
            <a:r>
              <a:rPr lang="en-US" sz="2000" dirty="0"/>
              <a:t>Queues can be applied at different OSI levels:</a:t>
            </a:r>
          </a:p>
          <a:p>
            <a:pPr lvl="1" eaLnBrk="1" hangingPunct="1">
              <a:lnSpc>
                <a:spcPct val="90000"/>
              </a:lnSpc>
            </a:pPr>
            <a:endParaRPr lang="en-US" sz="600" dirty="0"/>
          </a:p>
          <a:p>
            <a:pPr lvl="1" eaLnBrk="1" hangingPunct="1">
              <a:lnSpc>
                <a:spcPct val="90000"/>
              </a:lnSpc>
            </a:pPr>
            <a:endParaRPr lang="en-US" sz="600" dirty="0"/>
          </a:p>
          <a:p>
            <a:pPr lvl="1" eaLnBrk="1" hangingPunct="1">
              <a:lnSpc>
                <a:spcPct val="90000"/>
              </a:lnSpc>
            </a:pPr>
            <a:r>
              <a:rPr lang="en-US" sz="1800" b="1" u="sng" dirty="0"/>
              <a:t>OSI Layer 1</a:t>
            </a:r>
            <a:r>
              <a:rPr lang="en-US" sz="1800" dirty="0"/>
              <a:t>: Blocking phenomena of a traffic flow (i.e., a call) due to unavailable resources in at least one link in the path from source to destination.</a:t>
            </a:r>
          </a:p>
          <a:p>
            <a:pPr lvl="1" eaLnBrk="1" hangingPunct="1">
              <a:lnSpc>
                <a:spcPct val="90000"/>
              </a:lnSpc>
            </a:pPr>
            <a:endParaRPr lang="en-US" sz="600" u="sng" dirty="0"/>
          </a:p>
          <a:p>
            <a:pPr lvl="1" eaLnBrk="1" hangingPunct="1">
              <a:lnSpc>
                <a:spcPct val="90000"/>
              </a:lnSpc>
            </a:pPr>
            <a:endParaRPr lang="en-US" sz="600" u="sng" dirty="0"/>
          </a:p>
          <a:p>
            <a:pPr lvl="1" eaLnBrk="1" hangingPunct="1">
              <a:lnSpc>
                <a:spcPct val="90000"/>
              </a:lnSpc>
            </a:pPr>
            <a:r>
              <a:rPr lang="en-US" sz="1800" b="1" u="sng" dirty="0"/>
              <a:t>OSI Layer 2</a:t>
            </a:r>
            <a:r>
              <a:rPr lang="en-US" sz="1800" dirty="0"/>
              <a:t>: Queuing is generated by different packets sharing the transmission resources of a link connecting two adjacent nodes (MAC, multiplexing);</a:t>
            </a:r>
            <a:endParaRPr lang="en-US" sz="1800" u="sng" dirty="0"/>
          </a:p>
          <a:p>
            <a:pPr lvl="1" eaLnBrk="1" hangingPunct="1">
              <a:lnSpc>
                <a:spcPct val="90000"/>
              </a:lnSpc>
            </a:pPr>
            <a:endParaRPr lang="en-US" sz="600" u="sng" dirty="0"/>
          </a:p>
          <a:p>
            <a:pPr lvl="1" eaLnBrk="1" hangingPunct="1">
              <a:lnSpc>
                <a:spcPct val="90000"/>
              </a:lnSpc>
            </a:pPr>
            <a:endParaRPr lang="en-US" sz="600" u="sng" dirty="0"/>
          </a:p>
          <a:p>
            <a:pPr lvl="1" eaLnBrk="1" hangingPunct="1">
              <a:lnSpc>
                <a:spcPct val="90000"/>
              </a:lnSpc>
            </a:pPr>
            <a:r>
              <a:rPr lang="en-US" sz="1800" b="1" u="sng" dirty="0"/>
              <a:t>OSI Layer 3</a:t>
            </a:r>
            <a:r>
              <a:rPr lang="en-US" sz="1800" dirty="0"/>
              <a:t>: There are layer 3 buffers for IP-level QoS support (e.g., DiffServ).</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8356600" cy="968152"/>
          </a:xfrm>
        </p:spPr>
        <p:txBody>
          <a:bodyPr/>
          <a:lstStyle/>
          <a:p>
            <a:r>
              <a:rPr lang="en-US" dirty="0"/>
              <a:t>Cont.….</a:t>
            </a:r>
          </a:p>
        </p:txBody>
      </p:sp>
      <p:sp>
        <p:nvSpPr>
          <p:cNvPr id="3" name="Content Placeholder 2"/>
          <p:cNvSpPr>
            <a:spLocks noGrp="1"/>
          </p:cNvSpPr>
          <p:nvPr>
            <p:ph idx="1"/>
          </p:nvPr>
        </p:nvSpPr>
        <p:spPr/>
        <p:txBody>
          <a:bodyPr/>
          <a:lstStyle/>
          <a:p>
            <a:r>
              <a:rPr lang="en-US" dirty="0"/>
              <a:t>As example, let’s assume the TCP System Model below presented.</a:t>
            </a:r>
          </a:p>
        </p:txBody>
      </p:sp>
      <p:sp>
        <p:nvSpPr>
          <p:cNvPr id="4" name="Footer Placeholder 3"/>
          <p:cNvSpPr>
            <a:spLocks noGrp="1"/>
          </p:cNvSpPr>
          <p:nvPr>
            <p:ph type="ftr" sz="quarter" idx="12"/>
          </p:nvPr>
        </p:nvSpPr>
        <p:spPr/>
        <p:txBody>
          <a:bodyPr/>
          <a:lstStyle/>
          <a:p>
            <a:pPr>
              <a:defRPr/>
            </a:pPr>
            <a:r>
              <a:rPr lang="en-US" dirty="0"/>
              <a:t>Courtesy: https://thetechsolo.wordpress.com/2015/01/25/queueing-theory-explained/</a:t>
            </a:r>
          </a:p>
        </p:txBody>
      </p:sp>
      <p:pic>
        <p:nvPicPr>
          <p:cNvPr id="375812" name="Picture 4" descr="TcpSystem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356" y="2463165"/>
            <a:ext cx="6309360" cy="4025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859073"/>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06400" y="144000"/>
            <a:ext cx="8558213" cy="1143000"/>
          </a:xfrm>
        </p:spPr>
        <p:txBody>
          <a:bodyPr/>
          <a:lstStyle/>
          <a:p>
            <a:r>
              <a:rPr lang="en-US" dirty="0"/>
              <a:t>Queuing Systems: Terminology</a:t>
            </a:r>
          </a:p>
        </p:txBody>
      </p:sp>
      <p:sp>
        <p:nvSpPr>
          <p:cNvPr id="49155" name="Rectangle 3"/>
          <p:cNvSpPr>
            <a:spLocks noGrp="1" noChangeArrowheads="1"/>
          </p:cNvSpPr>
          <p:nvPr>
            <p:ph type="body" idx="1"/>
          </p:nvPr>
        </p:nvSpPr>
        <p:spPr bwMode="auto">
          <a:xfrm>
            <a:off x="762000" y="1800225"/>
            <a:ext cx="8001000" cy="4724400"/>
          </a:xfrm>
          <a:noFill/>
          <a:ln>
            <a:miter lim="800000"/>
            <a:headEnd/>
            <a:tailEnd/>
          </a:ln>
        </p:spPr>
        <p:txBody>
          <a:bodyPr vert="horz" wrap="square" lIns="91440" tIns="45720" rIns="91440" bIns="45720" numCol="1" anchor="t" anchorCtr="0" compatLnSpc="1">
            <a:prstTxWarp prst="textNoShape">
              <a:avLst/>
            </a:prstTxWarp>
          </a:bodyPr>
          <a:lstStyle/>
          <a:p>
            <a:pPr>
              <a:lnSpc>
                <a:spcPct val="110000"/>
              </a:lnSpc>
            </a:pPr>
            <a:r>
              <a:rPr lang="en-US" dirty="0"/>
              <a:t>In the study of queuing systems, there are also </a:t>
            </a:r>
            <a:r>
              <a:rPr lang="en-US" b="1" dirty="0"/>
              <a:t>different terms that have the same meaning</a:t>
            </a:r>
            <a:r>
              <a:rPr lang="en-US" dirty="0"/>
              <a:t>.</a:t>
            </a:r>
          </a:p>
          <a:p>
            <a:pPr>
              <a:lnSpc>
                <a:spcPct val="110000"/>
              </a:lnSpc>
            </a:pPr>
            <a:endParaRPr lang="en-US" sz="1200" dirty="0"/>
          </a:p>
          <a:p>
            <a:pPr>
              <a:lnSpc>
                <a:spcPct val="110000"/>
              </a:lnSpc>
            </a:pPr>
            <a:r>
              <a:rPr lang="en-US" dirty="0"/>
              <a:t>Some interesting examples are:</a:t>
            </a:r>
          </a:p>
          <a:p>
            <a:pPr lvl="1">
              <a:lnSpc>
                <a:spcPct val="110000"/>
              </a:lnSpc>
            </a:pPr>
            <a:endParaRPr lang="en-US" sz="800" dirty="0"/>
          </a:p>
          <a:p>
            <a:pPr lvl="1">
              <a:lnSpc>
                <a:spcPct val="110000"/>
              </a:lnSpc>
            </a:pPr>
            <a:r>
              <a:rPr lang="en-US" dirty="0"/>
              <a:t>Client/customer/service request/job/packet/message/call/etc.</a:t>
            </a:r>
          </a:p>
          <a:p>
            <a:pPr lvl="1">
              <a:lnSpc>
                <a:spcPct val="110000"/>
              </a:lnSpc>
            </a:pPr>
            <a:endParaRPr lang="en-US" sz="800" dirty="0"/>
          </a:p>
          <a:p>
            <a:pPr lvl="1">
              <a:lnSpc>
                <a:spcPct val="110000"/>
              </a:lnSpc>
            </a:pPr>
            <a:r>
              <a:rPr lang="en-US" dirty="0"/>
              <a:t>Service/transmission/etc.</a:t>
            </a:r>
          </a:p>
          <a:p>
            <a:pPr lvl="1">
              <a:lnSpc>
                <a:spcPct val="110000"/>
              </a:lnSpc>
            </a:pPr>
            <a:endParaRPr lang="en-US" sz="800" dirty="0"/>
          </a:p>
          <a:p>
            <a:pPr lvl="1">
              <a:lnSpc>
                <a:spcPct val="110000"/>
              </a:lnSpc>
            </a:pPr>
            <a:r>
              <a:rPr lang="en-US" dirty="0"/>
              <a:t>Server/transmitter/etc.</a:t>
            </a:r>
          </a:p>
          <a:p>
            <a:pPr lvl="1">
              <a:lnSpc>
                <a:spcPct val="110000"/>
              </a:lnSpc>
            </a:pPr>
            <a:endParaRPr lang="en-US" sz="800" dirty="0"/>
          </a:p>
          <a:p>
            <a:pPr lvl="1">
              <a:lnSpc>
                <a:spcPct val="110000"/>
              </a:lnSpc>
            </a:pPr>
            <a:r>
              <a:rPr lang="en-US" dirty="0"/>
              <a:t>Queue/buffer/memory/etc.</a:t>
            </a:r>
          </a:p>
        </p:txBody>
      </p:sp>
      <p:sp>
        <p:nvSpPr>
          <p:cNvPr id="49156" name="Segnaposto piè di pagina 1"/>
          <p:cNvSpPr>
            <a:spLocks noGrp="1"/>
          </p:cNvSpPr>
          <p:nvPr>
            <p:ph type="ftr" sz="quarter" idx="12"/>
          </p:nvPr>
        </p:nvSpPr>
        <p:spPr>
          <a:noFill/>
        </p:spPr>
        <p:txBody>
          <a:bodyPr/>
          <a:lstStyle/>
          <a:p>
            <a:r>
              <a:rPr lang="en-US"/>
              <a:t>© 2013 Queuing Theory and Telecommunications: Networks and Applications – All rights reserved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pic>
        <p:nvPicPr>
          <p:cNvPr id="18" name="Content Placeholder 17"/>
          <p:cNvPicPr>
            <a:picLocks noGrp="1" noChangeAspect="1"/>
          </p:cNvPicPr>
          <p:nvPr>
            <p:ph idx="1"/>
          </p:nvPr>
        </p:nvPicPr>
        <p:blipFill>
          <a:blip r:embed="rId2"/>
          <a:stretch>
            <a:fillRect/>
          </a:stretch>
        </p:blipFill>
        <p:spPr>
          <a:xfrm>
            <a:off x="1066799" y="1534958"/>
            <a:ext cx="6766560" cy="5234514"/>
          </a:xfrm>
          <a:prstGeom prst="rect">
            <a:avLst/>
          </a:prstGeom>
        </p:spPr>
      </p:pic>
    </p:spTree>
    <p:extLst>
      <p:ext uri="{BB962C8B-B14F-4D97-AF65-F5344CB8AC3E}">
        <p14:creationId xmlns:p14="http://schemas.microsoft.com/office/powerpoint/2010/main" val="1616990375"/>
      </p:ext>
    </p:extLst>
  </p:cSld>
  <p:clrMapOvr>
    <a:masterClrMapping/>
  </p:clrMapOvr>
  <p:transition spd="slow"/>
</p:sld>
</file>

<file path=ppt/theme/theme1.xml><?xml version="1.0" encoding="utf-8"?>
<a:theme xmlns:a="http://schemas.openxmlformats.org/drawingml/2006/main" name="PhD_course_giambene_queuing_theory">
  <a:themeElements>
    <a:clrScheme name="Pittura contemporanea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Pittura contemporanea">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accent2"/>
          </a:buClr>
          <a:buSzTx/>
          <a:buFont typeface="Monotype Sorts" pitchFamily="2" charset="2"/>
          <a:buChar char="•"/>
          <a:tabLst/>
          <a:defRPr kumimoji="1" lang="en-US" sz="2400" b="0" i="0" u="none" strike="noStrike" cap="none" normalizeH="0" baseline="0" smtClean="0">
            <a:ln>
              <a:noFill/>
            </a:ln>
            <a:solidFill>
              <a:schemeClr val="tx1"/>
            </a:solidFill>
            <a:effectLst/>
            <a:latin typeface="Tahoma" pitchFamily="34" charset="0"/>
            <a:ea typeface="SimSun" pitchFamily="2" charset="-122"/>
          </a:defRPr>
        </a:defPPr>
      </a:lstStyle>
    </a:spDef>
    <a:lnDef>
      <a:spPr bwMode="auto">
        <a:xfrm>
          <a:off x="0" y="0"/>
          <a:ext cx="1" cy="1"/>
        </a:xfrm>
        <a:custGeom>
          <a:avLst/>
          <a:gdLst/>
          <a:ahLst/>
          <a:cxnLst/>
          <a:rect l="0" t="0" r="0" b="0"/>
          <a:pathLst/>
        </a:custGeom>
        <a:no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accent2"/>
          </a:buClr>
          <a:buSzTx/>
          <a:buFont typeface="Monotype Sorts" pitchFamily="2" charset="2"/>
          <a:buChar char="•"/>
          <a:tabLst/>
          <a:defRPr kumimoji="1" lang="en-US" sz="2400" b="0" i="0" u="none" strike="noStrike" cap="none" normalizeH="0" baseline="0" smtClean="0">
            <a:ln>
              <a:noFill/>
            </a:ln>
            <a:solidFill>
              <a:schemeClr val="tx1"/>
            </a:solidFill>
            <a:effectLst/>
            <a:latin typeface="Tahoma" pitchFamily="34" charset="0"/>
            <a:ea typeface="SimSun" pitchFamily="2" charset="-122"/>
          </a:defRPr>
        </a:defPPr>
      </a:lstStyle>
    </a:lnDef>
  </a:objectDefaults>
  <a:extraClrSchemeLst>
    <a:extraClrScheme>
      <a:clrScheme name="Pittura contemporanea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Pittura contemporanea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Pittura contemporanea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ittura contemporanea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Pittura contemporanea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Pittura contemporanea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Pittura contemporanea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PhD_course_giambene_queuing_theory</Template>
  <TotalTime>0</TotalTime>
  <Words>3184</Words>
  <Application>Microsoft Office PowerPoint</Application>
  <PresentationFormat>On-screen Show (4:3)</PresentationFormat>
  <Paragraphs>329</Paragraphs>
  <Slides>42</Slides>
  <Notes>21</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42</vt:i4>
      </vt:variant>
    </vt:vector>
  </HeadingPairs>
  <TitlesOfParts>
    <vt:vector size="57" baseType="lpstr">
      <vt:lpstr>FreeSans</vt:lpstr>
      <vt:lpstr>Cambria Math</vt:lpstr>
      <vt:lpstr>Courier New</vt:lpstr>
      <vt:lpstr>Wingdings</vt:lpstr>
      <vt:lpstr>Arial</vt:lpstr>
      <vt:lpstr>Symbol</vt:lpstr>
      <vt:lpstr>Monotype Sorts</vt:lpstr>
      <vt:lpstr>Neue Helvetica W01</vt:lpstr>
      <vt:lpstr>Times New Roman</vt:lpstr>
      <vt:lpstr>Arial Black</vt:lpstr>
      <vt:lpstr>Tahoma</vt:lpstr>
      <vt:lpstr>Helvetica</vt:lpstr>
      <vt:lpstr>PhD_course_giambene_queuing_theory</vt:lpstr>
      <vt:lpstr>Picture</vt:lpstr>
      <vt:lpstr>Equation</vt:lpstr>
      <vt:lpstr>PowerPoint Presentation</vt:lpstr>
      <vt:lpstr>PowerPoint Presentation</vt:lpstr>
      <vt:lpstr>PowerPoint Presentation</vt:lpstr>
      <vt:lpstr>Queuing Systems</vt:lpstr>
      <vt:lpstr>Queuing Systems (cont’d)</vt:lpstr>
      <vt:lpstr>Queues in Telecommunications</vt:lpstr>
      <vt:lpstr>Cont.….</vt:lpstr>
      <vt:lpstr>Queuing Systems: Terminology</vt:lpstr>
      <vt:lpstr>Cont.…</vt:lpstr>
      <vt:lpstr>Cont.…</vt:lpstr>
      <vt:lpstr>Queuing System: Basic Notations</vt:lpstr>
      <vt:lpstr>Queue Analysis</vt:lpstr>
      <vt:lpstr>Queue Performance Parameters</vt:lpstr>
      <vt:lpstr>Kendall’s Notation for Queuing Systems</vt:lpstr>
      <vt:lpstr>Service Time Distribution</vt:lpstr>
      <vt:lpstr>PowerPoint Presentation</vt:lpstr>
      <vt:lpstr>PowerPoint Presentation</vt:lpstr>
      <vt:lpstr>Number of Servers</vt:lpstr>
      <vt:lpstr>Service Disciplines</vt:lpstr>
      <vt:lpstr>Example (Kendall’s Notation)</vt:lpstr>
      <vt:lpstr>Service Policy vs. Scheduling</vt:lpstr>
      <vt:lpstr>Main Performance Parameters for a Queue</vt:lpstr>
      <vt:lpstr>Queue Stability (Steady-State)</vt:lpstr>
      <vt:lpstr>Little Formula (1961)</vt:lpstr>
      <vt:lpstr>Little Formula (cont’d)</vt:lpstr>
      <vt:lpstr>Example (Little’s formula)</vt:lpstr>
      <vt:lpstr>Exercise (Little’s formula)</vt:lpstr>
      <vt:lpstr>Queuing Models</vt:lpstr>
      <vt:lpstr>Cont.…</vt:lpstr>
      <vt:lpstr>Types of queue</vt:lpstr>
      <vt:lpstr>PowerPoint Presentation</vt:lpstr>
      <vt:lpstr>A Markov Chain</vt:lpstr>
      <vt:lpstr>Birth-death process</vt:lpstr>
      <vt:lpstr>Birth-death process (cont…)</vt:lpstr>
      <vt:lpstr>Birth-Death Markov Chains</vt:lpstr>
      <vt:lpstr>The M/M/1 Queue</vt:lpstr>
      <vt:lpstr>M/M/1 Operating Characteristics</vt:lpstr>
      <vt:lpstr>M/M/1 Operating Characteristics (cont…)</vt:lpstr>
      <vt:lpstr>Example (fast food restaurant)</vt:lpstr>
      <vt:lpstr>Example (M/M/1 model)</vt:lpstr>
      <vt:lpstr>Example (M/M/1 model)</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2013-11-17T13:56:15Z</dcterms:created>
  <dcterms:modified xsi:type="dcterms:W3CDTF">2023-06-01T06:20:29Z</dcterms:modified>
</cp:coreProperties>
</file>