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9" r:id="rId3"/>
    <p:sldMasterId id="2147483661" r:id="rId4"/>
    <p:sldMasterId id="2147483663" r:id="rId5"/>
    <p:sldMasterId id="2147483665" r:id="rId6"/>
  </p:sldMasterIdLst>
  <p:notesMasterIdLst>
    <p:notesMasterId r:id="rId4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sWJHhsmTwMnRpXrVS9SQBEk5h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3E6F88-9973-43A9-9430-94C4B6D74AD3}">
  <a:tblStyle styleId="{3B3E6F88-9973-43A9-9430-94C4B6D74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50" Type="http://customschemas.google.com/relationships/presentationmetadata" Target="metadata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40362" y="0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8487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40362" y="6948487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3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8:notes"/>
          <p:cNvSpPr txBox="1"/>
          <p:nvPr/>
        </p:nvSpPr>
        <p:spPr>
          <a:xfrm>
            <a:off x="5440362" y="6948487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1294" name="Google Shape;1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95" name="Google Shape;1295;p1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23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95" name="Google Shape;1395;p2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28:notes"/>
          <p:cNvSpPr txBox="1"/>
          <p:nvPr/>
        </p:nvSpPr>
        <p:spPr>
          <a:xfrm>
            <a:off x="5440362" y="6948487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3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7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>
                <a:solidFill>
                  <a:srgbClr val="6F71A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67676"/>
                </a:solidFill>
              </a:defRPr>
            </a:lvl1pPr>
            <a:lvl2pPr lvl="1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25"/>
              </a:spcBef>
              <a:spcAft>
                <a:spcPts val="0"/>
              </a:spcAft>
              <a:buSzPts val="2016"/>
              <a:buNone/>
              <a:defRPr/>
            </a:lvl4pPr>
            <a:lvl5pPr lvl="4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57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3A3A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7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5"/>
          <p:cNvSpPr txBox="1"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3600"/>
              <a:buFont typeface="Verdana"/>
              <a:buNone/>
              <a:defRPr sz="3600" b="0" cap="none">
                <a:solidFill>
                  <a:srgbClr val="767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5"/>
          <p:cNvSpPr txBox="1"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91425" bIns="45700" anchor="t" anchorCtr="0">
            <a:noAutofit/>
          </a:bodyPr>
          <a:lstStyle>
            <a:lvl1pPr marL="457200" marR="36576" lvl="0" indent="-228600" algn="l">
              <a:spcBef>
                <a:spcPts val="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3A3B66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25"/>
              </a:spcBef>
              <a:spcAft>
                <a:spcPts val="0"/>
              </a:spcAft>
              <a:buSzPts val="156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55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5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5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7"/>
          <p:cNvSpPr txBox="1"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3600"/>
              <a:buFont typeface="Verdana"/>
              <a:buNone/>
              <a:defRPr sz="3600" b="0">
                <a:solidFill>
                  <a:srgbClr val="767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body" idx="1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spcBef>
                <a:spcPts val="250"/>
              </a:spcBef>
              <a:spcAft>
                <a:spcPts val="0"/>
              </a:spcAft>
              <a:buSzPts val="1200"/>
              <a:buChar char="◦"/>
              <a:defRPr sz="1200">
                <a:solidFill>
                  <a:srgbClr val="FFFFFF"/>
                </a:solidFill>
              </a:defRPr>
            </a:lvl2pPr>
            <a:lvl3pPr marL="1371600" lvl="2" indent="-292100" algn="l">
              <a:spcBef>
                <a:spcPts val="250"/>
              </a:spcBef>
              <a:spcAft>
                <a:spcPts val="0"/>
              </a:spcAft>
              <a:buSzPts val="1000"/>
              <a:buChar char="●"/>
              <a:defRPr sz="1000">
                <a:solidFill>
                  <a:srgbClr val="FFFFFF"/>
                </a:solidFill>
              </a:defRPr>
            </a:lvl3pPr>
            <a:lvl4pPr marL="1828800" lvl="3" indent="-292608" algn="l">
              <a:spcBef>
                <a:spcPts val="225"/>
              </a:spcBef>
              <a:spcAft>
                <a:spcPts val="0"/>
              </a:spcAft>
              <a:buSzPts val="1008"/>
              <a:buChar char="◦"/>
              <a:defRPr sz="900">
                <a:solidFill>
                  <a:srgbClr val="FFFFFF"/>
                </a:solidFill>
              </a:defRPr>
            </a:lvl4pPr>
            <a:lvl5pPr marL="2286000" lvl="4" indent="-285750" algn="l">
              <a:spcBef>
                <a:spcPts val="250"/>
              </a:spcBef>
              <a:spcAft>
                <a:spcPts val="0"/>
              </a:spcAft>
              <a:buSzPts val="900"/>
              <a:buChar char="●"/>
              <a:defRPr sz="9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>
            <a:spLocks noGrp="1"/>
          </p:cNvSpPr>
          <p:nvPr>
            <p:ph type="pic" idx="2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rgbClr val="4D4D4D"/>
          </a:solidFill>
          <a:ln>
            <a:noFill/>
          </a:ln>
        </p:spPr>
      </p:sp>
      <p:sp>
        <p:nvSpPr>
          <p:cNvPr id="134" name="Google Shape;134;p57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lip Art and Text" type="clipArtAndTx">
  <p:cSld name="CLIPART_AND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>
            <a:spLocks noGrp="1"/>
          </p:cNvSpPr>
          <p:nvPr>
            <p:ph type="clipArt" idx="2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 rot="5400000">
            <a:off x="4991101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body" idx="1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sz="2200" b="1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body" idx="1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marR="18288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1"/>
                </a:solidFill>
              </a:defRPr>
            </a:lvl3pPr>
            <a:lvl4pPr marL="1828800" lvl="3" indent="-228600" algn="l">
              <a:spcBef>
                <a:spcPts val="225"/>
              </a:spcBef>
              <a:spcAft>
                <a:spcPts val="0"/>
              </a:spcAft>
              <a:buSzPts val="1008"/>
              <a:buNone/>
              <a:defRPr sz="900">
                <a:solidFill>
                  <a:schemeClr val="dk1"/>
                </a:solidFill>
              </a:defRPr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body" idx="2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7084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>
                <a:solidFill>
                  <a:schemeClr val="dk1"/>
                </a:solidFill>
              </a:defRPr>
            </a:lvl1pPr>
            <a:lvl2pPr marL="914400" lvl="1" indent="-393700" algn="l">
              <a:spcBef>
                <a:spcPts val="250"/>
              </a:spcBef>
              <a:spcAft>
                <a:spcPts val="0"/>
              </a:spcAft>
              <a:buSzPts val="2600"/>
              <a:buChar char="◦"/>
              <a:defRPr sz="2600"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25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70839" algn="l">
              <a:spcBef>
                <a:spcPts val="225"/>
              </a:spcBef>
              <a:spcAft>
                <a:spcPts val="0"/>
              </a:spcAft>
              <a:buSzPts val="2240"/>
              <a:buChar char="◦"/>
              <a:defRPr sz="2000"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228600" algn="l">
              <a:spcBef>
                <a:spcPts val="25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25"/>
              </a:spcBef>
              <a:spcAft>
                <a:spcPts val="0"/>
              </a:spcAft>
              <a:buSzPts val="1792"/>
              <a:buNone/>
              <a:defRPr sz="1600" b="1"/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body" idx="2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45700" anchor="ctr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25"/>
              </a:spcBef>
              <a:spcAft>
                <a:spcPts val="0"/>
              </a:spcAft>
              <a:buSzPts val="1792"/>
              <a:buNone/>
              <a:defRPr sz="1600" b="1"/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body" idx="3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5052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392" algn="l">
              <a:spcBef>
                <a:spcPts val="225"/>
              </a:spcBef>
              <a:spcAft>
                <a:spcPts val="0"/>
              </a:spcAft>
              <a:buSzPts val="1792"/>
              <a:buChar char="◦"/>
              <a:defRPr sz="1600"/>
            </a:lvl4pPr>
            <a:lvl5pPr marL="2286000" lvl="4" indent="-3302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4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5052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392" algn="l">
              <a:spcBef>
                <a:spcPts val="225"/>
              </a:spcBef>
              <a:spcAft>
                <a:spcPts val="0"/>
              </a:spcAft>
              <a:buSzPts val="1792"/>
              <a:buChar char="◦"/>
              <a:defRPr sz="1600"/>
            </a:lvl4pPr>
            <a:lvl5pPr marL="2286000" lvl="4" indent="-3302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3"/>
          <p:cNvSpPr txBox="1">
            <a:spLocks noGrp="1"/>
          </p:cNvSpPr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body" idx="1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6068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marL="914400" lvl="1" indent="-3683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marL="1371600" lvl="2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 sz="1800"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2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6068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marL="914400" lvl="1" indent="-3683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marL="1371600" lvl="2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 sz="1800"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w="9525" cap="rnd" cmpd="sng">
            <a:solidFill>
              <a:srgbClr val="A4A3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3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39"/>
          <p:cNvSpPr txBox="1">
            <a:spLocks noGrp="1"/>
          </p:cNvSpPr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w="9525" cap="rnd" cmpd="sng">
            <a:solidFill>
              <a:srgbClr val="A4A3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41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w="9525" cap="rnd" cmpd="sng">
            <a:solidFill>
              <a:srgbClr val="A4A3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44"/>
          <p:cNvSpPr txBox="1">
            <a:spLocks noGrp="1"/>
          </p:cNvSpPr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w="9525" cap="rnd" cmpd="sng">
            <a:solidFill>
              <a:srgbClr val="A4A3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46"/>
          <p:cNvSpPr txBox="1">
            <a:spLocks noGrp="1"/>
          </p:cNvSpPr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4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w="9525" cap="rnd" cmpd="sng">
            <a:solidFill>
              <a:srgbClr val="A4A3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54"/>
          <p:cNvSpPr txBox="1">
            <a:spLocks noGrp="1"/>
          </p:cNvSpPr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2" name="Google Shape;112;p54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3" name="Google Shape;113;p54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4" name="Google Shape;114;p54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5" name="Google Shape;115;p54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6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name="adj" fmla="val 449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w="9525" cap="rnd" cmpd="sng">
            <a:solidFill>
              <a:srgbClr val="A4A3A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6"/>
          <p:cNvSpPr/>
          <p:nvPr/>
        </p:nvSpPr>
        <p:spPr>
          <a:xfrm>
            <a:off x="6400800" y="433387"/>
            <a:ext cx="2324100" cy="4343400"/>
          </a:xfrm>
          <a:custGeom>
            <a:avLst/>
            <a:gdLst/>
            <a:ahLst/>
            <a:cxnLst/>
            <a:rect l="l" t="t" r="r" b="b"/>
            <a:pathLst>
              <a:path w="2324100" h="4343400" extrusionOk="0">
                <a:moveTo>
                  <a:pt x="0" y="0"/>
                </a:moveTo>
                <a:lnTo>
                  <a:pt x="2260234" y="0"/>
                </a:lnTo>
                <a:lnTo>
                  <a:pt x="2260234" y="0"/>
                </a:lnTo>
                <a:cubicBezTo>
                  <a:pt x="2268620" y="0"/>
                  <a:pt x="2276926" y="1652"/>
                  <a:pt x="2284674" y="4861"/>
                </a:cubicBezTo>
                <a:cubicBezTo>
                  <a:pt x="2292422" y="8071"/>
                  <a:pt x="2299463" y="12775"/>
                  <a:pt x="2305394" y="18705"/>
                </a:cubicBezTo>
                <a:cubicBezTo>
                  <a:pt x="2311324" y="24636"/>
                  <a:pt x="2316028" y="31677"/>
                  <a:pt x="2319238" y="39425"/>
                </a:cubicBezTo>
                <a:cubicBezTo>
                  <a:pt x="2322447" y="47173"/>
                  <a:pt x="2324100" y="55479"/>
                  <a:pt x="2324100" y="63866"/>
                </a:cubicBezTo>
                <a:lnTo>
                  <a:pt x="2324100" y="4343400"/>
                </a:lnTo>
                <a:lnTo>
                  <a:pt x="0" y="4343400"/>
                </a:lnTo>
                <a:close/>
              </a:path>
            </a:pathLst>
          </a:custGeom>
          <a:solidFill>
            <a:srgbClr val="1C1C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6"/>
          <p:cNvSpPr txBox="1">
            <a:spLocks noGrp="1"/>
          </p:cNvSpPr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6" name="Google Shape;126;p56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dt" idx="10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ftr" idx="11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sldNum" idx="12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sz="1000" b="0" i="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3286125" y="1571625"/>
            <a:ext cx="5486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4100"/>
              <a:buFont typeface="Verdana"/>
              <a:buNone/>
            </a:pPr>
            <a:r>
              <a:rPr lang="en-US" sz="41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8086/8088 Microprocessor and its pin configuration</a:t>
            </a:r>
            <a:endParaRPr/>
          </a:p>
        </p:txBody>
      </p:sp>
      <p:pic>
        <p:nvPicPr>
          <p:cNvPr id="142" name="Google Shape;142;p1" descr="80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619125"/>
            <a:ext cx="2547937" cy="2667000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43" name="Google Shape;143;p1"/>
          <p:cNvSpPr txBox="1"/>
          <p:nvPr/>
        </p:nvSpPr>
        <p:spPr>
          <a:xfrm>
            <a:off x="304800" y="4191000"/>
            <a:ext cx="8382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</a:pPr>
            <a:r>
              <a:rPr lang="en-US" sz="2100" b="1" i="0" u="sng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r>
              <a:rPr lang="en-US" sz="2100" b="1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</a:pPr>
            <a:r>
              <a:rPr lang="en-US" sz="2100" b="1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1. MICROPROCESSORS AND INTERFACING PROGRAMMING AND HARDWARE, SECOND EDITION, D.V. HALL </a:t>
            </a:r>
            <a:r>
              <a:rPr lang="en-US" sz="21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CHAPTER 7, CHAPTER 11 </a:t>
            </a:r>
            <a:endParaRPr sz="2100" b="1" i="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i="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" name="Google Shape;1224;p10"/>
          <p:cNvGraphicFramePr/>
          <p:nvPr/>
        </p:nvGraphicFramePr>
        <p:xfrm>
          <a:off x="11049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Characteristics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5" name="Google Shape;1225;p10"/>
          <p:cNvGraphicFramePr/>
          <p:nvPr/>
        </p:nvGraphicFramePr>
        <p:xfrm>
          <a:off x="11049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Interrupt acknowledge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6" name="Google Shape;1226;p10"/>
          <p:cNvGraphicFramePr/>
          <p:nvPr/>
        </p:nvGraphicFramePr>
        <p:xfrm>
          <a:off x="11049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Read I/O port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7" name="Google Shape;1227;p10"/>
          <p:cNvGraphicFramePr/>
          <p:nvPr/>
        </p:nvGraphicFramePr>
        <p:xfrm>
          <a:off x="11049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Write I/O port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8" name="Google Shape;1228;p10"/>
          <p:cNvGraphicFramePr/>
          <p:nvPr/>
        </p:nvGraphicFramePr>
        <p:xfrm>
          <a:off x="11049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Halt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9" name="Google Shape;1229;p10"/>
          <p:cNvGraphicFramePr/>
          <p:nvPr/>
        </p:nvGraphicFramePr>
        <p:xfrm>
          <a:off x="11049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Code access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D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0" name="Google Shape;1230;p10"/>
          <p:cNvGraphicFramePr/>
          <p:nvPr/>
        </p:nvGraphicFramePr>
        <p:xfrm>
          <a:off x="11049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Read memory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1" name="Google Shape;1231;p10"/>
          <p:cNvGraphicFramePr/>
          <p:nvPr/>
        </p:nvGraphicFramePr>
        <p:xfrm>
          <a:off x="1104900" y="521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Write memory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2" name="Google Shape;1232;p10"/>
          <p:cNvGraphicFramePr/>
          <p:nvPr/>
        </p:nvGraphicFramePr>
        <p:xfrm>
          <a:off x="11049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Inactive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3" name="Google Shape;1233;p10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S0, S1 and S2 Signals </a:t>
            </a:r>
            <a:endParaRPr/>
          </a:p>
        </p:txBody>
      </p:sp>
      <p:sp>
        <p:nvSpPr>
          <p:cNvPr id="1234" name="Google Shape;1234;p10"/>
          <p:cNvSpPr/>
          <p:nvPr/>
        </p:nvSpPr>
        <p:spPr>
          <a:xfrm>
            <a:off x="8072437" y="614362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darken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" name="Google Shape;1239;p11"/>
          <p:cNvGraphicFramePr/>
          <p:nvPr/>
        </p:nvGraphicFramePr>
        <p:xfrm>
          <a:off x="500062" y="1928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20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0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A17/S4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A16/S3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         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      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 segment access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         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 segment access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        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segment access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 segment access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0" name="Google Shape;1240;p11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A17/S4, A16/S3 Address/Status </a:t>
            </a:r>
            <a:endParaRPr/>
          </a:p>
        </p:txBody>
      </p:sp>
      <p:sp>
        <p:nvSpPr>
          <p:cNvPr id="1241" name="Google Shape;1241;p11"/>
          <p:cNvSpPr/>
          <p:nvPr/>
        </p:nvSpPr>
        <p:spPr>
          <a:xfrm>
            <a:off x="8072437" y="614362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darken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2"/>
          <p:cNvSpPr txBox="1"/>
          <p:nvPr/>
        </p:nvSpPr>
        <p:spPr>
          <a:xfrm>
            <a:off x="228600" y="1143000"/>
            <a:ext cx="8915400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A18/S5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status of the interrupt enable flag bit is updated at the beginning of each cycle.  The status of the flag is indicated through this pin.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A19/S6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When Low, it indicates that 8086 is in control of the bus. During a "Hold acknowledge" clock period, the 8086 tri-states the S6 pin and thus allows another bus master to take control of the status bus. </a:t>
            </a:r>
            <a:endParaRPr/>
          </a:p>
        </p:txBody>
      </p:sp>
      <p:sp>
        <p:nvSpPr>
          <p:cNvPr id="1247" name="Google Shape;1247;p12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A19/S6, A18/S5 Address/Status </a:t>
            </a:r>
            <a:endParaRPr/>
          </a:p>
        </p:txBody>
      </p:sp>
      <p:sp>
        <p:nvSpPr>
          <p:cNvPr id="1248" name="Google Shape;1248;p12"/>
          <p:cNvSpPr/>
          <p:nvPr/>
        </p:nvSpPr>
        <p:spPr>
          <a:xfrm>
            <a:off x="8072437" y="614362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darken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3" name="Google Shape;1253;p13"/>
          <p:cNvGraphicFramePr/>
          <p:nvPr/>
        </p:nvGraphicFramePr>
        <p:xfrm>
          <a:off x="242887" y="25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QS1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QS0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Characteristics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4" name="Google Shape;1254;p13"/>
          <p:cNvGraphicFramePr/>
          <p:nvPr/>
        </p:nvGraphicFramePr>
        <p:xfrm>
          <a:off x="242887" y="31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operation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D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5" name="Google Shape;1255;p13"/>
          <p:cNvGraphicFramePr/>
          <p:nvPr/>
        </p:nvGraphicFramePr>
        <p:xfrm>
          <a:off x="242887" y="37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byte of opcode from queue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6" name="Google Shape;1256;p13"/>
          <p:cNvGraphicFramePr/>
          <p:nvPr/>
        </p:nvGraphicFramePr>
        <p:xfrm>
          <a:off x="242887" y="42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Empty the queue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7" name="Google Shape;1257;p13"/>
          <p:cNvGraphicFramePr/>
          <p:nvPr/>
        </p:nvGraphicFramePr>
        <p:xfrm>
          <a:off x="242887" y="47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Subsequent byte from queue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8" name="Google Shape;1258;p13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QS0 and QS1 Signals</a:t>
            </a:r>
            <a:endParaRPr/>
          </a:p>
        </p:txBody>
      </p:sp>
      <p:sp>
        <p:nvSpPr>
          <p:cNvPr id="1259" name="Google Shape;1259;p13"/>
          <p:cNvSpPr/>
          <p:nvPr/>
        </p:nvSpPr>
        <p:spPr>
          <a:xfrm>
            <a:off x="8072437" y="614362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darken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5" name="Google Shape;1265;p14"/>
          <p:cNvSpPr txBox="1">
            <a:spLocks noGrp="1"/>
          </p:cNvSpPr>
          <p:nvPr>
            <p:ph type="body" idx="1"/>
          </p:nvPr>
        </p:nvSpPr>
        <p:spPr>
          <a:xfrm>
            <a:off x="323850" y="333375"/>
            <a:ext cx="84248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INTA</a:t>
            </a:r>
            <a:endParaRPr/>
          </a:p>
          <a:p>
            <a:pPr marL="547687" marR="0" lvl="1" indent="-200024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 Acknowledge generated by the microprocessor in response to INTR. Causes the interrupt vector to be put onto the data bus.</a:t>
            </a:r>
            <a:endParaRPr/>
          </a:p>
          <a:p>
            <a:pPr marL="265112" marR="0" lvl="0" indent="-265112" algn="just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BHE</a:t>
            </a:r>
            <a:endParaRPr/>
          </a:p>
          <a:p>
            <a:pPr marL="547687" marR="0" lvl="1" indent="-200024" algn="just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 High Enable. Enables the most significant data bus bits (D15-D8) during a read or write operation.</a:t>
            </a:r>
            <a:endParaRPr/>
          </a:p>
          <a:p>
            <a:pPr marL="265112" marR="0" lvl="0" indent="-2651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VCC/GND</a:t>
            </a:r>
            <a:endParaRPr/>
          </a:p>
          <a:p>
            <a:pPr marL="547687" marR="0" lvl="1" indent="-20002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 supply (5V) and GND (0V)</a:t>
            </a:r>
            <a:endParaRPr/>
          </a:p>
          <a:p>
            <a:pPr marL="265112" marR="0" lvl="0" indent="-2651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MN/MX</a:t>
            </a:r>
            <a:endParaRPr/>
          </a:p>
          <a:p>
            <a:pPr marL="547687" marR="0" lvl="1" indent="-20002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minimum (5V) or maximum mode (0V) of operation.</a:t>
            </a:r>
            <a:endParaRPr/>
          </a:p>
        </p:txBody>
      </p:sp>
      <p:cxnSp>
        <p:nvCxnSpPr>
          <p:cNvPr id="1266" name="Google Shape;1266;p14"/>
          <p:cNvCxnSpPr/>
          <p:nvPr/>
        </p:nvCxnSpPr>
        <p:spPr>
          <a:xfrm>
            <a:off x="755650" y="404812"/>
            <a:ext cx="8651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7" name="Google Shape;1267;p14"/>
          <p:cNvCxnSpPr/>
          <p:nvPr/>
        </p:nvCxnSpPr>
        <p:spPr>
          <a:xfrm>
            <a:off x="785812" y="185737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8" name="Google Shape;1268;p14"/>
          <p:cNvCxnSpPr/>
          <p:nvPr/>
        </p:nvCxnSpPr>
        <p:spPr>
          <a:xfrm>
            <a:off x="1428750" y="4000500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5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4" name="Google Shape;1274;p15"/>
          <p:cNvSpPr txBox="1">
            <a:spLocks noGrp="1"/>
          </p:cNvSpPr>
          <p:nvPr>
            <p:ph type="body" idx="1"/>
          </p:nvPr>
        </p:nvSpPr>
        <p:spPr>
          <a:xfrm>
            <a:off x="685800" y="476250"/>
            <a:ext cx="77724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RQ/GT1 and RQ/GT0</a:t>
            </a:r>
            <a:endParaRPr/>
          </a:p>
          <a:p>
            <a:pPr marL="547687" marR="0" lvl="1" indent="-20002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Request/grant pins request/grant direct memory accesses (DMA) during maximum mode operation. </a:t>
            </a:r>
            <a:endParaRPr/>
          </a:p>
          <a:p>
            <a:pPr marL="265112" marR="0" lvl="0" indent="-2651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LOCK</a:t>
            </a:r>
            <a:endParaRPr/>
          </a:p>
          <a:p>
            <a:pPr marL="547687" marR="0" lvl="1" indent="-20002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Lock output is used to lock peripherals off the system. Activated by using the LOCK: prefix on any instruction.</a:t>
            </a:r>
            <a:endParaRPr/>
          </a:p>
        </p:txBody>
      </p:sp>
      <p:cxnSp>
        <p:nvCxnSpPr>
          <p:cNvPr id="1275" name="Google Shape;1275;p15"/>
          <p:cNvCxnSpPr/>
          <p:nvPr/>
        </p:nvCxnSpPr>
        <p:spPr>
          <a:xfrm>
            <a:off x="1116012" y="549275"/>
            <a:ext cx="5048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6" name="Google Shape;1276;p15"/>
          <p:cNvCxnSpPr/>
          <p:nvPr/>
        </p:nvCxnSpPr>
        <p:spPr>
          <a:xfrm>
            <a:off x="1835150" y="54927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7" name="Google Shape;1277;p15"/>
          <p:cNvCxnSpPr/>
          <p:nvPr/>
        </p:nvCxnSpPr>
        <p:spPr>
          <a:xfrm>
            <a:off x="3348037" y="549275"/>
            <a:ext cx="503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8" name="Google Shape;1278;p15"/>
          <p:cNvCxnSpPr/>
          <p:nvPr/>
        </p:nvCxnSpPr>
        <p:spPr>
          <a:xfrm>
            <a:off x="4067175" y="549275"/>
            <a:ext cx="649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9" name="Google Shape;1279;p15"/>
          <p:cNvCxnSpPr/>
          <p:nvPr/>
        </p:nvCxnSpPr>
        <p:spPr>
          <a:xfrm>
            <a:off x="1042987" y="2000250"/>
            <a:ext cx="12255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6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534400" cy="504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/>
          <a:p>
            <a:pPr marL="265112" marR="0" lvl="0" indent="-2651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 is used to request a hardware interrupt.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recognized by the processor only when IF = 1, otherwise it is ignored (STI instruction sets this flag bit).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request on this line can be disabled (or masked) by making IF = 0 (use instruction CLI)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INTR becomes </a:t>
            </a: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IF = 1, the 8086 enters an interrupt acknowledge cycle (INTA becomes active) after the current instruction has completed execution.</a:t>
            </a:r>
            <a:endParaRPr/>
          </a:p>
        </p:txBody>
      </p:sp>
      <p:sp>
        <p:nvSpPr>
          <p:cNvPr id="1285" name="Google Shape;1285;p16"/>
          <p:cNvSpPr txBox="1"/>
          <p:nvPr/>
        </p:nvSpPr>
        <p:spPr>
          <a:xfrm>
            <a:off x="0" y="0"/>
            <a:ext cx="9144000" cy="15716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 (input)</a:t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Interrupt Request Pin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7"/>
          <p:cNvSpPr txBox="1">
            <a:spLocks noGrp="1"/>
          </p:cNvSpPr>
          <p:nvPr>
            <p:ph type="body" idx="1"/>
          </p:nvPr>
        </p:nvSpPr>
        <p:spPr>
          <a:xfrm>
            <a:off x="500062" y="1928812"/>
            <a:ext cx="8272462" cy="450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/>
          <a:p>
            <a:pPr marL="265112" marR="0" lvl="0" indent="-265112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Non Maskable Interrupt input is similar to INTR except that the NMI interrupt does not check to see if the IF flag bit is at logic 1.</a:t>
            </a:r>
            <a:endParaRPr/>
          </a:p>
          <a:p>
            <a:pPr marL="265112" marR="0" lvl="0" indent="-122871" algn="just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interrupt cannot be masked (or disabled) and no acknowledgment is required.</a:t>
            </a:r>
            <a:endParaRPr/>
          </a:p>
          <a:p>
            <a:pPr marL="265112" marR="0" lvl="0" indent="-122871" algn="just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should be reserved for “catastrophic” events such as power failure or memory errors.</a:t>
            </a:r>
            <a:endParaRPr/>
          </a:p>
        </p:txBody>
      </p:sp>
      <p:sp>
        <p:nvSpPr>
          <p:cNvPr id="1291" name="Google Shape;1291;p17"/>
          <p:cNvSpPr txBox="1"/>
          <p:nvPr/>
        </p:nvSpPr>
        <p:spPr>
          <a:xfrm>
            <a:off x="0" y="0"/>
            <a:ext cx="9144000" cy="15716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NMI (input) Non-Maskable Interrupt 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8"/>
          <p:cNvSpPr txBox="1">
            <a:spLocks noGrp="1"/>
          </p:cNvSpPr>
          <p:nvPr>
            <p:ph type="title"/>
          </p:nvPr>
        </p:nvSpPr>
        <p:spPr>
          <a:xfrm>
            <a:off x="347662" y="147637"/>
            <a:ext cx="84582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8086 External Interrupt Connections</a:t>
            </a:r>
            <a:endParaRPr/>
          </a:p>
        </p:txBody>
      </p:sp>
      <p:sp>
        <p:nvSpPr>
          <p:cNvPr id="1298" name="Google Shape;1298;p18"/>
          <p:cNvSpPr txBox="1"/>
          <p:nvPr/>
        </p:nvSpPr>
        <p:spPr>
          <a:xfrm>
            <a:off x="657225" y="1154112"/>
            <a:ext cx="60690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Non-Maskable Interrupt		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Interrupt Request</a:t>
            </a:r>
            <a:endParaRPr/>
          </a:p>
        </p:txBody>
      </p:sp>
      <p:sp>
        <p:nvSpPr>
          <p:cNvPr id="1299" name="Google Shape;1299;p18"/>
          <p:cNvSpPr txBox="1"/>
          <p:nvPr/>
        </p:nvSpPr>
        <p:spPr>
          <a:xfrm>
            <a:off x="1143000" y="4073525"/>
            <a:ext cx="3505200" cy="5746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0" name="Google Shape;1300;p18"/>
          <p:cNvSpPr txBox="1"/>
          <p:nvPr/>
        </p:nvSpPr>
        <p:spPr>
          <a:xfrm>
            <a:off x="1828800" y="4191000"/>
            <a:ext cx="20288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 Logic</a:t>
            </a:r>
            <a:endParaRPr/>
          </a:p>
        </p:txBody>
      </p:sp>
      <p:sp>
        <p:nvSpPr>
          <p:cNvPr id="1301" name="Google Shape;1301;p18"/>
          <p:cNvSpPr txBox="1"/>
          <p:nvPr/>
        </p:nvSpPr>
        <p:spPr>
          <a:xfrm>
            <a:off x="1155700" y="5035550"/>
            <a:ext cx="782637" cy="709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</p:txBody>
      </p:sp>
      <p:sp>
        <p:nvSpPr>
          <p:cNvPr id="1302" name="Google Shape;1302;p18"/>
          <p:cNvSpPr txBox="1"/>
          <p:nvPr/>
        </p:nvSpPr>
        <p:spPr>
          <a:xfrm>
            <a:off x="2063750" y="5032375"/>
            <a:ext cx="782637" cy="709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endParaRPr/>
          </a:p>
        </p:txBody>
      </p:sp>
      <p:sp>
        <p:nvSpPr>
          <p:cNvPr id="1303" name="Google Shape;1303;p18"/>
          <p:cNvSpPr txBox="1"/>
          <p:nvPr/>
        </p:nvSpPr>
        <p:spPr>
          <a:xfrm>
            <a:off x="2971800" y="5029200"/>
            <a:ext cx="782637" cy="709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sp>
        <p:nvSpPr>
          <p:cNvPr id="1304" name="Google Shape;1304;p18"/>
          <p:cNvSpPr txBox="1"/>
          <p:nvPr/>
        </p:nvSpPr>
        <p:spPr>
          <a:xfrm>
            <a:off x="3879850" y="5026025"/>
            <a:ext cx="782637" cy="70961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</p:txBody>
      </p:sp>
      <p:cxnSp>
        <p:nvCxnSpPr>
          <p:cNvPr id="1305" name="Google Shape;1305;p18"/>
          <p:cNvCxnSpPr/>
          <p:nvPr/>
        </p:nvCxnSpPr>
        <p:spPr>
          <a:xfrm rot="10800000">
            <a:off x="1524000" y="4648200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06" name="Google Shape;1306;p18"/>
          <p:cNvCxnSpPr/>
          <p:nvPr/>
        </p:nvCxnSpPr>
        <p:spPr>
          <a:xfrm rot="10800000">
            <a:off x="2438400" y="4648200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07" name="Google Shape;1307;p18"/>
          <p:cNvCxnSpPr/>
          <p:nvPr/>
        </p:nvCxnSpPr>
        <p:spPr>
          <a:xfrm rot="10800000">
            <a:off x="3352800" y="4648200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08" name="Google Shape;1308;p18"/>
          <p:cNvCxnSpPr/>
          <p:nvPr/>
        </p:nvCxnSpPr>
        <p:spPr>
          <a:xfrm rot="10800000">
            <a:off x="4267200" y="4648200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09" name="Google Shape;1309;p18"/>
          <p:cNvSpPr txBox="1"/>
          <p:nvPr/>
        </p:nvSpPr>
        <p:spPr>
          <a:xfrm>
            <a:off x="1143000" y="1828800"/>
            <a:ext cx="3505200" cy="12604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0" name="Google Shape;1310;p18"/>
          <p:cNvSpPr txBox="1"/>
          <p:nvPr/>
        </p:nvSpPr>
        <p:spPr>
          <a:xfrm>
            <a:off x="1828800" y="2133600"/>
            <a:ext cx="20288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 Requesting Device</a:t>
            </a:r>
            <a:endParaRPr/>
          </a:p>
        </p:txBody>
      </p:sp>
      <p:cxnSp>
        <p:nvCxnSpPr>
          <p:cNvPr id="1311" name="Google Shape;1311;p18"/>
          <p:cNvCxnSpPr/>
          <p:nvPr/>
        </p:nvCxnSpPr>
        <p:spPr>
          <a:xfrm>
            <a:off x="2819400" y="3081337"/>
            <a:ext cx="0" cy="9921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12" name="Google Shape;1312;p18"/>
          <p:cNvCxnSpPr/>
          <p:nvPr/>
        </p:nvCxnSpPr>
        <p:spPr>
          <a:xfrm>
            <a:off x="4648200" y="43434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313" name="Google Shape;1313;p18"/>
          <p:cNvSpPr txBox="1"/>
          <p:nvPr/>
        </p:nvSpPr>
        <p:spPr>
          <a:xfrm>
            <a:off x="609600" y="3657600"/>
            <a:ext cx="4648200" cy="259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4" name="Google Shape;1314;p18"/>
          <p:cNvSpPr txBox="1"/>
          <p:nvPr/>
        </p:nvSpPr>
        <p:spPr>
          <a:xfrm>
            <a:off x="609600" y="36576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8086 CPU</a:t>
            </a:r>
            <a:endParaRPr/>
          </a:p>
        </p:txBody>
      </p:sp>
      <p:sp>
        <p:nvSpPr>
          <p:cNvPr id="1315" name="Google Shape;1315;p18"/>
          <p:cNvSpPr txBox="1"/>
          <p:nvPr/>
        </p:nvSpPr>
        <p:spPr>
          <a:xfrm>
            <a:off x="6019800" y="2667000"/>
            <a:ext cx="2133600" cy="335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6" name="Google Shape;1316;p18"/>
          <p:cNvCxnSpPr/>
          <p:nvPr/>
        </p:nvCxnSpPr>
        <p:spPr>
          <a:xfrm rot="10800000">
            <a:off x="8153400" y="3048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17" name="Google Shape;1317;p18"/>
          <p:cNvCxnSpPr/>
          <p:nvPr/>
        </p:nvCxnSpPr>
        <p:spPr>
          <a:xfrm rot="10800000">
            <a:off x="8153400" y="3429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18" name="Google Shape;1318;p18"/>
          <p:cNvCxnSpPr/>
          <p:nvPr/>
        </p:nvCxnSpPr>
        <p:spPr>
          <a:xfrm rot="10800000">
            <a:off x="8153400" y="3810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19" name="Google Shape;1319;p18"/>
          <p:cNvCxnSpPr/>
          <p:nvPr/>
        </p:nvCxnSpPr>
        <p:spPr>
          <a:xfrm rot="10800000">
            <a:off x="8153400" y="4191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20" name="Google Shape;1320;p18"/>
          <p:cNvCxnSpPr/>
          <p:nvPr/>
        </p:nvCxnSpPr>
        <p:spPr>
          <a:xfrm rot="10800000">
            <a:off x="8153400" y="4572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21" name="Google Shape;1321;p18"/>
          <p:cNvCxnSpPr/>
          <p:nvPr/>
        </p:nvCxnSpPr>
        <p:spPr>
          <a:xfrm rot="10800000">
            <a:off x="8153400" y="4953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22" name="Google Shape;1322;p18"/>
          <p:cNvCxnSpPr/>
          <p:nvPr/>
        </p:nvCxnSpPr>
        <p:spPr>
          <a:xfrm rot="10800000">
            <a:off x="8153400" y="5334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23" name="Google Shape;1323;p18"/>
          <p:cNvCxnSpPr/>
          <p:nvPr/>
        </p:nvCxnSpPr>
        <p:spPr>
          <a:xfrm rot="10800000">
            <a:off x="8153400" y="5715000"/>
            <a:ext cx="533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24" name="Google Shape;1324;p18"/>
          <p:cNvSpPr txBox="1"/>
          <p:nvPr/>
        </p:nvSpPr>
        <p:spPr>
          <a:xfrm>
            <a:off x="6096000" y="3810000"/>
            <a:ext cx="2028825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8259A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</a:t>
            </a:r>
            <a:endParaRPr/>
          </a:p>
        </p:txBody>
      </p:sp>
      <p:sp>
        <p:nvSpPr>
          <p:cNvPr id="1325" name="Google Shape;1325;p18"/>
          <p:cNvSpPr txBox="1"/>
          <p:nvPr/>
        </p:nvSpPr>
        <p:spPr>
          <a:xfrm>
            <a:off x="2895600" y="3352800"/>
            <a:ext cx="5572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endParaRPr/>
          </a:p>
        </p:txBody>
      </p:sp>
      <p:sp>
        <p:nvSpPr>
          <p:cNvPr id="1326" name="Google Shape;1326;p18"/>
          <p:cNvSpPr txBox="1"/>
          <p:nvPr/>
        </p:nvSpPr>
        <p:spPr>
          <a:xfrm>
            <a:off x="5334000" y="3962400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endParaRPr/>
          </a:p>
        </p:txBody>
      </p:sp>
      <p:sp>
        <p:nvSpPr>
          <p:cNvPr id="1327" name="Google Shape;1327;p18"/>
          <p:cNvSpPr txBox="1"/>
          <p:nvPr/>
        </p:nvSpPr>
        <p:spPr>
          <a:xfrm>
            <a:off x="1295400" y="57912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</p:txBody>
      </p:sp>
      <p:sp>
        <p:nvSpPr>
          <p:cNvPr id="1328" name="Google Shape;1328;p18"/>
          <p:cNvSpPr txBox="1"/>
          <p:nvPr/>
        </p:nvSpPr>
        <p:spPr>
          <a:xfrm>
            <a:off x="3124200" y="57912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Traps</a:t>
            </a:r>
            <a:endParaRPr/>
          </a:p>
        </p:txBody>
      </p:sp>
      <p:sp>
        <p:nvSpPr>
          <p:cNvPr id="1329" name="Google Shape;1329;p18"/>
          <p:cNvSpPr txBox="1"/>
          <p:nvPr/>
        </p:nvSpPr>
        <p:spPr>
          <a:xfrm>
            <a:off x="5943600" y="1752600"/>
            <a:ext cx="22860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Programmable Interrupt Controller (part of chipset)</a:t>
            </a:r>
            <a:endParaRPr/>
          </a:p>
        </p:txBody>
      </p:sp>
      <p:sp>
        <p:nvSpPr>
          <p:cNvPr id="1330" name="Google Shape;1330;p18"/>
          <p:cNvSpPr/>
          <p:nvPr/>
        </p:nvSpPr>
        <p:spPr>
          <a:xfrm>
            <a:off x="8072437" y="614362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darken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9"/>
          <p:cNvSpPr txBox="1">
            <a:spLocks noGrp="1"/>
          </p:cNvSpPr>
          <p:nvPr>
            <p:ph type="body" idx="1"/>
          </p:nvPr>
        </p:nvSpPr>
        <p:spPr>
          <a:xfrm>
            <a:off x="357187" y="1071562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TEST pin is an input that is tested by the WAIT instruction.</a:t>
            </a:r>
            <a:endParaRPr/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TEST is at logic 0, the WAIT instruction functions as a NOP.</a:t>
            </a:r>
            <a:endParaRPr/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TEST is at logic 1, then the WAIT instruction causes the 8086 to idle, until TEST input becomes a logic 0.</a:t>
            </a:r>
            <a:endParaRPr/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pin is normally driven by the 8087 co-processor (numeric coprocessor).</a:t>
            </a:r>
            <a:endParaRPr/>
          </a:p>
        </p:txBody>
      </p:sp>
      <p:sp>
        <p:nvSpPr>
          <p:cNvPr id="1336" name="Google Shape;1336;p19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(input)</a:t>
            </a:r>
            <a:endParaRPr/>
          </a:p>
        </p:txBody>
      </p:sp>
      <p:sp>
        <p:nvSpPr>
          <p:cNvPr id="1337" name="Google Shape;1337;p19"/>
          <p:cNvSpPr/>
          <p:nvPr/>
        </p:nvSpPr>
        <p:spPr>
          <a:xfrm>
            <a:off x="8234362" y="6329362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darken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8" name="Google Shape;1338;p19"/>
          <p:cNvCxnSpPr/>
          <p:nvPr/>
        </p:nvCxnSpPr>
        <p:spPr>
          <a:xfrm>
            <a:off x="1619250" y="1125537"/>
            <a:ext cx="8651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9" name="Google Shape;1339;p19"/>
          <p:cNvCxnSpPr/>
          <p:nvPr/>
        </p:nvCxnSpPr>
        <p:spPr>
          <a:xfrm>
            <a:off x="1331912" y="2071687"/>
            <a:ext cx="8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0" name="Google Shape;1340;p19"/>
          <p:cNvCxnSpPr/>
          <p:nvPr/>
        </p:nvCxnSpPr>
        <p:spPr>
          <a:xfrm>
            <a:off x="1500187" y="3000375"/>
            <a:ext cx="719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1" name="Google Shape;1341;p19"/>
          <p:cNvCxnSpPr/>
          <p:nvPr/>
        </p:nvCxnSpPr>
        <p:spPr>
          <a:xfrm>
            <a:off x="785812" y="3857625"/>
            <a:ext cx="8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Topics</a:t>
            </a:r>
            <a:endParaRPr/>
          </a:p>
        </p:txBody>
      </p:sp>
      <p:sp>
        <p:nvSpPr>
          <p:cNvPr id="149" name="Google Shape;149;p2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Basic Features</a:t>
            </a:r>
            <a:endParaRPr/>
          </a:p>
          <a:p>
            <a:pPr marL="265112" marR="0" lvl="0" indent="-2651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Pin Diagram</a:t>
            </a:r>
            <a:endParaRPr/>
          </a:p>
          <a:p>
            <a:pPr marL="265112" marR="0" lvl="0" indent="-2651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Minimum and Maximum modes</a:t>
            </a:r>
            <a:endParaRPr/>
          </a:p>
          <a:p>
            <a:pPr marL="265112" marR="0" lvl="0" indent="-2651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Description of the pins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0"/>
          <p:cNvSpPr txBox="1">
            <a:spLocks noGrp="1"/>
          </p:cNvSpPr>
          <p:nvPr>
            <p:ph type="body" idx="1"/>
          </p:nvPr>
        </p:nvSpPr>
        <p:spPr>
          <a:xfrm>
            <a:off x="285750" y="1000125"/>
            <a:ext cx="8534400" cy="54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input is used to insert wait states into processor Bus Cycle.</a:t>
            </a:r>
            <a:endParaRPr/>
          </a:p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READY pin is placed at a logic 0 level, the microprocessor enters into wait states and remains idle.</a:t>
            </a:r>
            <a:endParaRPr/>
          </a:p>
          <a:p>
            <a:pPr marL="265112" marR="0" lvl="0" indent="-22447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READY pin is placed at a logic 1 level, it has no effect on the operation of the processor.</a:t>
            </a:r>
            <a:endParaRPr/>
          </a:p>
          <a:p>
            <a:pPr marL="265112" marR="0" lvl="0" indent="-22447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endParaRPr sz="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sampled at the end of the T2 clock pulse</a:t>
            </a:r>
            <a:endParaRPr/>
          </a:p>
          <a:p>
            <a:pPr marL="547687" marR="0" lvl="1" indent="-1492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Verdana"/>
              <a:buNone/>
            </a:pPr>
            <a:endParaRPr sz="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Usually driven by a slow memory device</a:t>
            </a:r>
            <a:endParaRPr/>
          </a:p>
        </p:txBody>
      </p:sp>
      <p:sp>
        <p:nvSpPr>
          <p:cNvPr id="1347" name="Google Shape;1347;p20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(input)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1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/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HOLD input is used by DMA controller to request a Direct Memory Access (DMA) operation.</a:t>
            </a:r>
            <a:endParaRPr/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HOLD signal is at logic 1, the microprocessor places its address, data and control bus at the high impedance state.</a:t>
            </a:r>
            <a:endParaRPr/>
          </a:p>
          <a:p>
            <a:pPr marL="265112" marR="0" lvl="0" indent="-122871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HOLD pin is at logic 0, the microprocessor works normally.</a:t>
            </a:r>
            <a:endParaRPr/>
          </a:p>
        </p:txBody>
      </p:sp>
      <p:sp>
        <p:nvSpPr>
          <p:cNvPr id="1353" name="Google Shape;1353;p21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(input)</a:t>
            </a:r>
            <a:endParaRPr/>
          </a:p>
        </p:txBody>
      </p:sp>
      <p:sp>
        <p:nvSpPr>
          <p:cNvPr id="1354" name="Google Shape;1354;p21"/>
          <p:cNvSpPr/>
          <p:nvPr/>
        </p:nvSpPr>
        <p:spPr>
          <a:xfrm>
            <a:off x="8072437" y="614362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darken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2"/>
          <p:cNvSpPr txBox="1">
            <a:spLocks noGrp="1"/>
          </p:cNvSpPr>
          <p:nvPr>
            <p:ph type="body" idx="1"/>
          </p:nvPr>
        </p:nvSpPr>
        <p:spPr>
          <a:xfrm>
            <a:off x="285750" y="2000250"/>
            <a:ext cx="8572500" cy="235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Hold acknowledge is made high to indicate to the DMA controller that the processor has entered hold state and it can take control over the system bus for DMA operation.</a:t>
            </a:r>
            <a:endParaRPr/>
          </a:p>
        </p:txBody>
      </p:sp>
      <p:sp>
        <p:nvSpPr>
          <p:cNvPr id="1360" name="Google Shape;1360;p22"/>
          <p:cNvSpPr txBox="1"/>
          <p:nvPr/>
        </p:nvSpPr>
        <p:spPr>
          <a:xfrm>
            <a:off x="0" y="0"/>
            <a:ext cx="9144000" cy="1500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HLDA (output)</a:t>
            </a:r>
            <a:b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Acknowledge Output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3"/>
          <p:cNvSpPr txBox="1"/>
          <p:nvPr/>
        </p:nvSpPr>
        <p:spPr>
          <a:xfrm>
            <a:off x="428625" y="1785937"/>
            <a:ext cx="8286750" cy="403225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accessed from the memory in four different ways: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8 - bit data from Lower (Even) address Bank.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8 - bit data from Higher (Odd) address Bank.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16 - bit data starting from Even Address.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16 - bit data starting from Odd Address.</a:t>
            </a:r>
            <a:endParaRPr/>
          </a:p>
        </p:txBody>
      </p:sp>
      <p:sp>
        <p:nvSpPr>
          <p:cNvPr id="1366" name="Google Shape;1366;p23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8086 Memory Addressing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4"/>
          <p:cNvSpPr txBox="1">
            <a:spLocks noGrp="1"/>
          </p:cNvSpPr>
          <p:nvPr>
            <p:ph type="title"/>
          </p:nvPr>
        </p:nvSpPr>
        <p:spPr>
          <a:xfrm>
            <a:off x="357187" y="500062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 1.</a:t>
            </a: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600" b="1" i="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Accessing 8-bit data from Lower (Even) address bank :</a:t>
            </a:r>
            <a:endParaRPr/>
          </a:p>
        </p:txBody>
      </p:sp>
      <p:sp>
        <p:nvSpPr>
          <p:cNvPr id="1372" name="Google Shape;1372;p24"/>
          <p:cNvSpPr txBox="1">
            <a:spLocks noGrp="1"/>
          </p:cNvSpPr>
          <p:nvPr>
            <p:ph type="body" idx="1"/>
          </p:nvPr>
        </p:nvSpPr>
        <p:spPr>
          <a:xfrm>
            <a:off x="428625" y="1785937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two bank memory module of 8086 based storage system requires one bus-cycle to read/write a data-byte.  </a:t>
            </a:r>
            <a:endParaRPr/>
          </a:p>
          <a:p>
            <a:pPr marL="265112" marR="0" lvl="0" indent="-2651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access a Byte of data in Low-bank, valid address is provided via address pins A1 to A19 together with A0=’0’ and  BHE=’1’. </a:t>
            </a:r>
            <a:endParaRPr/>
          </a:p>
        </p:txBody>
      </p:sp>
      <p:cxnSp>
        <p:nvCxnSpPr>
          <p:cNvPr id="1373" name="Google Shape;1373;p24"/>
          <p:cNvCxnSpPr/>
          <p:nvPr/>
        </p:nvCxnSpPr>
        <p:spPr>
          <a:xfrm>
            <a:off x="857250" y="5000625"/>
            <a:ext cx="9366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5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9" name="Google Shape;1379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404812"/>
            <a:ext cx="8424862" cy="611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6"/>
          <p:cNvSpPr txBox="1">
            <a:spLocks noGrp="1"/>
          </p:cNvSpPr>
          <p:nvPr>
            <p:ph type="title"/>
          </p:nvPr>
        </p:nvSpPr>
        <p:spPr>
          <a:xfrm>
            <a:off x="357187" y="500062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2.</a:t>
            </a: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600" b="1" i="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Accessing 8-bit data from Higher (Odd) address bank</a:t>
            </a:r>
            <a:endParaRPr/>
          </a:p>
        </p:txBody>
      </p:sp>
      <p:sp>
        <p:nvSpPr>
          <p:cNvPr id="1385" name="Google Shape;1385;p26"/>
          <p:cNvSpPr txBox="1">
            <a:spLocks noGrp="1"/>
          </p:cNvSpPr>
          <p:nvPr>
            <p:ph type="body" idx="1"/>
          </p:nvPr>
        </p:nvSpPr>
        <p:spPr>
          <a:xfrm>
            <a:off x="500062" y="1714500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/>
          <a:p>
            <a:pPr marL="265112" marR="0" lvl="0" indent="-2651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Similarly to access a Byte of data in High-bank, valid address in pins A1 to A19, A0=’1’ and  BHE=’0’ are required to access the data through D8 to D15 of the data-bus. </a:t>
            </a:r>
            <a:endParaRPr/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signals disable the Low bank and enable the High bank to transfer (in/out) data through D8 to D15 of the data-bus. </a:t>
            </a:r>
            <a:endParaRPr/>
          </a:p>
        </p:txBody>
      </p:sp>
      <p:cxnSp>
        <p:nvCxnSpPr>
          <p:cNvPr id="1386" name="Google Shape;1386;p26"/>
          <p:cNvCxnSpPr/>
          <p:nvPr/>
        </p:nvCxnSpPr>
        <p:spPr>
          <a:xfrm>
            <a:off x="928687" y="2714625"/>
            <a:ext cx="792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7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92" name="Google Shape;1392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404812"/>
            <a:ext cx="8424862" cy="597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8"/>
          <p:cNvSpPr txBox="1">
            <a:spLocks noGrp="1"/>
          </p:cNvSpPr>
          <p:nvPr>
            <p:ph type="title"/>
          </p:nvPr>
        </p:nvSpPr>
        <p:spPr>
          <a:xfrm>
            <a:off x="714375" y="500062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3. Accessing 16 - bit data starting from Even Address.</a:t>
            </a:r>
            <a:endParaRPr/>
          </a:p>
        </p:txBody>
      </p:sp>
      <p:sp>
        <p:nvSpPr>
          <p:cNvPr id="1399" name="Google Shape;1399;p28"/>
          <p:cNvSpPr txBox="1">
            <a:spLocks noGrp="1"/>
          </p:cNvSpPr>
          <p:nvPr>
            <p:ph type="body" idx="1"/>
          </p:nvPr>
        </p:nvSpPr>
        <p:spPr>
          <a:xfrm>
            <a:off x="428625" y="1714500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even-addressed (aligned) words, only one bus-cycle is needed to access the word, as both low and high banks are activated at the same time using A0=’0’ and  BHE=’0’  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during this bus-cycle, all 16-bit data is transferred via D0 to D15 of the data bus.</a:t>
            </a:r>
            <a:endParaRPr/>
          </a:p>
        </p:txBody>
      </p:sp>
      <p:cxnSp>
        <p:nvCxnSpPr>
          <p:cNvPr id="1400" name="Google Shape;1400;p28"/>
          <p:cNvCxnSpPr/>
          <p:nvPr/>
        </p:nvCxnSpPr>
        <p:spPr>
          <a:xfrm>
            <a:off x="1785937" y="3357562"/>
            <a:ext cx="720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9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6" name="Google Shape;1406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404812"/>
            <a:ext cx="8569325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Basic Features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857250" y="1214437"/>
            <a:ext cx="7786687" cy="528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/>
          <a:p>
            <a:pPr marL="265112" marR="0" lvl="0" indent="-2651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8086 announced in 1978; 8086 is a 16 bit microprocessor with a 16 bit data bus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8088 announced in 1979; 8088 is a 16 bit microprocessor with an 8 bit data bus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manufactured using High-performance Metal Oxide Semiconductor (HMOS) technology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contain about 29000 transistors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2" marR="0" lvl="0" indent="-2651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are packaged in 40 pin dual-in-line package (DIP)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30"/>
          <p:cNvSpPr txBox="1">
            <a:spLocks noGrp="1"/>
          </p:cNvSpPr>
          <p:nvPr>
            <p:ph type="title"/>
          </p:nvPr>
        </p:nvSpPr>
        <p:spPr>
          <a:xfrm>
            <a:off x="785812" y="500062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4. Accessing 16 - bit data starting from Odd Address.</a:t>
            </a:r>
            <a:endParaRPr/>
          </a:p>
        </p:txBody>
      </p:sp>
      <p:sp>
        <p:nvSpPr>
          <p:cNvPr id="1412" name="Google Shape;1412;p30"/>
          <p:cNvSpPr txBox="1">
            <a:spLocks noGrp="1"/>
          </p:cNvSpPr>
          <p:nvPr>
            <p:ph type="body" idx="1"/>
          </p:nvPr>
        </p:nvSpPr>
        <p:spPr>
          <a:xfrm>
            <a:off x="428625" y="1785937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odd-addressed (unaligned) words (with odd P.A of the LSB), two bus-cycles are required to access the Word-data.  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the 1</a:t>
            </a:r>
            <a:r>
              <a:rPr lang="en-US" sz="2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bus-cycle, odd addressed LSB of the word is accessed from the High-memory-bank via D8 to D15 of data bus </a:t>
            </a:r>
            <a:endParaRPr/>
          </a:p>
          <a:p>
            <a:pPr marL="265112" marR="0" lvl="0" indent="-2651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1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8" name="Google Shape;141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76250"/>
            <a:ext cx="8351837" cy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2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4" name="Google Shape;1424;p32"/>
          <p:cNvSpPr txBox="1">
            <a:spLocks noGrp="1"/>
          </p:cNvSpPr>
          <p:nvPr>
            <p:ph type="body" idx="1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2</a:t>
            </a:r>
            <a:r>
              <a:rPr lang="en-US" sz="2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bus-cycle, P.A. is auto-incremented to access the even address MSB of the word from the Low bank via D0 to D7. 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265112" marR="0" lvl="0" indent="-265112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A0 and  BHE signals are reset (violet) accordingly to enable the required memory bank. </a:t>
            </a:r>
            <a:endParaRPr/>
          </a:p>
        </p:txBody>
      </p:sp>
      <p:cxnSp>
        <p:nvCxnSpPr>
          <p:cNvPr id="1425" name="Google Shape;1425;p32"/>
          <p:cNvCxnSpPr/>
          <p:nvPr/>
        </p:nvCxnSpPr>
        <p:spPr>
          <a:xfrm>
            <a:off x="4500562" y="2643187"/>
            <a:ext cx="792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3"/>
          <p:cNvSpPr txBox="1">
            <a:spLocks noGrp="1"/>
          </p:cNvSpPr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1" name="Google Shape;1431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04812"/>
            <a:ext cx="8424862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4"/>
          <p:cNvSpPr txBox="1">
            <a:spLocks noGrp="1"/>
          </p:cNvSpPr>
          <p:nvPr>
            <p:ph type="title"/>
          </p:nvPr>
        </p:nvSpPr>
        <p:spPr>
          <a:xfrm>
            <a:off x="357187" y="428625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Direct Memory Access (DMA)</a:t>
            </a:r>
            <a:endParaRPr/>
          </a:p>
        </p:txBody>
      </p:sp>
      <p:pic>
        <p:nvPicPr>
          <p:cNvPr id="1437" name="Google Shape;1437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1214437"/>
            <a:ext cx="828675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" name="Google Shape;1442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360362"/>
            <a:ext cx="8501062" cy="61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Google Shape;1447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2262" y="357187"/>
            <a:ext cx="8464550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428625"/>
            <a:ext cx="8501062" cy="607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7" name="Google Shape;145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357187"/>
            <a:ext cx="8434387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8086/8088 Pin Diagrams</a:t>
            </a:r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>
            <a:off x="1285875" y="1785937"/>
            <a:ext cx="2724150" cy="3657600"/>
            <a:chOff x="1116013" y="2414606"/>
            <a:chExt cx="2724150" cy="3657600"/>
          </a:xfrm>
        </p:grpSpPr>
        <p:sp>
          <p:nvSpPr>
            <p:cNvPr id="162" name="Google Shape;162;p4"/>
            <p:cNvSpPr txBox="1"/>
            <p:nvPr/>
          </p:nvSpPr>
          <p:spPr>
            <a:xfrm>
              <a:off x="26241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11160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1590676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1590676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1590676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1590676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1590676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1590676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1590676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1590676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1590676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1590676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1590676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1590676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1590676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1590676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1590676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1590676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1590676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1590676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1590676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1590676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1725613" y="2719406"/>
              <a:ext cx="1371600" cy="3352800"/>
            </a:xfrm>
            <a:prstGeom prst="rect">
              <a:avLst/>
            </a:prstGeom>
            <a:solidFill>
              <a:srgbClr val="D6E9EA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3097213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3097213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3097213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3097213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3097213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3097213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3097213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97213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3097213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97213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3097213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97213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3097213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97213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3097213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97213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3097213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97213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3097213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3097213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11160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AD14</a:t>
              </a: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1116013" y="31004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AD13</a:t>
              </a: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1116013" y="32528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AD12</a:t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1116013" y="34052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AD11</a:t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1116013" y="35576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AD10</a:t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1116013" y="3710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AD9</a:t>
              </a:r>
              <a:endParaRPr/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1116013" y="3862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AD8</a:t>
              </a: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11160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11160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11160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11160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11160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1160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11160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11160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11160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1160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11160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11160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32496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32496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AD15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32496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32496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32496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32496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32496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32496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32496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32496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32496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grpSp>
          <p:nvGrpSpPr>
            <p:cNvPr id="235" name="Google Shape;235;p4"/>
            <p:cNvGrpSpPr/>
            <p:nvPr/>
          </p:nvGrpSpPr>
          <p:grpSpPr>
            <a:xfrm>
              <a:off x="3249613" y="3710006"/>
              <a:ext cx="590550" cy="228600"/>
              <a:chOff x="1632" y="1392"/>
              <a:chExt cx="372" cy="144"/>
            </a:xfrm>
          </p:grpSpPr>
          <p:sp>
            <p:nvSpPr>
              <p:cNvPr id="236" name="Google Shape;236;p4"/>
              <p:cNvSpPr txBox="1"/>
              <p:nvPr/>
            </p:nvSpPr>
            <p:spPr>
              <a:xfrm>
                <a:off x="1632" y="1392"/>
                <a:ext cx="3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BHE/S7</a:t>
                </a:r>
                <a:endParaRPr/>
              </a:p>
            </p:txBody>
          </p:sp>
          <p:cxnSp>
            <p:nvCxnSpPr>
              <p:cNvPr id="237" name="Google Shape;237;p4"/>
              <p:cNvCxnSpPr/>
              <p:nvPr/>
            </p:nvCxnSpPr>
            <p:spPr>
              <a:xfrm>
                <a:off x="1693" y="1422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38" name="Google Shape;238;p4"/>
            <p:cNvGrpSpPr/>
            <p:nvPr/>
          </p:nvGrpSpPr>
          <p:grpSpPr>
            <a:xfrm>
              <a:off x="3249613" y="3862406"/>
              <a:ext cx="565150" cy="228600"/>
              <a:chOff x="1632" y="1488"/>
              <a:chExt cx="356" cy="144"/>
            </a:xfrm>
          </p:grpSpPr>
          <p:sp>
            <p:nvSpPr>
              <p:cNvPr id="239" name="Google Shape;239;p4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240" name="Google Shape;240;p4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41" name="Google Shape;241;p4"/>
            <p:cNvGrpSpPr/>
            <p:nvPr/>
          </p:nvGrpSpPr>
          <p:grpSpPr>
            <a:xfrm>
              <a:off x="3249613" y="4014806"/>
              <a:ext cx="349250" cy="228600"/>
              <a:chOff x="1632" y="1584"/>
              <a:chExt cx="220" cy="144"/>
            </a:xfrm>
          </p:grpSpPr>
          <p:sp>
            <p:nvSpPr>
              <p:cNvPr id="242" name="Google Shape;242;p4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243" name="Google Shape;243;p4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44" name="Google Shape;244;p4"/>
            <p:cNvGrpSpPr/>
            <p:nvPr/>
          </p:nvGrpSpPr>
          <p:grpSpPr>
            <a:xfrm>
              <a:off x="3249613" y="4472006"/>
              <a:ext cx="374650" cy="228600"/>
              <a:chOff x="1632" y="1872"/>
              <a:chExt cx="236" cy="144"/>
            </a:xfrm>
          </p:grpSpPr>
          <p:sp>
            <p:nvSpPr>
              <p:cNvPr id="245" name="Google Shape;245;p4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246" name="Google Shape;246;p4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47" name="Google Shape;247;p4"/>
            <p:cNvGrpSpPr/>
            <p:nvPr/>
          </p:nvGrpSpPr>
          <p:grpSpPr>
            <a:xfrm>
              <a:off x="3249613" y="4624406"/>
              <a:ext cx="431800" cy="228600"/>
              <a:chOff x="1632" y="1968"/>
              <a:chExt cx="272" cy="144"/>
            </a:xfrm>
          </p:grpSpPr>
          <p:sp>
            <p:nvSpPr>
              <p:cNvPr id="248" name="Google Shape;248;p4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M/IO</a:t>
                </a:r>
                <a:endParaRPr/>
              </a:p>
            </p:txBody>
          </p:sp>
          <p:cxnSp>
            <p:nvCxnSpPr>
              <p:cNvPr id="249" name="Google Shape;249;p4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50" name="Google Shape;250;p4"/>
            <p:cNvGrpSpPr/>
            <p:nvPr/>
          </p:nvGrpSpPr>
          <p:grpSpPr>
            <a:xfrm>
              <a:off x="3249613" y="4776806"/>
              <a:ext cx="450850" cy="228600"/>
              <a:chOff x="1632" y="2064"/>
              <a:chExt cx="284" cy="144"/>
            </a:xfrm>
          </p:grpSpPr>
          <p:sp>
            <p:nvSpPr>
              <p:cNvPr id="251" name="Google Shape;251;p4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252" name="Google Shape;252;p4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53" name="Google Shape;253;p4"/>
            <p:cNvGrpSpPr/>
            <p:nvPr/>
          </p:nvGrpSpPr>
          <p:grpSpPr>
            <a:xfrm>
              <a:off x="3249613" y="4929206"/>
              <a:ext cx="425450" cy="228600"/>
              <a:chOff x="1632" y="2160"/>
              <a:chExt cx="268" cy="144"/>
            </a:xfrm>
          </p:grpSpPr>
          <p:sp>
            <p:nvSpPr>
              <p:cNvPr id="254" name="Google Shape;254;p4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255" name="Google Shape;255;p4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56" name="Google Shape;256;p4"/>
            <p:cNvGrpSpPr/>
            <p:nvPr/>
          </p:nvGrpSpPr>
          <p:grpSpPr>
            <a:xfrm>
              <a:off x="3249613" y="5234006"/>
              <a:ext cx="444500" cy="228600"/>
              <a:chOff x="1632" y="2352"/>
              <a:chExt cx="280" cy="144"/>
            </a:xfrm>
          </p:grpSpPr>
          <p:sp>
            <p:nvSpPr>
              <p:cNvPr id="257" name="Google Shape;257;p4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258" name="Google Shape;258;p4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59" name="Google Shape;259;p4"/>
            <p:cNvGrpSpPr/>
            <p:nvPr/>
          </p:nvGrpSpPr>
          <p:grpSpPr>
            <a:xfrm>
              <a:off x="3249613" y="5386406"/>
              <a:ext cx="476250" cy="228600"/>
              <a:chOff x="1632" y="2448"/>
              <a:chExt cx="300" cy="144"/>
            </a:xfrm>
          </p:grpSpPr>
          <p:sp>
            <p:nvSpPr>
              <p:cNvPr id="260" name="Google Shape;260;p4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261" name="Google Shape;261;p4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262" name="Google Shape;262;p4"/>
            <p:cNvSpPr txBox="1"/>
            <p:nvPr/>
          </p:nvSpPr>
          <p:spPr>
            <a:xfrm>
              <a:off x="16494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3" name="Google Shape;263;p4"/>
            <p:cNvSpPr txBox="1"/>
            <p:nvPr/>
          </p:nvSpPr>
          <p:spPr>
            <a:xfrm>
              <a:off x="16494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4" name="Google Shape;264;p4"/>
            <p:cNvSpPr txBox="1"/>
            <p:nvPr/>
          </p:nvSpPr>
          <p:spPr>
            <a:xfrm>
              <a:off x="16494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65" name="Google Shape;265;p4"/>
            <p:cNvSpPr txBox="1"/>
            <p:nvPr/>
          </p:nvSpPr>
          <p:spPr>
            <a:xfrm>
              <a:off x="16494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66" name="Google Shape;266;p4"/>
            <p:cNvSpPr txBox="1"/>
            <p:nvPr/>
          </p:nvSpPr>
          <p:spPr>
            <a:xfrm>
              <a:off x="16494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67" name="Google Shape;267;p4"/>
            <p:cNvSpPr txBox="1"/>
            <p:nvPr/>
          </p:nvSpPr>
          <p:spPr>
            <a:xfrm>
              <a:off x="16494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68" name="Google Shape;268;p4"/>
            <p:cNvSpPr txBox="1"/>
            <p:nvPr/>
          </p:nvSpPr>
          <p:spPr>
            <a:xfrm>
              <a:off x="16494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69" name="Google Shape;269;p4"/>
            <p:cNvSpPr txBox="1"/>
            <p:nvPr/>
          </p:nvSpPr>
          <p:spPr>
            <a:xfrm>
              <a:off x="16494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70" name="Google Shape;270;p4"/>
            <p:cNvSpPr txBox="1"/>
            <p:nvPr/>
          </p:nvSpPr>
          <p:spPr>
            <a:xfrm>
              <a:off x="16494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71" name="Google Shape;271;p4"/>
            <p:cNvSpPr txBox="1"/>
            <p:nvPr/>
          </p:nvSpPr>
          <p:spPr>
            <a:xfrm>
              <a:off x="1649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72" name="Google Shape;272;p4"/>
            <p:cNvSpPr txBox="1"/>
            <p:nvPr/>
          </p:nvSpPr>
          <p:spPr>
            <a:xfrm>
              <a:off x="1649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273" name="Google Shape;273;p4"/>
            <p:cNvSpPr txBox="1"/>
            <p:nvPr/>
          </p:nvSpPr>
          <p:spPr>
            <a:xfrm>
              <a:off x="1649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274" name="Google Shape;274;p4"/>
            <p:cNvSpPr txBox="1"/>
            <p:nvPr/>
          </p:nvSpPr>
          <p:spPr>
            <a:xfrm>
              <a:off x="1649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1649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1649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1649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1649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1649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649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281" name="Google Shape;281;p4"/>
            <p:cNvSpPr txBox="1"/>
            <p:nvPr/>
          </p:nvSpPr>
          <p:spPr>
            <a:xfrm>
              <a:off x="1649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282" name="Google Shape;282;p4"/>
            <p:cNvSpPr txBox="1"/>
            <p:nvPr/>
          </p:nvSpPr>
          <p:spPr>
            <a:xfrm>
              <a:off x="2792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283" name="Google Shape;283;p4"/>
            <p:cNvSpPr txBox="1"/>
            <p:nvPr/>
          </p:nvSpPr>
          <p:spPr>
            <a:xfrm>
              <a:off x="2792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284" name="Google Shape;284;p4"/>
            <p:cNvSpPr txBox="1"/>
            <p:nvPr/>
          </p:nvSpPr>
          <p:spPr>
            <a:xfrm>
              <a:off x="2792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285" name="Google Shape;285;p4"/>
            <p:cNvSpPr txBox="1"/>
            <p:nvPr/>
          </p:nvSpPr>
          <p:spPr>
            <a:xfrm>
              <a:off x="2792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286" name="Google Shape;286;p4"/>
            <p:cNvSpPr txBox="1"/>
            <p:nvPr/>
          </p:nvSpPr>
          <p:spPr>
            <a:xfrm>
              <a:off x="2792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287" name="Google Shape;287;p4"/>
            <p:cNvSpPr txBox="1"/>
            <p:nvPr/>
          </p:nvSpPr>
          <p:spPr>
            <a:xfrm>
              <a:off x="2792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288" name="Google Shape;288;p4"/>
            <p:cNvSpPr txBox="1"/>
            <p:nvPr/>
          </p:nvSpPr>
          <p:spPr>
            <a:xfrm>
              <a:off x="2792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289" name="Google Shape;289;p4"/>
            <p:cNvSpPr txBox="1"/>
            <p:nvPr/>
          </p:nvSpPr>
          <p:spPr>
            <a:xfrm>
              <a:off x="2792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290" name="Google Shape;290;p4"/>
            <p:cNvSpPr txBox="1"/>
            <p:nvPr/>
          </p:nvSpPr>
          <p:spPr>
            <a:xfrm>
              <a:off x="2792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291" name="Google Shape;291;p4"/>
            <p:cNvSpPr txBox="1"/>
            <p:nvPr/>
          </p:nvSpPr>
          <p:spPr>
            <a:xfrm>
              <a:off x="2792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292" name="Google Shape;292;p4"/>
            <p:cNvSpPr txBox="1"/>
            <p:nvPr/>
          </p:nvSpPr>
          <p:spPr>
            <a:xfrm>
              <a:off x="2792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293" name="Google Shape;293;p4"/>
            <p:cNvSpPr txBox="1"/>
            <p:nvPr/>
          </p:nvSpPr>
          <p:spPr>
            <a:xfrm>
              <a:off x="27924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294" name="Google Shape;294;p4"/>
            <p:cNvSpPr txBox="1"/>
            <p:nvPr/>
          </p:nvSpPr>
          <p:spPr>
            <a:xfrm>
              <a:off x="27924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295" name="Google Shape;295;p4"/>
            <p:cNvSpPr txBox="1"/>
            <p:nvPr/>
          </p:nvSpPr>
          <p:spPr>
            <a:xfrm>
              <a:off x="27924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296" name="Google Shape;296;p4"/>
            <p:cNvSpPr txBox="1"/>
            <p:nvPr/>
          </p:nvSpPr>
          <p:spPr>
            <a:xfrm>
              <a:off x="27924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297" name="Google Shape;297;p4"/>
            <p:cNvSpPr txBox="1"/>
            <p:nvPr/>
          </p:nvSpPr>
          <p:spPr>
            <a:xfrm>
              <a:off x="27924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298" name="Google Shape;298;p4"/>
            <p:cNvSpPr txBox="1"/>
            <p:nvPr/>
          </p:nvSpPr>
          <p:spPr>
            <a:xfrm>
              <a:off x="27924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299" name="Google Shape;299;p4"/>
            <p:cNvSpPr txBox="1"/>
            <p:nvPr/>
          </p:nvSpPr>
          <p:spPr>
            <a:xfrm>
              <a:off x="27924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300" name="Google Shape;300;p4"/>
            <p:cNvSpPr txBox="1"/>
            <p:nvPr/>
          </p:nvSpPr>
          <p:spPr>
            <a:xfrm>
              <a:off x="27924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301" name="Google Shape;301;p4"/>
            <p:cNvSpPr txBox="1"/>
            <p:nvPr/>
          </p:nvSpPr>
          <p:spPr>
            <a:xfrm>
              <a:off x="27924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302" name="Google Shape;302;p4"/>
            <p:cNvSpPr txBox="1"/>
            <p:nvPr/>
          </p:nvSpPr>
          <p:spPr>
            <a:xfrm>
              <a:off x="19542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8086</a:t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1828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4"/>
            <p:cNvSpPr txBox="1"/>
            <p:nvPr/>
          </p:nvSpPr>
          <p:spPr>
            <a:xfrm>
              <a:off x="17256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5" name="Google Shape;305;p4"/>
            <p:cNvCxnSpPr/>
            <p:nvPr/>
          </p:nvCxnSpPr>
          <p:spPr>
            <a:xfrm>
              <a:off x="17256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" name="Google Shape;306;p4"/>
            <p:cNvCxnSpPr/>
            <p:nvPr/>
          </p:nvCxnSpPr>
          <p:spPr>
            <a:xfrm>
              <a:off x="26400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07" name="Google Shape;307;p4"/>
          <p:cNvSpPr txBox="1"/>
          <p:nvPr/>
        </p:nvSpPr>
        <p:spPr>
          <a:xfrm>
            <a:off x="6580187" y="22701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5072062" y="2152650"/>
            <a:ext cx="438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309" name="Google Shape;309;p4"/>
          <p:cNvSpPr txBox="1"/>
          <p:nvPr/>
        </p:nvSpPr>
        <p:spPr>
          <a:xfrm>
            <a:off x="5546725" y="22288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"/>
          <p:cNvSpPr txBox="1"/>
          <p:nvPr/>
        </p:nvSpPr>
        <p:spPr>
          <a:xfrm>
            <a:off x="5546725" y="23812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"/>
          <p:cNvSpPr txBox="1"/>
          <p:nvPr/>
        </p:nvSpPr>
        <p:spPr>
          <a:xfrm>
            <a:off x="5546725" y="25336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"/>
          <p:cNvSpPr txBox="1"/>
          <p:nvPr/>
        </p:nvSpPr>
        <p:spPr>
          <a:xfrm>
            <a:off x="5546725" y="26860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"/>
          <p:cNvSpPr txBox="1"/>
          <p:nvPr/>
        </p:nvSpPr>
        <p:spPr>
          <a:xfrm>
            <a:off x="5546725" y="28384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"/>
          <p:cNvSpPr txBox="1"/>
          <p:nvPr/>
        </p:nvSpPr>
        <p:spPr>
          <a:xfrm>
            <a:off x="5546725" y="29908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"/>
          <p:cNvSpPr txBox="1"/>
          <p:nvPr/>
        </p:nvSpPr>
        <p:spPr>
          <a:xfrm>
            <a:off x="5546725" y="31432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"/>
          <p:cNvSpPr txBox="1"/>
          <p:nvPr/>
        </p:nvSpPr>
        <p:spPr>
          <a:xfrm>
            <a:off x="5546725" y="32956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"/>
          <p:cNvSpPr txBox="1"/>
          <p:nvPr/>
        </p:nvSpPr>
        <p:spPr>
          <a:xfrm>
            <a:off x="5546725" y="34480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"/>
          <p:cNvSpPr txBox="1"/>
          <p:nvPr/>
        </p:nvSpPr>
        <p:spPr>
          <a:xfrm>
            <a:off x="5546725" y="36004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"/>
          <p:cNvSpPr txBox="1"/>
          <p:nvPr/>
        </p:nvSpPr>
        <p:spPr>
          <a:xfrm>
            <a:off x="5546725" y="37528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"/>
          <p:cNvSpPr txBox="1"/>
          <p:nvPr/>
        </p:nvSpPr>
        <p:spPr>
          <a:xfrm>
            <a:off x="5546725" y="39052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"/>
          <p:cNvSpPr txBox="1"/>
          <p:nvPr/>
        </p:nvSpPr>
        <p:spPr>
          <a:xfrm>
            <a:off x="5546725" y="40576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5546725" y="42100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"/>
          <p:cNvSpPr txBox="1"/>
          <p:nvPr/>
        </p:nvSpPr>
        <p:spPr>
          <a:xfrm>
            <a:off x="5546725" y="43624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"/>
          <p:cNvSpPr txBox="1"/>
          <p:nvPr/>
        </p:nvSpPr>
        <p:spPr>
          <a:xfrm>
            <a:off x="5546725" y="45148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"/>
          <p:cNvSpPr txBox="1"/>
          <p:nvPr/>
        </p:nvSpPr>
        <p:spPr>
          <a:xfrm>
            <a:off x="5546725" y="46672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"/>
          <p:cNvSpPr txBox="1"/>
          <p:nvPr/>
        </p:nvSpPr>
        <p:spPr>
          <a:xfrm>
            <a:off x="5546725" y="48196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"/>
          <p:cNvSpPr txBox="1"/>
          <p:nvPr/>
        </p:nvSpPr>
        <p:spPr>
          <a:xfrm>
            <a:off x="5546725" y="49720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"/>
          <p:cNvSpPr txBox="1"/>
          <p:nvPr/>
        </p:nvSpPr>
        <p:spPr>
          <a:xfrm>
            <a:off x="5546725" y="51244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4"/>
          <p:cNvSpPr txBox="1"/>
          <p:nvPr/>
        </p:nvSpPr>
        <p:spPr>
          <a:xfrm>
            <a:off x="5681662" y="2076450"/>
            <a:ext cx="1371600" cy="3352800"/>
          </a:xfrm>
          <a:prstGeom prst="rect">
            <a:avLst/>
          </a:prstGeom>
          <a:solidFill>
            <a:srgbClr val="DBDBE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"/>
          <p:cNvSpPr txBox="1"/>
          <p:nvPr/>
        </p:nvSpPr>
        <p:spPr>
          <a:xfrm>
            <a:off x="7053262" y="22288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"/>
          <p:cNvSpPr txBox="1"/>
          <p:nvPr/>
        </p:nvSpPr>
        <p:spPr>
          <a:xfrm>
            <a:off x="7053262" y="23812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"/>
          <p:cNvSpPr txBox="1"/>
          <p:nvPr/>
        </p:nvSpPr>
        <p:spPr>
          <a:xfrm>
            <a:off x="7053262" y="25336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"/>
          <p:cNvSpPr txBox="1"/>
          <p:nvPr/>
        </p:nvSpPr>
        <p:spPr>
          <a:xfrm>
            <a:off x="7053262" y="26860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"/>
          <p:cNvSpPr txBox="1"/>
          <p:nvPr/>
        </p:nvSpPr>
        <p:spPr>
          <a:xfrm>
            <a:off x="7053262" y="28384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"/>
          <p:cNvSpPr txBox="1"/>
          <p:nvPr/>
        </p:nvSpPr>
        <p:spPr>
          <a:xfrm>
            <a:off x="7053262" y="29908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"/>
          <p:cNvSpPr txBox="1"/>
          <p:nvPr/>
        </p:nvSpPr>
        <p:spPr>
          <a:xfrm>
            <a:off x="7053262" y="31432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"/>
          <p:cNvSpPr txBox="1"/>
          <p:nvPr/>
        </p:nvSpPr>
        <p:spPr>
          <a:xfrm>
            <a:off x="7053262" y="32956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"/>
          <p:cNvSpPr txBox="1"/>
          <p:nvPr/>
        </p:nvSpPr>
        <p:spPr>
          <a:xfrm>
            <a:off x="7053262" y="34480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"/>
          <p:cNvSpPr txBox="1"/>
          <p:nvPr/>
        </p:nvSpPr>
        <p:spPr>
          <a:xfrm>
            <a:off x="7053262" y="36004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"/>
          <p:cNvSpPr txBox="1"/>
          <p:nvPr/>
        </p:nvSpPr>
        <p:spPr>
          <a:xfrm>
            <a:off x="7053262" y="37528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4"/>
          <p:cNvSpPr txBox="1"/>
          <p:nvPr/>
        </p:nvSpPr>
        <p:spPr>
          <a:xfrm>
            <a:off x="7053262" y="39052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"/>
          <p:cNvSpPr txBox="1"/>
          <p:nvPr/>
        </p:nvSpPr>
        <p:spPr>
          <a:xfrm>
            <a:off x="7053262" y="40576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"/>
          <p:cNvSpPr txBox="1"/>
          <p:nvPr/>
        </p:nvSpPr>
        <p:spPr>
          <a:xfrm>
            <a:off x="7053262" y="42100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"/>
          <p:cNvSpPr txBox="1"/>
          <p:nvPr/>
        </p:nvSpPr>
        <p:spPr>
          <a:xfrm>
            <a:off x="7053262" y="43624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4"/>
          <p:cNvSpPr txBox="1"/>
          <p:nvPr/>
        </p:nvSpPr>
        <p:spPr>
          <a:xfrm>
            <a:off x="7053262" y="45148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"/>
          <p:cNvSpPr txBox="1"/>
          <p:nvPr/>
        </p:nvSpPr>
        <p:spPr>
          <a:xfrm>
            <a:off x="7053262" y="46672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4"/>
          <p:cNvSpPr txBox="1"/>
          <p:nvPr/>
        </p:nvSpPr>
        <p:spPr>
          <a:xfrm>
            <a:off x="7053262" y="48196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4"/>
          <p:cNvSpPr txBox="1"/>
          <p:nvPr/>
        </p:nvSpPr>
        <p:spPr>
          <a:xfrm>
            <a:off x="7053262" y="49720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4"/>
          <p:cNvSpPr txBox="1"/>
          <p:nvPr/>
        </p:nvSpPr>
        <p:spPr>
          <a:xfrm>
            <a:off x="7053262" y="5124450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"/>
          <p:cNvSpPr txBox="1"/>
          <p:nvPr/>
        </p:nvSpPr>
        <p:spPr>
          <a:xfrm>
            <a:off x="5072062" y="23050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A14</a:t>
            </a:r>
            <a:endParaRPr/>
          </a:p>
        </p:txBody>
      </p:sp>
      <p:sp>
        <p:nvSpPr>
          <p:cNvPr id="351" name="Google Shape;351;p4"/>
          <p:cNvSpPr txBox="1"/>
          <p:nvPr/>
        </p:nvSpPr>
        <p:spPr>
          <a:xfrm>
            <a:off x="5072062" y="24574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A13</a:t>
            </a:r>
            <a:endParaRPr/>
          </a:p>
        </p:txBody>
      </p:sp>
      <p:sp>
        <p:nvSpPr>
          <p:cNvPr id="352" name="Google Shape;352;p4"/>
          <p:cNvSpPr txBox="1"/>
          <p:nvPr/>
        </p:nvSpPr>
        <p:spPr>
          <a:xfrm>
            <a:off x="5072062" y="26098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A12</a:t>
            </a:r>
            <a:endParaRPr/>
          </a:p>
        </p:txBody>
      </p:sp>
      <p:sp>
        <p:nvSpPr>
          <p:cNvPr id="353" name="Google Shape;353;p4"/>
          <p:cNvSpPr txBox="1"/>
          <p:nvPr/>
        </p:nvSpPr>
        <p:spPr>
          <a:xfrm>
            <a:off x="5072062" y="27622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A11</a:t>
            </a:r>
            <a:endParaRPr/>
          </a:p>
        </p:txBody>
      </p:sp>
      <p:sp>
        <p:nvSpPr>
          <p:cNvPr id="354" name="Google Shape;354;p4"/>
          <p:cNvSpPr txBox="1"/>
          <p:nvPr/>
        </p:nvSpPr>
        <p:spPr>
          <a:xfrm>
            <a:off x="5072062" y="29146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A10</a:t>
            </a:r>
            <a:endParaRPr/>
          </a:p>
        </p:txBody>
      </p:sp>
      <p:sp>
        <p:nvSpPr>
          <p:cNvPr id="355" name="Google Shape;355;p4"/>
          <p:cNvSpPr txBox="1"/>
          <p:nvPr/>
        </p:nvSpPr>
        <p:spPr>
          <a:xfrm>
            <a:off x="5072062" y="30670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A9</a:t>
            </a:r>
            <a:endParaRPr/>
          </a:p>
        </p:txBody>
      </p:sp>
      <p:sp>
        <p:nvSpPr>
          <p:cNvPr id="356" name="Google Shape;356;p4"/>
          <p:cNvSpPr txBox="1"/>
          <p:nvPr/>
        </p:nvSpPr>
        <p:spPr>
          <a:xfrm>
            <a:off x="5072062" y="32194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A8</a:t>
            </a:r>
            <a:endParaRPr/>
          </a:p>
        </p:txBody>
      </p:sp>
      <p:sp>
        <p:nvSpPr>
          <p:cNvPr id="357" name="Google Shape;357;p4"/>
          <p:cNvSpPr txBox="1"/>
          <p:nvPr/>
        </p:nvSpPr>
        <p:spPr>
          <a:xfrm>
            <a:off x="5072062" y="33718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AD7</a:t>
            </a:r>
            <a:endParaRPr/>
          </a:p>
        </p:txBody>
      </p:sp>
      <p:sp>
        <p:nvSpPr>
          <p:cNvPr id="358" name="Google Shape;358;p4"/>
          <p:cNvSpPr txBox="1"/>
          <p:nvPr/>
        </p:nvSpPr>
        <p:spPr>
          <a:xfrm>
            <a:off x="5072062" y="35242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AD6</a:t>
            </a:r>
            <a:endParaRPr/>
          </a:p>
        </p:txBody>
      </p:sp>
      <p:sp>
        <p:nvSpPr>
          <p:cNvPr id="359" name="Google Shape;359;p4"/>
          <p:cNvSpPr txBox="1"/>
          <p:nvPr/>
        </p:nvSpPr>
        <p:spPr>
          <a:xfrm>
            <a:off x="5072062" y="36766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AD5</a:t>
            </a:r>
            <a:endParaRPr/>
          </a:p>
        </p:txBody>
      </p:sp>
      <p:sp>
        <p:nvSpPr>
          <p:cNvPr id="360" name="Google Shape;360;p4"/>
          <p:cNvSpPr txBox="1"/>
          <p:nvPr/>
        </p:nvSpPr>
        <p:spPr>
          <a:xfrm>
            <a:off x="5072062" y="38290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AD4</a:t>
            </a:r>
            <a:endParaRPr/>
          </a:p>
        </p:txBody>
      </p:sp>
      <p:sp>
        <p:nvSpPr>
          <p:cNvPr id="361" name="Google Shape;361;p4"/>
          <p:cNvSpPr txBox="1"/>
          <p:nvPr/>
        </p:nvSpPr>
        <p:spPr>
          <a:xfrm>
            <a:off x="5072062" y="39814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AD3</a:t>
            </a:r>
            <a:endParaRPr/>
          </a:p>
        </p:txBody>
      </p:sp>
      <p:sp>
        <p:nvSpPr>
          <p:cNvPr id="362" name="Google Shape;362;p4"/>
          <p:cNvSpPr txBox="1"/>
          <p:nvPr/>
        </p:nvSpPr>
        <p:spPr>
          <a:xfrm>
            <a:off x="5072062" y="41338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AD2</a:t>
            </a:r>
            <a:endParaRPr/>
          </a:p>
        </p:txBody>
      </p:sp>
      <p:sp>
        <p:nvSpPr>
          <p:cNvPr id="363" name="Google Shape;363;p4"/>
          <p:cNvSpPr txBox="1"/>
          <p:nvPr/>
        </p:nvSpPr>
        <p:spPr>
          <a:xfrm>
            <a:off x="5072062" y="42862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</a:t>
            </a:r>
            <a:endParaRPr/>
          </a:p>
        </p:txBody>
      </p:sp>
      <p:sp>
        <p:nvSpPr>
          <p:cNvPr id="364" name="Google Shape;364;p4"/>
          <p:cNvSpPr txBox="1"/>
          <p:nvPr/>
        </p:nvSpPr>
        <p:spPr>
          <a:xfrm>
            <a:off x="5072062" y="44386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AD0</a:t>
            </a:r>
            <a:endParaRPr/>
          </a:p>
        </p:txBody>
      </p:sp>
      <p:sp>
        <p:nvSpPr>
          <p:cNvPr id="365" name="Google Shape;365;p4"/>
          <p:cNvSpPr txBox="1"/>
          <p:nvPr/>
        </p:nvSpPr>
        <p:spPr>
          <a:xfrm>
            <a:off x="5072062" y="4591050"/>
            <a:ext cx="393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endParaRPr/>
          </a:p>
        </p:txBody>
      </p:sp>
      <p:sp>
        <p:nvSpPr>
          <p:cNvPr id="366" name="Google Shape;366;p4"/>
          <p:cNvSpPr txBox="1"/>
          <p:nvPr/>
        </p:nvSpPr>
        <p:spPr>
          <a:xfrm>
            <a:off x="5072062" y="4743450"/>
            <a:ext cx="4508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endParaRPr/>
          </a:p>
        </p:txBody>
      </p:sp>
      <p:sp>
        <p:nvSpPr>
          <p:cNvPr id="367" name="Google Shape;367;p4"/>
          <p:cNvSpPr txBox="1"/>
          <p:nvPr/>
        </p:nvSpPr>
        <p:spPr>
          <a:xfrm>
            <a:off x="5072062" y="48958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/>
          </a:p>
        </p:txBody>
      </p:sp>
      <p:sp>
        <p:nvSpPr>
          <p:cNvPr id="368" name="Google Shape;368;p4"/>
          <p:cNvSpPr txBox="1"/>
          <p:nvPr/>
        </p:nvSpPr>
        <p:spPr>
          <a:xfrm>
            <a:off x="5072062" y="5048250"/>
            <a:ext cx="438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369" name="Google Shape;369;p4"/>
          <p:cNvSpPr txBox="1"/>
          <p:nvPr/>
        </p:nvSpPr>
        <p:spPr>
          <a:xfrm>
            <a:off x="7205662" y="2152650"/>
            <a:ext cx="4254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/>
          </a:p>
        </p:txBody>
      </p:sp>
      <p:sp>
        <p:nvSpPr>
          <p:cNvPr id="370" name="Google Shape;370;p4"/>
          <p:cNvSpPr txBox="1"/>
          <p:nvPr/>
        </p:nvSpPr>
        <p:spPr>
          <a:xfrm>
            <a:off x="7205662" y="23050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A15</a:t>
            </a:r>
            <a:endParaRPr/>
          </a:p>
        </p:txBody>
      </p:sp>
      <p:sp>
        <p:nvSpPr>
          <p:cNvPr id="371" name="Google Shape;371;p4"/>
          <p:cNvSpPr txBox="1"/>
          <p:nvPr/>
        </p:nvSpPr>
        <p:spPr>
          <a:xfrm>
            <a:off x="7205662" y="2457450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A16/S3</a:t>
            </a:r>
            <a:endParaRPr/>
          </a:p>
        </p:txBody>
      </p:sp>
      <p:sp>
        <p:nvSpPr>
          <p:cNvPr id="372" name="Google Shape;372;p4"/>
          <p:cNvSpPr txBox="1"/>
          <p:nvPr/>
        </p:nvSpPr>
        <p:spPr>
          <a:xfrm>
            <a:off x="7205662" y="2609850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A17/S4</a:t>
            </a:r>
            <a:endParaRPr/>
          </a:p>
        </p:txBody>
      </p:sp>
      <p:sp>
        <p:nvSpPr>
          <p:cNvPr id="373" name="Google Shape;373;p4"/>
          <p:cNvSpPr txBox="1"/>
          <p:nvPr/>
        </p:nvSpPr>
        <p:spPr>
          <a:xfrm>
            <a:off x="7205662" y="2762250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A18/S5</a:t>
            </a:r>
            <a:endParaRPr/>
          </a:p>
        </p:txBody>
      </p:sp>
      <p:sp>
        <p:nvSpPr>
          <p:cNvPr id="374" name="Google Shape;374;p4"/>
          <p:cNvSpPr txBox="1"/>
          <p:nvPr/>
        </p:nvSpPr>
        <p:spPr>
          <a:xfrm>
            <a:off x="7205662" y="2914650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A19/S6</a:t>
            </a:r>
            <a:endParaRPr/>
          </a:p>
        </p:txBody>
      </p:sp>
      <p:sp>
        <p:nvSpPr>
          <p:cNvPr id="375" name="Google Shape;375;p4"/>
          <p:cNvSpPr txBox="1"/>
          <p:nvPr/>
        </p:nvSpPr>
        <p:spPr>
          <a:xfrm>
            <a:off x="7205662" y="3524250"/>
            <a:ext cx="501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</a:t>
            </a:r>
            <a:endParaRPr/>
          </a:p>
        </p:txBody>
      </p:sp>
      <p:sp>
        <p:nvSpPr>
          <p:cNvPr id="376" name="Google Shape;376;p4"/>
          <p:cNvSpPr txBox="1"/>
          <p:nvPr/>
        </p:nvSpPr>
        <p:spPr>
          <a:xfrm>
            <a:off x="7205662" y="3676650"/>
            <a:ext cx="4889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HLDA</a:t>
            </a:r>
            <a:endParaRPr/>
          </a:p>
        </p:txBody>
      </p:sp>
      <p:sp>
        <p:nvSpPr>
          <p:cNvPr id="377" name="Google Shape;377;p4"/>
          <p:cNvSpPr txBox="1"/>
          <p:nvPr/>
        </p:nvSpPr>
        <p:spPr>
          <a:xfrm>
            <a:off x="7205662" y="4438650"/>
            <a:ext cx="4000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</a:t>
            </a:r>
            <a:endParaRPr/>
          </a:p>
        </p:txBody>
      </p:sp>
      <p:sp>
        <p:nvSpPr>
          <p:cNvPr id="378" name="Google Shape;378;p4"/>
          <p:cNvSpPr txBox="1"/>
          <p:nvPr/>
        </p:nvSpPr>
        <p:spPr>
          <a:xfrm>
            <a:off x="7205662" y="4895850"/>
            <a:ext cx="5778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/>
          </a:p>
        </p:txBody>
      </p:sp>
      <p:sp>
        <p:nvSpPr>
          <p:cNvPr id="379" name="Google Shape;379;p4"/>
          <p:cNvSpPr txBox="1"/>
          <p:nvPr/>
        </p:nvSpPr>
        <p:spPr>
          <a:xfrm>
            <a:off x="7205662" y="5048250"/>
            <a:ext cx="565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</p:txBody>
      </p:sp>
      <p:sp>
        <p:nvSpPr>
          <p:cNvPr id="380" name="Google Shape;380;p4"/>
          <p:cNvSpPr txBox="1"/>
          <p:nvPr/>
        </p:nvSpPr>
        <p:spPr>
          <a:xfrm>
            <a:off x="7205662" y="3067050"/>
            <a:ext cx="4000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SS0</a:t>
            </a:r>
            <a:endParaRPr/>
          </a:p>
        </p:txBody>
      </p:sp>
      <p:grpSp>
        <p:nvGrpSpPr>
          <p:cNvPr id="381" name="Google Shape;381;p4"/>
          <p:cNvGrpSpPr/>
          <p:nvPr/>
        </p:nvGrpSpPr>
        <p:grpSpPr>
          <a:xfrm>
            <a:off x="7205662" y="3219450"/>
            <a:ext cx="565150" cy="228600"/>
            <a:chOff x="1632" y="1488"/>
            <a:chExt cx="356" cy="144"/>
          </a:xfrm>
        </p:grpSpPr>
        <p:sp>
          <p:nvSpPr>
            <p:cNvPr id="382" name="Google Shape;382;p4"/>
            <p:cNvSpPr txBox="1"/>
            <p:nvPr/>
          </p:nvSpPr>
          <p:spPr>
            <a:xfrm>
              <a:off x="1632" y="1488"/>
              <a:ext cx="35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MN/MX</a:t>
              </a:r>
              <a:endParaRPr/>
            </a:p>
          </p:txBody>
        </p:sp>
        <p:cxnSp>
          <p:nvCxnSpPr>
            <p:cNvPr id="383" name="Google Shape;383;p4"/>
            <p:cNvCxnSpPr/>
            <p:nvPr/>
          </p:nvCxnSpPr>
          <p:spPr>
            <a:xfrm>
              <a:off x="1821" y="1523"/>
              <a:ext cx="10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84" name="Google Shape;384;p4"/>
          <p:cNvGrpSpPr/>
          <p:nvPr/>
        </p:nvGrpSpPr>
        <p:grpSpPr>
          <a:xfrm>
            <a:off x="7205662" y="3371850"/>
            <a:ext cx="349250" cy="228600"/>
            <a:chOff x="1632" y="1584"/>
            <a:chExt cx="220" cy="144"/>
          </a:xfrm>
        </p:grpSpPr>
        <p:sp>
          <p:nvSpPr>
            <p:cNvPr id="385" name="Google Shape;385;p4"/>
            <p:cNvSpPr txBox="1"/>
            <p:nvPr/>
          </p:nvSpPr>
          <p:spPr>
            <a:xfrm>
              <a:off x="1632" y="1584"/>
              <a:ext cx="220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/>
            </a:p>
          </p:txBody>
        </p:sp>
        <p:cxnSp>
          <p:nvCxnSpPr>
            <p:cNvPr id="386" name="Google Shape;386;p4"/>
            <p:cNvCxnSpPr/>
            <p:nvPr/>
          </p:nvCxnSpPr>
          <p:spPr>
            <a:xfrm>
              <a:off x="1689" y="1617"/>
              <a:ext cx="9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87" name="Google Shape;387;p4"/>
          <p:cNvGrpSpPr/>
          <p:nvPr/>
        </p:nvGrpSpPr>
        <p:grpSpPr>
          <a:xfrm>
            <a:off x="7205662" y="3829050"/>
            <a:ext cx="374650" cy="228600"/>
            <a:chOff x="1632" y="1872"/>
            <a:chExt cx="236" cy="144"/>
          </a:xfrm>
        </p:grpSpPr>
        <p:sp>
          <p:nvSpPr>
            <p:cNvPr id="388" name="Google Shape;388;p4"/>
            <p:cNvSpPr txBox="1"/>
            <p:nvPr/>
          </p:nvSpPr>
          <p:spPr>
            <a:xfrm>
              <a:off x="1632" y="1872"/>
              <a:ext cx="23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</a:t>
              </a:r>
              <a:endParaRPr/>
            </a:p>
          </p:txBody>
        </p:sp>
        <p:cxnSp>
          <p:nvCxnSpPr>
            <p:cNvPr id="389" name="Google Shape;389;p4"/>
            <p:cNvCxnSpPr/>
            <p:nvPr/>
          </p:nvCxnSpPr>
          <p:spPr>
            <a:xfrm>
              <a:off x="1689" y="1902"/>
              <a:ext cx="11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0" name="Google Shape;390;p4"/>
          <p:cNvGrpSpPr/>
          <p:nvPr/>
        </p:nvGrpSpPr>
        <p:grpSpPr>
          <a:xfrm>
            <a:off x="7205662" y="3981450"/>
            <a:ext cx="431800" cy="228600"/>
            <a:chOff x="1632" y="1968"/>
            <a:chExt cx="272" cy="144"/>
          </a:xfrm>
        </p:grpSpPr>
        <p:sp>
          <p:nvSpPr>
            <p:cNvPr id="391" name="Google Shape;391;p4"/>
            <p:cNvSpPr txBox="1"/>
            <p:nvPr/>
          </p:nvSpPr>
          <p:spPr>
            <a:xfrm>
              <a:off x="1632" y="1968"/>
              <a:ext cx="272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IO/M</a:t>
              </a:r>
              <a:endParaRPr/>
            </a:p>
          </p:txBody>
        </p:sp>
        <p:cxnSp>
          <p:nvCxnSpPr>
            <p:cNvPr id="392" name="Google Shape;392;p4"/>
            <p:cNvCxnSpPr/>
            <p:nvPr/>
          </p:nvCxnSpPr>
          <p:spPr>
            <a:xfrm>
              <a:off x="1770" y="2000"/>
              <a:ext cx="7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4"/>
          <p:cNvGrpSpPr/>
          <p:nvPr/>
        </p:nvGrpSpPr>
        <p:grpSpPr>
          <a:xfrm>
            <a:off x="7205662" y="4133850"/>
            <a:ext cx="450850" cy="228600"/>
            <a:chOff x="1632" y="2064"/>
            <a:chExt cx="284" cy="144"/>
          </a:xfrm>
        </p:grpSpPr>
        <p:sp>
          <p:nvSpPr>
            <p:cNvPr id="394" name="Google Shape;394;p4"/>
            <p:cNvSpPr txBox="1"/>
            <p:nvPr/>
          </p:nvSpPr>
          <p:spPr>
            <a:xfrm>
              <a:off x="1632" y="2064"/>
              <a:ext cx="284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DT/R</a:t>
              </a:r>
              <a:endParaRPr/>
            </a:p>
          </p:txBody>
        </p:sp>
        <p:cxnSp>
          <p:nvCxnSpPr>
            <p:cNvPr id="395" name="Google Shape;395;p4"/>
            <p:cNvCxnSpPr/>
            <p:nvPr/>
          </p:nvCxnSpPr>
          <p:spPr>
            <a:xfrm>
              <a:off x="1804" y="2094"/>
              <a:ext cx="4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6" name="Google Shape;396;p4"/>
          <p:cNvGrpSpPr/>
          <p:nvPr/>
        </p:nvGrpSpPr>
        <p:grpSpPr>
          <a:xfrm>
            <a:off x="7205662" y="4286250"/>
            <a:ext cx="425450" cy="228600"/>
            <a:chOff x="1632" y="2160"/>
            <a:chExt cx="268" cy="144"/>
          </a:xfrm>
        </p:grpSpPr>
        <p:sp>
          <p:nvSpPr>
            <p:cNvPr id="397" name="Google Shape;397;p4"/>
            <p:cNvSpPr txBox="1"/>
            <p:nvPr/>
          </p:nvSpPr>
          <p:spPr>
            <a:xfrm>
              <a:off x="1632" y="2160"/>
              <a:ext cx="268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</a:t>
              </a:r>
              <a:endParaRPr/>
            </a:p>
          </p:txBody>
        </p:sp>
        <p:cxnSp>
          <p:nvCxnSpPr>
            <p:cNvPr id="398" name="Google Shape;398;p4"/>
            <p:cNvCxnSpPr/>
            <p:nvPr/>
          </p:nvCxnSpPr>
          <p:spPr>
            <a:xfrm>
              <a:off x="1694" y="2192"/>
              <a:ext cx="1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9" name="Google Shape;399;p4"/>
          <p:cNvGrpSpPr/>
          <p:nvPr/>
        </p:nvGrpSpPr>
        <p:grpSpPr>
          <a:xfrm>
            <a:off x="7205662" y="4591050"/>
            <a:ext cx="444500" cy="228600"/>
            <a:chOff x="1632" y="2352"/>
            <a:chExt cx="280" cy="144"/>
          </a:xfrm>
        </p:grpSpPr>
        <p:sp>
          <p:nvSpPr>
            <p:cNvPr id="400" name="Google Shape;400;p4"/>
            <p:cNvSpPr txBox="1"/>
            <p:nvPr/>
          </p:nvSpPr>
          <p:spPr>
            <a:xfrm>
              <a:off x="1632" y="2352"/>
              <a:ext cx="280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INTA</a:t>
              </a:r>
              <a:endParaRPr/>
            </a:p>
          </p:txBody>
        </p:sp>
        <p:cxnSp>
          <p:nvCxnSpPr>
            <p:cNvPr id="401" name="Google Shape;401;p4"/>
            <p:cNvCxnSpPr/>
            <p:nvPr/>
          </p:nvCxnSpPr>
          <p:spPr>
            <a:xfrm>
              <a:off x="1694" y="2383"/>
              <a:ext cx="1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02" name="Google Shape;402;p4"/>
          <p:cNvGrpSpPr/>
          <p:nvPr/>
        </p:nvGrpSpPr>
        <p:grpSpPr>
          <a:xfrm>
            <a:off x="7205662" y="4743450"/>
            <a:ext cx="476250" cy="228600"/>
            <a:chOff x="1632" y="2448"/>
            <a:chExt cx="300" cy="144"/>
          </a:xfrm>
        </p:grpSpPr>
        <p:sp>
          <p:nvSpPr>
            <p:cNvPr id="403" name="Google Shape;403;p4"/>
            <p:cNvSpPr txBox="1"/>
            <p:nvPr/>
          </p:nvSpPr>
          <p:spPr>
            <a:xfrm>
              <a:off x="1632" y="2448"/>
              <a:ext cx="300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</p:txBody>
        </p:sp>
        <p:cxnSp>
          <p:nvCxnSpPr>
            <p:cNvPr id="404" name="Google Shape;404;p4"/>
            <p:cNvCxnSpPr/>
            <p:nvPr/>
          </p:nvCxnSpPr>
          <p:spPr>
            <a:xfrm>
              <a:off x="1689" y="2481"/>
              <a:ext cx="1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05" name="Google Shape;405;p4"/>
          <p:cNvSpPr txBox="1"/>
          <p:nvPr/>
        </p:nvSpPr>
        <p:spPr>
          <a:xfrm>
            <a:off x="5605462" y="21526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6" name="Google Shape;406;p4"/>
          <p:cNvSpPr txBox="1"/>
          <p:nvPr/>
        </p:nvSpPr>
        <p:spPr>
          <a:xfrm>
            <a:off x="5605462" y="23050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7" name="Google Shape;407;p4"/>
          <p:cNvSpPr txBox="1"/>
          <p:nvPr/>
        </p:nvSpPr>
        <p:spPr>
          <a:xfrm>
            <a:off x="5605462" y="24574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8" name="Google Shape;408;p4"/>
          <p:cNvSpPr txBox="1"/>
          <p:nvPr/>
        </p:nvSpPr>
        <p:spPr>
          <a:xfrm>
            <a:off x="5605462" y="26098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9" name="Google Shape;409;p4"/>
          <p:cNvSpPr txBox="1"/>
          <p:nvPr/>
        </p:nvSpPr>
        <p:spPr>
          <a:xfrm>
            <a:off x="5605462" y="27622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10" name="Google Shape;410;p4"/>
          <p:cNvSpPr txBox="1"/>
          <p:nvPr/>
        </p:nvSpPr>
        <p:spPr>
          <a:xfrm>
            <a:off x="5605462" y="29146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11" name="Google Shape;411;p4"/>
          <p:cNvSpPr txBox="1"/>
          <p:nvPr/>
        </p:nvSpPr>
        <p:spPr>
          <a:xfrm>
            <a:off x="5605462" y="30670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12" name="Google Shape;412;p4"/>
          <p:cNvSpPr txBox="1"/>
          <p:nvPr/>
        </p:nvSpPr>
        <p:spPr>
          <a:xfrm>
            <a:off x="5605462" y="32194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13" name="Google Shape;413;p4"/>
          <p:cNvSpPr txBox="1"/>
          <p:nvPr/>
        </p:nvSpPr>
        <p:spPr>
          <a:xfrm>
            <a:off x="5605462" y="33718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14" name="Google Shape;414;p4"/>
          <p:cNvSpPr txBox="1"/>
          <p:nvPr/>
        </p:nvSpPr>
        <p:spPr>
          <a:xfrm>
            <a:off x="5605462" y="3524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15" name="Google Shape;415;p4"/>
          <p:cNvSpPr txBox="1"/>
          <p:nvPr/>
        </p:nvSpPr>
        <p:spPr>
          <a:xfrm>
            <a:off x="5605462" y="3676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416" name="Google Shape;416;p4"/>
          <p:cNvSpPr txBox="1"/>
          <p:nvPr/>
        </p:nvSpPr>
        <p:spPr>
          <a:xfrm>
            <a:off x="5605462" y="3829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417" name="Google Shape;417;p4"/>
          <p:cNvSpPr txBox="1"/>
          <p:nvPr/>
        </p:nvSpPr>
        <p:spPr>
          <a:xfrm>
            <a:off x="5605462" y="3981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418" name="Google Shape;418;p4"/>
          <p:cNvSpPr txBox="1"/>
          <p:nvPr/>
        </p:nvSpPr>
        <p:spPr>
          <a:xfrm>
            <a:off x="5605462" y="4133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419" name="Google Shape;419;p4"/>
          <p:cNvSpPr txBox="1"/>
          <p:nvPr/>
        </p:nvSpPr>
        <p:spPr>
          <a:xfrm>
            <a:off x="5605462" y="4286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420" name="Google Shape;420;p4"/>
          <p:cNvSpPr txBox="1"/>
          <p:nvPr/>
        </p:nvSpPr>
        <p:spPr>
          <a:xfrm>
            <a:off x="5605462" y="4438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421" name="Google Shape;421;p4"/>
          <p:cNvSpPr txBox="1"/>
          <p:nvPr/>
        </p:nvSpPr>
        <p:spPr>
          <a:xfrm>
            <a:off x="5605462" y="4591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422" name="Google Shape;422;p4"/>
          <p:cNvSpPr txBox="1"/>
          <p:nvPr/>
        </p:nvSpPr>
        <p:spPr>
          <a:xfrm>
            <a:off x="5605462" y="4743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423" name="Google Shape;423;p4"/>
          <p:cNvSpPr txBox="1"/>
          <p:nvPr/>
        </p:nvSpPr>
        <p:spPr>
          <a:xfrm>
            <a:off x="5605462" y="4895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  <p:sp>
        <p:nvSpPr>
          <p:cNvPr id="424" name="Google Shape;424;p4"/>
          <p:cNvSpPr txBox="1"/>
          <p:nvPr/>
        </p:nvSpPr>
        <p:spPr>
          <a:xfrm>
            <a:off x="5605462" y="5048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425" name="Google Shape;425;p4"/>
          <p:cNvSpPr txBox="1"/>
          <p:nvPr/>
        </p:nvSpPr>
        <p:spPr>
          <a:xfrm>
            <a:off x="6748462" y="3524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  <p:sp>
        <p:nvSpPr>
          <p:cNvPr id="426" name="Google Shape;426;p4"/>
          <p:cNvSpPr txBox="1"/>
          <p:nvPr/>
        </p:nvSpPr>
        <p:spPr>
          <a:xfrm>
            <a:off x="6748462" y="3676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427" name="Google Shape;427;p4"/>
          <p:cNvSpPr txBox="1"/>
          <p:nvPr/>
        </p:nvSpPr>
        <p:spPr>
          <a:xfrm>
            <a:off x="6748462" y="3829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428" name="Google Shape;428;p4"/>
          <p:cNvSpPr txBox="1"/>
          <p:nvPr/>
        </p:nvSpPr>
        <p:spPr>
          <a:xfrm>
            <a:off x="6748462" y="3981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429" name="Google Shape;429;p4"/>
          <p:cNvSpPr txBox="1"/>
          <p:nvPr/>
        </p:nvSpPr>
        <p:spPr>
          <a:xfrm>
            <a:off x="6748462" y="4133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430" name="Google Shape;430;p4"/>
          <p:cNvSpPr txBox="1"/>
          <p:nvPr/>
        </p:nvSpPr>
        <p:spPr>
          <a:xfrm>
            <a:off x="6748462" y="4286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  <p:sp>
        <p:nvSpPr>
          <p:cNvPr id="431" name="Google Shape;431;p4"/>
          <p:cNvSpPr txBox="1"/>
          <p:nvPr/>
        </p:nvSpPr>
        <p:spPr>
          <a:xfrm>
            <a:off x="6748462" y="4438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432" name="Google Shape;432;p4"/>
          <p:cNvSpPr txBox="1"/>
          <p:nvPr/>
        </p:nvSpPr>
        <p:spPr>
          <a:xfrm>
            <a:off x="6748462" y="4591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433" name="Google Shape;433;p4"/>
          <p:cNvSpPr txBox="1"/>
          <p:nvPr/>
        </p:nvSpPr>
        <p:spPr>
          <a:xfrm>
            <a:off x="6748462" y="4743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434" name="Google Shape;434;p4"/>
          <p:cNvSpPr txBox="1"/>
          <p:nvPr/>
        </p:nvSpPr>
        <p:spPr>
          <a:xfrm>
            <a:off x="6748462" y="4895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435" name="Google Shape;435;p4"/>
          <p:cNvSpPr txBox="1"/>
          <p:nvPr/>
        </p:nvSpPr>
        <p:spPr>
          <a:xfrm>
            <a:off x="6748462" y="5048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436" name="Google Shape;436;p4"/>
          <p:cNvSpPr txBox="1"/>
          <p:nvPr/>
        </p:nvSpPr>
        <p:spPr>
          <a:xfrm>
            <a:off x="6748462" y="2152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6748462" y="2305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</p:txBody>
      </p:sp>
      <p:sp>
        <p:nvSpPr>
          <p:cNvPr id="438" name="Google Shape;438;p4"/>
          <p:cNvSpPr txBox="1"/>
          <p:nvPr/>
        </p:nvSpPr>
        <p:spPr>
          <a:xfrm>
            <a:off x="6748462" y="2457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sp>
        <p:nvSpPr>
          <p:cNvPr id="439" name="Google Shape;439;p4"/>
          <p:cNvSpPr txBox="1"/>
          <p:nvPr/>
        </p:nvSpPr>
        <p:spPr>
          <a:xfrm>
            <a:off x="6748462" y="2609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sp>
        <p:nvSpPr>
          <p:cNvPr id="440" name="Google Shape;440;p4"/>
          <p:cNvSpPr txBox="1"/>
          <p:nvPr/>
        </p:nvSpPr>
        <p:spPr>
          <a:xfrm>
            <a:off x="6748462" y="2762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</p:txBody>
      </p:sp>
      <p:sp>
        <p:nvSpPr>
          <p:cNvPr id="441" name="Google Shape;441;p4"/>
          <p:cNvSpPr txBox="1"/>
          <p:nvPr/>
        </p:nvSpPr>
        <p:spPr>
          <a:xfrm>
            <a:off x="6748462" y="2914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442" name="Google Shape;442;p4"/>
          <p:cNvSpPr txBox="1"/>
          <p:nvPr/>
        </p:nvSpPr>
        <p:spPr>
          <a:xfrm>
            <a:off x="6748462" y="3067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sp>
        <p:nvSpPr>
          <p:cNvPr id="443" name="Google Shape;443;p4"/>
          <p:cNvSpPr txBox="1"/>
          <p:nvPr/>
        </p:nvSpPr>
        <p:spPr>
          <a:xfrm>
            <a:off x="6748462" y="3219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  <p:sp>
        <p:nvSpPr>
          <p:cNvPr id="444" name="Google Shape;444;p4"/>
          <p:cNvSpPr txBox="1"/>
          <p:nvPr/>
        </p:nvSpPr>
        <p:spPr>
          <a:xfrm>
            <a:off x="6748462" y="3371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445" name="Google Shape;445;p4"/>
          <p:cNvSpPr txBox="1"/>
          <p:nvPr/>
        </p:nvSpPr>
        <p:spPr>
          <a:xfrm>
            <a:off x="5910262" y="3219450"/>
            <a:ext cx="79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8088</a:t>
            </a:r>
            <a:endParaRPr/>
          </a:p>
        </p:txBody>
      </p:sp>
      <p:sp>
        <p:nvSpPr>
          <p:cNvPr id="446" name="Google Shape;446;p4"/>
          <p:cNvSpPr/>
          <p:nvPr/>
        </p:nvSpPr>
        <p:spPr>
          <a:xfrm>
            <a:off x="6138862" y="1847850"/>
            <a:ext cx="457200" cy="457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4"/>
          <p:cNvSpPr txBox="1"/>
          <p:nvPr/>
        </p:nvSpPr>
        <p:spPr>
          <a:xfrm>
            <a:off x="5680075" y="1749425"/>
            <a:ext cx="13716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8" name="Google Shape;448;p4"/>
          <p:cNvCxnSpPr/>
          <p:nvPr/>
        </p:nvCxnSpPr>
        <p:spPr>
          <a:xfrm>
            <a:off x="5681662" y="207645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9" name="Google Shape;449;p4"/>
          <p:cNvCxnSpPr/>
          <p:nvPr/>
        </p:nvCxnSpPr>
        <p:spPr>
          <a:xfrm>
            <a:off x="6596062" y="207645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0" name="Google Shape;450;p4"/>
          <p:cNvSpPr txBox="1"/>
          <p:nvPr/>
        </p:nvSpPr>
        <p:spPr>
          <a:xfrm>
            <a:off x="4286250" y="5786437"/>
            <a:ext cx="4572000" cy="830262"/>
          </a:xfrm>
          <a:prstGeom prst="rect">
            <a:avLst/>
          </a:prstGeom>
          <a:solidFill>
            <a:srgbClr val="DBDBE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BHE has no meaning on the 8088 and has been eliminated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Multiplex of Data and Address Lines in 8088</a:t>
            </a:r>
            <a:endParaRPr/>
          </a:p>
        </p:txBody>
      </p:sp>
      <p:sp>
        <p:nvSpPr>
          <p:cNvPr id="456" name="Google Shape;456;p5"/>
          <p:cNvSpPr txBox="1">
            <a:spLocks noGrp="1"/>
          </p:cNvSpPr>
          <p:nvPr>
            <p:ph type="body" idx="1"/>
          </p:nvPr>
        </p:nvSpPr>
        <p:spPr>
          <a:xfrm>
            <a:off x="0" y="1714500"/>
            <a:ext cx="4857750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lines A0-A7 and Data lines D0-D7 are multiplexed in 8088. These lines are labelled as AD0-AD7. </a:t>
            </a:r>
            <a:endParaRPr/>
          </a:p>
          <a:p>
            <a:pPr marL="547687" marR="0" lvl="1" indent="-200024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multiplexed we mean that the same physical pin carries an address bit at one time and the data bit another time</a:t>
            </a:r>
            <a:endParaRPr/>
          </a:p>
        </p:txBody>
      </p:sp>
      <p:grpSp>
        <p:nvGrpSpPr>
          <p:cNvPr id="457" name="Google Shape;457;p5"/>
          <p:cNvGrpSpPr/>
          <p:nvPr/>
        </p:nvGrpSpPr>
        <p:grpSpPr>
          <a:xfrm>
            <a:off x="5500687" y="1785937"/>
            <a:ext cx="2711450" cy="3657600"/>
            <a:chOff x="4849813" y="2414606"/>
            <a:chExt cx="2711450" cy="3657600"/>
          </a:xfrm>
        </p:grpSpPr>
        <p:sp>
          <p:nvSpPr>
            <p:cNvPr id="458" name="Google Shape;458;p5"/>
            <p:cNvSpPr txBox="1"/>
            <p:nvPr/>
          </p:nvSpPr>
          <p:spPr>
            <a:xfrm>
              <a:off x="63579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5"/>
            <p:cNvSpPr txBox="1"/>
            <p:nvPr/>
          </p:nvSpPr>
          <p:spPr>
            <a:xfrm>
              <a:off x="48498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460" name="Google Shape;460;p5"/>
            <p:cNvSpPr txBox="1"/>
            <p:nvPr/>
          </p:nvSpPr>
          <p:spPr>
            <a:xfrm>
              <a:off x="5324476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5"/>
            <p:cNvSpPr txBox="1"/>
            <p:nvPr/>
          </p:nvSpPr>
          <p:spPr>
            <a:xfrm>
              <a:off x="5324476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5"/>
            <p:cNvSpPr txBox="1"/>
            <p:nvPr/>
          </p:nvSpPr>
          <p:spPr>
            <a:xfrm>
              <a:off x="5324476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5"/>
            <p:cNvSpPr txBox="1"/>
            <p:nvPr/>
          </p:nvSpPr>
          <p:spPr>
            <a:xfrm>
              <a:off x="5324476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p5"/>
            <p:cNvSpPr txBox="1"/>
            <p:nvPr/>
          </p:nvSpPr>
          <p:spPr>
            <a:xfrm>
              <a:off x="5324476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5"/>
            <p:cNvSpPr txBox="1"/>
            <p:nvPr/>
          </p:nvSpPr>
          <p:spPr>
            <a:xfrm>
              <a:off x="5324476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5"/>
            <p:cNvSpPr txBox="1"/>
            <p:nvPr/>
          </p:nvSpPr>
          <p:spPr>
            <a:xfrm>
              <a:off x="5324476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5"/>
            <p:cNvSpPr txBox="1"/>
            <p:nvPr/>
          </p:nvSpPr>
          <p:spPr>
            <a:xfrm>
              <a:off x="5324476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5"/>
            <p:cNvSpPr txBox="1"/>
            <p:nvPr/>
          </p:nvSpPr>
          <p:spPr>
            <a:xfrm>
              <a:off x="5324476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5"/>
            <p:cNvSpPr txBox="1"/>
            <p:nvPr/>
          </p:nvSpPr>
          <p:spPr>
            <a:xfrm>
              <a:off x="5324476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5"/>
            <p:cNvSpPr txBox="1"/>
            <p:nvPr/>
          </p:nvSpPr>
          <p:spPr>
            <a:xfrm>
              <a:off x="5324476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5"/>
            <p:cNvSpPr txBox="1"/>
            <p:nvPr/>
          </p:nvSpPr>
          <p:spPr>
            <a:xfrm>
              <a:off x="5324476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5"/>
            <p:cNvSpPr txBox="1"/>
            <p:nvPr/>
          </p:nvSpPr>
          <p:spPr>
            <a:xfrm>
              <a:off x="5324476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5"/>
            <p:cNvSpPr txBox="1"/>
            <p:nvPr/>
          </p:nvSpPr>
          <p:spPr>
            <a:xfrm>
              <a:off x="5324476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5"/>
            <p:cNvSpPr txBox="1"/>
            <p:nvPr/>
          </p:nvSpPr>
          <p:spPr>
            <a:xfrm>
              <a:off x="5324476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5"/>
            <p:cNvSpPr txBox="1"/>
            <p:nvPr/>
          </p:nvSpPr>
          <p:spPr>
            <a:xfrm>
              <a:off x="5324476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5"/>
            <p:cNvSpPr txBox="1"/>
            <p:nvPr/>
          </p:nvSpPr>
          <p:spPr>
            <a:xfrm>
              <a:off x="5324476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5"/>
            <p:cNvSpPr txBox="1"/>
            <p:nvPr/>
          </p:nvSpPr>
          <p:spPr>
            <a:xfrm>
              <a:off x="5324476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5"/>
            <p:cNvSpPr txBox="1"/>
            <p:nvPr/>
          </p:nvSpPr>
          <p:spPr>
            <a:xfrm>
              <a:off x="5324476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5"/>
            <p:cNvSpPr txBox="1"/>
            <p:nvPr/>
          </p:nvSpPr>
          <p:spPr>
            <a:xfrm>
              <a:off x="5324476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5"/>
            <p:cNvSpPr txBox="1"/>
            <p:nvPr/>
          </p:nvSpPr>
          <p:spPr>
            <a:xfrm>
              <a:off x="5459413" y="2719406"/>
              <a:ext cx="1371600" cy="3352800"/>
            </a:xfrm>
            <a:prstGeom prst="rect">
              <a:avLst/>
            </a:prstGeom>
            <a:solidFill>
              <a:srgbClr val="DBDBE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5"/>
            <p:cNvSpPr txBox="1"/>
            <p:nvPr/>
          </p:nvSpPr>
          <p:spPr>
            <a:xfrm>
              <a:off x="6831013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5"/>
            <p:cNvSpPr txBox="1"/>
            <p:nvPr/>
          </p:nvSpPr>
          <p:spPr>
            <a:xfrm>
              <a:off x="6831013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5"/>
            <p:cNvSpPr txBox="1"/>
            <p:nvPr/>
          </p:nvSpPr>
          <p:spPr>
            <a:xfrm>
              <a:off x="6831013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5"/>
            <p:cNvSpPr txBox="1"/>
            <p:nvPr/>
          </p:nvSpPr>
          <p:spPr>
            <a:xfrm>
              <a:off x="6831013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5"/>
            <p:cNvSpPr txBox="1"/>
            <p:nvPr/>
          </p:nvSpPr>
          <p:spPr>
            <a:xfrm>
              <a:off x="6831013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5"/>
            <p:cNvSpPr txBox="1"/>
            <p:nvPr/>
          </p:nvSpPr>
          <p:spPr>
            <a:xfrm>
              <a:off x="6831013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5"/>
            <p:cNvSpPr txBox="1"/>
            <p:nvPr/>
          </p:nvSpPr>
          <p:spPr>
            <a:xfrm>
              <a:off x="6831013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5"/>
            <p:cNvSpPr txBox="1"/>
            <p:nvPr/>
          </p:nvSpPr>
          <p:spPr>
            <a:xfrm>
              <a:off x="6831013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5"/>
            <p:cNvSpPr txBox="1"/>
            <p:nvPr/>
          </p:nvSpPr>
          <p:spPr>
            <a:xfrm>
              <a:off x="6831013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5"/>
            <p:cNvSpPr txBox="1"/>
            <p:nvPr/>
          </p:nvSpPr>
          <p:spPr>
            <a:xfrm>
              <a:off x="6831013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5"/>
            <p:cNvSpPr txBox="1"/>
            <p:nvPr/>
          </p:nvSpPr>
          <p:spPr>
            <a:xfrm>
              <a:off x="6831013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5"/>
            <p:cNvSpPr txBox="1"/>
            <p:nvPr/>
          </p:nvSpPr>
          <p:spPr>
            <a:xfrm>
              <a:off x="6831013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5"/>
            <p:cNvSpPr txBox="1"/>
            <p:nvPr/>
          </p:nvSpPr>
          <p:spPr>
            <a:xfrm>
              <a:off x="6831013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5"/>
            <p:cNvSpPr txBox="1"/>
            <p:nvPr/>
          </p:nvSpPr>
          <p:spPr>
            <a:xfrm>
              <a:off x="6831013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5"/>
            <p:cNvSpPr txBox="1"/>
            <p:nvPr/>
          </p:nvSpPr>
          <p:spPr>
            <a:xfrm>
              <a:off x="6831013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5"/>
            <p:cNvSpPr txBox="1"/>
            <p:nvPr/>
          </p:nvSpPr>
          <p:spPr>
            <a:xfrm>
              <a:off x="6831013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5"/>
            <p:cNvSpPr txBox="1"/>
            <p:nvPr/>
          </p:nvSpPr>
          <p:spPr>
            <a:xfrm>
              <a:off x="6831013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5"/>
            <p:cNvSpPr txBox="1"/>
            <p:nvPr/>
          </p:nvSpPr>
          <p:spPr>
            <a:xfrm>
              <a:off x="6831013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5"/>
            <p:cNvSpPr txBox="1"/>
            <p:nvPr/>
          </p:nvSpPr>
          <p:spPr>
            <a:xfrm>
              <a:off x="6831013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5"/>
            <p:cNvSpPr txBox="1"/>
            <p:nvPr/>
          </p:nvSpPr>
          <p:spPr>
            <a:xfrm>
              <a:off x="6831013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5"/>
            <p:cNvSpPr txBox="1"/>
            <p:nvPr/>
          </p:nvSpPr>
          <p:spPr>
            <a:xfrm>
              <a:off x="4849813" y="29480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A14</a:t>
              </a:r>
              <a:endParaRPr/>
            </a:p>
          </p:txBody>
        </p:sp>
        <p:sp>
          <p:nvSpPr>
            <p:cNvPr id="502" name="Google Shape;502;p5"/>
            <p:cNvSpPr txBox="1"/>
            <p:nvPr/>
          </p:nvSpPr>
          <p:spPr>
            <a:xfrm>
              <a:off x="4849813" y="31004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A13</a:t>
              </a:r>
              <a:endParaRPr/>
            </a:p>
          </p:txBody>
        </p:sp>
        <p:sp>
          <p:nvSpPr>
            <p:cNvPr id="503" name="Google Shape;503;p5"/>
            <p:cNvSpPr txBox="1"/>
            <p:nvPr/>
          </p:nvSpPr>
          <p:spPr>
            <a:xfrm>
              <a:off x="4849813" y="32528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A12</a:t>
              </a:r>
              <a:endParaRPr/>
            </a:p>
          </p:txBody>
        </p:sp>
        <p:sp>
          <p:nvSpPr>
            <p:cNvPr id="504" name="Google Shape;504;p5"/>
            <p:cNvSpPr txBox="1"/>
            <p:nvPr/>
          </p:nvSpPr>
          <p:spPr>
            <a:xfrm>
              <a:off x="4849813" y="34052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A11</a:t>
              </a:r>
              <a:endParaRPr/>
            </a:p>
          </p:txBody>
        </p:sp>
        <p:sp>
          <p:nvSpPr>
            <p:cNvPr id="505" name="Google Shape;505;p5"/>
            <p:cNvSpPr txBox="1"/>
            <p:nvPr/>
          </p:nvSpPr>
          <p:spPr>
            <a:xfrm>
              <a:off x="4849813" y="35576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A10</a:t>
              </a:r>
              <a:endParaRPr/>
            </a:p>
          </p:txBody>
        </p:sp>
        <p:sp>
          <p:nvSpPr>
            <p:cNvPr id="506" name="Google Shape;506;p5"/>
            <p:cNvSpPr txBox="1"/>
            <p:nvPr/>
          </p:nvSpPr>
          <p:spPr>
            <a:xfrm>
              <a:off x="4849813" y="37100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A9</a:t>
              </a:r>
              <a:endParaRPr/>
            </a:p>
          </p:txBody>
        </p:sp>
        <p:sp>
          <p:nvSpPr>
            <p:cNvPr id="507" name="Google Shape;507;p5"/>
            <p:cNvSpPr txBox="1"/>
            <p:nvPr/>
          </p:nvSpPr>
          <p:spPr>
            <a:xfrm>
              <a:off x="4849813" y="38624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A8</a:t>
              </a:r>
              <a:endParaRPr/>
            </a:p>
          </p:txBody>
        </p:sp>
        <p:sp>
          <p:nvSpPr>
            <p:cNvPr id="508" name="Google Shape;508;p5"/>
            <p:cNvSpPr txBox="1"/>
            <p:nvPr/>
          </p:nvSpPr>
          <p:spPr>
            <a:xfrm>
              <a:off x="48498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509" name="Google Shape;509;p5"/>
            <p:cNvSpPr txBox="1"/>
            <p:nvPr/>
          </p:nvSpPr>
          <p:spPr>
            <a:xfrm>
              <a:off x="48498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510" name="Google Shape;510;p5"/>
            <p:cNvSpPr txBox="1"/>
            <p:nvPr/>
          </p:nvSpPr>
          <p:spPr>
            <a:xfrm>
              <a:off x="48498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511" name="Google Shape;511;p5"/>
            <p:cNvSpPr txBox="1"/>
            <p:nvPr/>
          </p:nvSpPr>
          <p:spPr>
            <a:xfrm>
              <a:off x="48498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512" name="Google Shape;512;p5"/>
            <p:cNvSpPr txBox="1"/>
            <p:nvPr/>
          </p:nvSpPr>
          <p:spPr>
            <a:xfrm>
              <a:off x="48498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513" name="Google Shape;513;p5"/>
            <p:cNvSpPr txBox="1"/>
            <p:nvPr/>
          </p:nvSpPr>
          <p:spPr>
            <a:xfrm>
              <a:off x="48498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514" name="Google Shape;514;p5"/>
            <p:cNvSpPr txBox="1"/>
            <p:nvPr/>
          </p:nvSpPr>
          <p:spPr>
            <a:xfrm>
              <a:off x="48498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515" name="Google Shape;515;p5"/>
            <p:cNvSpPr txBox="1"/>
            <p:nvPr/>
          </p:nvSpPr>
          <p:spPr>
            <a:xfrm>
              <a:off x="48498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516" name="Google Shape;516;p5"/>
            <p:cNvSpPr txBox="1"/>
            <p:nvPr/>
          </p:nvSpPr>
          <p:spPr>
            <a:xfrm>
              <a:off x="48498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517" name="Google Shape;517;p5"/>
            <p:cNvSpPr txBox="1"/>
            <p:nvPr/>
          </p:nvSpPr>
          <p:spPr>
            <a:xfrm>
              <a:off x="48498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518" name="Google Shape;518;p5"/>
            <p:cNvSpPr txBox="1"/>
            <p:nvPr/>
          </p:nvSpPr>
          <p:spPr>
            <a:xfrm>
              <a:off x="48498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519" name="Google Shape;519;p5"/>
            <p:cNvSpPr txBox="1"/>
            <p:nvPr/>
          </p:nvSpPr>
          <p:spPr>
            <a:xfrm>
              <a:off x="48498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520" name="Google Shape;520;p5"/>
            <p:cNvSpPr txBox="1"/>
            <p:nvPr/>
          </p:nvSpPr>
          <p:spPr>
            <a:xfrm>
              <a:off x="69834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521" name="Google Shape;521;p5"/>
            <p:cNvSpPr txBox="1"/>
            <p:nvPr/>
          </p:nvSpPr>
          <p:spPr>
            <a:xfrm>
              <a:off x="6983413" y="29480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A15</a:t>
              </a:r>
              <a:endParaRPr/>
            </a:p>
          </p:txBody>
        </p:sp>
        <p:sp>
          <p:nvSpPr>
            <p:cNvPr id="522" name="Google Shape;522;p5"/>
            <p:cNvSpPr txBox="1"/>
            <p:nvPr/>
          </p:nvSpPr>
          <p:spPr>
            <a:xfrm>
              <a:off x="69834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523" name="Google Shape;523;p5"/>
            <p:cNvSpPr txBox="1"/>
            <p:nvPr/>
          </p:nvSpPr>
          <p:spPr>
            <a:xfrm>
              <a:off x="69834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524" name="Google Shape;524;p5"/>
            <p:cNvSpPr txBox="1"/>
            <p:nvPr/>
          </p:nvSpPr>
          <p:spPr>
            <a:xfrm>
              <a:off x="69834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525" name="Google Shape;525;p5"/>
            <p:cNvSpPr txBox="1"/>
            <p:nvPr/>
          </p:nvSpPr>
          <p:spPr>
            <a:xfrm>
              <a:off x="69834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526" name="Google Shape;526;p5"/>
            <p:cNvSpPr txBox="1"/>
            <p:nvPr/>
          </p:nvSpPr>
          <p:spPr>
            <a:xfrm>
              <a:off x="69834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527" name="Google Shape;527;p5"/>
            <p:cNvSpPr txBox="1"/>
            <p:nvPr/>
          </p:nvSpPr>
          <p:spPr>
            <a:xfrm>
              <a:off x="69834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528" name="Google Shape;528;p5"/>
            <p:cNvSpPr txBox="1"/>
            <p:nvPr/>
          </p:nvSpPr>
          <p:spPr>
            <a:xfrm>
              <a:off x="69834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529" name="Google Shape;529;p5"/>
            <p:cNvSpPr txBox="1"/>
            <p:nvPr/>
          </p:nvSpPr>
          <p:spPr>
            <a:xfrm>
              <a:off x="69834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530" name="Google Shape;530;p5"/>
            <p:cNvSpPr txBox="1"/>
            <p:nvPr/>
          </p:nvSpPr>
          <p:spPr>
            <a:xfrm>
              <a:off x="69834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sp>
          <p:nvSpPr>
            <p:cNvPr id="531" name="Google Shape;531;p5"/>
            <p:cNvSpPr txBox="1"/>
            <p:nvPr/>
          </p:nvSpPr>
          <p:spPr>
            <a:xfrm>
              <a:off x="6983413" y="37100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SS0</a:t>
              </a:r>
              <a:endParaRPr/>
            </a:p>
          </p:txBody>
        </p:sp>
        <p:grpSp>
          <p:nvGrpSpPr>
            <p:cNvPr id="532" name="Google Shape;532;p5"/>
            <p:cNvGrpSpPr/>
            <p:nvPr/>
          </p:nvGrpSpPr>
          <p:grpSpPr>
            <a:xfrm>
              <a:off x="6983413" y="3862406"/>
              <a:ext cx="565150" cy="228600"/>
              <a:chOff x="1632" y="1488"/>
              <a:chExt cx="356" cy="144"/>
            </a:xfrm>
          </p:grpSpPr>
          <p:sp>
            <p:nvSpPr>
              <p:cNvPr id="533" name="Google Shape;533;p5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534" name="Google Shape;534;p5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35" name="Google Shape;535;p5"/>
            <p:cNvGrpSpPr/>
            <p:nvPr/>
          </p:nvGrpSpPr>
          <p:grpSpPr>
            <a:xfrm>
              <a:off x="6983413" y="4014806"/>
              <a:ext cx="349250" cy="228600"/>
              <a:chOff x="1632" y="1584"/>
              <a:chExt cx="220" cy="144"/>
            </a:xfrm>
          </p:grpSpPr>
          <p:sp>
            <p:nvSpPr>
              <p:cNvPr id="536" name="Google Shape;536;p5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537" name="Google Shape;537;p5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38" name="Google Shape;538;p5"/>
            <p:cNvGrpSpPr/>
            <p:nvPr/>
          </p:nvGrpSpPr>
          <p:grpSpPr>
            <a:xfrm>
              <a:off x="6983413" y="4472006"/>
              <a:ext cx="374650" cy="228600"/>
              <a:chOff x="1632" y="1872"/>
              <a:chExt cx="236" cy="144"/>
            </a:xfrm>
          </p:grpSpPr>
          <p:sp>
            <p:nvSpPr>
              <p:cNvPr id="539" name="Google Shape;539;p5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540" name="Google Shape;540;p5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41" name="Google Shape;541;p5"/>
            <p:cNvGrpSpPr/>
            <p:nvPr/>
          </p:nvGrpSpPr>
          <p:grpSpPr>
            <a:xfrm>
              <a:off x="6983413" y="4624406"/>
              <a:ext cx="431800" cy="228600"/>
              <a:chOff x="1632" y="1968"/>
              <a:chExt cx="272" cy="144"/>
            </a:xfrm>
          </p:grpSpPr>
          <p:sp>
            <p:nvSpPr>
              <p:cNvPr id="542" name="Google Shape;542;p5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IO/M</a:t>
                </a:r>
                <a:endParaRPr/>
              </a:p>
            </p:txBody>
          </p:sp>
          <p:cxnSp>
            <p:nvCxnSpPr>
              <p:cNvPr id="543" name="Google Shape;543;p5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44" name="Google Shape;544;p5"/>
            <p:cNvGrpSpPr/>
            <p:nvPr/>
          </p:nvGrpSpPr>
          <p:grpSpPr>
            <a:xfrm>
              <a:off x="6983413" y="4776806"/>
              <a:ext cx="450850" cy="228600"/>
              <a:chOff x="1632" y="2064"/>
              <a:chExt cx="284" cy="144"/>
            </a:xfrm>
          </p:grpSpPr>
          <p:sp>
            <p:nvSpPr>
              <p:cNvPr id="545" name="Google Shape;545;p5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546" name="Google Shape;546;p5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47" name="Google Shape;547;p5"/>
            <p:cNvGrpSpPr/>
            <p:nvPr/>
          </p:nvGrpSpPr>
          <p:grpSpPr>
            <a:xfrm>
              <a:off x="6983413" y="4929206"/>
              <a:ext cx="425450" cy="228600"/>
              <a:chOff x="1632" y="2160"/>
              <a:chExt cx="268" cy="144"/>
            </a:xfrm>
          </p:grpSpPr>
          <p:sp>
            <p:nvSpPr>
              <p:cNvPr id="548" name="Google Shape;548;p5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549" name="Google Shape;549;p5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50" name="Google Shape;550;p5"/>
            <p:cNvGrpSpPr/>
            <p:nvPr/>
          </p:nvGrpSpPr>
          <p:grpSpPr>
            <a:xfrm>
              <a:off x="6983413" y="5234006"/>
              <a:ext cx="444500" cy="228600"/>
              <a:chOff x="1632" y="2352"/>
              <a:chExt cx="280" cy="144"/>
            </a:xfrm>
          </p:grpSpPr>
          <p:sp>
            <p:nvSpPr>
              <p:cNvPr id="551" name="Google Shape;551;p5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552" name="Google Shape;552;p5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53" name="Google Shape;553;p5"/>
            <p:cNvGrpSpPr/>
            <p:nvPr/>
          </p:nvGrpSpPr>
          <p:grpSpPr>
            <a:xfrm>
              <a:off x="6983413" y="5386406"/>
              <a:ext cx="476250" cy="228600"/>
              <a:chOff x="1632" y="2448"/>
              <a:chExt cx="300" cy="144"/>
            </a:xfrm>
          </p:grpSpPr>
          <p:sp>
            <p:nvSpPr>
              <p:cNvPr id="554" name="Google Shape;554;p5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555" name="Google Shape;555;p5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556" name="Google Shape;556;p5"/>
            <p:cNvSpPr txBox="1"/>
            <p:nvPr/>
          </p:nvSpPr>
          <p:spPr>
            <a:xfrm>
              <a:off x="53832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57" name="Google Shape;557;p5"/>
            <p:cNvSpPr txBox="1"/>
            <p:nvPr/>
          </p:nvSpPr>
          <p:spPr>
            <a:xfrm>
              <a:off x="53832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58" name="Google Shape;558;p5"/>
            <p:cNvSpPr txBox="1"/>
            <p:nvPr/>
          </p:nvSpPr>
          <p:spPr>
            <a:xfrm>
              <a:off x="53832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59" name="Google Shape;559;p5"/>
            <p:cNvSpPr txBox="1"/>
            <p:nvPr/>
          </p:nvSpPr>
          <p:spPr>
            <a:xfrm>
              <a:off x="53832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60" name="Google Shape;560;p5"/>
            <p:cNvSpPr txBox="1"/>
            <p:nvPr/>
          </p:nvSpPr>
          <p:spPr>
            <a:xfrm>
              <a:off x="53832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61" name="Google Shape;561;p5"/>
            <p:cNvSpPr txBox="1"/>
            <p:nvPr/>
          </p:nvSpPr>
          <p:spPr>
            <a:xfrm>
              <a:off x="53832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62" name="Google Shape;562;p5"/>
            <p:cNvSpPr txBox="1"/>
            <p:nvPr/>
          </p:nvSpPr>
          <p:spPr>
            <a:xfrm>
              <a:off x="53832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63" name="Google Shape;563;p5"/>
            <p:cNvSpPr txBox="1"/>
            <p:nvPr/>
          </p:nvSpPr>
          <p:spPr>
            <a:xfrm>
              <a:off x="53832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64" name="Google Shape;564;p5"/>
            <p:cNvSpPr txBox="1"/>
            <p:nvPr/>
          </p:nvSpPr>
          <p:spPr>
            <a:xfrm>
              <a:off x="53832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65" name="Google Shape;565;p5"/>
            <p:cNvSpPr txBox="1"/>
            <p:nvPr/>
          </p:nvSpPr>
          <p:spPr>
            <a:xfrm>
              <a:off x="53832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566" name="Google Shape;566;p5"/>
            <p:cNvSpPr txBox="1"/>
            <p:nvPr/>
          </p:nvSpPr>
          <p:spPr>
            <a:xfrm>
              <a:off x="53832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567" name="Google Shape;567;p5"/>
            <p:cNvSpPr txBox="1"/>
            <p:nvPr/>
          </p:nvSpPr>
          <p:spPr>
            <a:xfrm>
              <a:off x="53832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568" name="Google Shape;568;p5"/>
            <p:cNvSpPr txBox="1"/>
            <p:nvPr/>
          </p:nvSpPr>
          <p:spPr>
            <a:xfrm>
              <a:off x="53832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569" name="Google Shape;569;p5"/>
            <p:cNvSpPr txBox="1"/>
            <p:nvPr/>
          </p:nvSpPr>
          <p:spPr>
            <a:xfrm>
              <a:off x="53832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570" name="Google Shape;570;p5"/>
            <p:cNvSpPr txBox="1"/>
            <p:nvPr/>
          </p:nvSpPr>
          <p:spPr>
            <a:xfrm>
              <a:off x="53832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571" name="Google Shape;571;p5"/>
            <p:cNvSpPr txBox="1"/>
            <p:nvPr/>
          </p:nvSpPr>
          <p:spPr>
            <a:xfrm>
              <a:off x="53832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572" name="Google Shape;572;p5"/>
            <p:cNvSpPr txBox="1"/>
            <p:nvPr/>
          </p:nvSpPr>
          <p:spPr>
            <a:xfrm>
              <a:off x="53832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573" name="Google Shape;573;p5"/>
            <p:cNvSpPr txBox="1"/>
            <p:nvPr/>
          </p:nvSpPr>
          <p:spPr>
            <a:xfrm>
              <a:off x="53832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574" name="Google Shape;574;p5"/>
            <p:cNvSpPr txBox="1"/>
            <p:nvPr/>
          </p:nvSpPr>
          <p:spPr>
            <a:xfrm>
              <a:off x="53832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575" name="Google Shape;575;p5"/>
            <p:cNvSpPr txBox="1"/>
            <p:nvPr/>
          </p:nvSpPr>
          <p:spPr>
            <a:xfrm>
              <a:off x="53832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576" name="Google Shape;576;p5"/>
            <p:cNvSpPr txBox="1"/>
            <p:nvPr/>
          </p:nvSpPr>
          <p:spPr>
            <a:xfrm>
              <a:off x="65262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577" name="Google Shape;577;p5"/>
            <p:cNvSpPr txBox="1"/>
            <p:nvPr/>
          </p:nvSpPr>
          <p:spPr>
            <a:xfrm>
              <a:off x="65262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578" name="Google Shape;578;p5"/>
            <p:cNvSpPr txBox="1"/>
            <p:nvPr/>
          </p:nvSpPr>
          <p:spPr>
            <a:xfrm>
              <a:off x="65262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579" name="Google Shape;579;p5"/>
            <p:cNvSpPr txBox="1"/>
            <p:nvPr/>
          </p:nvSpPr>
          <p:spPr>
            <a:xfrm>
              <a:off x="65262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580" name="Google Shape;580;p5"/>
            <p:cNvSpPr txBox="1"/>
            <p:nvPr/>
          </p:nvSpPr>
          <p:spPr>
            <a:xfrm>
              <a:off x="65262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581" name="Google Shape;581;p5"/>
            <p:cNvSpPr txBox="1"/>
            <p:nvPr/>
          </p:nvSpPr>
          <p:spPr>
            <a:xfrm>
              <a:off x="65262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582" name="Google Shape;582;p5"/>
            <p:cNvSpPr txBox="1"/>
            <p:nvPr/>
          </p:nvSpPr>
          <p:spPr>
            <a:xfrm>
              <a:off x="65262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583" name="Google Shape;583;p5"/>
            <p:cNvSpPr txBox="1"/>
            <p:nvPr/>
          </p:nvSpPr>
          <p:spPr>
            <a:xfrm>
              <a:off x="65262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584" name="Google Shape;584;p5"/>
            <p:cNvSpPr txBox="1"/>
            <p:nvPr/>
          </p:nvSpPr>
          <p:spPr>
            <a:xfrm>
              <a:off x="65262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585" name="Google Shape;585;p5"/>
            <p:cNvSpPr txBox="1"/>
            <p:nvPr/>
          </p:nvSpPr>
          <p:spPr>
            <a:xfrm>
              <a:off x="65262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586" name="Google Shape;586;p5"/>
            <p:cNvSpPr txBox="1"/>
            <p:nvPr/>
          </p:nvSpPr>
          <p:spPr>
            <a:xfrm>
              <a:off x="65262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587" name="Google Shape;587;p5"/>
            <p:cNvSpPr txBox="1"/>
            <p:nvPr/>
          </p:nvSpPr>
          <p:spPr>
            <a:xfrm>
              <a:off x="65262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588" name="Google Shape;588;p5"/>
            <p:cNvSpPr txBox="1"/>
            <p:nvPr/>
          </p:nvSpPr>
          <p:spPr>
            <a:xfrm>
              <a:off x="65262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589" name="Google Shape;589;p5"/>
            <p:cNvSpPr txBox="1"/>
            <p:nvPr/>
          </p:nvSpPr>
          <p:spPr>
            <a:xfrm>
              <a:off x="65262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590" name="Google Shape;590;p5"/>
            <p:cNvSpPr txBox="1"/>
            <p:nvPr/>
          </p:nvSpPr>
          <p:spPr>
            <a:xfrm>
              <a:off x="65262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591" name="Google Shape;591;p5"/>
            <p:cNvSpPr txBox="1"/>
            <p:nvPr/>
          </p:nvSpPr>
          <p:spPr>
            <a:xfrm>
              <a:off x="65262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592" name="Google Shape;592;p5"/>
            <p:cNvSpPr txBox="1"/>
            <p:nvPr/>
          </p:nvSpPr>
          <p:spPr>
            <a:xfrm>
              <a:off x="65262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593" name="Google Shape;593;p5"/>
            <p:cNvSpPr txBox="1"/>
            <p:nvPr/>
          </p:nvSpPr>
          <p:spPr>
            <a:xfrm>
              <a:off x="65262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594" name="Google Shape;594;p5"/>
            <p:cNvSpPr txBox="1"/>
            <p:nvPr/>
          </p:nvSpPr>
          <p:spPr>
            <a:xfrm>
              <a:off x="65262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595" name="Google Shape;595;p5"/>
            <p:cNvSpPr txBox="1"/>
            <p:nvPr/>
          </p:nvSpPr>
          <p:spPr>
            <a:xfrm>
              <a:off x="65262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596" name="Google Shape;596;p5"/>
            <p:cNvSpPr txBox="1"/>
            <p:nvPr/>
          </p:nvSpPr>
          <p:spPr>
            <a:xfrm>
              <a:off x="56880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8088</a:t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59166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5"/>
            <p:cNvSpPr txBox="1"/>
            <p:nvPr/>
          </p:nvSpPr>
          <p:spPr>
            <a:xfrm>
              <a:off x="54594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9" name="Google Shape;599;p5"/>
            <p:cNvCxnSpPr/>
            <p:nvPr/>
          </p:nvCxnSpPr>
          <p:spPr>
            <a:xfrm>
              <a:off x="54594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0" name="Google Shape;600;p5"/>
            <p:cNvCxnSpPr/>
            <p:nvPr/>
          </p:nvCxnSpPr>
          <p:spPr>
            <a:xfrm>
              <a:off x="63738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01" name="Google Shape;601;p5"/>
          <p:cNvSpPr txBox="1"/>
          <p:nvPr/>
        </p:nvSpPr>
        <p:spPr>
          <a:xfrm>
            <a:off x="5000625" y="3429000"/>
            <a:ext cx="1357312" cy="1214437"/>
          </a:xfrm>
          <a:prstGeom prst="rect">
            <a:avLst/>
          </a:prstGeom>
          <a:noFill/>
          <a:ln w="425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Multiplex of Data and Address Lines in 8086</a:t>
            </a:r>
            <a:endParaRPr/>
          </a:p>
        </p:txBody>
      </p:sp>
      <p:sp>
        <p:nvSpPr>
          <p:cNvPr id="607" name="Google Shape;607;p6"/>
          <p:cNvSpPr txBox="1">
            <a:spLocks noGrp="1"/>
          </p:cNvSpPr>
          <p:nvPr>
            <p:ph type="body" idx="1"/>
          </p:nvPr>
        </p:nvSpPr>
        <p:spPr>
          <a:xfrm>
            <a:off x="142875" y="1285875"/>
            <a:ext cx="8786812" cy="157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12" marR="0" lvl="0" indent="-2651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lines A0-A15 and Data lines D0-D15 are multiplexed in 8086. These lines are labeled as AD0-AD15.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5113" marR="0" lvl="0" indent="-143193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08" name="Google Shape;608;p6"/>
          <p:cNvGrpSpPr/>
          <p:nvPr/>
        </p:nvGrpSpPr>
        <p:grpSpPr>
          <a:xfrm>
            <a:off x="3357562" y="2700337"/>
            <a:ext cx="2724150" cy="3657600"/>
            <a:chOff x="1116013" y="2414606"/>
            <a:chExt cx="2724150" cy="3657600"/>
          </a:xfrm>
        </p:grpSpPr>
        <p:sp>
          <p:nvSpPr>
            <p:cNvPr id="609" name="Google Shape;609;p6"/>
            <p:cNvSpPr txBox="1"/>
            <p:nvPr/>
          </p:nvSpPr>
          <p:spPr>
            <a:xfrm>
              <a:off x="26241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6"/>
            <p:cNvSpPr txBox="1"/>
            <p:nvPr/>
          </p:nvSpPr>
          <p:spPr>
            <a:xfrm>
              <a:off x="11160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611" name="Google Shape;611;p6"/>
            <p:cNvSpPr txBox="1"/>
            <p:nvPr/>
          </p:nvSpPr>
          <p:spPr>
            <a:xfrm>
              <a:off x="1590676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" name="Google Shape;612;p6"/>
            <p:cNvSpPr txBox="1"/>
            <p:nvPr/>
          </p:nvSpPr>
          <p:spPr>
            <a:xfrm>
              <a:off x="1590676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3" name="Google Shape;613;p6"/>
            <p:cNvSpPr txBox="1"/>
            <p:nvPr/>
          </p:nvSpPr>
          <p:spPr>
            <a:xfrm>
              <a:off x="1590676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6"/>
            <p:cNvSpPr txBox="1"/>
            <p:nvPr/>
          </p:nvSpPr>
          <p:spPr>
            <a:xfrm>
              <a:off x="1590676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Google Shape;615;p6"/>
            <p:cNvSpPr txBox="1"/>
            <p:nvPr/>
          </p:nvSpPr>
          <p:spPr>
            <a:xfrm>
              <a:off x="1590676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6" name="Google Shape;616;p6"/>
            <p:cNvSpPr txBox="1"/>
            <p:nvPr/>
          </p:nvSpPr>
          <p:spPr>
            <a:xfrm>
              <a:off x="1590676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7" name="Google Shape;617;p6"/>
            <p:cNvSpPr txBox="1"/>
            <p:nvPr/>
          </p:nvSpPr>
          <p:spPr>
            <a:xfrm>
              <a:off x="1590676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8" name="Google Shape;618;p6"/>
            <p:cNvSpPr txBox="1"/>
            <p:nvPr/>
          </p:nvSpPr>
          <p:spPr>
            <a:xfrm>
              <a:off x="1590676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9" name="Google Shape;619;p6"/>
            <p:cNvSpPr txBox="1"/>
            <p:nvPr/>
          </p:nvSpPr>
          <p:spPr>
            <a:xfrm>
              <a:off x="1590676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0" name="Google Shape;620;p6"/>
            <p:cNvSpPr txBox="1"/>
            <p:nvPr/>
          </p:nvSpPr>
          <p:spPr>
            <a:xfrm>
              <a:off x="1590676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1" name="Google Shape;621;p6"/>
            <p:cNvSpPr txBox="1"/>
            <p:nvPr/>
          </p:nvSpPr>
          <p:spPr>
            <a:xfrm>
              <a:off x="1590676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2" name="Google Shape;622;p6"/>
            <p:cNvSpPr txBox="1"/>
            <p:nvPr/>
          </p:nvSpPr>
          <p:spPr>
            <a:xfrm>
              <a:off x="1590676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3" name="Google Shape;623;p6"/>
            <p:cNvSpPr txBox="1"/>
            <p:nvPr/>
          </p:nvSpPr>
          <p:spPr>
            <a:xfrm>
              <a:off x="1590676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Google Shape;624;p6"/>
            <p:cNvSpPr txBox="1"/>
            <p:nvPr/>
          </p:nvSpPr>
          <p:spPr>
            <a:xfrm>
              <a:off x="1590676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6"/>
            <p:cNvSpPr txBox="1"/>
            <p:nvPr/>
          </p:nvSpPr>
          <p:spPr>
            <a:xfrm>
              <a:off x="1590676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6"/>
            <p:cNvSpPr txBox="1"/>
            <p:nvPr/>
          </p:nvSpPr>
          <p:spPr>
            <a:xfrm>
              <a:off x="1590676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6"/>
            <p:cNvSpPr txBox="1"/>
            <p:nvPr/>
          </p:nvSpPr>
          <p:spPr>
            <a:xfrm>
              <a:off x="1590676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6"/>
            <p:cNvSpPr txBox="1"/>
            <p:nvPr/>
          </p:nvSpPr>
          <p:spPr>
            <a:xfrm>
              <a:off x="1590676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6"/>
            <p:cNvSpPr txBox="1"/>
            <p:nvPr/>
          </p:nvSpPr>
          <p:spPr>
            <a:xfrm>
              <a:off x="1590676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6"/>
            <p:cNvSpPr txBox="1"/>
            <p:nvPr/>
          </p:nvSpPr>
          <p:spPr>
            <a:xfrm>
              <a:off x="1590676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6"/>
            <p:cNvSpPr txBox="1"/>
            <p:nvPr/>
          </p:nvSpPr>
          <p:spPr>
            <a:xfrm>
              <a:off x="1725613" y="2719406"/>
              <a:ext cx="1371600" cy="3352800"/>
            </a:xfrm>
            <a:prstGeom prst="rect">
              <a:avLst/>
            </a:prstGeom>
            <a:solidFill>
              <a:srgbClr val="D6E9EA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6"/>
            <p:cNvSpPr txBox="1"/>
            <p:nvPr/>
          </p:nvSpPr>
          <p:spPr>
            <a:xfrm>
              <a:off x="3097213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6"/>
            <p:cNvSpPr txBox="1"/>
            <p:nvPr/>
          </p:nvSpPr>
          <p:spPr>
            <a:xfrm>
              <a:off x="3097213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6"/>
            <p:cNvSpPr txBox="1"/>
            <p:nvPr/>
          </p:nvSpPr>
          <p:spPr>
            <a:xfrm>
              <a:off x="3097213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6"/>
            <p:cNvSpPr txBox="1"/>
            <p:nvPr/>
          </p:nvSpPr>
          <p:spPr>
            <a:xfrm>
              <a:off x="3097213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6"/>
            <p:cNvSpPr txBox="1"/>
            <p:nvPr/>
          </p:nvSpPr>
          <p:spPr>
            <a:xfrm>
              <a:off x="3097213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6"/>
            <p:cNvSpPr txBox="1"/>
            <p:nvPr/>
          </p:nvSpPr>
          <p:spPr>
            <a:xfrm>
              <a:off x="3097213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Google Shape;638;p6"/>
            <p:cNvSpPr txBox="1"/>
            <p:nvPr/>
          </p:nvSpPr>
          <p:spPr>
            <a:xfrm>
              <a:off x="3097213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9" name="Google Shape;639;p6"/>
            <p:cNvSpPr txBox="1"/>
            <p:nvPr/>
          </p:nvSpPr>
          <p:spPr>
            <a:xfrm>
              <a:off x="3097213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6"/>
            <p:cNvSpPr txBox="1"/>
            <p:nvPr/>
          </p:nvSpPr>
          <p:spPr>
            <a:xfrm>
              <a:off x="3097213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1" name="Google Shape;641;p6"/>
            <p:cNvSpPr txBox="1"/>
            <p:nvPr/>
          </p:nvSpPr>
          <p:spPr>
            <a:xfrm>
              <a:off x="3097213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6"/>
            <p:cNvSpPr txBox="1"/>
            <p:nvPr/>
          </p:nvSpPr>
          <p:spPr>
            <a:xfrm>
              <a:off x="3097213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6"/>
            <p:cNvSpPr txBox="1"/>
            <p:nvPr/>
          </p:nvSpPr>
          <p:spPr>
            <a:xfrm>
              <a:off x="3097213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6"/>
            <p:cNvSpPr txBox="1"/>
            <p:nvPr/>
          </p:nvSpPr>
          <p:spPr>
            <a:xfrm>
              <a:off x="3097213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6"/>
            <p:cNvSpPr txBox="1"/>
            <p:nvPr/>
          </p:nvSpPr>
          <p:spPr>
            <a:xfrm>
              <a:off x="3097213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6"/>
            <p:cNvSpPr txBox="1"/>
            <p:nvPr/>
          </p:nvSpPr>
          <p:spPr>
            <a:xfrm>
              <a:off x="3097213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6"/>
            <p:cNvSpPr txBox="1"/>
            <p:nvPr/>
          </p:nvSpPr>
          <p:spPr>
            <a:xfrm>
              <a:off x="3097213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p6"/>
            <p:cNvSpPr txBox="1"/>
            <p:nvPr/>
          </p:nvSpPr>
          <p:spPr>
            <a:xfrm>
              <a:off x="3097213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6"/>
            <p:cNvSpPr txBox="1"/>
            <p:nvPr/>
          </p:nvSpPr>
          <p:spPr>
            <a:xfrm>
              <a:off x="3097213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6"/>
            <p:cNvSpPr txBox="1"/>
            <p:nvPr/>
          </p:nvSpPr>
          <p:spPr>
            <a:xfrm>
              <a:off x="3097213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6"/>
            <p:cNvSpPr txBox="1"/>
            <p:nvPr/>
          </p:nvSpPr>
          <p:spPr>
            <a:xfrm>
              <a:off x="3097213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Google Shape;652;p6"/>
            <p:cNvSpPr txBox="1"/>
            <p:nvPr/>
          </p:nvSpPr>
          <p:spPr>
            <a:xfrm>
              <a:off x="11160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AD14</a:t>
              </a:r>
              <a:endParaRPr/>
            </a:p>
          </p:txBody>
        </p:sp>
        <p:sp>
          <p:nvSpPr>
            <p:cNvPr id="653" name="Google Shape;653;p6"/>
            <p:cNvSpPr txBox="1"/>
            <p:nvPr/>
          </p:nvSpPr>
          <p:spPr>
            <a:xfrm>
              <a:off x="1116013" y="31004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AD13</a:t>
              </a:r>
              <a:endParaRPr/>
            </a:p>
          </p:txBody>
        </p:sp>
        <p:sp>
          <p:nvSpPr>
            <p:cNvPr id="654" name="Google Shape;654;p6"/>
            <p:cNvSpPr txBox="1"/>
            <p:nvPr/>
          </p:nvSpPr>
          <p:spPr>
            <a:xfrm>
              <a:off x="1116013" y="32528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AD12</a:t>
              </a:r>
              <a:endParaRPr/>
            </a:p>
          </p:txBody>
        </p:sp>
        <p:sp>
          <p:nvSpPr>
            <p:cNvPr id="655" name="Google Shape;655;p6"/>
            <p:cNvSpPr txBox="1"/>
            <p:nvPr/>
          </p:nvSpPr>
          <p:spPr>
            <a:xfrm>
              <a:off x="1116013" y="34052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AD11</a:t>
              </a:r>
              <a:endParaRPr/>
            </a:p>
          </p:txBody>
        </p:sp>
        <p:sp>
          <p:nvSpPr>
            <p:cNvPr id="656" name="Google Shape;656;p6"/>
            <p:cNvSpPr txBox="1"/>
            <p:nvPr/>
          </p:nvSpPr>
          <p:spPr>
            <a:xfrm>
              <a:off x="1116013" y="35576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AD10</a:t>
              </a:r>
              <a:endParaRPr/>
            </a:p>
          </p:txBody>
        </p:sp>
        <p:sp>
          <p:nvSpPr>
            <p:cNvPr id="657" name="Google Shape;657;p6"/>
            <p:cNvSpPr txBox="1"/>
            <p:nvPr/>
          </p:nvSpPr>
          <p:spPr>
            <a:xfrm>
              <a:off x="1116013" y="3710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AD9</a:t>
              </a:r>
              <a:endParaRPr/>
            </a:p>
          </p:txBody>
        </p:sp>
        <p:sp>
          <p:nvSpPr>
            <p:cNvPr id="658" name="Google Shape;658;p6"/>
            <p:cNvSpPr txBox="1"/>
            <p:nvPr/>
          </p:nvSpPr>
          <p:spPr>
            <a:xfrm>
              <a:off x="1116013" y="3862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AD8</a:t>
              </a:r>
              <a:endParaRPr/>
            </a:p>
          </p:txBody>
        </p:sp>
        <p:sp>
          <p:nvSpPr>
            <p:cNvPr id="659" name="Google Shape;659;p6"/>
            <p:cNvSpPr txBox="1"/>
            <p:nvPr/>
          </p:nvSpPr>
          <p:spPr>
            <a:xfrm>
              <a:off x="11160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660" name="Google Shape;660;p6"/>
            <p:cNvSpPr txBox="1"/>
            <p:nvPr/>
          </p:nvSpPr>
          <p:spPr>
            <a:xfrm>
              <a:off x="11160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661" name="Google Shape;661;p6"/>
            <p:cNvSpPr txBox="1"/>
            <p:nvPr/>
          </p:nvSpPr>
          <p:spPr>
            <a:xfrm>
              <a:off x="11160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662" name="Google Shape;662;p6"/>
            <p:cNvSpPr txBox="1"/>
            <p:nvPr/>
          </p:nvSpPr>
          <p:spPr>
            <a:xfrm>
              <a:off x="11160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663" name="Google Shape;663;p6"/>
            <p:cNvSpPr txBox="1"/>
            <p:nvPr/>
          </p:nvSpPr>
          <p:spPr>
            <a:xfrm>
              <a:off x="11160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664" name="Google Shape;664;p6"/>
            <p:cNvSpPr txBox="1"/>
            <p:nvPr/>
          </p:nvSpPr>
          <p:spPr>
            <a:xfrm>
              <a:off x="11160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665" name="Google Shape;665;p6"/>
            <p:cNvSpPr txBox="1"/>
            <p:nvPr/>
          </p:nvSpPr>
          <p:spPr>
            <a:xfrm>
              <a:off x="11160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666" name="Google Shape;666;p6"/>
            <p:cNvSpPr txBox="1"/>
            <p:nvPr/>
          </p:nvSpPr>
          <p:spPr>
            <a:xfrm>
              <a:off x="11160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667" name="Google Shape;667;p6"/>
            <p:cNvSpPr txBox="1"/>
            <p:nvPr/>
          </p:nvSpPr>
          <p:spPr>
            <a:xfrm>
              <a:off x="11160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668" name="Google Shape;668;p6"/>
            <p:cNvSpPr txBox="1"/>
            <p:nvPr/>
          </p:nvSpPr>
          <p:spPr>
            <a:xfrm>
              <a:off x="11160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669" name="Google Shape;669;p6"/>
            <p:cNvSpPr txBox="1"/>
            <p:nvPr/>
          </p:nvSpPr>
          <p:spPr>
            <a:xfrm>
              <a:off x="11160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670" name="Google Shape;670;p6"/>
            <p:cNvSpPr txBox="1"/>
            <p:nvPr/>
          </p:nvSpPr>
          <p:spPr>
            <a:xfrm>
              <a:off x="11160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671" name="Google Shape;671;p6"/>
            <p:cNvSpPr txBox="1"/>
            <p:nvPr/>
          </p:nvSpPr>
          <p:spPr>
            <a:xfrm>
              <a:off x="32496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672" name="Google Shape;672;p6"/>
            <p:cNvSpPr txBox="1"/>
            <p:nvPr/>
          </p:nvSpPr>
          <p:spPr>
            <a:xfrm>
              <a:off x="32496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AD15</a:t>
              </a:r>
              <a:endParaRPr/>
            </a:p>
          </p:txBody>
        </p:sp>
        <p:sp>
          <p:nvSpPr>
            <p:cNvPr id="673" name="Google Shape;673;p6"/>
            <p:cNvSpPr txBox="1"/>
            <p:nvPr/>
          </p:nvSpPr>
          <p:spPr>
            <a:xfrm>
              <a:off x="32496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674" name="Google Shape;674;p6"/>
            <p:cNvSpPr txBox="1"/>
            <p:nvPr/>
          </p:nvSpPr>
          <p:spPr>
            <a:xfrm>
              <a:off x="32496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675" name="Google Shape;675;p6"/>
            <p:cNvSpPr txBox="1"/>
            <p:nvPr/>
          </p:nvSpPr>
          <p:spPr>
            <a:xfrm>
              <a:off x="32496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676" name="Google Shape;676;p6"/>
            <p:cNvSpPr txBox="1"/>
            <p:nvPr/>
          </p:nvSpPr>
          <p:spPr>
            <a:xfrm>
              <a:off x="32496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677" name="Google Shape;677;p6"/>
            <p:cNvSpPr txBox="1"/>
            <p:nvPr/>
          </p:nvSpPr>
          <p:spPr>
            <a:xfrm>
              <a:off x="32496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678" name="Google Shape;678;p6"/>
            <p:cNvSpPr txBox="1"/>
            <p:nvPr/>
          </p:nvSpPr>
          <p:spPr>
            <a:xfrm>
              <a:off x="32496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679" name="Google Shape;679;p6"/>
            <p:cNvSpPr txBox="1"/>
            <p:nvPr/>
          </p:nvSpPr>
          <p:spPr>
            <a:xfrm>
              <a:off x="32496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680" name="Google Shape;680;p6"/>
            <p:cNvSpPr txBox="1"/>
            <p:nvPr/>
          </p:nvSpPr>
          <p:spPr>
            <a:xfrm>
              <a:off x="32496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681" name="Google Shape;681;p6"/>
            <p:cNvSpPr txBox="1"/>
            <p:nvPr/>
          </p:nvSpPr>
          <p:spPr>
            <a:xfrm>
              <a:off x="32496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grpSp>
          <p:nvGrpSpPr>
            <p:cNvPr id="682" name="Google Shape;682;p6"/>
            <p:cNvGrpSpPr/>
            <p:nvPr/>
          </p:nvGrpSpPr>
          <p:grpSpPr>
            <a:xfrm>
              <a:off x="3249613" y="3710006"/>
              <a:ext cx="590550" cy="228600"/>
              <a:chOff x="1632" y="1392"/>
              <a:chExt cx="372" cy="144"/>
            </a:xfrm>
          </p:grpSpPr>
          <p:sp>
            <p:nvSpPr>
              <p:cNvPr id="683" name="Google Shape;683;p6"/>
              <p:cNvSpPr txBox="1"/>
              <p:nvPr/>
            </p:nvSpPr>
            <p:spPr>
              <a:xfrm>
                <a:off x="1632" y="1392"/>
                <a:ext cx="3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BHE/S7</a:t>
                </a:r>
                <a:endParaRPr/>
              </a:p>
            </p:txBody>
          </p:sp>
          <p:cxnSp>
            <p:nvCxnSpPr>
              <p:cNvPr id="684" name="Google Shape;684;p6"/>
              <p:cNvCxnSpPr/>
              <p:nvPr/>
            </p:nvCxnSpPr>
            <p:spPr>
              <a:xfrm>
                <a:off x="1693" y="1422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6"/>
            <p:cNvGrpSpPr/>
            <p:nvPr/>
          </p:nvGrpSpPr>
          <p:grpSpPr>
            <a:xfrm>
              <a:off x="3249613" y="3862406"/>
              <a:ext cx="565150" cy="228600"/>
              <a:chOff x="1632" y="1488"/>
              <a:chExt cx="356" cy="144"/>
            </a:xfrm>
          </p:grpSpPr>
          <p:sp>
            <p:nvSpPr>
              <p:cNvPr id="686" name="Google Shape;686;p6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687" name="Google Shape;687;p6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88" name="Google Shape;688;p6"/>
            <p:cNvGrpSpPr/>
            <p:nvPr/>
          </p:nvGrpSpPr>
          <p:grpSpPr>
            <a:xfrm>
              <a:off x="3249613" y="4014806"/>
              <a:ext cx="349250" cy="228600"/>
              <a:chOff x="1632" y="1584"/>
              <a:chExt cx="220" cy="144"/>
            </a:xfrm>
          </p:grpSpPr>
          <p:sp>
            <p:nvSpPr>
              <p:cNvPr id="689" name="Google Shape;689;p6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690" name="Google Shape;690;p6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91" name="Google Shape;691;p6"/>
            <p:cNvGrpSpPr/>
            <p:nvPr/>
          </p:nvGrpSpPr>
          <p:grpSpPr>
            <a:xfrm>
              <a:off x="3249613" y="4472006"/>
              <a:ext cx="374650" cy="228600"/>
              <a:chOff x="1632" y="1872"/>
              <a:chExt cx="236" cy="144"/>
            </a:xfrm>
          </p:grpSpPr>
          <p:sp>
            <p:nvSpPr>
              <p:cNvPr id="692" name="Google Shape;692;p6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693" name="Google Shape;693;p6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94" name="Google Shape;694;p6"/>
            <p:cNvGrpSpPr/>
            <p:nvPr/>
          </p:nvGrpSpPr>
          <p:grpSpPr>
            <a:xfrm>
              <a:off x="3249613" y="4624406"/>
              <a:ext cx="431800" cy="228600"/>
              <a:chOff x="1632" y="1968"/>
              <a:chExt cx="272" cy="144"/>
            </a:xfrm>
          </p:grpSpPr>
          <p:sp>
            <p:nvSpPr>
              <p:cNvPr id="695" name="Google Shape;695;p6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M/IO</a:t>
                </a:r>
                <a:endParaRPr/>
              </a:p>
            </p:txBody>
          </p:sp>
          <p:cxnSp>
            <p:nvCxnSpPr>
              <p:cNvPr id="696" name="Google Shape;696;p6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97" name="Google Shape;697;p6"/>
            <p:cNvGrpSpPr/>
            <p:nvPr/>
          </p:nvGrpSpPr>
          <p:grpSpPr>
            <a:xfrm>
              <a:off x="3249613" y="4776806"/>
              <a:ext cx="450850" cy="228600"/>
              <a:chOff x="1632" y="2064"/>
              <a:chExt cx="284" cy="144"/>
            </a:xfrm>
          </p:grpSpPr>
          <p:sp>
            <p:nvSpPr>
              <p:cNvPr id="698" name="Google Shape;698;p6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699" name="Google Shape;699;p6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700" name="Google Shape;700;p6"/>
            <p:cNvGrpSpPr/>
            <p:nvPr/>
          </p:nvGrpSpPr>
          <p:grpSpPr>
            <a:xfrm>
              <a:off x="3249613" y="4929206"/>
              <a:ext cx="425450" cy="228600"/>
              <a:chOff x="1632" y="2160"/>
              <a:chExt cx="268" cy="144"/>
            </a:xfrm>
          </p:grpSpPr>
          <p:sp>
            <p:nvSpPr>
              <p:cNvPr id="701" name="Google Shape;701;p6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702" name="Google Shape;702;p6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703" name="Google Shape;703;p6"/>
            <p:cNvGrpSpPr/>
            <p:nvPr/>
          </p:nvGrpSpPr>
          <p:grpSpPr>
            <a:xfrm>
              <a:off x="3249613" y="5234006"/>
              <a:ext cx="444500" cy="228600"/>
              <a:chOff x="1632" y="2352"/>
              <a:chExt cx="280" cy="144"/>
            </a:xfrm>
          </p:grpSpPr>
          <p:sp>
            <p:nvSpPr>
              <p:cNvPr id="704" name="Google Shape;704;p6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705" name="Google Shape;705;p6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706" name="Google Shape;706;p6"/>
            <p:cNvGrpSpPr/>
            <p:nvPr/>
          </p:nvGrpSpPr>
          <p:grpSpPr>
            <a:xfrm>
              <a:off x="3249613" y="5386406"/>
              <a:ext cx="476250" cy="228600"/>
              <a:chOff x="1632" y="2448"/>
              <a:chExt cx="300" cy="144"/>
            </a:xfrm>
          </p:grpSpPr>
          <p:sp>
            <p:nvSpPr>
              <p:cNvPr id="707" name="Google Shape;707;p6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708" name="Google Shape;708;p6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709" name="Google Shape;709;p6"/>
            <p:cNvSpPr txBox="1"/>
            <p:nvPr/>
          </p:nvSpPr>
          <p:spPr>
            <a:xfrm>
              <a:off x="16494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0" name="Google Shape;710;p6"/>
            <p:cNvSpPr txBox="1"/>
            <p:nvPr/>
          </p:nvSpPr>
          <p:spPr>
            <a:xfrm>
              <a:off x="16494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1" name="Google Shape;711;p6"/>
            <p:cNvSpPr txBox="1"/>
            <p:nvPr/>
          </p:nvSpPr>
          <p:spPr>
            <a:xfrm>
              <a:off x="16494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12" name="Google Shape;712;p6"/>
            <p:cNvSpPr txBox="1"/>
            <p:nvPr/>
          </p:nvSpPr>
          <p:spPr>
            <a:xfrm>
              <a:off x="16494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13" name="Google Shape;713;p6"/>
            <p:cNvSpPr txBox="1"/>
            <p:nvPr/>
          </p:nvSpPr>
          <p:spPr>
            <a:xfrm>
              <a:off x="16494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14" name="Google Shape;714;p6"/>
            <p:cNvSpPr txBox="1"/>
            <p:nvPr/>
          </p:nvSpPr>
          <p:spPr>
            <a:xfrm>
              <a:off x="16494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15" name="Google Shape;715;p6"/>
            <p:cNvSpPr txBox="1"/>
            <p:nvPr/>
          </p:nvSpPr>
          <p:spPr>
            <a:xfrm>
              <a:off x="16494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16" name="Google Shape;716;p6"/>
            <p:cNvSpPr txBox="1"/>
            <p:nvPr/>
          </p:nvSpPr>
          <p:spPr>
            <a:xfrm>
              <a:off x="16494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17" name="Google Shape;717;p6"/>
            <p:cNvSpPr txBox="1"/>
            <p:nvPr/>
          </p:nvSpPr>
          <p:spPr>
            <a:xfrm>
              <a:off x="16494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18" name="Google Shape;718;p6"/>
            <p:cNvSpPr txBox="1"/>
            <p:nvPr/>
          </p:nvSpPr>
          <p:spPr>
            <a:xfrm>
              <a:off x="1649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19" name="Google Shape;719;p6"/>
            <p:cNvSpPr txBox="1"/>
            <p:nvPr/>
          </p:nvSpPr>
          <p:spPr>
            <a:xfrm>
              <a:off x="1649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720" name="Google Shape;720;p6"/>
            <p:cNvSpPr txBox="1"/>
            <p:nvPr/>
          </p:nvSpPr>
          <p:spPr>
            <a:xfrm>
              <a:off x="1649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721" name="Google Shape;721;p6"/>
            <p:cNvSpPr txBox="1"/>
            <p:nvPr/>
          </p:nvSpPr>
          <p:spPr>
            <a:xfrm>
              <a:off x="1649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722" name="Google Shape;722;p6"/>
            <p:cNvSpPr txBox="1"/>
            <p:nvPr/>
          </p:nvSpPr>
          <p:spPr>
            <a:xfrm>
              <a:off x="1649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23" name="Google Shape;723;p6"/>
            <p:cNvSpPr txBox="1"/>
            <p:nvPr/>
          </p:nvSpPr>
          <p:spPr>
            <a:xfrm>
              <a:off x="1649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724" name="Google Shape;724;p6"/>
            <p:cNvSpPr txBox="1"/>
            <p:nvPr/>
          </p:nvSpPr>
          <p:spPr>
            <a:xfrm>
              <a:off x="1649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725" name="Google Shape;725;p6"/>
            <p:cNvSpPr txBox="1"/>
            <p:nvPr/>
          </p:nvSpPr>
          <p:spPr>
            <a:xfrm>
              <a:off x="1649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726" name="Google Shape;726;p6"/>
            <p:cNvSpPr txBox="1"/>
            <p:nvPr/>
          </p:nvSpPr>
          <p:spPr>
            <a:xfrm>
              <a:off x="1649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727" name="Google Shape;727;p6"/>
            <p:cNvSpPr txBox="1"/>
            <p:nvPr/>
          </p:nvSpPr>
          <p:spPr>
            <a:xfrm>
              <a:off x="1649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728" name="Google Shape;728;p6"/>
            <p:cNvSpPr txBox="1"/>
            <p:nvPr/>
          </p:nvSpPr>
          <p:spPr>
            <a:xfrm>
              <a:off x="1649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729" name="Google Shape;729;p6"/>
            <p:cNvSpPr txBox="1"/>
            <p:nvPr/>
          </p:nvSpPr>
          <p:spPr>
            <a:xfrm>
              <a:off x="2792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730" name="Google Shape;730;p6"/>
            <p:cNvSpPr txBox="1"/>
            <p:nvPr/>
          </p:nvSpPr>
          <p:spPr>
            <a:xfrm>
              <a:off x="2792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731" name="Google Shape;731;p6"/>
            <p:cNvSpPr txBox="1"/>
            <p:nvPr/>
          </p:nvSpPr>
          <p:spPr>
            <a:xfrm>
              <a:off x="2792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732" name="Google Shape;732;p6"/>
            <p:cNvSpPr txBox="1"/>
            <p:nvPr/>
          </p:nvSpPr>
          <p:spPr>
            <a:xfrm>
              <a:off x="2792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733" name="Google Shape;733;p6"/>
            <p:cNvSpPr txBox="1"/>
            <p:nvPr/>
          </p:nvSpPr>
          <p:spPr>
            <a:xfrm>
              <a:off x="2792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734" name="Google Shape;734;p6"/>
            <p:cNvSpPr txBox="1"/>
            <p:nvPr/>
          </p:nvSpPr>
          <p:spPr>
            <a:xfrm>
              <a:off x="2792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735" name="Google Shape;735;p6"/>
            <p:cNvSpPr txBox="1"/>
            <p:nvPr/>
          </p:nvSpPr>
          <p:spPr>
            <a:xfrm>
              <a:off x="2792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736" name="Google Shape;736;p6"/>
            <p:cNvSpPr txBox="1"/>
            <p:nvPr/>
          </p:nvSpPr>
          <p:spPr>
            <a:xfrm>
              <a:off x="2792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737" name="Google Shape;737;p6"/>
            <p:cNvSpPr txBox="1"/>
            <p:nvPr/>
          </p:nvSpPr>
          <p:spPr>
            <a:xfrm>
              <a:off x="2792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738" name="Google Shape;738;p6"/>
            <p:cNvSpPr txBox="1"/>
            <p:nvPr/>
          </p:nvSpPr>
          <p:spPr>
            <a:xfrm>
              <a:off x="2792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739" name="Google Shape;739;p6"/>
            <p:cNvSpPr txBox="1"/>
            <p:nvPr/>
          </p:nvSpPr>
          <p:spPr>
            <a:xfrm>
              <a:off x="2792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740" name="Google Shape;740;p6"/>
            <p:cNvSpPr txBox="1"/>
            <p:nvPr/>
          </p:nvSpPr>
          <p:spPr>
            <a:xfrm>
              <a:off x="27924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741" name="Google Shape;741;p6"/>
            <p:cNvSpPr txBox="1"/>
            <p:nvPr/>
          </p:nvSpPr>
          <p:spPr>
            <a:xfrm>
              <a:off x="27924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742" name="Google Shape;742;p6"/>
            <p:cNvSpPr txBox="1"/>
            <p:nvPr/>
          </p:nvSpPr>
          <p:spPr>
            <a:xfrm>
              <a:off x="27924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743" name="Google Shape;743;p6"/>
            <p:cNvSpPr txBox="1"/>
            <p:nvPr/>
          </p:nvSpPr>
          <p:spPr>
            <a:xfrm>
              <a:off x="27924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744" name="Google Shape;744;p6"/>
            <p:cNvSpPr txBox="1"/>
            <p:nvPr/>
          </p:nvSpPr>
          <p:spPr>
            <a:xfrm>
              <a:off x="27924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745" name="Google Shape;745;p6"/>
            <p:cNvSpPr txBox="1"/>
            <p:nvPr/>
          </p:nvSpPr>
          <p:spPr>
            <a:xfrm>
              <a:off x="27924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746" name="Google Shape;746;p6"/>
            <p:cNvSpPr txBox="1"/>
            <p:nvPr/>
          </p:nvSpPr>
          <p:spPr>
            <a:xfrm>
              <a:off x="27924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747" name="Google Shape;747;p6"/>
            <p:cNvSpPr txBox="1"/>
            <p:nvPr/>
          </p:nvSpPr>
          <p:spPr>
            <a:xfrm>
              <a:off x="27924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748" name="Google Shape;748;p6"/>
            <p:cNvSpPr txBox="1"/>
            <p:nvPr/>
          </p:nvSpPr>
          <p:spPr>
            <a:xfrm>
              <a:off x="27924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749" name="Google Shape;749;p6"/>
            <p:cNvSpPr txBox="1"/>
            <p:nvPr/>
          </p:nvSpPr>
          <p:spPr>
            <a:xfrm>
              <a:off x="19542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8086</a:t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1828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Google Shape;751;p6"/>
            <p:cNvSpPr txBox="1"/>
            <p:nvPr/>
          </p:nvSpPr>
          <p:spPr>
            <a:xfrm>
              <a:off x="17256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2" name="Google Shape;752;p6"/>
            <p:cNvCxnSpPr/>
            <p:nvPr/>
          </p:nvCxnSpPr>
          <p:spPr>
            <a:xfrm>
              <a:off x="17256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3" name="Google Shape;753;p6"/>
            <p:cNvCxnSpPr/>
            <p:nvPr/>
          </p:nvCxnSpPr>
          <p:spPr>
            <a:xfrm>
              <a:off x="26400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54" name="Google Shape;754;p6"/>
          <p:cNvSpPr txBox="1"/>
          <p:nvPr/>
        </p:nvSpPr>
        <p:spPr>
          <a:xfrm>
            <a:off x="3000375" y="3262312"/>
            <a:ext cx="1285875" cy="2286000"/>
          </a:xfrm>
          <a:prstGeom prst="rect">
            <a:avLst/>
          </a:prstGeom>
          <a:noFill/>
          <a:ln w="425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6"/>
          <p:cNvSpPr txBox="1"/>
          <p:nvPr/>
        </p:nvSpPr>
        <p:spPr>
          <a:xfrm>
            <a:off x="5000625" y="3275012"/>
            <a:ext cx="1285875" cy="157162"/>
          </a:xfrm>
          <a:prstGeom prst="rect">
            <a:avLst/>
          </a:prstGeom>
          <a:noFill/>
          <a:ln w="425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57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Minimum-mode and Maximum-mode Systems</a:t>
            </a:r>
            <a:endParaRPr/>
          </a:p>
        </p:txBody>
      </p:sp>
      <p:sp>
        <p:nvSpPr>
          <p:cNvPr id="761" name="Google Shape;761;p7"/>
          <p:cNvSpPr txBox="1">
            <a:spLocks noGrp="1"/>
          </p:cNvSpPr>
          <p:nvPr>
            <p:ph type="body" idx="1"/>
          </p:nvPr>
        </p:nvSpPr>
        <p:spPr>
          <a:xfrm>
            <a:off x="142875" y="1357312"/>
            <a:ext cx="5500687" cy="5286375"/>
          </a:xfrm>
          <a:prstGeom prst="rect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91425" bIns="45700" anchor="t" anchorCtr="0">
            <a:normAutofit/>
          </a:bodyPr>
          <a:lstStyle/>
          <a:p>
            <a:pPr marL="265112" marR="0" lvl="0" indent="-2651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8088 and 8086 microprocessors can be configured to work in either of the two modes: the minimum mode and the maximum mode</a:t>
            </a:r>
            <a:endParaRPr/>
          </a:p>
          <a:p>
            <a:pPr marL="265112" marR="0" lvl="0" indent="-265112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192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Minimum mode:</a:t>
            </a:r>
            <a:endParaRPr/>
          </a:p>
          <a:p>
            <a:pPr marL="547687" marR="0" lvl="1" indent="-200024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 MN/MX to logic 1</a:t>
            </a:r>
            <a:endParaRPr/>
          </a:p>
          <a:p>
            <a:pPr marL="547687" marR="0" lvl="1" indent="-200024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Typically smaller systems and contains a single microprocessor</a:t>
            </a:r>
            <a:endParaRPr/>
          </a:p>
          <a:p>
            <a:pPr marL="547687" marR="0" lvl="1" indent="-200024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Cheaper since all control signals for memory and I/O are generated by the microprocessor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265112" marR="0" lvl="0" indent="-265112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192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Maximum mode</a:t>
            </a:r>
            <a:endParaRPr/>
          </a:p>
          <a:p>
            <a:pPr marL="547687" marR="0" lvl="1" indent="-200024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 MN/</a:t>
            </a: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MX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logic 0</a:t>
            </a:r>
            <a:endParaRPr/>
          </a:p>
          <a:p>
            <a:pPr marL="547687" marR="0" lvl="1" indent="-200024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Larger systems with more than one processor (</a:t>
            </a:r>
            <a:r>
              <a:rPr lang="en-US" sz="20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designed to be used when a coprocessor (8087) exists in the system)</a:t>
            </a:r>
            <a:endParaRPr/>
          </a:p>
        </p:txBody>
      </p:sp>
      <p:sp>
        <p:nvSpPr>
          <p:cNvPr id="762" name="Google Shape;762;p7"/>
          <p:cNvSpPr txBox="1"/>
          <p:nvPr/>
        </p:nvSpPr>
        <p:spPr>
          <a:xfrm>
            <a:off x="1050925" y="4257675"/>
            <a:ext cx="30638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3" name="Google Shape;763;p7"/>
          <p:cNvGrpSpPr/>
          <p:nvPr/>
        </p:nvGrpSpPr>
        <p:grpSpPr>
          <a:xfrm>
            <a:off x="5929312" y="1857375"/>
            <a:ext cx="2724150" cy="3657600"/>
            <a:chOff x="1116013" y="2414606"/>
            <a:chExt cx="2724150" cy="3657600"/>
          </a:xfrm>
        </p:grpSpPr>
        <p:sp>
          <p:nvSpPr>
            <p:cNvPr id="764" name="Google Shape;764;p7"/>
            <p:cNvSpPr txBox="1"/>
            <p:nvPr/>
          </p:nvSpPr>
          <p:spPr>
            <a:xfrm>
              <a:off x="26241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Google Shape;765;p7"/>
            <p:cNvSpPr txBox="1"/>
            <p:nvPr/>
          </p:nvSpPr>
          <p:spPr>
            <a:xfrm>
              <a:off x="11160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766" name="Google Shape;766;p7"/>
            <p:cNvSpPr txBox="1"/>
            <p:nvPr/>
          </p:nvSpPr>
          <p:spPr>
            <a:xfrm>
              <a:off x="1590676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7" name="Google Shape;767;p7"/>
            <p:cNvSpPr txBox="1"/>
            <p:nvPr/>
          </p:nvSpPr>
          <p:spPr>
            <a:xfrm>
              <a:off x="1590676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8" name="Google Shape;768;p7"/>
            <p:cNvSpPr txBox="1"/>
            <p:nvPr/>
          </p:nvSpPr>
          <p:spPr>
            <a:xfrm>
              <a:off x="1590676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9" name="Google Shape;769;p7"/>
            <p:cNvSpPr txBox="1"/>
            <p:nvPr/>
          </p:nvSpPr>
          <p:spPr>
            <a:xfrm>
              <a:off x="1590676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0" name="Google Shape;770;p7"/>
            <p:cNvSpPr txBox="1"/>
            <p:nvPr/>
          </p:nvSpPr>
          <p:spPr>
            <a:xfrm>
              <a:off x="1590676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1" name="Google Shape;771;p7"/>
            <p:cNvSpPr txBox="1"/>
            <p:nvPr/>
          </p:nvSpPr>
          <p:spPr>
            <a:xfrm>
              <a:off x="1590676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2" name="Google Shape;772;p7"/>
            <p:cNvSpPr txBox="1"/>
            <p:nvPr/>
          </p:nvSpPr>
          <p:spPr>
            <a:xfrm>
              <a:off x="1590676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3" name="Google Shape;773;p7"/>
            <p:cNvSpPr txBox="1"/>
            <p:nvPr/>
          </p:nvSpPr>
          <p:spPr>
            <a:xfrm>
              <a:off x="1590676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4" name="Google Shape;774;p7"/>
            <p:cNvSpPr txBox="1"/>
            <p:nvPr/>
          </p:nvSpPr>
          <p:spPr>
            <a:xfrm>
              <a:off x="1590676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5" name="Google Shape;775;p7"/>
            <p:cNvSpPr txBox="1"/>
            <p:nvPr/>
          </p:nvSpPr>
          <p:spPr>
            <a:xfrm>
              <a:off x="1590676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Google Shape;776;p7"/>
            <p:cNvSpPr txBox="1"/>
            <p:nvPr/>
          </p:nvSpPr>
          <p:spPr>
            <a:xfrm>
              <a:off x="1590676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7" name="Google Shape;777;p7"/>
            <p:cNvSpPr txBox="1"/>
            <p:nvPr/>
          </p:nvSpPr>
          <p:spPr>
            <a:xfrm>
              <a:off x="1590676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8" name="Google Shape;778;p7"/>
            <p:cNvSpPr txBox="1"/>
            <p:nvPr/>
          </p:nvSpPr>
          <p:spPr>
            <a:xfrm>
              <a:off x="1590676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9" name="Google Shape;779;p7"/>
            <p:cNvSpPr txBox="1"/>
            <p:nvPr/>
          </p:nvSpPr>
          <p:spPr>
            <a:xfrm>
              <a:off x="1590676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0" name="Google Shape;780;p7"/>
            <p:cNvSpPr txBox="1"/>
            <p:nvPr/>
          </p:nvSpPr>
          <p:spPr>
            <a:xfrm>
              <a:off x="1590676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Google Shape;781;p7"/>
            <p:cNvSpPr txBox="1"/>
            <p:nvPr/>
          </p:nvSpPr>
          <p:spPr>
            <a:xfrm>
              <a:off x="1590676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7"/>
            <p:cNvSpPr txBox="1"/>
            <p:nvPr/>
          </p:nvSpPr>
          <p:spPr>
            <a:xfrm>
              <a:off x="1590676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7"/>
            <p:cNvSpPr txBox="1"/>
            <p:nvPr/>
          </p:nvSpPr>
          <p:spPr>
            <a:xfrm>
              <a:off x="1590676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7"/>
            <p:cNvSpPr txBox="1"/>
            <p:nvPr/>
          </p:nvSpPr>
          <p:spPr>
            <a:xfrm>
              <a:off x="1590676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7"/>
            <p:cNvSpPr txBox="1"/>
            <p:nvPr/>
          </p:nvSpPr>
          <p:spPr>
            <a:xfrm>
              <a:off x="1590676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7"/>
            <p:cNvSpPr txBox="1"/>
            <p:nvPr/>
          </p:nvSpPr>
          <p:spPr>
            <a:xfrm>
              <a:off x="1725613" y="2719406"/>
              <a:ext cx="1371600" cy="3352800"/>
            </a:xfrm>
            <a:prstGeom prst="rect">
              <a:avLst/>
            </a:prstGeom>
            <a:solidFill>
              <a:srgbClr val="D6E9EA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7"/>
            <p:cNvSpPr txBox="1"/>
            <p:nvPr/>
          </p:nvSpPr>
          <p:spPr>
            <a:xfrm>
              <a:off x="3097213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7"/>
            <p:cNvSpPr txBox="1"/>
            <p:nvPr/>
          </p:nvSpPr>
          <p:spPr>
            <a:xfrm>
              <a:off x="3097213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7"/>
            <p:cNvSpPr txBox="1"/>
            <p:nvPr/>
          </p:nvSpPr>
          <p:spPr>
            <a:xfrm>
              <a:off x="3097213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7"/>
            <p:cNvSpPr txBox="1"/>
            <p:nvPr/>
          </p:nvSpPr>
          <p:spPr>
            <a:xfrm>
              <a:off x="3097213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7"/>
            <p:cNvSpPr txBox="1"/>
            <p:nvPr/>
          </p:nvSpPr>
          <p:spPr>
            <a:xfrm>
              <a:off x="3097213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7"/>
            <p:cNvSpPr txBox="1"/>
            <p:nvPr/>
          </p:nvSpPr>
          <p:spPr>
            <a:xfrm>
              <a:off x="3097213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7"/>
            <p:cNvSpPr txBox="1"/>
            <p:nvPr/>
          </p:nvSpPr>
          <p:spPr>
            <a:xfrm>
              <a:off x="3097213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7"/>
            <p:cNvSpPr txBox="1"/>
            <p:nvPr/>
          </p:nvSpPr>
          <p:spPr>
            <a:xfrm>
              <a:off x="3097213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7"/>
            <p:cNvSpPr txBox="1"/>
            <p:nvPr/>
          </p:nvSpPr>
          <p:spPr>
            <a:xfrm>
              <a:off x="3097213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7"/>
            <p:cNvSpPr txBox="1"/>
            <p:nvPr/>
          </p:nvSpPr>
          <p:spPr>
            <a:xfrm>
              <a:off x="3097213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7" name="Google Shape;797;p7"/>
            <p:cNvSpPr txBox="1"/>
            <p:nvPr/>
          </p:nvSpPr>
          <p:spPr>
            <a:xfrm>
              <a:off x="3097213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8" name="Google Shape;798;p7"/>
            <p:cNvSpPr txBox="1"/>
            <p:nvPr/>
          </p:nvSpPr>
          <p:spPr>
            <a:xfrm>
              <a:off x="3097213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9" name="Google Shape;799;p7"/>
            <p:cNvSpPr txBox="1"/>
            <p:nvPr/>
          </p:nvSpPr>
          <p:spPr>
            <a:xfrm>
              <a:off x="3097213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Google Shape;800;p7"/>
            <p:cNvSpPr txBox="1"/>
            <p:nvPr/>
          </p:nvSpPr>
          <p:spPr>
            <a:xfrm>
              <a:off x="3097213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1" name="Google Shape;801;p7"/>
            <p:cNvSpPr txBox="1"/>
            <p:nvPr/>
          </p:nvSpPr>
          <p:spPr>
            <a:xfrm>
              <a:off x="3097213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7"/>
            <p:cNvSpPr txBox="1"/>
            <p:nvPr/>
          </p:nvSpPr>
          <p:spPr>
            <a:xfrm>
              <a:off x="3097213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3" name="Google Shape;803;p7"/>
            <p:cNvSpPr txBox="1"/>
            <p:nvPr/>
          </p:nvSpPr>
          <p:spPr>
            <a:xfrm>
              <a:off x="3097213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4" name="Google Shape;804;p7"/>
            <p:cNvSpPr txBox="1"/>
            <p:nvPr/>
          </p:nvSpPr>
          <p:spPr>
            <a:xfrm>
              <a:off x="3097213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5" name="Google Shape;805;p7"/>
            <p:cNvSpPr txBox="1"/>
            <p:nvPr/>
          </p:nvSpPr>
          <p:spPr>
            <a:xfrm>
              <a:off x="3097213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6" name="Google Shape;806;p7"/>
            <p:cNvSpPr txBox="1"/>
            <p:nvPr/>
          </p:nvSpPr>
          <p:spPr>
            <a:xfrm>
              <a:off x="3097213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7" name="Google Shape;807;p7"/>
            <p:cNvSpPr txBox="1"/>
            <p:nvPr/>
          </p:nvSpPr>
          <p:spPr>
            <a:xfrm>
              <a:off x="11160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AD14</a:t>
              </a:r>
              <a:endParaRPr/>
            </a:p>
          </p:txBody>
        </p:sp>
        <p:sp>
          <p:nvSpPr>
            <p:cNvPr id="808" name="Google Shape;808;p7"/>
            <p:cNvSpPr txBox="1"/>
            <p:nvPr/>
          </p:nvSpPr>
          <p:spPr>
            <a:xfrm>
              <a:off x="1116013" y="31004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AD13</a:t>
              </a:r>
              <a:endParaRPr/>
            </a:p>
          </p:txBody>
        </p:sp>
        <p:sp>
          <p:nvSpPr>
            <p:cNvPr id="809" name="Google Shape;809;p7"/>
            <p:cNvSpPr txBox="1"/>
            <p:nvPr/>
          </p:nvSpPr>
          <p:spPr>
            <a:xfrm>
              <a:off x="1116013" y="32528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AD12</a:t>
              </a:r>
              <a:endParaRPr/>
            </a:p>
          </p:txBody>
        </p:sp>
        <p:sp>
          <p:nvSpPr>
            <p:cNvPr id="810" name="Google Shape;810;p7"/>
            <p:cNvSpPr txBox="1"/>
            <p:nvPr/>
          </p:nvSpPr>
          <p:spPr>
            <a:xfrm>
              <a:off x="1116013" y="34052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AD11</a:t>
              </a:r>
              <a:endParaRPr/>
            </a:p>
          </p:txBody>
        </p:sp>
        <p:sp>
          <p:nvSpPr>
            <p:cNvPr id="811" name="Google Shape;811;p7"/>
            <p:cNvSpPr txBox="1"/>
            <p:nvPr/>
          </p:nvSpPr>
          <p:spPr>
            <a:xfrm>
              <a:off x="1116013" y="35576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AD10</a:t>
              </a:r>
              <a:endParaRPr/>
            </a:p>
          </p:txBody>
        </p:sp>
        <p:sp>
          <p:nvSpPr>
            <p:cNvPr id="812" name="Google Shape;812;p7"/>
            <p:cNvSpPr txBox="1"/>
            <p:nvPr/>
          </p:nvSpPr>
          <p:spPr>
            <a:xfrm>
              <a:off x="1116013" y="3710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AD9</a:t>
              </a:r>
              <a:endParaRPr/>
            </a:p>
          </p:txBody>
        </p:sp>
        <p:sp>
          <p:nvSpPr>
            <p:cNvPr id="813" name="Google Shape;813;p7"/>
            <p:cNvSpPr txBox="1"/>
            <p:nvPr/>
          </p:nvSpPr>
          <p:spPr>
            <a:xfrm>
              <a:off x="1116013" y="3862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AD8</a:t>
              </a:r>
              <a:endParaRPr/>
            </a:p>
          </p:txBody>
        </p:sp>
        <p:sp>
          <p:nvSpPr>
            <p:cNvPr id="814" name="Google Shape;814;p7"/>
            <p:cNvSpPr txBox="1"/>
            <p:nvPr/>
          </p:nvSpPr>
          <p:spPr>
            <a:xfrm>
              <a:off x="11160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815" name="Google Shape;815;p7"/>
            <p:cNvSpPr txBox="1"/>
            <p:nvPr/>
          </p:nvSpPr>
          <p:spPr>
            <a:xfrm>
              <a:off x="11160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816" name="Google Shape;816;p7"/>
            <p:cNvSpPr txBox="1"/>
            <p:nvPr/>
          </p:nvSpPr>
          <p:spPr>
            <a:xfrm>
              <a:off x="11160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817" name="Google Shape;817;p7"/>
            <p:cNvSpPr txBox="1"/>
            <p:nvPr/>
          </p:nvSpPr>
          <p:spPr>
            <a:xfrm>
              <a:off x="11160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818" name="Google Shape;818;p7"/>
            <p:cNvSpPr txBox="1"/>
            <p:nvPr/>
          </p:nvSpPr>
          <p:spPr>
            <a:xfrm>
              <a:off x="11160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819" name="Google Shape;819;p7"/>
            <p:cNvSpPr txBox="1"/>
            <p:nvPr/>
          </p:nvSpPr>
          <p:spPr>
            <a:xfrm>
              <a:off x="11160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820" name="Google Shape;820;p7"/>
            <p:cNvSpPr txBox="1"/>
            <p:nvPr/>
          </p:nvSpPr>
          <p:spPr>
            <a:xfrm>
              <a:off x="11160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821" name="Google Shape;821;p7"/>
            <p:cNvSpPr txBox="1"/>
            <p:nvPr/>
          </p:nvSpPr>
          <p:spPr>
            <a:xfrm>
              <a:off x="11160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822" name="Google Shape;822;p7"/>
            <p:cNvSpPr txBox="1"/>
            <p:nvPr/>
          </p:nvSpPr>
          <p:spPr>
            <a:xfrm>
              <a:off x="11160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823" name="Google Shape;823;p7"/>
            <p:cNvSpPr txBox="1"/>
            <p:nvPr/>
          </p:nvSpPr>
          <p:spPr>
            <a:xfrm>
              <a:off x="11160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824" name="Google Shape;824;p7"/>
            <p:cNvSpPr txBox="1"/>
            <p:nvPr/>
          </p:nvSpPr>
          <p:spPr>
            <a:xfrm>
              <a:off x="11160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825" name="Google Shape;825;p7"/>
            <p:cNvSpPr txBox="1"/>
            <p:nvPr/>
          </p:nvSpPr>
          <p:spPr>
            <a:xfrm>
              <a:off x="11160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826" name="Google Shape;826;p7"/>
            <p:cNvSpPr txBox="1"/>
            <p:nvPr/>
          </p:nvSpPr>
          <p:spPr>
            <a:xfrm>
              <a:off x="32496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827" name="Google Shape;827;p7"/>
            <p:cNvSpPr txBox="1"/>
            <p:nvPr/>
          </p:nvSpPr>
          <p:spPr>
            <a:xfrm>
              <a:off x="32496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AD15</a:t>
              </a:r>
              <a:endParaRPr/>
            </a:p>
          </p:txBody>
        </p:sp>
        <p:sp>
          <p:nvSpPr>
            <p:cNvPr id="828" name="Google Shape;828;p7"/>
            <p:cNvSpPr txBox="1"/>
            <p:nvPr/>
          </p:nvSpPr>
          <p:spPr>
            <a:xfrm>
              <a:off x="32496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829" name="Google Shape;829;p7"/>
            <p:cNvSpPr txBox="1"/>
            <p:nvPr/>
          </p:nvSpPr>
          <p:spPr>
            <a:xfrm>
              <a:off x="32496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830" name="Google Shape;830;p7"/>
            <p:cNvSpPr txBox="1"/>
            <p:nvPr/>
          </p:nvSpPr>
          <p:spPr>
            <a:xfrm>
              <a:off x="32496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831" name="Google Shape;831;p7"/>
            <p:cNvSpPr txBox="1"/>
            <p:nvPr/>
          </p:nvSpPr>
          <p:spPr>
            <a:xfrm>
              <a:off x="32496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832" name="Google Shape;832;p7"/>
            <p:cNvSpPr txBox="1"/>
            <p:nvPr/>
          </p:nvSpPr>
          <p:spPr>
            <a:xfrm>
              <a:off x="32496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833" name="Google Shape;833;p7"/>
            <p:cNvSpPr txBox="1"/>
            <p:nvPr/>
          </p:nvSpPr>
          <p:spPr>
            <a:xfrm>
              <a:off x="32496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834" name="Google Shape;834;p7"/>
            <p:cNvSpPr txBox="1"/>
            <p:nvPr/>
          </p:nvSpPr>
          <p:spPr>
            <a:xfrm>
              <a:off x="32496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835" name="Google Shape;835;p7"/>
            <p:cNvSpPr txBox="1"/>
            <p:nvPr/>
          </p:nvSpPr>
          <p:spPr>
            <a:xfrm>
              <a:off x="32496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836" name="Google Shape;836;p7"/>
            <p:cNvSpPr txBox="1"/>
            <p:nvPr/>
          </p:nvSpPr>
          <p:spPr>
            <a:xfrm>
              <a:off x="32496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grpSp>
          <p:nvGrpSpPr>
            <p:cNvPr id="837" name="Google Shape;837;p7"/>
            <p:cNvGrpSpPr/>
            <p:nvPr/>
          </p:nvGrpSpPr>
          <p:grpSpPr>
            <a:xfrm>
              <a:off x="3249613" y="3710006"/>
              <a:ext cx="590550" cy="228600"/>
              <a:chOff x="1632" y="1392"/>
              <a:chExt cx="372" cy="144"/>
            </a:xfrm>
          </p:grpSpPr>
          <p:sp>
            <p:nvSpPr>
              <p:cNvPr id="838" name="Google Shape;838;p7"/>
              <p:cNvSpPr txBox="1"/>
              <p:nvPr/>
            </p:nvSpPr>
            <p:spPr>
              <a:xfrm>
                <a:off x="1632" y="1392"/>
                <a:ext cx="3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BHE/S7</a:t>
                </a:r>
                <a:endParaRPr/>
              </a:p>
            </p:txBody>
          </p:sp>
          <p:cxnSp>
            <p:nvCxnSpPr>
              <p:cNvPr id="839" name="Google Shape;839;p7"/>
              <p:cNvCxnSpPr/>
              <p:nvPr/>
            </p:nvCxnSpPr>
            <p:spPr>
              <a:xfrm>
                <a:off x="1693" y="1422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40" name="Google Shape;840;p7"/>
            <p:cNvGrpSpPr/>
            <p:nvPr/>
          </p:nvGrpSpPr>
          <p:grpSpPr>
            <a:xfrm>
              <a:off x="3249613" y="3862406"/>
              <a:ext cx="565150" cy="228600"/>
              <a:chOff x="1632" y="1488"/>
              <a:chExt cx="356" cy="144"/>
            </a:xfrm>
          </p:grpSpPr>
          <p:sp>
            <p:nvSpPr>
              <p:cNvPr id="841" name="Google Shape;841;p7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842" name="Google Shape;842;p7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43" name="Google Shape;843;p7"/>
            <p:cNvGrpSpPr/>
            <p:nvPr/>
          </p:nvGrpSpPr>
          <p:grpSpPr>
            <a:xfrm>
              <a:off x="3249613" y="4014806"/>
              <a:ext cx="349250" cy="228600"/>
              <a:chOff x="1632" y="1584"/>
              <a:chExt cx="220" cy="144"/>
            </a:xfrm>
          </p:grpSpPr>
          <p:sp>
            <p:nvSpPr>
              <p:cNvPr id="844" name="Google Shape;844;p7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845" name="Google Shape;845;p7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46" name="Google Shape;846;p7"/>
            <p:cNvGrpSpPr/>
            <p:nvPr/>
          </p:nvGrpSpPr>
          <p:grpSpPr>
            <a:xfrm>
              <a:off x="3249613" y="4472006"/>
              <a:ext cx="374650" cy="228600"/>
              <a:chOff x="1632" y="1872"/>
              <a:chExt cx="236" cy="144"/>
            </a:xfrm>
          </p:grpSpPr>
          <p:sp>
            <p:nvSpPr>
              <p:cNvPr id="847" name="Google Shape;847;p7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848" name="Google Shape;848;p7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49" name="Google Shape;849;p7"/>
            <p:cNvGrpSpPr/>
            <p:nvPr/>
          </p:nvGrpSpPr>
          <p:grpSpPr>
            <a:xfrm>
              <a:off x="3249613" y="4624406"/>
              <a:ext cx="431800" cy="228600"/>
              <a:chOff x="1632" y="1968"/>
              <a:chExt cx="272" cy="144"/>
            </a:xfrm>
          </p:grpSpPr>
          <p:sp>
            <p:nvSpPr>
              <p:cNvPr id="850" name="Google Shape;850;p7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M/IO</a:t>
                </a:r>
                <a:endParaRPr/>
              </a:p>
            </p:txBody>
          </p:sp>
          <p:cxnSp>
            <p:nvCxnSpPr>
              <p:cNvPr id="851" name="Google Shape;851;p7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52" name="Google Shape;852;p7"/>
            <p:cNvGrpSpPr/>
            <p:nvPr/>
          </p:nvGrpSpPr>
          <p:grpSpPr>
            <a:xfrm>
              <a:off x="3249613" y="4776806"/>
              <a:ext cx="450850" cy="228600"/>
              <a:chOff x="1632" y="2064"/>
              <a:chExt cx="284" cy="144"/>
            </a:xfrm>
          </p:grpSpPr>
          <p:sp>
            <p:nvSpPr>
              <p:cNvPr id="853" name="Google Shape;853;p7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854" name="Google Shape;854;p7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55" name="Google Shape;855;p7"/>
            <p:cNvGrpSpPr/>
            <p:nvPr/>
          </p:nvGrpSpPr>
          <p:grpSpPr>
            <a:xfrm>
              <a:off x="3249613" y="4929206"/>
              <a:ext cx="425450" cy="228600"/>
              <a:chOff x="1632" y="2160"/>
              <a:chExt cx="268" cy="144"/>
            </a:xfrm>
          </p:grpSpPr>
          <p:sp>
            <p:nvSpPr>
              <p:cNvPr id="856" name="Google Shape;856;p7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857" name="Google Shape;857;p7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58" name="Google Shape;858;p7"/>
            <p:cNvGrpSpPr/>
            <p:nvPr/>
          </p:nvGrpSpPr>
          <p:grpSpPr>
            <a:xfrm>
              <a:off x="3249613" y="5234006"/>
              <a:ext cx="444500" cy="228600"/>
              <a:chOff x="1632" y="2352"/>
              <a:chExt cx="280" cy="144"/>
            </a:xfrm>
          </p:grpSpPr>
          <p:sp>
            <p:nvSpPr>
              <p:cNvPr id="859" name="Google Shape;859;p7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860" name="Google Shape;860;p7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861" name="Google Shape;861;p7"/>
            <p:cNvGrpSpPr/>
            <p:nvPr/>
          </p:nvGrpSpPr>
          <p:grpSpPr>
            <a:xfrm>
              <a:off x="3249613" y="5386406"/>
              <a:ext cx="476250" cy="228600"/>
              <a:chOff x="1632" y="2448"/>
              <a:chExt cx="300" cy="144"/>
            </a:xfrm>
          </p:grpSpPr>
          <p:sp>
            <p:nvSpPr>
              <p:cNvPr id="862" name="Google Shape;862;p7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863" name="Google Shape;863;p7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864" name="Google Shape;864;p7"/>
            <p:cNvSpPr txBox="1"/>
            <p:nvPr/>
          </p:nvSpPr>
          <p:spPr>
            <a:xfrm>
              <a:off x="16494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5" name="Google Shape;865;p7"/>
            <p:cNvSpPr txBox="1"/>
            <p:nvPr/>
          </p:nvSpPr>
          <p:spPr>
            <a:xfrm>
              <a:off x="16494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66" name="Google Shape;866;p7"/>
            <p:cNvSpPr txBox="1"/>
            <p:nvPr/>
          </p:nvSpPr>
          <p:spPr>
            <a:xfrm>
              <a:off x="16494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67" name="Google Shape;867;p7"/>
            <p:cNvSpPr txBox="1"/>
            <p:nvPr/>
          </p:nvSpPr>
          <p:spPr>
            <a:xfrm>
              <a:off x="16494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68" name="Google Shape;868;p7"/>
            <p:cNvSpPr txBox="1"/>
            <p:nvPr/>
          </p:nvSpPr>
          <p:spPr>
            <a:xfrm>
              <a:off x="16494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69" name="Google Shape;869;p7"/>
            <p:cNvSpPr txBox="1"/>
            <p:nvPr/>
          </p:nvSpPr>
          <p:spPr>
            <a:xfrm>
              <a:off x="16494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70" name="Google Shape;870;p7"/>
            <p:cNvSpPr txBox="1"/>
            <p:nvPr/>
          </p:nvSpPr>
          <p:spPr>
            <a:xfrm>
              <a:off x="16494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71" name="Google Shape;871;p7"/>
            <p:cNvSpPr txBox="1"/>
            <p:nvPr/>
          </p:nvSpPr>
          <p:spPr>
            <a:xfrm>
              <a:off x="16494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72" name="Google Shape;872;p7"/>
            <p:cNvSpPr txBox="1"/>
            <p:nvPr/>
          </p:nvSpPr>
          <p:spPr>
            <a:xfrm>
              <a:off x="16494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73" name="Google Shape;873;p7"/>
            <p:cNvSpPr txBox="1"/>
            <p:nvPr/>
          </p:nvSpPr>
          <p:spPr>
            <a:xfrm>
              <a:off x="1649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874" name="Google Shape;874;p7"/>
            <p:cNvSpPr txBox="1"/>
            <p:nvPr/>
          </p:nvSpPr>
          <p:spPr>
            <a:xfrm>
              <a:off x="1649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875" name="Google Shape;875;p7"/>
            <p:cNvSpPr txBox="1"/>
            <p:nvPr/>
          </p:nvSpPr>
          <p:spPr>
            <a:xfrm>
              <a:off x="1649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876" name="Google Shape;876;p7"/>
            <p:cNvSpPr txBox="1"/>
            <p:nvPr/>
          </p:nvSpPr>
          <p:spPr>
            <a:xfrm>
              <a:off x="1649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877" name="Google Shape;877;p7"/>
            <p:cNvSpPr txBox="1"/>
            <p:nvPr/>
          </p:nvSpPr>
          <p:spPr>
            <a:xfrm>
              <a:off x="1649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878" name="Google Shape;878;p7"/>
            <p:cNvSpPr txBox="1"/>
            <p:nvPr/>
          </p:nvSpPr>
          <p:spPr>
            <a:xfrm>
              <a:off x="1649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879" name="Google Shape;879;p7"/>
            <p:cNvSpPr txBox="1"/>
            <p:nvPr/>
          </p:nvSpPr>
          <p:spPr>
            <a:xfrm>
              <a:off x="1649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880" name="Google Shape;880;p7"/>
            <p:cNvSpPr txBox="1"/>
            <p:nvPr/>
          </p:nvSpPr>
          <p:spPr>
            <a:xfrm>
              <a:off x="1649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881" name="Google Shape;881;p7"/>
            <p:cNvSpPr txBox="1"/>
            <p:nvPr/>
          </p:nvSpPr>
          <p:spPr>
            <a:xfrm>
              <a:off x="1649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882" name="Google Shape;882;p7"/>
            <p:cNvSpPr txBox="1"/>
            <p:nvPr/>
          </p:nvSpPr>
          <p:spPr>
            <a:xfrm>
              <a:off x="1649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883" name="Google Shape;883;p7"/>
            <p:cNvSpPr txBox="1"/>
            <p:nvPr/>
          </p:nvSpPr>
          <p:spPr>
            <a:xfrm>
              <a:off x="1649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884" name="Google Shape;884;p7"/>
            <p:cNvSpPr txBox="1"/>
            <p:nvPr/>
          </p:nvSpPr>
          <p:spPr>
            <a:xfrm>
              <a:off x="2792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885" name="Google Shape;885;p7"/>
            <p:cNvSpPr txBox="1"/>
            <p:nvPr/>
          </p:nvSpPr>
          <p:spPr>
            <a:xfrm>
              <a:off x="2792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886" name="Google Shape;886;p7"/>
            <p:cNvSpPr txBox="1"/>
            <p:nvPr/>
          </p:nvSpPr>
          <p:spPr>
            <a:xfrm>
              <a:off x="2792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887" name="Google Shape;887;p7"/>
            <p:cNvSpPr txBox="1"/>
            <p:nvPr/>
          </p:nvSpPr>
          <p:spPr>
            <a:xfrm>
              <a:off x="2792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888" name="Google Shape;888;p7"/>
            <p:cNvSpPr txBox="1"/>
            <p:nvPr/>
          </p:nvSpPr>
          <p:spPr>
            <a:xfrm>
              <a:off x="2792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889" name="Google Shape;889;p7"/>
            <p:cNvSpPr txBox="1"/>
            <p:nvPr/>
          </p:nvSpPr>
          <p:spPr>
            <a:xfrm>
              <a:off x="2792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890" name="Google Shape;890;p7"/>
            <p:cNvSpPr txBox="1"/>
            <p:nvPr/>
          </p:nvSpPr>
          <p:spPr>
            <a:xfrm>
              <a:off x="2792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891" name="Google Shape;891;p7"/>
            <p:cNvSpPr txBox="1"/>
            <p:nvPr/>
          </p:nvSpPr>
          <p:spPr>
            <a:xfrm>
              <a:off x="2792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892" name="Google Shape;892;p7"/>
            <p:cNvSpPr txBox="1"/>
            <p:nvPr/>
          </p:nvSpPr>
          <p:spPr>
            <a:xfrm>
              <a:off x="2792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893" name="Google Shape;893;p7"/>
            <p:cNvSpPr txBox="1"/>
            <p:nvPr/>
          </p:nvSpPr>
          <p:spPr>
            <a:xfrm>
              <a:off x="2792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894" name="Google Shape;894;p7"/>
            <p:cNvSpPr txBox="1"/>
            <p:nvPr/>
          </p:nvSpPr>
          <p:spPr>
            <a:xfrm>
              <a:off x="2792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895" name="Google Shape;895;p7"/>
            <p:cNvSpPr txBox="1"/>
            <p:nvPr/>
          </p:nvSpPr>
          <p:spPr>
            <a:xfrm>
              <a:off x="27924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896" name="Google Shape;896;p7"/>
            <p:cNvSpPr txBox="1"/>
            <p:nvPr/>
          </p:nvSpPr>
          <p:spPr>
            <a:xfrm>
              <a:off x="27924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897" name="Google Shape;897;p7"/>
            <p:cNvSpPr txBox="1"/>
            <p:nvPr/>
          </p:nvSpPr>
          <p:spPr>
            <a:xfrm>
              <a:off x="27924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898" name="Google Shape;898;p7"/>
            <p:cNvSpPr txBox="1"/>
            <p:nvPr/>
          </p:nvSpPr>
          <p:spPr>
            <a:xfrm>
              <a:off x="27924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899" name="Google Shape;899;p7"/>
            <p:cNvSpPr txBox="1"/>
            <p:nvPr/>
          </p:nvSpPr>
          <p:spPr>
            <a:xfrm>
              <a:off x="27924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900" name="Google Shape;900;p7"/>
            <p:cNvSpPr txBox="1"/>
            <p:nvPr/>
          </p:nvSpPr>
          <p:spPr>
            <a:xfrm>
              <a:off x="27924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901" name="Google Shape;901;p7"/>
            <p:cNvSpPr txBox="1"/>
            <p:nvPr/>
          </p:nvSpPr>
          <p:spPr>
            <a:xfrm>
              <a:off x="27924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902" name="Google Shape;902;p7"/>
            <p:cNvSpPr txBox="1"/>
            <p:nvPr/>
          </p:nvSpPr>
          <p:spPr>
            <a:xfrm>
              <a:off x="27924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903" name="Google Shape;903;p7"/>
            <p:cNvSpPr txBox="1"/>
            <p:nvPr/>
          </p:nvSpPr>
          <p:spPr>
            <a:xfrm>
              <a:off x="27924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904" name="Google Shape;904;p7"/>
            <p:cNvSpPr txBox="1"/>
            <p:nvPr/>
          </p:nvSpPr>
          <p:spPr>
            <a:xfrm>
              <a:off x="19542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8086</a:t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21828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6" name="Google Shape;906;p7"/>
            <p:cNvSpPr txBox="1"/>
            <p:nvPr/>
          </p:nvSpPr>
          <p:spPr>
            <a:xfrm>
              <a:off x="17256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7" name="Google Shape;907;p7"/>
            <p:cNvCxnSpPr/>
            <p:nvPr/>
          </p:nvCxnSpPr>
          <p:spPr>
            <a:xfrm>
              <a:off x="17256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8" name="Google Shape;908;p7"/>
            <p:cNvCxnSpPr/>
            <p:nvPr/>
          </p:nvCxnSpPr>
          <p:spPr>
            <a:xfrm>
              <a:off x="26400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909" name="Google Shape;909;p7"/>
          <p:cNvSpPr txBox="1"/>
          <p:nvPr/>
        </p:nvSpPr>
        <p:spPr>
          <a:xfrm>
            <a:off x="7572375" y="3343275"/>
            <a:ext cx="1285875" cy="157162"/>
          </a:xfrm>
          <a:prstGeom prst="rect">
            <a:avLst/>
          </a:prstGeom>
          <a:noFill/>
          <a:ln w="425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7"/>
          <p:cNvSpPr txBox="1"/>
          <p:nvPr/>
        </p:nvSpPr>
        <p:spPr>
          <a:xfrm>
            <a:off x="7500937" y="3643312"/>
            <a:ext cx="1285875" cy="1217612"/>
          </a:xfrm>
          <a:prstGeom prst="rect">
            <a:avLst/>
          </a:prstGeom>
          <a:noFill/>
          <a:ln w="425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7"/>
          <p:cNvSpPr txBox="1"/>
          <p:nvPr/>
        </p:nvSpPr>
        <p:spPr>
          <a:xfrm>
            <a:off x="6786562" y="5786437"/>
            <a:ext cx="2106612" cy="830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Lost Signals in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Mode</a:t>
            </a:r>
            <a:endParaRPr/>
          </a:p>
        </p:txBody>
      </p:sp>
      <p:cxnSp>
        <p:nvCxnSpPr>
          <p:cNvPr id="912" name="Google Shape;912;p7"/>
          <p:cNvCxnSpPr/>
          <p:nvPr/>
        </p:nvCxnSpPr>
        <p:spPr>
          <a:xfrm rot="-5400000">
            <a:off x="8251825" y="5322887"/>
            <a:ext cx="928687" cy="1587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913" name="Google Shape;913;p7"/>
          <p:cNvCxnSpPr/>
          <p:nvPr/>
        </p:nvCxnSpPr>
        <p:spPr>
          <a:xfrm>
            <a:off x="1979612" y="3213100"/>
            <a:ext cx="3603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4" name="Google Shape;914;p7"/>
          <p:cNvCxnSpPr/>
          <p:nvPr/>
        </p:nvCxnSpPr>
        <p:spPr>
          <a:xfrm>
            <a:off x="2000250" y="5143500"/>
            <a:ext cx="3603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57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lang="en-US" sz="3600" b="1" i="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Minimum-mode and Maximum-mode Signals</a:t>
            </a:r>
            <a:endParaRPr/>
          </a:p>
        </p:txBody>
      </p:sp>
      <p:sp>
        <p:nvSpPr>
          <p:cNvPr id="920" name="Google Shape;920;p8"/>
          <p:cNvSpPr txBox="1"/>
          <p:nvPr/>
        </p:nvSpPr>
        <p:spPr>
          <a:xfrm>
            <a:off x="1050925" y="4257675"/>
            <a:ext cx="30638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8"/>
          <p:cNvSpPr txBox="1"/>
          <p:nvPr/>
        </p:nvSpPr>
        <p:spPr>
          <a:xfrm>
            <a:off x="6842125" y="235585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p8"/>
          <p:cNvSpPr txBox="1"/>
          <p:nvPr/>
        </p:nvSpPr>
        <p:spPr>
          <a:xfrm>
            <a:off x="5334000" y="2238375"/>
            <a:ext cx="438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923" name="Google Shape;923;p8"/>
          <p:cNvSpPr txBox="1"/>
          <p:nvPr/>
        </p:nvSpPr>
        <p:spPr>
          <a:xfrm>
            <a:off x="5808662" y="23145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4" name="Google Shape;924;p8"/>
          <p:cNvSpPr txBox="1"/>
          <p:nvPr/>
        </p:nvSpPr>
        <p:spPr>
          <a:xfrm>
            <a:off x="5808662" y="24669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8"/>
          <p:cNvSpPr txBox="1"/>
          <p:nvPr/>
        </p:nvSpPr>
        <p:spPr>
          <a:xfrm>
            <a:off x="5808662" y="26193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6" name="Google Shape;926;p8"/>
          <p:cNvSpPr txBox="1"/>
          <p:nvPr/>
        </p:nvSpPr>
        <p:spPr>
          <a:xfrm>
            <a:off x="5808662" y="27717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7" name="Google Shape;927;p8"/>
          <p:cNvSpPr txBox="1"/>
          <p:nvPr/>
        </p:nvSpPr>
        <p:spPr>
          <a:xfrm>
            <a:off x="5808662" y="29241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8" name="Google Shape;928;p8"/>
          <p:cNvSpPr txBox="1"/>
          <p:nvPr/>
        </p:nvSpPr>
        <p:spPr>
          <a:xfrm>
            <a:off x="5808662" y="30765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9" name="Google Shape;929;p8"/>
          <p:cNvSpPr txBox="1"/>
          <p:nvPr/>
        </p:nvSpPr>
        <p:spPr>
          <a:xfrm>
            <a:off x="5808662" y="32289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0" name="Google Shape;930;p8"/>
          <p:cNvSpPr txBox="1"/>
          <p:nvPr/>
        </p:nvSpPr>
        <p:spPr>
          <a:xfrm>
            <a:off x="5808662" y="33813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1" name="Google Shape;931;p8"/>
          <p:cNvSpPr txBox="1"/>
          <p:nvPr/>
        </p:nvSpPr>
        <p:spPr>
          <a:xfrm>
            <a:off x="5808662" y="35337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2" name="Google Shape;932;p8"/>
          <p:cNvSpPr txBox="1"/>
          <p:nvPr/>
        </p:nvSpPr>
        <p:spPr>
          <a:xfrm>
            <a:off x="5808662" y="36861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3" name="Google Shape;933;p8"/>
          <p:cNvSpPr txBox="1"/>
          <p:nvPr/>
        </p:nvSpPr>
        <p:spPr>
          <a:xfrm>
            <a:off x="5808662" y="38385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4" name="Google Shape;934;p8"/>
          <p:cNvSpPr txBox="1"/>
          <p:nvPr/>
        </p:nvSpPr>
        <p:spPr>
          <a:xfrm>
            <a:off x="5808662" y="39909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p8"/>
          <p:cNvSpPr txBox="1"/>
          <p:nvPr/>
        </p:nvSpPr>
        <p:spPr>
          <a:xfrm>
            <a:off x="5808662" y="41433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p8"/>
          <p:cNvSpPr txBox="1"/>
          <p:nvPr/>
        </p:nvSpPr>
        <p:spPr>
          <a:xfrm>
            <a:off x="5808662" y="42957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p8"/>
          <p:cNvSpPr txBox="1"/>
          <p:nvPr/>
        </p:nvSpPr>
        <p:spPr>
          <a:xfrm>
            <a:off x="5808662" y="44481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8" name="Google Shape;938;p8"/>
          <p:cNvSpPr txBox="1"/>
          <p:nvPr/>
        </p:nvSpPr>
        <p:spPr>
          <a:xfrm>
            <a:off x="5808662" y="46005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8"/>
          <p:cNvSpPr txBox="1"/>
          <p:nvPr/>
        </p:nvSpPr>
        <p:spPr>
          <a:xfrm>
            <a:off x="5808662" y="47529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0" name="Google Shape;940;p8"/>
          <p:cNvSpPr txBox="1"/>
          <p:nvPr/>
        </p:nvSpPr>
        <p:spPr>
          <a:xfrm>
            <a:off x="5808662" y="49053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8"/>
          <p:cNvSpPr txBox="1"/>
          <p:nvPr/>
        </p:nvSpPr>
        <p:spPr>
          <a:xfrm>
            <a:off x="5808662" y="50577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Google Shape;942;p8"/>
          <p:cNvSpPr txBox="1"/>
          <p:nvPr/>
        </p:nvSpPr>
        <p:spPr>
          <a:xfrm>
            <a:off x="5808662" y="52101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Google Shape;943;p8"/>
          <p:cNvSpPr txBox="1"/>
          <p:nvPr/>
        </p:nvSpPr>
        <p:spPr>
          <a:xfrm>
            <a:off x="5943600" y="2162175"/>
            <a:ext cx="1371600" cy="3352800"/>
          </a:xfrm>
          <a:prstGeom prst="rect">
            <a:avLst/>
          </a:prstGeom>
          <a:solidFill>
            <a:srgbClr val="D6E9E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4" name="Google Shape;944;p8"/>
          <p:cNvSpPr txBox="1"/>
          <p:nvPr/>
        </p:nvSpPr>
        <p:spPr>
          <a:xfrm>
            <a:off x="7315200" y="23145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5" name="Google Shape;945;p8"/>
          <p:cNvSpPr txBox="1"/>
          <p:nvPr/>
        </p:nvSpPr>
        <p:spPr>
          <a:xfrm>
            <a:off x="7315200" y="24669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Google Shape;946;p8"/>
          <p:cNvSpPr txBox="1"/>
          <p:nvPr/>
        </p:nvSpPr>
        <p:spPr>
          <a:xfrm>
            <a:off x="7315200" y="26193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Google Shape;947;p8"/>
          <p:cNvSpPr txBox="1"/>
          <p:nvPr/>
        </p:nvSpPr>
        <p:spPr>
          <a:xfrm>
            <a:off x="7315200" y="27717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Google Shape;948;p8"/>
          <p:cNvSpPr txBox="1"/>
          <p:nvPr/>
        </p:nvSpPr>
        <p:spPr>
          <a:xfrm>
            <a:off x="7315200" y="29241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Google Shape;949;p8"/>
          <p:cNvSpPr txBox="1"/>
          <p:nvPr/>
        </p:nvSpPr>
        <p:spPr>
          <a:xfrm>
            <a:off x="7315200" y="30765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8"/>
          <p:cNvSpPr txBox="1"/>
          <p:nvPr/>
        </p:nvSpPr>
        <p:spPr>
          <a:xfrm>
            <a:off x="7315200" y="32289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Google Shape;951;p8"/>
          <p:cNvSpPr txBox="1"/>
          <p:nvPr/>
        </p:nvSpPr>
        <p:spPr>
          <a:xfrm>
            <a:off x="7315200" y="33813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Google Shape;952;p8"/>
          <p:cNvSpPr txBox="1"/>
          <p:nvPr/>
        </p:nvSpPr>
        <p:spPr>
          <a:xfrm>
            <a:off x="7315200" y="35337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8"/>
          <p:cNvSpPr txBox="1"/>
          <p:nvPr/>
        </p:nvSpPr>
        <p:spPr>
          <a:xfrm>
            <a:off x="7315200" y="36861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Google Shape;954;p8"/>
          <p:cNvSpPr txBox="1"/>
          <p:nvPr/>
        </p:nvSpPr>
        <p:spPr>
          <a:xfrm>
            <a:off x="7315200" y="38385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Google Shape;955;p8"/>
          <p:cNvSpPr txBox="1"/>
          <p:nvPr/>
        </p:nvSpPr>
        <p:spPr>
          <a:xfrm>
            <a:off x="7315200" y="39909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8"/>
          <p:cNvSpPr txBox="1"/>
          <p:nvPr/>
        </p:nvSpPr>
        <p:spPr>
          <a:xfrm>
            <a:off x="7315200" y="41433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8"/>
          <p:cNvSpPr txBox="1"/>
          <p:nvPr/>
        </p:nvSpPr>
        <p:spPr>
          <a:xfrm>
            <a:off x="7315200" y="42957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8"/>
          <p:cNvSpPr txBox="1"/>
          <p:nvPr/>
        </p:nvSpPr>
        <p:spPr>
          <a:xfrm>
            <a:off x="7315200" y="44481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8"/>
          <p:cNvSpPr txBox="1"/>
          <p:nvPr/>
        </p:nvSpPr>
        <p:spPr>
          <a:xfrm>
            <a:off x="7315200" y="46005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8"/>
          <p:cNvSpPr txBox="1"/>
          <p:nvPr/>
        </p:nvSpPr>
        <p:spPr>
          <a:xfrm>
            <a:off x="7315200" y="47529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1" name="Google Shape;961;p8"/>
          <p:cNvSpPr txBox="1"/>
          <p:nvPr/>
        </p:nvSpPr>
        <p:spPr>
          <a:xfrm>
            <a:off x="7315200" y="49053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2" name="Google Shape;962;p8"/>
          <p:cNvSpPr txBox="1"/>
          <p:nvPr/>
        </p:nvSpPr>
        <p:spPr>
          <a:xfrm>
            <a:off x="7315200" y="50577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8"/>
          <p:cNvSpPr txBox="1"/>
          <p:nvPr/>
        </p:nvSpPr>
        <p:spPr>
          <a:xfrm>
            <a:off x="7315200" y="5210175"/>
            <a:ext cx="134937" cy="809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4" name="Google Shape;964;p8"/>
          <p:cNvSpPr txBox="1"/>
          <p:nvPr/>
        </p:nvSpPr>
        <p:spPr>
          <a:xfrm>
            <a:off x="5334000" y="23907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AD14</a:t>
            </a:r>
            <a:endParaRPr/>
          </a:p>
        </p:txBody>
      </p:sp>
      <p:sp>
        <p:nvSpPr>
          <p:cNvPr id="965" name="Google Shape;965;p8"/>
          <p:cNvSpPr txBox="1"/>
          <p:nvPr/>
        </p:nvSpPr>
        <p:spPr>
          <a:xfrm>
            <a:off x="5334000" y="25431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AD13</a:t>
            </a:r>
            <a:endParaRPr/>
          </a:p>
        </p:txBody>
      </p:sp>
      <p:sp>
        <p:nvSpPr>
          <p:cNvPr id="966" name="Google Shape;966;p8"/>
          <p:cNvSpPr txBox="1"/>
          <p:nvPr/>
        </p:nvSpPr>
        <p:spPr>
          <a:xfrm>
            <a:off x="5334000" y="26955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AD12</a:t>
            </a:r>
            <a:endParaRPr/>
          </a:p>
        </p:txBody>
      </p:sp>
      <p:sp>
        <p:nvSpPr>
          <p:cNvPr id="967" name="Google Shape;967;p8"/>
          <p:cNvSpPr txBox="1"/>
          <p:nvPr/>
        </p:nvSpPr>
        <p:spPr>
          <a:xfrm>
            <a:off x="5334000" y="28479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AD11</a:t>
            </a:r>
            <a:endParaRPr/>
          </a:p>
        </p:txBody>
      </p:sp>
      <p:sp>
        <p:nvSpPr>
          <p:cNvPr id="968" name="Google Shape;968;p8"/>
          <p:cNvSpPr txBox="1"/>
          <p:nvPr/>
        </p:nvSpPr>
        <p:spPr>
          <a:xfrm>
            <a:off x="5334000" y="30003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AD10</a:t>
            </a:r>
            <a:endParaRPr/>
          </a:p>
        </p:txBody>
      </p:sp>
      <p:sp>
        <p:nvSpPr>
          <p:cNvPr id="969" name="Google Shape;969;p8"/>
          <p:cNvSpPr txBox="1"/>
          <p:nvPr/>
        </p:nvSpPr>
        <p:spPr>
          <a:xfrm>
            <a:off x="5334000" y="31527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AD9</a:t>
            </a:r>
            <a:endParaRPr/>
          </a:p>
        </p:txBody>
      </p:sp>
      <p:sp>
        <p:nvSpPr>
          <p:cNvPr id="970" name="Google Shape;970;p8"/>
          <p:cNvSpPr txBox="1"/>
          <p:nvPr/>
        </p:nvSpPr>
        <p:spPr>
          <a:xfrm>
            <a:off x="5334000" y="33051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AD8</a:t>
            </a:r>
            <a:endParaRPr/>
          </a:p>
        </p:txBody>
      </p:sp>
      <p:sp>
        <p:nvSpPr>
          <p:cNvPr id="971" name="Google Shape;971;p8"/>
          <p:cNvSpPr txBox="1"/>
          <p:nvPr/>
        </p:nvSpPr>
        <p:spPr>
          <a:xfrm>
            <a:off x="5334000" y="34575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AD7</a:t>
            </a:r>
            <a:endParaRPr/>
          </a:p>
        </p:txBody>
      </p:sp>
      <p:sp>
        <p:nvSpPr>
          <p:cNvPr id="972" name="Google Shape;972;p8"/>
          <p:cNvSpPr txBox="1"/>
          <p:nvPr/>
        </p:nvSpPr>
        <p:spPr>
          <a:xfrm>
            <a:off x="5334000" y="36099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AD6</a:t>
            </a:r>
            <a:endParaRPr/>
          </a:p>
        </p:txBody>
      </p:sp>
      <p:sp>
        <p:nvSpPr>
          <p:cNvPr id="973" name="Google Shape;973;p8"/>
          <p:cNvSpPr txBox="1"/>
          <p:nvPr/>
        </p:nvSpPr>
        <p:spPr>
          <a:xfrm>
            <a:off x="5334000" y="37623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AD5</a:t>
            </a:r>
            <a:endParaRPr/>
          </a:p>
        </p:txBody>
      </p:sp>
      <p:sp>
        <p:nvSpPr>
          <p:cNvPr id="974" name="Google Shape;974;p8"/>
          <p:cNvSpPr txBox="1"/>
          <p:nvPr/>
        </p:nvSpPr>
        <p:spPr>
          <a:xfrm>
            <a:off x="5334000" y="39147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AD4</a:t>
            </a:r>
            <a:endParaRPr/>
          </a:p>
        </p:txBody>
      </p:sp>
      <p:sp>
        <p:nvSpPr>
          <p:cNvPr id="975" name="Google Shape;975;p8"/>
          <p:cNvSpPr txBox="1"/>
          <p:nvPr/>
        </p:nvSpPr>
        <p:spPr>
          <a:xfrm>
            <a:off x="5334000" y="40671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AD3</a:t>
            </a:r>
            <a:endParaRPr/>
          </a:p>
        </p:txBody>
      </p:sp>
      <p:sp>
        <p:nvSpPr>
          <p:cNvPr id="976" name="Google Shape;976;p8"/>
          <p:cNvSpPr txBox="1"/>
          <p:nvPr/>
        </p:nvSpPr>
        <p:spPr>
          <a:xfrm>
            <a:off x="5334000" y="42195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AD2</a:t>
            </a:r>
            <a:endParaRPr/>
          </a:p>
        </p:txBody>
      </p:sp>
      <p:sp>
        <p:nvSpPr>
          <p:cNvPr id="977" name="Google Shape;977;p8"/>
          <p:cNvSpPr txBox="1"/>
          <p:nvPr/>
        </p:nvSpPr>
        <p:spPr>
          <a:xfrm>
            <a:off x="5334000" y="43719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</a:t>
            </a:r>
            <a:endParaRPr/>
          </a:p>
        </p:txBody>
      </p:sp>
      <p:sp>
        <p:nvSpPr>
          <p:cNvPr id="978" name="Google Shape;978;p8"/>
          <p:cNvSpPr txBox="1"/>
          <p:nvPr/>
        </p:nvSpPr>
        <p:spPr>
          <a:xfrm>
            <a:off x="5334000" y="45243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AD0</a:t>
            </a:r>
            <a:endParaRPr/>
          </a:p>
        </p:txBody>
      </p:sp>
      <p:sp>
        <p:nvSpPr>
          <p:cNvPr id="979" name="Google Shape;979;p8"/>
          <p:cNvSpPr txBox="1"/>
          <p:nvPr/>
        </p:nvSpPr>
        <p:spPr>
          <a:xfrm>
            <a:off x="5334000" y="4676775"/>
            <a:ext cx="393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endParaRPr/>
          </a:p>
        </p:txBody>
      </p:sp>
      <p:sp>
        <p:nvSpPr>
          <p:cNvPr id="980" name="Google Shape;980;p8"/>
          <p:cNvSpPr txBox="1"/>
          <p:nvPr/>
        </p:nvSpPr>
        <p:spPr>
          <a:xfrm>
            <a:off x="5334000" y="4829175"/>
            <a:ext cx="4508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endParaRPr/>
          </a:p>
        </p:txBody>
      </p:sp>
      <p:sp>
        <p:nvSpPr>
          <p:cNvPr id="981" name="Google Shape;981;p8"/>
          <p:cNvSpPr txBox="1"/>
          <p:nvPr/>
        </p:nvSpPr>
        <p:spPr>
          <a:xfrm>
            <a:off x="5334000" y="49815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/>
          </a:p>
        </p:txBody>
      </p:sp>
      <p:sp>
        <p:nvSpPr>
          <p:cNvPr id="982" name="Google Shape;982;p8"/>
          <p:cNvSpPr txBox="1"/>
          <p:nvPr/>
        </p:nvSpPr>
        <p:spPr>
          <a:xfrm>
            <a:off x="5334000" y="5133975"/>
            <a:ext cx="438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983" name="Google Shape;983;p8"/>
          <p:cNvSpPr txBox="1"/>
          <p:nvPr/>
        </p:nvSpPr>
        <p:spPr>
          <a:xfrm>
            <a:off x="7467600" y="2238375"/>
            <a:ext cx="4254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/>
          </a:p>
        </p:txBody>
      </p:sp>
      <p:sp>
        <p:nvSpPr>
          <p:cNvPr id="984" name="Google Shape;984;p8"/>
          <p:cNvSpPr txBox="1"/>
          <p:nvPr/>
        </p:nvSpPr>
        <p:spPr>
          <a:xfrm>
            <a:off x="7467600" y="23907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AD15</a:t>
            </a:r>
            <a:endParaRPr/>
          </a:p>
        </p:txBody>
      </p:sp>
      <p:sp>
        <p:nvSpPr>
          <p:cNvPr id="985" name="Google Shape;985;p8"/>
          <p:cNvSpPr txBox="1"/>
          <p:nvPr/>
        </p:nvSpPr>
        <p:spPr>
          <a:xfrm>
            <a:off x="7467600" y="2543175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A16/S3</a:t>
            </a:r>
            <a:endParaRPr/>
          </a:p>
        </p:txBody>
      </p:sp>
      <p:sp>
        <p:nvSpPr>
          <p:cNvPr id="986" name="Google Shape;986;p8"/>
          <p:cNvSpPr txBox="1"/>
          <p:nvPr/>
        </p:nvSpPr>
        <p:spPr>
          <a:xfrm>
            <a:off x="7467600" y="2695575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A17/S4</a:t>
            </a:r>
            <a:endParaRPr/>
          </a:p>
        </p:txBody>
      </p:sp>
      <p:sp>
        <p:nvSpPr>
          <p:cNvPr id="987" name="Google Shape;987;p8"/>
          <p:cNvSpPr txBox="1"/>
          <p:nvPr/>
        </p:nvSpPr>
        <p:spPr>
          <a:xfrm>
            <a:off x="7467600" y="2847975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A18/S5</a:t>
            </a:r>
            <a:endParaRPr/>
          </a:p>
        </p:txBody>
      </p:sp>
      <p:sp>
        <p:nvSpPr>
          <p:cNvPr id="988" name="Google Shape;988;p8"/>
          <p:cNvSpPr txBox="1"/>
          <p:nvPr/>
        </p:nvSpPr>
        <p:spPr>
          <a:xfrm>
            <a:off x="7467600" y="3000375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A19/S6</a:t>
            </a:r>
            <a:endParaRPr/>
          </a:p>
        </p:txBody>
      </p:sp>
      <p:sp>
        <p:nvSpPr>
          <p:cNvPr id="989" name="Google Shape;989;p8"/>
          <p:cNvSpPr txBox="1"/>
          <p:nvPr/>
        </p:nvSpPr>
        <p:spPr>
          <a:xfrm>
            <a:off x="7467600" y="3609975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RQ/GT0</a:t>
            </a:r>
            <a:endParaRPr/>
          </a:p>
        </p:txBody>
      </p:sp>
      <p:sp>
        <p:nvSpPr>
          <p:cNvPr id="990" name="Google Shape;990;p8"/>
          <p:cNvSpPr txBox="1"/>
          <p:nvPr/>
        </p:nvSpPr>
        <p:spPr>
          <a:xfrm>
            <a:off x="7467600" y="3762375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RQ/GT1</a:t>
            </a:r>
            <a:endParaRPr/>
          </a:p>
        </p:txBody>
      </p:sp>
      <p:sp>
        <p:nvSpPr>
          <p:cNvPr id="991" name="Google Shape;991;p8"/>
          <p:cNvSpPr txBox="1"/>
          <p:nvPr/>
        </p:nvSpPr>
        <p:spPr>
          <a:xfrm>
            <a:off x="7467600" y="4524375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QS0</a:t>
            </a:r>
            <a:endParaRPr/>
          </a:p>
        </p:txBody>
      </p:sp>
      <p:sp>
        <p:nvSpPr>
          <p:cNvPr id="992" name="Google Shape;992;p8"/>
          <p:cNvSpPr txBox="1"/>
          <p:nvPr/>
        </p:nvSpPr>
        <p:spPr>
          <a:xfrm>
            <a:off x="7467600" y="4981575"/>
            <a:ext cx="5778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/>
          </a:p>
        </p:txBody>
      </p:sp>
      <p:sp>
        <p:nvSpPr>
          <p:cNvPr id="993" name="Google Shape;993;p8"/>
          <p:cNvSpPr txBox="1"/>
          <p:nvPr/>
        </p:nvSpPr>
        <p:spPr>
          <a:xfrm>
            <a:off x="7467600" y="5133975"/>
            <a:ext cx="565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</p:txBody>
      </p:sp>
      <p:grpSp>
        <p:nvGrpSpPr>
          <p:cNvPr id="994" name="Google Shape;994;p8"/>
          <p:cNvGrpSpPr/>
          <p:nvPr/>
        </p:nvGrpSpPr>
        <p:grpSpPr>
          <a:xfrm>
            <a:off x="7467600" y="3152775"/>
            <a:ext cx="590550" cy="228600"/>
            <a:chOff x="1632" y="1392"/>
            <a:chExt cx="372" cy="144"/>
          </a:xfrm>
        </p:grpSpPr>
        <p:sp>
          <p:nvSpPr>
            <p:cNvPr id="995" name="Google Shape;995;p8"/>
            <p:cNvSpPr txBox="1"/>
            <p:nvPr/>
          </p:nvSpPr>
          <p:spPr>
            <a:xfrm>
              <a:off x="1632" y="1392"/>
              <a:ext cx="372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BHE/S7</a:t>
              </a:r>
              <a:endParaRPr/>
            </a:p>
          </p:txBody>
        </p:sp>
        <p:cxnSp>
          <p:nvCxnSpPr>
            <p:cNvPr id="996" name="Google Shape;996;p8"/>
            <p:cNvCxnSpPr/>
            <p:nvPr/>
          </p:nvCxnSpPr>
          <p:spPr>
            <a:xfrm>
              <a:off x="1693" y="1422"/>
              <a:ext cx="1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97" name="Google Shape;997;p8"/>
          <p:cNvGrpSpPr/>
          <p:nvPr/>
        </p:nvGrpSpPr>
        <p:grpSpPr>
          <a:xfrm>
            <a:off x="7467600" y="3305175"/>
            <a:ext cx="565150" cy="228600"/>
            <a:chOff x="1632" y="1488"/>
            <a:chExt cx="356" cy="144"/>
          </a:xfrm>
        </p:grpSpPr>
        <p:sp>
          <p:nvSpPr>
            <p:cNvPr id="998" name="Google Shape;998;p8"/>
            <p:cNvSpPr txBox="1"/>
            <p:nvPr/>
          </p:nvSpPr>
          <p:spPr>
            <a:xfrm>
              <a:off x="1632" y="1488"/>
              <a:ext cx="35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MN/MX</a:t>
              </a:r>
              <a:endParaRPr/>
            </a:p>
          </p:txBody>
        </p:sp>
        <p:cxnSp>
          <p:nvCxnSpPr>
            <p:cNvPr id="999" name="Google Shape;999;p8"/>
            <p:cNvCxnSpPr/>
            <p:nvPr/>
          </p:nvCxnSpPr>
          <p:spPr>
            <a:xfrm>
              <a:off x="1821" y="1523"/>
              <a:ext cx="10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000" name="Google Shape;1000;p8"/>
          <p:cNvGrpSpPr/>
          <p:nvPr/>
        </p:nvGrpSpPr>
        <p:grpSpPr>
          <a:xfrm>
            <a:off x="7467600" y="3457575"/>
            <a:ext cx="349250" cy="228600"/>
            <a:chOff x="1632" y="1584"/>
            <a:chExt cx="220" cy="144"/>
          </a:xfrm>
        </p:grpSpPr>
        <p:sp>
          <p:nvSpPr>
            <p:cNvPr id="1001" name="Google Shape;1001;p8"/>
            <p:cNvSpPr txBox="1"/>
            <p:nvPr/>
          </p:nvSpPr>
          <p:spPr>
            <a:xfrm>
              <a:off x="1632" y="1584"/>
              <a:ext cx="220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/>
            </a:p>
          </p:txBody>
        </p:sp>
        <p:cxnSp>
          <p:nvCxnSpPr>
            <p:cNvPr id="1002" name="Google Shape;1002;p8"/>
            <p:cNvCxnSpPr/>
            <p:nvPr/>
          </p:nvCxnSpPr>
          <p:spPr>
            <a:xfrm>
              <a:off x="1689" y="1617"/>
              <a:ext cx="9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003" name="Google Shape;1003;p8"/>
          <p:cNvGrpSpPr/>
          <p:nvPr/>
        </p:nvGrpSpPr>
        <p:grpSpPr>
          <a:xfrm>
            <a:off x="7467600" y="3914775"/>
            <a:ext cx="495300" cy="228600"/>
            <a:chOff x="1632" y="1872"/>
            <a:chExt cx="312" cy="144"/>
          </a:xfrm>
        </p:grpSpPr>
        <p:sp>
          <p:nvSpPr>
            <p:cNvPr id="1004" name="Google Shape;1004;p8"/>
            <p:cNvSpPr txBox="1"/>
            <p:nvPr/>
          </p:nvSpPr>
          <p:spPr>
            <a:xfrm>
              <a:off x="1632" y="1872"/>
              <a:ext cx="312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LOCK</a:t>
              </a:r>
              <a:endParaRPr/>
            </a:p>
          </p:txBody>
        </p:sp>
        <p:cxnSp>
          <p:nvCxnSpPr>
            <p:cNvPr id="1005" name="Google Shape;1005;p8"/>
            <p:cNvCxnSpPr/>
            <p:nvPr/>
          </p:nvCxnSpPr>
          <p:spPr>
            <a:xfrm>
              <a:off x="1689" y="1902"/>
              <a:ext cx="11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06" name="Google Shape;1006;p8"/>
          <p:cNvSpPr txBox="1"/>
          <p:nvPr/>
        </p:nvSpPr>
        <p:spPr>
          <a:xfrm>
            <a:off x="7467600" y="4067175"/>
            <a:ext cx="3238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  <p:sp>
        <p:nvSpPr>
          <p:cNvPr id="1007" name="Google Shape;1007;p8"/>
          <p:cNvSpPr txBox="1"/>
          <p:nvPr/>
        </p:nvSpPr>
        <p:spPr>
          <a:xfrm>
            <a:off x="7467600" y="4219575"/>
            <a:ext cx="3238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/>
          </a:p>
        </p:txBody>
      </p:sp>
      <p:sp>
        <p:nvSpPr>
          <p:cNvPr id="1008" name="Google Shape;1008;p8"/>
          <p:cNvSpPr txBox="1"/>
          <p:nvPr/>
        </p:nvSpPr>
        <p:spPr>
          <a:xfrm>
            <a:off x="7481887" y="4371975"/>
            <a:ext cx="3238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</a:t>
            </a:r>
            <a:endParaRPr/>
          </a:p>
        </p:txBody>
      </p:sp>
      <p:sp>
        <p:nvSpPr>
          <p:cNvPr id="1009" name="Google Shape;1009;p8"/>
          <p:cNvSpPr txBox="1"/>
          <p:nvPr/>
        </p:nvSpPr>
        <p:spPr>
          <a:xfrm>
            <a:off x="7467600" y="4676775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QS1</a:t>
            </a:r>
            <a:endParaRPr/>
          </a:p>
        </p:txBody>
      </p:sp>
      <p:grpSp>
        <p:nvGrpSpPr>
          <p:cNvPr id="1010" name="Google Shape;1010;p8"/>
          <p:cNvGrpSpPr/>
          <p:nvPr/>
        </p:nvGrpSpPr>
        <p:grpSpPr>
          <a:xfrm>
            <a:off x="7467600" y="4829175"/>
            <a:ext cx="476250" cy="228600"/>
            <a:chOff x="1632" y="2448"/>
            <a:chExt cx="300" cy="144"/>
          </a:xfrm>
        </p:grpSpPr>
        <p:sp>
          <p:nvSpPr>
            <p:cNvPr id="1011" name="Google Shape;1011;p8"/>
            <p:cNvSpPr txBox="1"/>
            <p:nvPr/>
          </p:nvSpPr>
          <p:spPr>
            <a:xfrm>
              <a:off x="1632" y="2448"/>
              <a:ext cx="300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</p:txBody>
        </p:sp>
        <p:cxnSp>
          <p:nvCxnSpPr>
            <p:cNvPr id="1012" name="Google Shape;1012;p8"/>
            <p:cNvCxnSpPr/>
            <p:nvPr/>
          </p:nvCxnSpPr>
          <p:spPr>
            <a:xfrm>
              <a:off x="1689" y="2481"/>
              <a:ext cx="1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13" name="Google Shape;1013;p8"/>
          <p:cNvSpPr txBox="1"/>
          <p:nvPr/>
        </p:nvSpPr>
        <p:spPr>
          <a:xfrm>
            <a:off x="5867400" y="22383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14" name="Google Shape;1014;p8"/>
          <p:cNvSpPr txBox="1"/>
          <p:nvPr/>
        </p:nvSpPr>
        <p:spPr>
          <a:xfrm>
            <a:off x="5867400" y="23907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15" name="Google Shape;1015;p8"/>
          <p:cNvSpPr txBox="1"/>
          <p:nvPr/>
        </p:nvSpPr>
        <p:spPr>
          <a:xfrm>
            <a:off x="5867400" y="25431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16" name="Google Shape;1016;p8"/>
          <p:cNvSpPr txBox="1"/>
          <p:nvPr/>
        </p:nvSpPr>
        <p:spPr>
          <a:xfrm>
            <a:off x="5867400" y="26955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17" name="Google Shape;1017;p8"/>
          <p:cNvSpPr txBox="1"/>
          <p:nvPr/>
        </p:nvSpPr>
        <p:spPr>
          <a:xfrm>
            <a:off x="5867400" y="28479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18" name="Google Shape;1018;p8"/>
          <p:cNvSpPr txBox="1"/>
          <p:nvPr/>
        </p:nvSpPr>
        <p:spPr>
          <a:xfrm>
            <a:off x="5867400" y="30003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19" name="Google Shape;1019;p8"/>
          <p:cNvSpPr txBox="1"/>
          <p:nvPr/>
        </p:nvSpPr>
        <p:spPr>
          <a:xfrm>
            <a:off x="5867400" y="31527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20" name="Google Shape;1020;p8"/>
          <p:cNvSpPr txBox="1"/>
          <p:nvPr/>
        </p:nvSpPr>
        <p:spPr>
          <a:xfrm>
            <a:off x="5867400" y="33051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021" name="Google Shape;1021;p8"/>
          <p:cNvSpPr txBox="1"/>
          <p:nvPr/>
        </p:nvSpPr>
        <p:spPr>
          <a:xfrm>
            <a:off x="5867400" y="34575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022" name="Google Shape;1022;p8"/>
          <p:cNvSpPr txBox="1"/>
          <p:nvPr/>
        </p:nvSpPr>
        <p:spPr>
          <a:xfrm>
            <a:off x="5867400" y="3609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023" name="Google Shape;1023;p8"/>
          <p:cNvSpPr txBox="1"/>
          <p:nvPr/>
        </p:nvSpPr>
        <p:spPr>
          <a:xfrm>
            <a:off x="5867400" y="3762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024" name="Google Shape;1024;p8"/>
          <p:cNvSpPr txBox="1"/>
          <p:nvPr/>
        </p:nvSpPr>
        <p:spPr>
          <a:xfrm>
            <a:off x="5867400" y="3914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025" name="Google Shape;1025;p8"/>
          <p:cNvSpPr txBox="1"/>
          <p:nvPr/>
        </p:nvSpPr>
        <p:spPr>
          <a:xfrm>
            <a:off x="5867400" y="4067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1026" name="Google Shape;1026;p8"/>
          <p:cNvSpPr txBox="1"/>
          <p:nvPr/>
        </p:nvSpPr>
        <p:spPr>
          <a:xfrm>
            <a:off x="5867400" y="4219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027" name="Google Shape;1027;p8"/>
          <p:cNvSpPr txBox="1"/>
          <p:nvPr/>
        </p:nvSpPr>
        <p:spPr>
          <a:xfrm>
            <a:off x="5867400" y="4371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028" name="Google Shape;1028;p8"/>
          <p:cNvSpPr txBox="1"/>
          <p:nvPr/>
        </p:nvSpPr>
        <p:spPr>
          <a:xfrm>
            <a:off x="5867400" y="4524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029" name="Google Shape;1029;p8"/>
          <p:cNvSpPr txBox="1"/>
          <p:nvPr/>
        </p:nvSpPr>
        <p:spPr>
          <a:xfrm>
            <a:off x="5867400" y="4676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030" name="Google Shape;1030;p8"/>
          <p:cNvSpPr txBox="1"/>
          <p:nvPr/>
        </p:nvSpPr>
        <p:spPr>
          <a:xfrm>
            <a:off x="5867400" y="4829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031" name="Google Shape;1031;p8"/>
          <p:cNvSpPr txBox="1"/>
          <p:nvPr/>
        </p:nvSpPr>
        <p:spPr>
          <a:xfrm>
            <a:off x="5867400" y="4981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  <p:sp>
        <p:nvSpPr>
          <p:cNvPr id="1032" name="Google Shape;1032;p8"/>
          <p:cNvSpPr txBox="1"/>
          <p:nvPr/>
        </p:nvSpPr>
        <p:spPr>
          <a:xfrm>
            <a:off x="5867400" y="5133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033" name="Google Shape;1033;p8"/>
          <p:cNvSpPr txBox="1"/>
          <p:nvPr/>
        </p:nvSpPr>
        <p:spPr>
          <a:xfrm>
            <a:off x="7010400" y="3609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  <p:sp>
        <p:nvSpPr>
          <p:cNvPr id="1034" name="Google Shape;1034;p8"/>
          <p:cNvSpPr txBox="1"/>
          <p:nvPr/>
        </p:nvSpPr>
        <p:spPr>
          <a:xfrm>
            <a:off x="7010400" y="3762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1035" name="Google Shape;1035;p8"/>
          <p:cNvSpPr txBox="1"/>
          <p:nvPr/>
        </p:nvSpPr>
        <p:spPr>
          <a:xfrm>
            <a:off x="7010400" y="3914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1036" name="Google Shape;1036;p8"/>
          <p:cNvSpPr txBox="1"/>
          <p:nvPr/>
        </p:nvSpPr>
        <p:spPr>
          <a:xfrm>
            <a:off x="7010400" y="4067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1037" name="Google Shape;1037;p8"/>
          <p:cNvSpPr txBox="1"/>
          <p:nvPr/>
        </p:nvSpPr>
        <p:spPr>
          <a:xfrm>
            <a:off x="7010400" y="4219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1038" name="Google Shape;1038;p8"/>
          <p:cNvSpPr txBox="1"/>
          <p:nvPr/>
        </p:nvSpPr>
        <p:spPr>
          <a:xfrm>
            <a:off x="7010400" y="4371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  <p:sp>
        <p:nvSpPr>
          <p:cNvPr id="1039" name="Google Shape;1039;p8"/>
          <p:cNvSpPr txBox="1"/>
          <p:nvPr/>
        </p:nvSpPr>
        <p:spPr>
          <a:xfrm>
            <a:off x="7010400" y="4524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1040" name="Google Shape;1040;p8"/>
          <p:cNvSpPr txBox="1"/>
          <p:nvPr/>
        </p:nvSpPr>
        <p:spPr>
          <a:xfrm>
            <a:off x="7010400" y="4676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1041" name="Google Shape;1041;p8"/>
          <p:cNvSpPr txBox="1"/>
          <p:nvPr/>
        </p:nvSpPr>
        <p:spPr>
          <a:xfrm>
            <a:off x="7010400" y="4829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042" name="Google Shape;1042;p8"/>
          <p:cNvSpPr txBox="1"/>
          <p:nvPr/>
        </p:nvSpPr>
        <p:spPr>
          <a:xfrm>
            <a:off x="7010400" y="4981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043" name="Google Shape;1043;p8"/>
          <p:cNvSpPr txBox="1"/>
          <p:nvPr/>
        </p:nvSpPr>
        <p:spPr>
          <a:xfrm>
            <a:off x="7010400" y="5133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044" name="Google Shape;1044;p8"/>
          <p:cNvSpPr txBox="1"/>
          <p:nvPr/>
        </p:nvSpPr>
        <p:spPr>
          <a:xfrm>
            <a:off x="7010400" y="2238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1045" name="Google Shape;1045;p8"/>
          <p:cNvSpPr txBox="1"/>
          <p:nvPr/>
        </p:nvSpPr>
        <p:spPr>
          <a:xfrm>
            <a:off x="7010400" y="2390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</p:txBody>
      </p:sp>
      <p:sp>
        <p:nvSpPr>
          <p:cNvPr id="1046" name="Google Shape;1046;p8"/>
          <p:cNvSpPr txBox="1"/>
          <p:nvPr/>
        </p:nvSpPr>
        <p:spPr>
          <a:xfrm>
            <a:off x="7010400" y="2543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sp>
        <p:nvSpPr>
          <p:cNvPr id="1047" name="Google Shape;1047;p8"/>
          <p:cNvSpPr txBox="1"/>
          <p:nvPr/>
        </p:nvSpPr>
        <p:spPr>
          <a:xfrm>
            <a:off x="7010400" y="2695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sp>
        <p:nvSpPr>
          <p:cNvPr id="1048" name="Google Shape;1048;p8"/>
          <p:cNvSpPr txBox="1"/>
          <p:nvPr/>
        </p:nvSpPr>
        <p:spPr>
          <a:xfrm>
            <a:off x="7010400" y="2847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</p:txBody>
      </p:sp>
      <p:sp>
        <p:nvSpPr>
          <p:cNvPr id="1049" name="Google Shape;1049;p8"/>
          <p:cNvSpPr txBox="1"/>
          <p:nvPr/>
        </p:nvSpPr>
        <p:spPr>
          <a:xfrm>
            <a:off x="7010400" y="3000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050" name="Google Shape;1050;p8"/>
          <p:cNvSpPr txBox="1"/>
          <p:nvPr/>
        </p:nvSpPr>
        <p:spPr>
          <a:xfrm>
            <a:off x="7010400" y="3152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sp>
        <p:nvSpPr>
          <p:cNvPr id="1051" name="Google Shape;1051;p8"/>
          <p:cNvSpPr txBox="1"/>
          <p:nvPr/>
        </p:nvSpPr>
        <p:spPr>
          <a:xfrm>
            <a:off x="7010400" y="3305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  <p:sp>
        <p:nvSpPr>
          <p:cNvPr id="1052" name="Google Shape;1052;p8"/>
          <p:cNvSpPr txBox="1"/>
          <p:nvPr/>
        </p:nvSpPr>
        <p:spPr>
          <a:xfrm>
            <a:off x="7010400" y="3457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1053" name="Google Shape;1053;p8"/>
          <p:cNvSpPr txBox="1"/>
          <p:nvPr/>
        </p:nvSpPr>
        <p:spPr>
          <a:xfrm>
            <a:off x="6172200" y="3305175"/>
            <a:ext cx="79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8086</a:t>
            </a:r>
            <a:endParaRPr/>
          </a:p>
        </p:txBody>
      </p:sp>
      <p:sp>
        <p:nvSpPr>
          <p:cNvPr id="1054" name="Google Shape;1054;p8"/>
          <p:cNvSpPr/>
          <p:nvPr/>
        </p:nvSpPr>
        <p:spPr>
          <a:xfrm>
            <a:off x="6400800" y="1933575"/>
            <a:ext cx="457200" cy="457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8"/>
          <p:cNvSpPr txBox="1"/>
          <p:nvPr/>
        </p:nvSpPr>
        <p:spPr>
          <a:xfrm>
            <a:off x="5943600" y="1857375"/>
            <a:ext cx="13716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6" name="Google Shape;1056;p8"/>
          <p:cNvCxnSpPr/>
          <p:nvPr/>
        </p:nvCxnSpPr>
        <p:spPr>
          <a:xfrm>
            <a:off x="5943600" y="2162175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57" name="Google Shape;1057;p8"/>
          <p:cNvCxnSpPr/>
          <p:nvPr/>
        </p:nvCxnSpPr>
        <p:spPr>
          <a:xfrm>
            <a:off x="6858000" y="2162175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58" name="Google Shape;1058;p8"/>
          <p:cNvSpPr txBox="1"/>
          <p:nvPr/>
        </p:nvSpPr>
        <p:spPr>
          <a:xfrm>
            <a:off x="6905625" y="3643312"/>
            <a:ext cx="1285875" cy="1217612"/>
          </a:xfrm>
          <a:prstGeom prst="rect">
            <a:avLst/>
          </a:prstGeom>
          <a:noFill/>
          <a:ln w="425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9" name="Google Shape;1059;p8"/>
          <p:cNvSpPr txBox="1"/>
          <p:nvPr/>
        </p:nvSpPr>
        <p:spPr>
          <a:xfrm>
            <a:off x="6191250" y="5786437"/>
            <a:ext cx="1544637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Mode</a:t>
            </a:r>
            <a:endParaRPr/>
          </a:p>
        </p:txBody>
      </p:sp>
      <p:cxnSp>
        <p:nvCxnSpPr>
          <p:cNvPr id="1060" name="Google Shape;1060;p8"/>
          <p:cNvCxnSpPr/>
          <p:nvPr/>
        </p:nvCxnSpPr>
        <p:spPr>
          <a:xfrm rot="-5400000">
            <a:off x="7656512" y="5322887"/>
            <a:ext cx="928687" cy="1587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1061" name="Google Shape;1061;p8"/>
          <p:cNvGrpSpPr/>
          <p:nvPr/>
        </p:nvGrpSpPr>
        <p:grpSpPr>
          <a:xfrm>
            <a:off x="928687" y="1928812"/>
            <a:ext cx="2724150" cy="3657600"/>
            <a:chOff x="1116013" y="2414606"/>
            <a:chExt cx="2724150" cy="3657600"/>
          </a:xfrm>
        </p:grpSpPr>
        <p:sp>
          <p:nvSpPr>
            <p:cNvPr id="1062" name="Google Shape;1062;p8"/>
            <p:cNvSpPr txBox="1"/>
            <p:nvPr/>
          </p:nvSpPr>
          <p:spPr>
            <a:xfrm>
              <a:off x="26241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3" name="Google Shape;1063;p8"/>
            <p:cNvSpPr txBox="1"/>
            <p:nvPr/>
          </p:nvSpPr>
          <p:spPr>
            <a:xfrm>
              <a:off x="11160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1064" name="Google Shape;1064;p8"/>
            <p:cNvSpPr txBox="1"/>
            <p:nvPr/>
          </p:nvSpPr>
          <p:spPr>
            <a:xfrm>
              <a:off x="1590676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5" name="Google Shape;1065;p8"/>
            <p:cNvSpPr txBox="1"/>
            <p:nvPr/>
          </p:nvSpPr>
          <p:spPr>
            <a:xfrm>
              <a:off x="1590676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6" name="Google Shape;1066;p8"/>
            <p:cNvSpPr txBox="1"/>
            <p:nvPr/>
          </p:nvSpPr>
          <p:spPr>
            <a:xfrm>
              <a:off x="1590676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7" name="Google Shape;1067;p8"/>
            <p:cNvSpPr txBox="1"/>
            <p:nvPr/>
          </p:nvSpPr>
          <p:spPr>
            <a:xfrm>
              <a:off x="1590676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8" name="Google Shape;1068;p8"/>
            <p:cNvSpPr txBox="1"/>
            <p:nvPr/>
          </p:nvSpPr>
          <p:spPr>
            <a:xfrm>
              <a:off x="1590676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9" name="Google Shape;1069;p8"/>
            <p:cNvSpPr txBox="1"/>
            <p:nvPr/>
          </p:nvSpPr>
          <p:spPr>
            <a:xfrm>
              <a:off x="1590676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Google Shape;1070;p8"/>
            <p:cNvSpPr txBox="1"/>
            <p:nvPr/>
          </p:nvSpPr>
          <p:spPr>
            <a:xfrm>
              <a:off x="1590676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1" name="Google Shape;1071;p8"/>
            <p:cNvSpPr txBox="1"/>
            <p:nvPr/>
          </p:nvSpPr>
          <p:spPr>
            <a:xfrm>
              <a:off x="1590676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2" name="Google Shape;1072;p8"/>
            <p:cNvSpPr txBox="1"/>
            <p:nvPr/>
          </p:nvSpPr>
          <p:spPr>
            <a:xfrm>
              <a:off x="1590676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3" name="Google Shape;1073;p8"/>
            <p:cNvSpPr txBox="1"/>
            <p:nvPr/>
          </p:nvSpPr>
          <p:spPr>
            <a:xfrm>
              <a:off x="1590676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4" name="Google Shape;1074;p8"/>
            <p:cNvSpPr txBox="1"/>
            <p:nvPr/>
          </p:nvSpPr>
          <p:spPr>
            <a:xfrm>
              <a:off x="1590676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5" name="Google Shape;1075;p8"/>
            <p:cNvSpPr txBox="1"/>
            <p:nvPr/>
          </p:nvSpPr>
          <p:spPr>
            <a:xfrm>
              <a:off x="1590676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Google Shape;1076;p8"/>
            <p:cNvSpPr txBox="1"/>
            <p:nvPr/>
          </p:nvSpPr>
          <p:spPr>
            <a:xfrm>
              <a:off x="1590676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7" name="Google Shape;1077;p8"/>
            <p:cNvSpPr txBox="1"/>
            <p:nvPr/>
          </p:nvSpPr>
          <p:spPr>
            <a:xfrm>
              <a:off x="1590676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8" name="Google Shape;1078;p8"/>
            <p:cNvSpPr txBox="1"/>
            <p:nvPr/>
          </p:nvSpPr>
          <p:spPr>
            <a:xfrm>
              <a:off x="1590676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Google Shape;1079;p8"/>
            <p:cNvSpPr txBox="1"/>
            <p:nvPr/>
          </p:nvSpPr>
          <p:spPr>
            <a:xfrm>
              <a:off x="1590676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0" name="Google Shape;1080;p8"/>
            <p:cNvSpPr txBox="1"/>
            <p:nvPr/>
          </p:nvSpPr>
          <p:spPr>
            <a:xfrm>
              <a:off x="1590676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1" name="Google Shape;1081;p8"/>
            <p:cNvSpPr txBox="1"/>
            <p:nvPr/>
          </p:nvSpPr>
          <p:spPr>
            <a:xfrm>
              <a:off x="1590676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2" name="Google Shape;1082;p8"/>
            <p:cNvSpPr txBox="1"/>
            <p:nvPr/>
          </p:nvSpPr>
          <p:spPr>
            <a:xfrm>
              <a:off x="1590676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3" name="Google Shape;1083;p8"/>
            <p:cNvSpPr txBox="1"/>
            <p:nvPr/>
          </p:nvSpPr>
          <p:spPr>
            <a:xfrm>
              <a:off x="1590676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4" name="Google Shape;1084;p8"/>
            <p:cNvSpPr txBox="1"/>
            <p:nvPr/>
          </p:nvSpPr>
          <p:spPr>
            <a:xfrm>
              <a:off x="1725613" y="2719406"/>
              <a:ext cx="1371600" cy="3352800"/>
            </a:xfrm>
            <a:prstGeom prst="rect">
              <a:avLst/>
            </a:prstGeom>
            <a:solidFill>
              <a:srgbClr val="D6E9EA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5" name="Google Shape;1085;p8"/>
            <p:cNvSpPr txBox="1"/>
            <p:nvPr/>
          </p:nvSpPr>
          <p:spPr>
            <a:xfrm>
              <a:off x="3097213" y="2871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6" name="Google Shape;1086;p8"/>
            <p:cNvSpPr txBox="1"/>
            <p:nvPr/>
          </p:nvSpPr>
          <p:spPr>
            <a:xfrm>
              <a:off x="3097213" y="3024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7" name="Google Shape;1087;p8"/>
            <p:cNvSpPr txBox="1"/>
            <p:nvPr/>
          </p:nvSpPr>
          <p:spPr>
            <a:xfrm>
              <a:off x="3097213" y="3176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8" name="Google Shape;1088;p8"/>
            <p:cNvSpPr txBox="1"/>
            <p:nvPr/>
          </p:nvSpPr>
          <p:spPr>
            <a:xfrm>
              <a:off x="3097213" y="3329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9" name="Google Shape;1089;p8"/>
            <p:cNvSpPr txBox="1"/>
            <p:nvPr/>
          </p:nvSpPr>
          <p:spPr>
            <a:xfrm>
              <a:off x="3097213" y="3481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0" name="Google Shape;1090;p8"/>
            <p:cNvSpPr txBox="1"/>
            <p:nvPr/>
          </p:nvSpPr>
          <p:spPr>
            <a:xfrm>
              <a:off x="3097213" y="3633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1" name="Google Shape;1091;p8"/>
            <p:cNvSpPr txBox="1"/>
            <p:nvPr/>
          </p:nvSpPr>
          <p:spPr>
            <a:xfrm>
              <a:off x="3097213" y="3786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2" name="Google Shape;1092;p8"/>
            <p:cNvSpPr txBox="1"/>
            <p:nvPr/>
          </p:nvSpPr>
          <p:spPr>
            <a:xfrm>
              <a:off x="3097213" y="3938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3" name="Google Shape;1093;p8"/>
            <p:cNvSpPr txBox="1"/>
            <p:nvPr/>
          </p:nvSpPr>
          <p:spPr>
            <a:xfrm>
              <a:off x="3097213" y="4091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4" name="Google Shape;1094;p8"/>
            <p:cNvSpPr txBox="1"/>
            <p:nvPr/>
          </p:nvSpPr>
          <p:spPr>
            <a:xfrm>
              <a:off x="3097213" y="4243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5" name="Google Shape;1095;p8"/>
            <p:cNvSpPr txBox="1"/>
            <p:nvPr/>
          </p:nvSpPr>
          <p:spPr>
            <a:xfrm>
              <a:off x="3097213" y="4395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Google Shape;1096;p8"/>
            <p:cNvSpPr txBox="1"/>
            <p:nvPr/>
          </p:nvSpPr>
          <p:spPr>
            <a:xfrm>
              <a:off x="3097213" y="4548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8"/>
            <p:cNvSpPr txBox="1"/>
            <p:nvPr/>
          </p:nvSpPr>
          <p:spPr>
            <a:xfrm>
              <a:off x="3097213" y="4700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8" name="Google Shape;1098;p8"/>
            <p:cNvSpPr txBox="1"/>
            <p:nvPr/>
          </p:nvSpPr>
          <p:spPr>
            <a:xfrm>
              <a:off x="3097213" y="4853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9" name="Google Shape;1099;p8"/>
            <p:cNvSpPr txBox="1"/>
            <p:nvPr/>
          </p:nvSpPr>
          <p:spPr>
            <a:xfrm>
              <a:off x="3097213" y="5005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0" name="Google Shape;1100;p8"/>
            <p:cNvSpPr txBox="1"/>
            <p:nvPr/>
          </p:nvSpPr>
          <p:spPr>
            <a:xfrm>
              <a:off x="3097213" y="51578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1" name="Google Shape;1101;p8"/>
            <p:cNvSpPr txBox="1"/>
            <p:nvPr/>
          </p:nvSpPr>
          <p:spPr>
            <a:xfrm>
              <a:off x="3097213" y="53102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2" name="Google Shape;1102;p8"/>
            <p:cNvSpPr txBox="1"/>
            <p:nvPr/>
          </p:nvSpPr>
          <p:spPr>
            <a:xfrm>
              <a:off x="3097213" y="54626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3" name="Google Shape;1103;p8"/>
            <p:cNvSpPr txBox="1"/>
            <p:nvPr/>
          </p:nvSpPr>
          <p:spPr>
            <a:xfrm>
              <a:off x="3097213" y="56150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4" name="Google Shape;1104;p8"/>
            <p:cNvSpPr txBox="1"/>
            <p:nvPr/>
          </p:nvSpPr>
          <p:spPr>
            <a:xfrm>
              <a:off x="3097213" y="5767406"/>
              <a:ext cx="134938" cy="8096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5" name="Google Shape;1105;p8"/>
            <p:cNvSpPr txBox="1"/>
            <p:nvPr/>
          </p:nvSpPr>
          <p:spPr>
            <a:xfrm>
              <a:off x="11160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AD14</a:t>
              </a:r>
              <a:endParaRPr/>
            </a:p>
          </p:txBody>
        </p:sp>
        <p:sp>
          <p:nvSpPr>
            <p:cNvPr id="1106" name="Google Shape;1106;p8"/>
            <p:cNvSpPr txBox="1"/>
            <p:nvPr/>
          </p:nvSpPr>
          <p:spPr>
            <a:xfrm>
              <a:off x="1116013" y="31004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AD13</a:t>
              </a:r>
              <a:endParaRPr/>
            </a:p>
          </p:txBody>
        </p:sp>
        <p:sp>
          <p:nvSpPr>
            <p:cNvPr id="1107" name="Google Shape;1107;p8"/>
            <p:cNvSpPr txBox="1"/>
            <p:nvPr/>
          </p:nvSpPr>
          <p:spPr>
            <a:xfrm>
              <a:off x="1116013" y="32528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AD12</a:t>
              </a:r>
              <a:endParaRPr/>
            </a:p>
          </p:txBody>
        </p:sp>
        <p:sp>
          <p:nvSpPr>
            <p:cNvPr id="1108" name="Google Shape;1108;p8"/>
            <p:cNvSpPr txBox="1"/>
            <p:nvPr/>
          </p:nvSpPr>
          <p:spPr>
            <a:xfrm>
              <a:off x="1116013" y="34052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AD11</a:t>
              </a:r>
              <a:endParaRPr/>
            </a:p>
          </p:txBody>
        </p:sp>
        <p:sp>
          <p:nvSpPr>
            <p:cNvPr id="1109" name="Google Shape;1109;p8"/>
            <p:cNvSpPr txBox="1"/>
            <p:nvPr/>
          </p:nvSpPr>
          <p:spPr>
            <a:xfrm>
              <a:off x="1116013" y="35576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AD10</a:t>
              </a:r>
              <a:endParaRPr/>
            </a:p>
          </p:txBody>
        </p:sp>
        <p:sp>
          <p:nvSpPr>
            <p:cNvPr id="1110" name="Google Shape;1110;p8"/>
            <p:cNvSpPr txBox="1"/>
            <p:nvPr/>
          </p:nvSpPr>
          <p:spPr>
            <a:xfrm>
              <a:off x="1116013" y="3710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AD9</a:t>
              </a:r>
              <a:endParaRPr/>
            </a:p>
          </p:txBody>
        </p:sp>
        <p:sp>
          <p:nvSpPr>
            <p:cNvPr id="1111" name="Google Shape;1111;p8"/>
            <p:cNvSpPr txBox="1"/>
            <p:nvPr/>
          </p:nvSpPr>
          <p:spPr>
            <a:xfrm>
              <a:off x="1116013" y="3862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AD8</a:t>
              </a:r>
              <a:endParaRPr/>
            </a:p>
          </p:txBody>
        </p:sp>
        <p:sp>
          <p:nvSpPr>
            <p:cNvPr id="1112" name="Google Shape;1112;p8"/>
            <p:cNvSpPr txBox="1"/>
            <p:nvPr/>
          </p:nvSpPr>
          <p:spPr>
            <a:xfrm>
              <a:off x="11160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1113" name="Google Shape;1113;p8"/>
            <p:cNvSpPr txBox="1"/>
            <p:nvPr/>
          </p:nvSpPr>
          <p:spPr>
            <a:xfrm>
              <a:off x="11160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1114" name="Google Shape;1114;p8"/>
            <p:cNvSpPr txBox="1"/>
            <p:nvPr/>
          </p:nvSpPr>
          <p:spPr>
            <a:xfrm>
              <a:off x="11160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1115" name="Google Shape;1115;p8"/>
            <p:cNvSpPr txBox="1"/>
            <p:nvPr/>
          </p:nvSpPr>
          <p:spPr>
            <a:xfrm>
              <a:off x="11160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1116" name="Google Shape;1116;p8"/>
            <p:cNvSpPr txBox="1"/>
            <p:nvPr/>
          </p:nvSpPr>
          <p:spPr>
            <a:xfrm>
              <a:off x="11160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1117" name="Google Shape;1117;p8"/>
            <p:cNvSpPr txBox="1"/>
            <p:nvPr/>
          </p:nvSpPr>
          <p:spPr>
            <a:xfrm>
              <a:off x="11160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1118" name="Google Shape;1118;p8"/>
            <p:cNvSpPr txBox="1"/>
            <p:nvPr/>
          </p:nvSpPr>
          <p:spPr>
            <a:xfrm>
              <a:off x="11160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1119" name="Google Shape;1119;p8"/>
            <p:cNvSpPr txBox="1"/>
            <p:nvPr/>
          </p:nvSpPr>
          <p:spPr>
            <a:xfrm>
              <a:off x="11160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1120" name="Google Shape;1120;p8"/>
            <p:cNvSpPr txBox="1"/>
            <p:nvPr/>
          </p:nvSpPr>
          <p:spPr>
            <a:xfrm>
              <a:off x="11160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1121" name="Google Shape;1121;p8"/>
            <p:cNvSpPr txBox="1"/>
            <p:nvPr/>
          </p:nvSpPr>
          <p:spPr>
            <a:xfrm>
              <a:off x="11160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1122" name="Google Shape;1122;p8"/>
            <p:cNvSpPr txBox="1"/>
            <p:nvPr/>
          </p:nvSpPr>
          <p:spPr>
            <a:xfrm>
              <a:off x="11160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1123" name="Google Shape;1123;p8"/>
            <p:cNvSpPr txBox="1"/>
            <p:nvPr/>
          </p:nvSpPr>
          <p:spPr>
            <a:xfrm>
              <a:off x="11160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1124" name="Google Shape;1124;p8"/>
            <p:cNvSpPr txBox="1"/>
            <p:nvPr/>
          </p:nvSpPr>
          <p:spPr>
            <a:xfrm>
              <a:off x="32496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1125" name="Google Shape;1125;p8"/>
            <p:cNvSpPr txBox="1"/>
            <p:nvPr/>
          </p:nvSpPr>
          <p:spPr>
            <a:xfrm>
              <a:off x="32496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AD15</a:t>
              </a:r>
              <a:endParaRPr/>
            </a:p>
          </p:txBody>
        </p:sp>
        <p:sp>
          <p:nvSpPr>
            <p:cNvPr id="1126" name="Google Shape;1126;p8"/>
            <p:cNvSpPr txBox="1"/>
            <p:nvPr/>
          </p:nvSpPr>
          <p:spPr>
            <a:xfrm>
              <a:off x="32496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1127" name="Google Shape;1127;p8"/>
            <p:cNvSpPr txBox="1"/>
            <p:nvPr/>
          </p:nvSpPr>
          <p:spPr>
            <a:xfrm>
              <a:off x="32496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1128" name="Google Shape;1128;p8"/>
            <p:cNvSpPr txBox="1"/>
            <p:nvPr/>
          </p:nvSpPr>
          <p:spPr>
            <a:xfrm>
              <a:off x="32496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1129" name="Google Shape;1129;p8"/>
            <p:cNvSpPr txBox="1"/>
            <p:nvPr/>
          </p:nvSpPr>
          <p:spPr>
            <a:xfrm>
              <a:off x="32496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1130" name="Google Shape;1130;p8"/>
            <p:cNvSpPr txBox="1"/>
            <p:nvPr/>
          </p:nvSpPr>
          <p:spPr>
            <a:xfrm>
              <a:off x="32496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1131" name="Google Shape;1131;p8"/>
            <p:cNvSpPr txBox="1"/>
            <p:nvPr/>
          </p:nvSpPr>
          <p:spPr>
            <a:xfrm>
              <a:off x="32496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1132" name="Google Shape;1132;p8"/>
            <p:cNvSpPr txBox="1"/>
            <p:nvPr/>
          </p:nvSpPr>
          <p:spPr>
            <a:xfrm>
              <a:off x="32496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1133" name="Google Shape;1133;p8"/>
            <p:cNvSpPr txBox="1"/>
            <p:nvPr/>
          </p:nvSpPr>
          <p:spPr>
            <a:xfrm>
              <a:off x="32496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1134" name="Google Shape;1134;p8"/>
            <p:cNvSpPr txBox="1"/>
            <p:nvPr/>
          </p:nvSpPr>
          <p:spPr>
            <a:xfrm>
              <a:off x="32496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grpSp>
          <p:nvGrpSpPr>
            <p:cNvPr id="1135" name="Google Shape;1135;p8"/>
            <p:cNvGrpSpPr/>
            <p:nvPr/>
          </p:nvGrpSpPr>
          <p:grpSpPr>
            <a:xfrm>
              <a:off x="3249613" y="3710006"/>
              <a:ext cx="590550" cy="228600"/>
              <a:chOff x="1632" y="1392"/>
              <a:chExt cx="372" cy="144"/>
            </a:xfrm>
          </p:grpSpPr>
          <p:sp>
            <p:nvSpPr>
              <p:cNvPr id="1136" name="Google Shape;1136;p8"/>
              <p:cNvSpPr txBox="1"/>
              <p:nvPr/>
            </p:nvSpPr>
            <p:spPr>
              <a:xfrm>
                <a:off x="1632" y="1392"/>
                <a:ext cx="3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BHE/S7</a:t>
                </a:r>
                <a:endParaRPr/>
              </a:p>
            </p:txBody>
          </p:sp>
          <p:cxnSp>
            <p:nvCxnSpPr>
              <p:cNvPr id="1137" name="Google Shape;1137;p8"/>
              <p:cNvCxnSpPr/>
              <p:nvPr/>
            </p:nvCxnSpPr>
            <p:spPr>
              <a:xfrm>
                <a:off x="1693" y="1422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8"/>
            <p:cNvGrpSpPr/>
            <p:nvPr/>
          </p:nvGrpSpPr>
          <p:grpSpPr>
            <a:xfrm>
              <a:off x="3249613" y="3862406"/>
              <a:ext cx="565150" cy="228600"/>
              <a:chOff x="1632" y="1488"/>
              <a:chExt cx="356" cy="144"/>
            </a:xfrm>
          </p:grpSpPr>
          <p:sp>
            <p:nvSpPr>
              <p:cNvPr id="1139" name="Google Shape;1139;p8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1140" name="Google Shape;1140;p8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141" name="Google Shape;1141;p8"/>
            <p:cNvGrpSpPr/>
            <p:nvPr/>
          </p:nvGrpSpPr>
          <p:grpSpPr>
            <a:xfrm>
              <a:off x="3249613" y="4014806"/>
              <a:ext cx="349250" cy="228600"/>
              <a:chOff x="1632" y="1584"/>
              <a:chExt cx="220" cy="144"/>
            </a:xfrm>
          </p:grpSpPr>
          <p:sp>
            <p:nvSpPr>
              <p:cNvPr id="1142" name="Google Shape;1142;p8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1143" name="Google Shape;1143;p8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144" name="Google Shape;1144;p8"/>
            <p:cNvGrpSpPr/>
            <p:nvPr/>
          </p:nvGrpSpPr>
          <p:grpSpPr>
            <a:xfrm>
              <a:off x="3249613" y="4472006"/>
              <a:ext cx="374650" cy="228600"/>
              <a:chOff x="1632" y="1872"/>
              <a:chExt cx="236" cy="144"/>
            </a:xfrm>
          </p:grpSpPr>
          <p:sp>
            <p:nvSpPr>
              <p:cNvPr id="1145" name="Google Shape;1145;p8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1146" name="Google Shape;1146;p8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147" name="Google Shape;1147;p8"/>
            <p:cNvGrpSpPr/>
            <p:nvPr/>
          </p:nvGrpSpPr>
          <p:grpSpPr>
            <a:xfrm>
              <a:off x="3249613" y="4624406"/>
              <a:ext cx="431800" cy="228600"/>
              <a:chOff x="1632" y="1968"/>
              <a:chExt cx="272" cy="144"/>
            </a:xfrm>
          </p:grpSpPr>
          <p:sp>
            <p:nvSpPr>
              <p:cNvPr id="1148" name="Google Shape;1148;p8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M/IO</a:t>
                </a:r>
                <a:endParaRPr/>
              </a:p>
            </p:txBody>
          </p:sp>
          <p:cxnSp>
            <p:nvCxnSpPr>
              <p:cNvPr id="1149" name="Google Shape;1149;p8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150" name="Google Shape;1150;p8"/>
            <p:cNvGrpSpPr/>
            <p:nvPr/>
          </p:nvGrpSpPr>
          <p:grpSpPr>
            <a:xfrm>
              <a:off x="3249613" y="4776806"/>
              <a:ext cx="450850" cy="228600"/>
              <a:chOff x="1632" y="2064"/>
              <a:chExt cx="284" cy="144"/>
            </a:xfrm>
          </p:grpSpPr>
          <p:sp>
            <p:nvSpPr>
              <p:cNvPr id="1151" name="Google Shape;1151;p8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1152" name="Google Shape;1152;p8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153" name="Google Shape;1153;p8"/>
            <p:cNvGrpSpPr/>
            <p:nvPr/>
          </p:nvGrpSpPr>
          <p:grpSpPr>
            <a:xfrm>
              <a:off x="3249613" y="4929206"/>
              <a:ext cx="425450" cy="228600"/>
              <a:chOff x="1632" y="2160"/>
              <a:chExt cx="268" cy="144"/>
            </a:xfrm>
          </p:grpSpPr>
          <p:sp>
            <p:nvSpPr>
              <p:cNvPr id="1154" name="Google Shape;1154;p8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1155" name="Google Shape;1155;p8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156" name="Google Shape;1156;p8"/>
            <p:cNvGrpSpPr/>
            <p:nvPr/>
          </p:nvGrpSpPr>
          <p:grpSpPr>
            <a:xfrm>
              <a:off x="3249613" y="5234006"/>
              <a:ext cx="444500" cy="228600"/>
              <a:chOff x="1632" y="2352"/>
              <a:chExt cx="280" cy="144"/>
            </a:xfrm>
          </p:grpSpPr>
          <p:sp>
            <p:nvSpPr>
              <p:cNvPr id="1157" name="Google Shape;1157;p8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1158" name="Google Shape;1158;p8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159" name="Google Shape;1159;p8"/>
            <p:cNvGrpSpPr/>
            <p:nvPr/>
          </p:nvGrpSpPr>
          <p:grpSpPr>
            <a:xfrm>
              <a:off x="3249613" y="5386406"/>
              <a:ext cx="476250" cy="228600"/>
              <a:chOff x="1632" y="2448"/>
              <a:chExt cx="300" cy="144"/>
            </a:xfrm>
          </p:grpSpPr>
          <p:sp>
            <p:nvSpPr>
              <p:cNvPr id="1160" name="Google Shape;1160;p8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sz="9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1161" name="Google Shape;1161;p8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1162" name="Google Shape;1162;p8"/>
            <p:cNvSpPr txBox="1"/>
            <p:nvPr/>
          </p:nvSpPr>
          <p:spPr>
            <a:xfrm>
              <a:off x="16494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63" name="Google Shape;1163;p8"/>
            <p:cNvSpPr txBox="1"/>
            <p:nvPr/>
          </p:nvSpPr>
          <p:spPr>
            <a:xfrm>
              <a:off x="16494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64" name="Google Shape;1164;p8"/>
            <p:cNvSpPr txBox="1"/>
            <p:nvPr/>
          </p:nvSpPr>
          <p:spPr>
            <a:xfrm>
              <a:off x="16494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65" name="Google Shape;1165;p8"/>
            <p:cNvSpPr txBox="1"/>
            <p:nvPr/>
          </p:nvSpPr>
          <p:spPr>
            <a:xfrm>
              <a:off x="16494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66" name="Google Shape;1166;p8"/>
            <p:cNvSpPr txBox="1"/>
            <p:nvPr/>
          </p:nvSpPr>
          <p:spPr>
            <a:xfrm>
              <a:off x="16494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67" name="Google Shape;1167;p8"/>
            <p:cNvSpPr txBox="1"/>
            <p:nvPr/>
          </p:nvSpPr>
          <p:spPr>
            <a:xfrm>
              <a:off x="16494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68" name="Google Shape;1168;p8"/>
            <p:cNvSpPr txBox="1"/>
            <p:nvPr/>
          </p:nvSpPr>
          <p:spPr>
            <a:xfrm>
              <a:off x="16494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69" name="Google Shape;1169;p8"/>
            <p:cNvSpPr txBox="1"/>
            <p:nvPr/>
          </p:nvSpPr>
          <p:spPr>
            <a:xfrm>
              <a:off x="16494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170" name="Google Shape;1170;p8"/>
            <p:cNvSpPr txBox="1"/>
            <p:nvPr/>
          </p:nvSpPr>
          <p:spPr>
            <a:xfrm>
              <a:off x="16494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171" name="Google Shape;1171;p8"/>
            <p:cNvSpPr txBox="1"/>
            <p:nvPr/>
          </p:nvSpPr>
          <p:spPr>
            <a:xfrm>
              <a:off x="1649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172" name="Google Shape;1172;p8"/>
            <p:cNvSpPr txBox="1"/>
            <p:nvPr/>
          </p:nvSpPr>
          <p:spPr>
            <a:xfrm>
              <a:off x="1649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1173" name="Google Shape;1173;p8"/>
            <p:cNvSpPr txBox="1"/>
            <p:nvPr/>
          </p:nvSpPr>
          <p:spPr>
            <a:xfrm>
              <a:off x="1649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1174" name="Google Shape;1174;p8"/>
            <p:cNvSpPr txBox="1"/>
            <p:nvPr/>
          </p:nvSpPr>
          <p:spPr>
            <a:xfrm>
              <a:off x="1649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1175" name="Google Shape;1175;p8"/>
            <p:cNvSpPr txBox="1"/>
            <p:nvPr/>
          </p:nvSpPr>
          <p:spPr>
            <a:xfrm>
              <a:off x="1649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176" name="Google Shape;1176;p8"/>
            <p:cNvSpPr txBox="1"/>
            <p:nvPr/>
          </p:nvSpPr>
          <p:spPr>
            <a:xfrm>
              <a:off x="1649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1177" name="Google Shape;1177;p8"/>
            <p:cNvSpPr txBox="1"/>
            <p:nvPr/>
          </p:nvSpPr>
          <p:spPr>
            <a:xfrm>
              <a:off x="1649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178" name="Google Shape;1178;p8"/>
            <p:cNvSpPr txBox="1"/>
            <p:nvPr/>
          </p:nvSpPr>
          <p:spPr>
            <a:xfrm>
              <a:off x="1649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1179" name="Google Shape;1179;p8"/>
            <p:cNvSpPr txBox="1"/>
            <p:nvPr/>
          </p:nvSpPr>
          <p:spPr>
            <a:xfrm>
              <a:off x="1649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1180" name="Google Shape;1180;p8"/>
            <p:cNvSpPr txBox="1"/>
            <p:nvPr/>
          </p:nvSpPr>
          <p:spPr>
            <a:xfrm>
              <a:off x="1649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1181" name="Google Shape;1181;p8"/>
            <p:cNvSpPr txBox="1"/>
            <p:nvPr/>
          </p:nvSpPr>
          <p:spPr>
            <a:xfrm>
              <a:off x="1649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1182" name="Google Shape;1182;p8"/>
            <p:cNvSpPr txBox="1"/>
            <p:nvPr/>
          </p:nvSpPr>
          <p:spPr>
            <a:xfrm>
              <a:off x="2792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1183" name="Google Shape;1183;p8"/>
            <p:cNvSpPr txBox="1"/>
            <p:nvPr/>
          </p:nvSpPr>
          <p:spPr>
            <a:xfrm>
              <a:off x="2792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1184" name="Google Shape;1184;p8"/>
            <p:cNvSpPr txBox="1"/>
            <p:nvPr/>
          </p:nvSpPr>
          <p:spPr>
            <a:xfrm>
              <a:off x="2792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1185" name="Google Shape;1185;p8"/>
            <p:cNvSpPr txBox="1"/>
            <p:nvPr/>
          </p:nvSpPr>
          <p:spPr>
            <a:xfrm>
              <a:off x="2792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1186" name="Google Shape;1186;p8"/>
            <p:cNvSpPr txBox="1"/>
            <p:nvPr/>
          </p:nvSpPr>
          <p:spPr>
            <a:xfrm>
              <a:off x="2792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1187" name="Google Shape;1187;p8"/>
            <p:cNvSpPr txBox="1"/>
            <p:nvPr/>
          </p:nvSpPr>
          <p:spPr>
            <a:xfrm>
              <a:off x="2792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1188" name="Google Shape;1188;p8"/>
            <p:cNvSpPr txBox="1"/>
            <p:nvPr/>
          </p:nvSpPr>
          <p:spPr>
            <a:xfrm>
              <a:off x="2792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1189" name="Google Shape;1189;p8"/>
            <p:cNvSpPr txBox="1"/>
            <p:nvPr/>
          </p:nvSpPr>
          <p:spPr>
            <a:xfrm>
              <a:off x="2792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1190" name="Google Shape;1190;p8"/>
            <p:cNvSpPr txBox="1"/>
            <p:nvPr/>
          </p:nvSpPr>
          <p:spPr>
            <a:xfrm>
              <a:off x="2792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1191" name="Google Shape;1191;p8"/>
            <p:cNvSpPr txBox="1"/>
            <p:nvPr/>
          </p:nvSpPr>
          <p:spPr>
            <a:xfrm>
              <a:off x="2792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1192" name="Google Shape;1192;p8"/>
            <p:cNvSpPr txBox="1"/>
            <p:nvPr/>
          </p:nvSpPr>
          <p:spPr>
            <a:xfrm>
              <a:off x="2792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1193" name="Google Shape;1193;p8"/>
            <p:cNvSpPr txBox="1"/>
            <p:nvPr/>
          </p:nvSpPr>
          <p:spPr>
            <a:xfrm>
              <a:off x="27924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1194" name="Google Shape;1194;p8"/>
            <p:cNvSpPr txBox="1"/>
            <p:nvPr/>
          </p:nvSpPr>
          <p:spPr>
            <a:xfrm>
              <a:off x="27924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1195" name="Google Shape;1195;p8"/>
            <p:cNvSpPr txBox="1"/>
            <p:nvPr/>
          </p:nvSpPr>
          <p:spPr>
            <a:xfrm>
              <a:off x="27924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1196" name="Google Shape;1196;p8"/>
            <p:cNvSpPr txBox="1"/>
            <p:nvPr/>
          </p:nvSpPr>
          <p:spPr>
            <a:xfrm>
              <a:off x="27924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1197" name="Google Shape;1197;p8"/>
            <p:cNvSpPr txBox="1"/>
            <p:nvPr/>
          </p:nvSpPr>
          <p:spPr>
            <a:xfrm>
              <a:off x="27924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1198" name="Google Shape;1198;p8"/>
            <p:cNvSpPr txBox="1"/>
            <p:nvPr/>
          </p:nvSpPr>
          <p:spPr>
            <a:xfrm>
              <a:off x="27924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1199" name="Google Shape;1199;p8"/>
            <p:cNvSpPr txBox="1"/>
            <p:nvPr/>
          </p:nvSpPr>
          <p:spPr>
            <a:xfrm>
              <a:off x="27924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1200" name="Google Shape;1200;p8"/>
            <p:cNvSpPr txBox="1"/>
            <p:nvPr/>
          </p:nvSpPr>
          <p:spPr>
            <a:xfrm>
              <a:off x="27924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1201" name="Google Shape;1201;p8"/>
            <p:cNvSpPr txBox="1"/>
            <p:nvPr/>
          </p:nvSpPr>
          <p:spPr>
            <a:xfrm>
              <a:off x="27924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1202" name="Google Shape;1202;p8"/>
            <p:cNvSpPr txBox="1"/>
            <p:nvPr/>
          </p:nvSpPr>
          <p:spPr>
            <a:xfrm>
              <a:off x="19542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8086</a:t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21828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4" name="Google Shape;1204;p8"/>
            <p:cNvSpPr txBox="1"/>
            <p:nvPr/>
          </p:nvSpPr>
          <p:spPr>
            <a:xfrm>
              <a:off x="17256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5" name="Google Shape;1205;p8"/>
            <p:cNvCxnSpPr/>
            <p:nvPr/>
          </p:nvCxnSpPr>
          <p:spPr>
            <a:xfrm>
              <a:off x="17256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6" name="Google Shape;1206;p8"/>
            <p:cNvCxnSpPr/>
            <p:nvPr/>
          </p:nvCxnSpPr>
          <p:spPr>
            <a:xfrm>
              <a:off x="2640013" y="271940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207" name="Google Shape;1207;p8"/>
          <p:cNvSpPr txBox="1"/>
          <p:nvPr/>
        </p:nvSpPr>
        <p:spPr>
          <a:xfrm>
            <a:off x="2500312" y="3714750"/>
            <a:ext cx="1285875" cy="1217612"/>
          </a:xfrm>
          <a:prstGeom prst="rect">
            <a:avLst/>
          </a:prstGeom>
          <a:noFill/>
          <a:ln w="425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8"/>
          <p:cNvSpPr txBox="1"/>
          <p:nvPr/>
        </p:nvSpPr>
        <p:spPr>
          <a:xfrm>
            <a:off x="1357312" y="5786437"/>
            <a:ext cx="1492250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Mode</a:t>
            </a:r>
            <a:endParaRPr/>
          </a:p>
        </p:txBody>
      </p:sp>
      <p:cxnSp>
        <p:nvCxnSpPr>
          <p:cNvPr id="1209" name="Google Shape;1209;p8"/>
          <p:cNvCxnSpPr/>
          <p:nvPr/>
        </p:nvCxnSpPr>
        <p:spPr>
          <a:xfrm>
            <a:off x="2976562" y="3497262"/>
            <a:ext cx="881062" cy="3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210" name="Google Shape;1210;p8"/>
          <p:cNvSpPr txBox="1"/>
          <p:nvPr/>
        </p:nvSpPr>
        <p:spPr>
          <a:xfrm>
            <a:off x="3857625" y="3214687"/>
            <a:ext cx="6794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</a:t>
            </a:r>
            <a:endParaRPr/>
          </a:p>
        </p:txBody>
      </p:sp>
      <p:cxnSp>
        <p:nvCxnSpPr>
          <p:cNvPr id="1211" name="Google Shape;1211;p8"/>
          <p:cNvCxnSpPr/>
          <p:nvPr/>
        </p:nvCxnSpPr>
        <p:spPr>
          <a:xfrm>
            <a:off x="7335837" y="3429000"/>
            <a:ext cx="879475" cy="3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212" name="Google Shape;1212;p8"/>
          <p:cNvSpPr txBox="1"/>
          <p:nvPr/>
        </p:nvSpPr>
        <p:spPr>
          <a:xfrm>
            <a:off x="8158162" y="3190875"/>
            <a:ext cx="8540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7" name="Google Shape;1217;p9"/>
          <p:cNvGraphicFramePr/>
          <p:nvPr/>
        </p:nvGraphicFramePr>
        <p:xfrm>
          <a:off x="1357312" y="1785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0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CPU component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Flags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 Pointer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FFFFH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DS, SS and 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18" name="Google Shape;1218;p9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Operation results</a:t>
            </a:r>
            <a:endParaRPr/>
          </a:p>
        </p:txBody>
      </p:sp>
      <p:sp>
        <p:nvSpPr>
          <p:cNvPr id="1219" name="Google Shape;1219;p9"/>
          <p:cNvSpPr/>
          <p:nvPr/>
        </p:nvSpPr>
        <p:spPr>
          <a:xfrm>
            <a:off x="8072437" y="614362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darken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2216</Words>
  <Application>Microsoft Office PowerPoint</Application>
  <PresentationFormat>On-screen Show (4:3)</PresentationFormat>
  <Paragraphs>792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Courier New</vt:lpstr>
      <vt:lpstr>Noto Sans Symbols</vt:lpstr>
      <vt:lpstr>Times New Roman</vt:lpstr>
      <vt:lpstr>Verdana</vt:lpstr>
      <vt:lpstr>1_Aspect</vt:lpstr>
      <vt:lpstr>Aspect</vt:lpstr>
      <vt:lpstr>5_Aspect</vt:lpstr>
      <vt:lpstr>3_Aspect</vt:lpstr>
      <vt:lpstr>2_Aspect</vt:lpstr>
      <vt:lpstr>4_Aspect</vt:lpstr>
      <vt:lpstr>8086/8088 Microprocessor and its pin configuration</vt:lpstr>
      <vt:lpstr>Topics</vt:lpstr>
      <vt:lpstr>Basic Features</vt:lpstr>
      <vt:lpstr>8086/8088 Pin Diagrams</vt:lpstr>
      <vt:lpstr>Multiplex of Data and Address Lines in 8088</vt:lpstr>
      <vt:lpstr>Multiplex of Data and Address Lines in 8086</vt:lpstr>
      <vt:lpstr>Minimum-mode and Maximum-mode Systems</vt:lpstr>
      <vt:lpstr>Minimum-mode and Maximum-mode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8086 External Interrupt Connections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1. Accessing 8-bit data from Lower (Even) address bank :</vt:lpstr>
      <vt:lpstr>PowerPoint Presentation</vt:lpstr>
      <vt:lpstr>2. Accessing 8-bit data from Higher (Odd) address bank</vt:lpstr>
      <vt:lpstr>PowerPoint Presentation</vt:lpstr>
      <vt:lpstr>3. Accessing 16 - bit data starting from Even Address.</vt:lpstr>
      <vt:lpstr>PowerPoint Presentation</vt:lpstr>
      <vt:lpstr>4. Accessing 16 - bit data starting from Odd Address.</vt:lpstr>
      <vt:lpstr>PowerPoint Presentation</vt:lpstr>
      <vt:lpstr>PowerPoint Presentation</vt:lpstr>
      <vt:lpstr>PowerPoint Presentation</vt:lpstr>
      <vt:lpstr>Direct Memory Access (DMA)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8086/8088 Microprocessor and its pin configuration</dc:title>
  <dc:creator>Bijan Vosoughi Vahdat</dc:creator>
  <cp:lastModifiedBy>Rayhan</cp:lastModifiedBy>
  <cp:revision>1</cp:revision>
  <dcterms:created xsi:type="dcterms:W3CDTF">2005-01-27T09:28:07Z</dcterms:created>
  <dcterms:modified xsi:type="dcterms:W3CDTF">2023-07-25T16:51:21Z</dcterms:modified>
</cp:coreProperties>
</file>