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sldIdLst>
    <p:sldId id="285" r:id="rId2"/>
    <p:sldId id="265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06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6F29D-76FB-4CD2-96F7-A93905594537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1B0B4-B1F0-4636-9063-1AF518613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6241DC-2A48-4E1B-A99D-BF217613E28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6241DC-2A48-4E1B-A99D-BF217613E28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6241DC-2A48-4E1B-A99D-BF217613E28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6241DC-2A48-4E1B-A99D-BF217613E28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6241DC-2A48-4E1B-A99D-BF217613E28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6241DC-2A48-4E1B-A99D-BF217613E28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6241DC-2A48-4E1B-A99D-BF217613E28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48D8F-BFFE-42BB-9EF7-7F09F3336D3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6241DC-2A48-4E1B-A99D-BF217613E28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6241DC-2A48-4E1B-A99D-BF217613E28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6241DC-2A48-4E1B-A99D-BF217613E28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B0B4-B1F0-4636-9063-1AF51861325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6241DC-2A48-4E1B-A99D-BF217613E28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6241DC-2A48-4E1B-A99D-BF217613E28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6241DC-2A48-4E1B-A99D-BF217613E28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6241DC-2A48-4E1B-A99D-BF217613E28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6241DC-2A48-4E1B-A99D-BF217613E28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6241DC-2A48-4E1B-A99D-BF217613E28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6241DC-2A48-4E1B-A99D-BF217613E28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B0B4-B1F0-4636-9063-1AF51861325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B0B4-B1F0-4636-9063-1AF51861325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B0B4-B1F0-4636-9063-1AF51861325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B0B4-B1F0-4636-9063-1AF51861325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B0B4-B1F0-4636-9063-1AF51861325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B0B4-B1F0-4636-9063-1AF51861325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B0B4-B1F0-4636-9063-1AF51861325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F433843-40B1-426E-BBAC-627A78961C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828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Arial Black" pitchFamily="34" charset="0"/>
              </a:rPr>
              <a:t>              </a:t>
            </a:r>
            <a:endParaRPr lang="en-US" sz="3600" dirty="0">
              <a:latin typeface="Arial Black" pitchFamily="34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7467600" cy="2971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/>
          </a:p>
          <a:p>
            <a:pPr>
              <a:buFont typeface="Wingdings" pitchFamily="2" charset="2"/>
              <a:buChar char="q"/>
            </a:pPr>
            <a:endParaRPr lang="en-US" sz="2800" dirty="0"/>
          </a:p>
          <a:p>
            <a:pPr>
              <a:buNone/>
            </a:pPr>
            <a:r>
              <a:rPr lang="en-US" sz="5000" dirty="0" err="1">
                <a:solidFill>
                  <a:srgbClr val="04617B"/>
                </a:solidFill>
                <a:latin typeface="Arial Black" pitchFamily="34" charset="0"/>
                <a:ea typeface="+mj-ea"/>
                <a:cs typeface="+mj-cs"/>
              </a:rPr>
              <a:t>Multification</a:t>
            </a:r>
            <a:r>
              <a:rPr lang="en-US" sz="5000" dirty="0">
                <a:solidFill>
                  <a:srgbClr val="04617B"/>
                </a:solidFill>
                <a:latin typeface="Arial Black" pitchFamily="34" charset="0"/>
                <a:ea typeface="+mj-ea"/>
                <a:cs typeface="+mj-cs"/>
              </a:rPr>
              <a:t> &amp; 				Division</a:t>
            </a:r>
            <a:endParaRPr lang="en-US" sz="2800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EC7B603-5F1B-41A0-A3BC-FA25CAD881F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457200" y="464820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600" u="sng" dirty="0">
                <a:solidFill>
                  <a:srgbClr val="FF0000"/>
                </a:solidFill>
              </a:rPr>
              <a:t>Reference</a:t>
            </a:r>
            <a:r>
              <a:rPr lang="en-US" sz="6600" dirty="0">
                <a:solidFill>
                  <a:srgbClr val="FF0000"/>
                </a:solidFill>
              </a:rPr>
              <a:t>: Assembly Language Programming and Organization of the IBM PC – Charles </a:t>
            </a:r>
            <a:r>
              <a:rPr lang="en-US" sz="6600" dirty="0" err="1">
                <a:solidFill>
                  <a:srgbClr val="FF0000"/>
                </a:solidFill>
              </a:rPr>
              <a:t>Marut</a:t>
            </a:r>
            <a:r>
              <a:rPr lang="en-US" sz="6600" dirty="0">
                <a:solidFill>
                  <a:srgbClr val="FF0000"/>
                </a:solidFill>
              </a:rPr>
              <a:t> – </a:t>
            </a:r>
            <a:r>
              <a:rPr lang="en-US" sz="6600">
                <a:solidFill>
                  <a:srgbClr val="FF0000"/>
                </a:solidFill>
              </a:rPr>
              <a:t>Chapter 9</a:t>
            </a:r>
            <a:endParaRPr lang="en-US" sz="6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467600" cy="868363"/>
          </a:xfrm>
        </p:spPr>
        <p:txBody>
          <a:bodyPr/>
          <a:lstStyle/>
          <a:p>
            <a:pPr>
              <a:defRPr/>
            </a:pPr>
            <a:r>
              <a:rPr lang="en-US" dirty="0"/>
              <a:t>		</a:t>
            </a:r>
            <a:r>
              <a:rPr lang="en-US" sz="3600" dirty="0"/>
              <a:t>DIV and IDIV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625"/>
          </a:xfrm>
        </p:spPr>
        <p:txBody>
          <a:bodyPr/>
          <a:lstStyle/>
          <a:p>
            <a:r>
              <a:rPr lang="en-US" dirty="0"/>
              <a:t>DIV (Division) unsigned division.</a:t>
            </a:r>
          </a:p>
          <a:p>
            <a:r>
              <a:rPr lang="en-US" dirty="0"/>
              <a:t>IDIV (Integer Division) signed division.</a:t>
            </a:r>
          </a:p>
          <a:p>
            <a:pPr lvl="1"/>
            <a:r>
              <a:rPr lang="en-US" dirty="0"/>
              <a:t>DIV </a:t>
            </a:r>
            <a:r>
              <a:rPr lang="en-US" dirty="0" err="1"/>
              <a:t>reg</a:t>
            </a:r>
            <a:r>
              <a:rPr lang="en-US" dirty="0"/>
              <a:t>			IDIV </a:t>
            </a:r>
            <a:r>
              <a:rPr lang="en-US" dirty="0" err="1"/>
              <a:t>reg</a:t>
            </a:r>
            <a:endParaRPr lang="en-US" dirty="0"/>
          </a:p>
          <a:p>
            <a:pPr lvl="1"/>
            <a:r>
              <a:rPr lang="en-US" dirty="0"/>
              <a:t>DIV </a:t>
            </a:r>
            <a:r>
              <a:rPr lang="en-US" dirty="0" err="1"/>
              <a:t>mem</a:t>
            </a:r>
            <a:r>
              <a:rPr lang="en-US" dirty="0"/>
              <a:t>		IDIV </a:t>
            </a:r>
            <a:r>
              <a:rPr lang="en-US" dirty="0" err="1"/>
              <a:t>mem</a:t>
            </a:r>
            <a:endParaRPr lang="en-US" dirty="0"/>
          </a:p>
          <a:p>
            <a:r>
              <a:rPr lang="en-US" dirty="0"/>
              <a:t>The syntax is:</a:t>
            </a:r>
          </a:p>
          <a:p>
            <a:pPr lvl="1"/>
            <a:r>
              <a:rPr lang="en-US" dirty="0">
                <a:solidFill>
                  <a:srgbClr val="ED19ED"/>
                </a:solidFill>
              </a:rPr>
              <a:t>DIV divisor</a:t>
            </a:r>
            <a:r>
              <a:rPr lang="en-US" dirty="0"/>
              <a:t>      </a:t>
            </a:r>
            <a:r>
              <a:rPr lang="en-US" sz="2400" dirty="0">
                <a:cs typeface="Courier New" pitchFamily="49" charset="0"/>
              </a:rPr>
              <a:t>; </a:t>
            </a:r>
            <a:r>
              <a:rPr lang="en-US" sz="1600" dirty="0">
                <a:cs typeface="Courier New" pitchFamily="49" charset="0"/>
              </a:rPr>
              <a:t>divisor is 8, 16, or 32-bit register or memory  operand.</a:t>
            </a:r>
            <a:endParaRPr lang="en-US" sz="1600" dirty="0"/>
          </a:p>
          <a:p>
            <a:pPr lvl="1">
              <a:buFont typeface="Wingdings 2" pitchFamily="18" charset="2"/>
              <a:buNone/>
            </a:pPr>
            <a:r>
              <a:rPr lang="en-US" dirty="0"/>
              <a:t>And</a:t>
            </a:r>
          </a:p>
          <a:p>
            <a:pPr lvl="1"/>
            <a:r>
              <a:rPr lang="en-US" dirty="0">
                <a:solidFill>
                  <a:srgbClr val="ED19ED"/>
                </a:solidFill>
              </a:rPr>
              <a:t>IDIV divisor</a:t>
            </a:r>
            <a:r>
              <a:rPr lang="en-US" sz="3600" dirty="0">
                <a:cs typeface="Courier New" pitchFamily="49" charset="0"/>
              </a:rPr>
              <a:t>   </a:t>
            </a:r>
            <a:r>
              <a:rPr lang="en-US" sz="1600" dirty="0">
                <a:cs typeface="Courier New" pitchFamily="49" charset="0"/>
              </a:rPr>
              <a:t>; divisor is 8, 16, or 32-bit register or memory  operand.</a:t>
            </a:r>
            <a:r>
              <a:rPr lang="en-US" dirty="0">
                <a:solidFill>
                  <a:srgbClr val="ED19ED"/>
                </a:solidFill>
              </a:rPr>
              <a:t>  </a:t>
            </a:r>
            <a:r>
              <a:rPr lang="en-US" dirty="0"/>
              <a:t> </a:t>
            </a:r>
            <a:endParaRPr lang="en-US" dirty="0">
              <a:solidFill>
                <a:srgbClr val="ED19ED"/>
              </a:solidFill>
            </a:endParaRPr>
          </a:p>
          <a:p>
            <a:r>
              <a:rPr lang="en-US" dirty="0"/>
              <a:t>Always perform with accumulator (AX).</a:t>
            </a:r>
          </a:p>
          <a:p>
            <a:r>
              <a:rPr lang="en-US" dirty="0"/>
              <a:t>Effected flag are only over and carry flag.</a:t>
            </a:r>
            <a:endParaRPr lang="th-TH" dirty="0"/>
          </a:p>
          <a:p>
            <a:endParaRPr lang="th-TH" dirty="0"/>
          </a:p>
          <a:p>
            <a:endParaRPr lang="en-US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33D7C13-780B-4FC9-B8F0-7CB449FB263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                 Byte Form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dirty="0"/>
              <a:t>AX is dividend</a:t>
            </a:r>
          </a:p>
          <a:p>
            <a:r>
              <a:rPr lang="en-US" dirty="0"/>
              <a:t>AL keep the result/quotient</a:t>
            </a:r>
          </a:p>
          <a:p>
            <a:r>
              <a:rPr lang="en-US" dirty="0"/>
              <a:t>AH keep the remainder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   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MOV AX, 0017h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   MOV BX, 0001h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   DIV BX				; AX = 0017</a:t>
            </a:r>
            <a:endParaRPr lang="th-TH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E78DF00-6C20-4181-8087-05EE24ADF94C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3200400"/>
          <a:ext cx="60960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rowSpan="2">
                  <a:txBody>
                    <a:bodyPr/>
                    <a:lstStyle/>
                    <a:p>
                      <a:r>
                        <a:rPr lang="en-US" dirty="0"/>
                        <a:t>Divisor,</a:t>
                      </a:r>
                      <a:r>
                        <a:rPr lang="en-US" baseline="0" dirty="0"/>
                        <a:t> 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Dividend,  AX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Quotient, 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Remainder, AH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8382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                Word Form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2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DX:AX dividend.</a:t>
            </a:r>
          </a:p>
          <a:p>
            <a:pPr>
              <a:lnSpc>
                <a:spcPct val="90000"/>
              </a:lnSpc>
            </a:pPr>
            <a:r>
              <a:rPr lang="en-US" dirty="0"/>
              <a:t>AX keep the result/quotient</a:t>
            </a:r>
          </a:p>
          <a:p>
            <a:pPr>
              <a:lnSpc>
                <a:spcPct val="90000"/>
              </a:lnSpc>
            </a:pPr>
            <a:r>
              <a:rPr lang="en-US" dirty="0"/>
              <a:t>DX keep the remainder.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   MOV AX,4022h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   MOV DX,0000h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   MOV CX,1000h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   DIV CX			; AX = 0004</a:t>
            </a:r>
            <a:endParaRPr lang="th-TH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h-TH" dirty="0"/>
              <a:t>				</a:t>
            </a:r>
            <a:r>
              <a:rPr lang="en-US" dirty="0"/>
              <a:t>           ;DX = 0022</a:t>
            </a:r>
            <a:endParaRPr lang="th-TH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F77BE14-3ADF-4F14-AEB8-049CA974D47D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2819400"/>
          <a:ext cx="7086600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4880">
                <a:tc rowSpan="2">
                  <a:txBody>
                    <a:bodyPr/>
                    <a:lstStyle/>
                    <a:p>
                      <a:r>
                        <a:rPr lang="en-US" dirty="0"/>
                        <a:t>Divisor, 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Dividend,  DX:AX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Quotient, 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Remainder, DX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           DIV Instruction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/>
              <a:t>The DIV (unsigned divide) instruction performs 8-bit, 16-bit, and 32-bit division on unsigned integers</a:t>
            </a:r>
          </a:p>
          <a:p>
            <a:r>
              <a:rPr lang="en-US"/>
              <a:t>A single operand is supplied (register or memory operand), which is assumed to be the divisor </a:t>
            </a:r>
          </a:p>
          <a:p>
            <a:r>
              <a:rPr lang="en-US"/>
              <a:t>Instruction formats:</a:t>
            </a:r>
          </a:p>
          <a:p>
            <a:pPr lvl="2">
              <a:buFontTx/>
              <a:buNone/>
            </a:pPr>
            <a:r>
              <a:rPr lang="en-US" sz="2000" b="1">
                <a:latin typeface="Courier New" pitchFamily="49" charset="0"/>
              </a:rPr>
              <a:t>DIV </a:t>
            </a:r>
            <a:r>
              <a:rPr lang="en-US" sz="2000" b="1" i="1">
                <a:latin typeface="Courier New" pitchFamily="49" charset="0"/>
              </a:rPr>
              <a:t>r/m8</a:t>
            </a:r>
          </a:p>
          <a:p>
            <a:pPr lvl="2">
              <a:buFontTx/>
              <a:buNone/>
            </a:pPr>
            <a:r>
              <a:rPr lang="en-US" sz="2000" b="1">
                <a:latin typeface="Courier New" pitchFamily="49" charset="0"/>
              </a:rPr>
              <a:t>DIV </a:t>
            </a:r>
            <a:r>
              <a:rPr lang="en-US" sz="2000" b="1" i="1">
                <a:latin typeface="Courier New" pitchFamily="49" charset="0"/>
              </a:rPr>
              <a:t>r/m16</a:t>
            </a:r>
          </a:p>
          <a:p>
            <a:pPr lvl="2">
              <a:buFontTx/>
              <a:buNone/>
            </a:pPr>
            <a:r>
              <a:rPr lang="en-US" sz="2000" b="1">
                <a:latin typeface="Courier New" pitchFamily="49" charset="0"/>
              </a:rPr>
              <a:t>DIV </a:t>
            </a:r>
            <a:r>
              <a:rPr lang="en-US" sz="2000" b="1" i="1">
                <a:latin typeface="Courier New" pitchFamily="49" charset="0"/>
              </a:rPr>
              <a:t>r/m32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86200" y="3738563"/>
            <a:ext cx="4724400" cy="2052637"/>
            <a:chOff x="2256" y="2496"/>
            <a:chExt cx="2976" cy="1293"/>
          </a:xfrm>
        </p:grpSpPr>
        <p:pic>
          <p:nvPicPr>
            <p:cNvPr id="14341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56" y="2832"/>
              <a:ext cx="2976" cy="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42" name="Text Box 6"/>
            <p:cNvSpPr txBox="1">
              <a:spLocks noChangeArrowheads="1"/>
            </p:cNvSpPr>
            <p:nvPr/>
          </p:nvSpPr>
          <p:spPr bwMode="auto">
            <a:xfrm>
              <a:off x="2880" y="2496"/>
              <a:ext cx="1728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100">
                  <a:latin typeface="Arial" charset="0"/>
                </a:rPr>
                <a:t>Default Operands: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               </a:t>
            </a:r>
            <a:r>
              <a:rPr lang="en-US" sz="3600" dirty="0"/>
              <a:t>DIV Examples</a:t>
            </a:r>
            <a:br>
              <a:rPr lang="en-US" dirty="0"/>
            </a:b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7467600" cy="4492625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Example</a:t>
            </a:r>
            <a:r>
              <a:rPr lang="en-US"/>
              <a:t>:  8-bit Unsigned Division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Mov	ax,0083h		;dividend</a:t>
            </a:r>
          </a:p>
          <a:p>
            <a:pPr>
              <a:buFontTx/>
              <a:buNone/>
            </a:pPr>
            <a:r>
              <a:rPr lang="en-US"/>
              <a:t>Mov	bl, 2h		           ;divisor</a:t>
            </a:r>
          </a:p>
          <a:p>
            <a:pPr>
              <a:buFontTx/>
              <a:buNone/>
            </a:pPr>
            <a:r>
              <a:rPr lang="en-US"/>
              <a:t>Div	bl			; AL = 41h, AH = 01h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Quotient is 41h, remainder is 1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B110145-A5F7-4C9A-B5EE-99B3900F1E6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8683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/>
              <a:t>IDIV Instruction(Signed Division)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sz="3200"/>
              <a:t>Performs signed integer division, using the same operands as the DIV instruction</a:t>
            </a:r>
          </a:p>
          <a:p>
            <a:pPr>
              <a:buFont typeface="Wingdings" pitchFamily="2" charset="2"/>
              <a:buNone/>
            </a:pPr>
            <a:endParaRPr lang="en-US" sz="3200"/>
          </a:p>
          <a:p>
            <a:r>
              <a:rPr lang="en-US" sz="3200"/>
              <a:t>The dividend must be sign-extended into the high order register before IDIV executes.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b="1" dirty="0">
                <a:cs typeface="Courier New" pitchFamily="49" charset="0"/>
              </a:rPr>
              <a:t>IDIV Instruction (signed division) </a:t>
            </a:r>
            <a:endParaRPr lang="en-US" sz="36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802688" cy="4876800"/>
          </a:xfrm>
        </p:spPr>
        <p:txBody>
          <a:bodyPr/>
          <a:lstStyle/>
          <a:p>
            <a:r>
              <a:rPr lang="en-US" sz="1800">
                <a:cs typeface="Courier New" pitchFamily="49" charset="0"/>
              </a:rPr>
              <a:t>IDIV divides AX, DX:AX, or EDX:EAX (dividend) by an 8, 16, or 32-bit </a:t>
            </a:r>
            <a:r>
              <a:rPr lang="en-US" sz="1800" b="1" i="1" u="sng">
                <a:cs typeface="Courier New" pitchFamily="49" charset="0"/>
              </a:rPr>
              <a:t>signed</a:t>
            </a:r>
            <a:r>
              <a:rPr lang="en-US" sz="1800">
                <a:cs typeface="Courier New" pitchFamily="49" charset="0"/>
              </a:rPr>
              <a:t> register or memory operand (divisor)</a:t>
            </a:r>
          </a:p>
          <a:p>
            <a:pPr>
              <a:buFont typeface="Wingdings" pitchFamily="2" charset="2"/>
              <a:buNone/>
            </a:pPr>
            <a:endParaRPr lang="en-US" sz="1800">
              <a:cs typeface="Courier New" pitchFamily="49" charset="0"/>
            </a:endParaRPr>
          </a:p>
          <a:p>
            <a:r>
              <a:rPr lang="en-US" sz="1800">
                <a:cs typeface="Courier New" pitchFamily="49" charset="0"/>
              </a:rPr>
              <a:t>Syntax:</a:t>
            </a:r>
            <a:br>
              <a:rPr lang="en-US" sz="1800">
                <a:cs typeface="Courier New" pitchFamily="49" charset="0"/>
              </a:rPr>
            </a:br>
            <a:br>
              <a:rPr lang="en-US" sz="1800">
                <a:cs typeface="Courier New" pitchFamily="49" charset="0"/>
              </a:rPr>
            </a:br>
            <a:r>
              <a:rPr lang="en-US" sz="1800">
                <a:latin typeface="Tahoma" pitchFamily="34" charset="0"/>
                <a:cs typeface="Courier New" pitchFamily="49" charset="0"/>
              </a:rPr>
              <a:t>   </a:t>
            </a:r>
            <a:r>
              <a:rPr lang="en-US" sz="1800">
                <a:cs typeface="Courier New" pitchFamily="49" charset="0"/>
              </a:rPr>
              <a:t> </a:t>
            </a:r>
            <a:r>
              <a:rPr lang="en-US" sz="1800" b="1">
                <a:cs typeface="Courier New" pitchFamily="49" charset="0"/>
              </a:rPr>
              <a:t>IDIV </a:t>
            </a:r>
            <a:r>
              <a:rPr lang="en-US" sz="1800" b="1" i="1">
                <a:cs typeface="Courier New" pitchFamily="49" charset="0"/>
              </a:rPr>
              <a:t>divisor</a:t>
            </a:r>
            <a:r>
              <a:rPr lang="en-US" sz="1800">
                <a:latin typeface="Tahoma" pitchFamily="34" charset="0"/>
                <a:cs typeface="Courier New" pitchFamily="49" charset="0"/>
              </a:rPr>
              <a:t>        </a:t>
            </a:r>
            <a:r>
              <a:rPr lang="en-US" sz="1800">
                <a:cs typeface="Courier New" pitchFamily="49" charset="0"/>
              </a:rPr>
              <a:t> ; divisor is 8, 16, or 32-bit register or memory operand.</a:t>
            </a:r>
            <a:br>
              <a:rPr lang="en-US" sz="1800">
                <a:latin typeface="Courier New" pitchFamily="49" charset="0"/>
                <a:cs typeface="Courier New" pitchFamily="49" charset="0"/>
              </a:rPr>
            </a:b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u="sng">
                <a:cs typeface="Courier New" pitchFamily="49" charset="0"/>
              </a:rPr>
              <a:t>Operands:</a:t>
            </a:r>
          </a:p>
          <a:p>
            <a:pPr>
              <a:buFontTx/>
              <a:buNone/>
            </a:pPr>
            <a:endParaRPr lang="en-US" sz="1800" b="1">
              <a:cs typeface="Courier New" pitchFamily="49" charset="0"/>
            </a:endParaRPr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graphicFrame>
        <p:nvGraphicFramePr>
          <p:cNvPr id="246815" name="Group 31"/>
          <p:cNvGraphicFramePr>
            <a:graphicFrameLocks noGrp="1"/>
          </p:cNvGraphicFramePr>
          <p:nvPr/>
        </p:nvGraphicFramePr>
        <p:xfrm>
          <a:off x="152400" y="4267200"/>
          <a:ext cx="8001000" cy="2481072"/>
        </p:xfrm>
        <a:graphic>
          <a:graphicData uri="http://schemas.openxmlformats.org/drawingml/2006/table">
            <a:tbl>
              <a:tblPr/>
              <a:tblGrid>
                <a:gridCol w="2206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4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2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Courier New" pitchFamily="49" charset="0"/>
                        </a:rPr>
                        <a:t>Divisor (explicit)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Courier New" pitchFamily="49" charset="0"/>
                        </a:rPr>
                        <a:t>Dividend(implicit)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Quotient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Reminder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Courier New" pitchFamily="49" charset="0"/>
                        </a:rPr>
                        <a:t> 8-bit reg/mem operand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AX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Courier New" pitchFamily="49" charset="0"/>
                        </a:rPr>
                        <a:t>16-bit reg/mem operand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DX:AX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0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Courier New" pitchFamily="49" charset="0"/>
                        </a:rPr>
                        <a:t>32-bit reg/mem operand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EDX:EAX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EDX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>
              <a:defRPr/>
            </a:pPr>
            <a:r>
              <a:rPr lang="en-US" altLang="zh-TW" sz="3600" dirty="0"/>
              <a:t>CBW, CWD, CDQ Instructions</a:t>
            </a:r>
            <a:endParaRPr lang="en-US" sz="3600" dirty="0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8674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190750" algn="l"/>
              </a:tabLst>
            </a:pPr>
            <a:endParaRPr lang="en-US" altLang="zh-TW" sz="3200" dirty="0"/>
          </a:p>
          <a:p>
            <a:pPr>
              <a:lnSpc>
                <a:spcPct val="90000"/>
              </a:lnSpc>
              <a:tabLst>
                <a:tab pos="2190750" algn="l"/>
              </a:tabLst>
            </a:pPr>
            <a:r>
              <a:rPr lang="en-US" altLang="zh-TW" sz="2000" dirty="0"/>
              <a:t>The CBW, CWD, and CDQ instructions provide important sign-extension operations:</a:t>
            </a:r>
          </a:p>
          <a:p>
            <a:pPr lvl="1">
              <a:lnSpc>
                <a:spcPct val="90000"/>
              </a:lnSpc>
              <a:tabLst>
                <a:tab pos="2190750" algn="l"/>
              </a:tabLst>
            </a:pPr>
            <a:r>
              <a:rPr lang="en-US" altLang="zh-TW" sz="2000" dirty="0"/>
              <a:t>CBW (convert byte to word) extends AL into AH</a:t>
            </a:r>
          </a:p>
          <a:p>
            <a:pPr lvl="1">
              <a:lnSpc>
                <a:spcPct val="90000"/>
              </a:lnSpc>
              <a:tabLst>
                <a:tab pos="2190750" algn="l"/>
              </a:tabLst>
            </a:pPr>
            <a:r>
              <a:rPr lang="en-US" altLang="zh-TW" sz="2000" dirty="0"/>
              <a:t>CWD (convert word to </a:t>
            </a:r>
            <a:r>
              <a:rPr lang="en-US" altLang="zh-TW" sz="2000" dirty="0" err="1"/>
              <a:t>doubleword</a:t>
            </a:r>
            <a:r>
              <a:rPr lang="en-US" altLang="zh-TW" sz="2000" dirty="0"/>
              <a:t>) extends AX into DX</a:t>
            </a:r>
          </a:p>
          <a:p>
            <a:pPr lvl="1">
              <a:lnSpc>
                <a:spcPct val="90000"/>
              </a:lnSpc>
              <a:tabLst>
                <a:tab pos="2190750" algn="l"/>
              </a:tabLst>
            </a:pPr>
            <a:r>
              <a:rPr lang="en-US" altLang="zh-TW" sz="2000" dirty="0"/>
              <a:t>CDQ (convert </a:t>
            </a:r>
            <a:r>
              <a:rPr lang="en-US" altLang="zh-TW" sz="2000" dirty="0" err="1"/>
              <a:t>doubleword</a:t>
            </a:r>
            <a:r>
              <a:rPr lang="en-US" altLang="zh-TW" sz="2000" dirty="0"/>
              <a:t> to </a:t>
            </a:r>
            <a:r>
              <a:rPr lang="en-US" altLang="zh-TW" sz="2000" dirty="0" err="1"/>
              <a:t>quadword</a:t>
            </a:r>
            <a:r>
              <a:rPr lang="en-US" altLang="zh-TW" sz="2000" dirty="0"/>
              <a:t>) extends EAX into EDX 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  <a:tabLst>
                <a:tab pos="2190750" algn="l"/>
              </a:tabLst>
            </a:pPr>
            <a:r>
              <a:rPr lang="en-US" sz="2400" b="1" dirty="0"/>
              <a:t>Examples:</a:t>
            </a:r>
          </a:p>
          <a:p>
            <a:pPr>
              <a:buFontTx/>
              <a:buNone/>
              <a:tabLst>
                <a:tab pos="2190750" algn="l"/>
              </a:tabLst>
            </a:pPr>
            <a:r>
              <a:rPr lang="en-US" dirty="0"/>
              <a:t>      </a:t>
            </a:r>
            <a:r>
              <a:rPr lang="en-US" sz="1800" dirty="0"/>
              <a:t>.data</a:t>
            </a:r>
          </a:p>
          <a:p>
            <a:pPr>
              <a:buFontTx/>
              <a:buNone/>
              <a:tabLst>
                <a:tab pos="2190750" algn="l"/>
              </a:tabLst>
            </a:pPr>
            <a:r>
              <a:rPr lang="en-US" sz="1800" dirty="0"/>
              <a:t>       </a:t>
            </a:r>
            <a:r>
              <a:rPr lang="en-US" sz="1800" dirty="0" err="1"/>
              <a:t>Byteval</a:t>
            </a:r>
            <a:r>
              <a:rPr lang="en-US" sz="1800" dirty="0"/>
              <a:t>	   SBYTE	-48</a:t>
            </a:r>
          </a:p>
          <a:p>
            <a:pPr>
              <a:buFontTx/>
              <a:buNone/>
              <a:tabLst>
                <a:tab pos="2190750" algn="l"/>
              </a:tabLst>
            </a:pPr>
            <a:r>
              <a:rPr lang="en-US" sz="1800" dirty="0"/>
              <a:t>      .code</a:t>
            </a:r>
          </a:p>
          <a:p>
            <a:pPr>
              <a:buFontTx/>
              <a:buNone/>
              <a:tabLst>
                <a:tab pos="2190750" algn="l"/>
              </a:tabLst>
            </a:pPr>
            <a:r>
              <a:rPr lang="en-US" sz="1800" dirty="0"/>
              <a:t>	    </a:t>
            </a:r>
            <a:r>
              <a:rPr lang="en-US" sz="1800" dirty="0" err="1"/>
              <a:t>mov</a:t>
            </a:r>
            <a:r>
              <a:rPr lang="en-US" sz="1800" dirty="0"/>
              <a:t>  al, </a:t>
            </a:r>
            <a:r>
              <a:rPr lang="en-US" sz="1800" dirty="0" err="1"/>
              <a:t>byteval</a:t>
            </a:r>
            <a:r>
              <a:rPr lang="en-US" sz="1800" dirty="0"/>
              <a:t>	;dividend</a:t>
            </a:r>
          </a:p>
          <a:p>
            <a:pPr>
              <a:buFontTx/>
              <a:buNone/>
              <a:tabLst>
                <a:tab pos="2190750" algn="l"/>
              </a:tabLst>
            </a:pPr>
            <a:r>
              <a:rPr lang="en-US" sz="1800" dirty="0"/>
              <a:t>	    </a:t>
            </a:r>
            <a:r>
              <a:rPr lang="en-US" sz="1800" dirty="0" err="1"/>
              <a:t>cbw</a:t>
            </a:r>
            <a:r>
              <a:rPr lang="en-US" sz="1800" dirty="0"/>
              <a:t>			;extend AL into AH</a:t>
            </a:r>
          </a:p>
          <a:p>
            <a:pPr>
              <a:buFontTx/>
              <a:buNone/>
              <a:tabLst>
                <a:tab pos="2190750" algn="l"/>
              </a:tabLst>
            </a:pPr>
            <a:r>
              <a:rPr lang="en-US" sz="1800" dirty="0"/>
              <a:t>	    </a:t>
            </a:r>
            <a:r>
              <a:rPr lang="en-US" sz="1800" dirty="0" err="1"/>
              <a:t>mov</a:t>
            </a:r>
            <a:r>
              <a:rPr lang="en-US" sz="1800" dirty="0"/>
              <a:t>	</a:t>
            </a:r>
            <a:r>
              <a:rPr lang="en-US" sz="1800" dirty="0" err="1"/>
              <a:t>bl</a:t>
            </a:r>
            <a:r>
              <a:rPr lang="en-US" sz="1800" dirty="0"/>
              <a:t>, 5		;divisor</a:t>
            </a:r>
          </a:p>
          <a:p>
            <a:pPr>
              <a:buFontTx/>
              <a:buNone/>
              <a:tabLst>
                <a:tab pos="2190750" algn="l"/>
              </a:tabLst>
            </a:pPr>
            <a:r>
              <a:rPr lang="en-US" sz="1800" dirty="0"/>
              <a:t>	    </a:t>
            </a:r>
            <a:r>
              <a:rPr lang="en-US" sz="1800" dirty="0" err="1"/>
              <a:t>idiv</a:t>
            </a:r>
            <a:r>
              <a:rPr lang="en-US" sz="1800" dirty="0"/>
              <a:t>	</a:t>
            </a:r>
            <a:r>
              <a:rPr lang="en-US" sz="1800" dirty="0" err="1"/>
              <a:t>bl</a:t>
            </a:r>
            <a:r>
              <a:rPr lang="en-US" sz="1800" dirty="0"/>
              <a:t>		;AL = -9, AH = -3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  <a:tabLst>
                <a:tab pos="2190750" algn="l"/>
              </a:tabLst>
            </a:pPr>
            <a:endParaRPr lang="en-US" altLang="zh-TW" sz="2000" b="1" dirty="0"/>
          </a:p>
          <a:p>
            <a:pPr>
              <a:buFont typeface="Wingdings" pitchFamily="2" charset="2"/>
              <a:buNone/>
              <a:tabLst>
                <a:tab pos="2190750" algn="l"/>
              </a:tabLst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           Divide Overflow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/>
              <a:t>If the quotient is too large to fit into the destination operand, a divide overflow results.  This causes a CPU interrupt, and the current program halts.</a:t>
            </a:r>
          </a:p>
          <a:p>
            <a:endParaRPr lang="en-US"/>
          </a:p>
          <a:p>
            <a:pPr>
              <a:buFontTx/>
              <a:buNone/>
            </a:pPr>
            <a:r>
              <a:rPr lang="en-US"/>
              <a:t>Mov	ax, 1000h</a:t>
            </a:r>
          </a:p>
          <a:p>
            <a:pPr>
              <a:buFontTx/>
              <a:buNone/>
            </a:pPr>
            <a:r>
              <a:rPr lang="en-US"/>
              <a:t>Mov	bl, 10h</a:t>
            </a:r>
          </a:p>
          <a:p>
            <a:pPr>
              <a:buFontTx/>
              <a:buNone/>
            </a:pPr>
            <a:r>
              <a:rPr lang="en-US"/>
              <a:t>Div	bl			;AL cannot hold 100h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              DIV Overflow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We can use 16-bit divisor to reduce the possibility of divide overflow.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Mov	ax, 1000h</a:t>
            </a:r>
          </a:p>
          <a:p>
            <a:pPr>
              <a:buFontTx/>
              <a:buNone/>
            </a:pPr>
            <a:r>
              <a:rPr lang="en-US"/>
              <a:t>Mov	dx, 0			;clear DX</a:t>
            </a:r>
          </a:p>
          <a:p>
            <a:pPr>
              <a:buFontTx/>
              <a:buNone/>
            </a:pPr>
            <a:r>
              <a:rPr lang="en-US"/>
              <a:t>Mov	bx, 10h</a:t>
            </a:r>
          </a:p>
          <a:p>
            <a:pPr>
              <a:buFontTx/>
              <a:buNone/>
            </a:pPr>
            <a:r>
              <a:rPr lang="en-US"/>
              <a:t>Div	bx			;AX = 0100h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 Instructions </a:t>
            </a:r>
          </a:p>
        </p:txBody>
      </p:sp>
      <p:sp>
        <p:nvSpPr>
          <p:cNvPr id="75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Unsigned multiplication</a:t>
            </a:r>
          </a:p>
          <a:p>
            <a:pPr lvl="2">
              <a:buFontTx/>
              <a:buNone/>
            </a:pPr>
            <a:r>
              <a:rPr lang="en-US" sz="2400" b="1" dirty="0" err="1">
                <a:latin typeface="Courier New" pitchFamily="49" charset="0"/>
              </a:rPr>
              <a:t>mul</a:t>
            </a:r>
            <a:r>
              <a:rPr lang="en-US" sz="2400" b="1" dirty="0">
                <a:latin typeface="Courier New" pitchFamily="49" charset="0"/>
              </a:rPr>
              <a:t>    source</a:t>
            </a:r>
            <a:endParaRPr lang="en-US" dirty="0"/>
          </a:p>
          <a:p>
            <a:pPr lvl="2"/>
            <a:r>
              <a:rPr lang="en-US" dirty="0"/>
              <a:t>Depending on the </a:t>
            </a:r>
            <a:r>
              <a:rPr lang="en-US" b="1" dirty="0">
                <a:latin typeface="Courier New" pitchFamily="49" charset="0"/>
              </a:rPr>
              <a:t>source</a:t>
            </a:r>
            <a:r>
              <a:rPr lang="en-US" dirty="0"/>
              <a:t> operand size, the location of the other source operand and destination are selected.</a:t>
            </a:r>
          </a:p>
          <a:p>
            <a:pPr lvl="2"/>
            <a:endParaRPr lang="en-US" dirty="0"/>
          </a:p>
        </p:txBody>
      </p:sp>
      <p:pic>
        <p:nvPicPr>
          <p:cNvPr id="753671" name="Picture 7" descr="C:\Documents and Settings\sivarama\My Documents\Books\arch_book\SLIDES\arch_book_slides\MUL8BIT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779837"/>
            <a:ext cx="6172200" cy="792163"/>
          </a:xfrm>
          <a:prstGeom prst="rect">
            <a:avLst/>
          </a:prstGeom>
          <a:noFill/>
        </p:spPr>
      </p:pic>
      <p:pic>
        <p:nvPicPr>
          <p:cNvPr id="753672" name="Picture 8" descr="C:\Documents and Settings\sivarama\My Documents\Books\arch_book\SLIDES\arch_book_slides\MUL16BIT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4841875"/>
            <a:ext cx="6248400" cy="796925"/>
          </a:xfrm>
          <a:prstGeom prst="rect">
            <a:avLst/>
          </a:prstGeom>
          <a:noFill/>
        </p:spPr>
      </p:pic>
      <p:pic>
        <p:nvPicPr>
          <p:cNvPr id="753673" name="Picture 9" descr="C:\Documents and Settings\sivarama\My Documents\Books\arch_book\SLIDES\arch_book_slides\MUL32BIT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95400" y="5867400"/>
            <a:ext cx="6248400" cy="8112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           Dividing by Zero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/>
          </a:p>
          <a:p>
            <a:endParaRPr lang="en-US" sz="2800"/>
          </a:p>
          <a:p>
            <a:r>
              <a:rPr lang="en-US" sz="2800"/>
              <a:t>We don’t know enough (yet!) to prevent an overflow, but we can prevent a division by zero by comparing the divisor with zero before proceeding</a:t>
            </a:r>
          </a:p>
          <a:p>
            <a:pPr>
              <a:buFont typeface="Wingdings" pitchFamily="2" charset="2"/>
              <a:buNone/>
            </a:pPr>
            <a:endParaRPr lang="en-US" sz="2800"/>
          </a:p>
          <a:p>
            <a:r>
              <a:rPr lang="en-US" sz="2800"/>
              <a:t>If divisor is zero, jump to an error return and skip the code with the divide.</a:t>
            </a:r>
          </a:p>
          <a:p>
            <a:endParaRPr lang="en-US"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             IDIV Examples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>
                <a:latin typeface="Arial" charset="0"/>
              </a:rPr>
              <a:t> Example: 16-bit division of –48 by 5</a:t>
            </a:r>
          </a:p>
          <a:p>
            <a:pPr>
              <a:buFont typeface="Wingdings" pitchFamily="2" charset="2"/>
              <a:buNone/>
            </a:pPr>
            <a:endParaRPr lang="en-US">
              <a:latin typeface="Arial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  mov  ax,-48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  cwd		  ; extend AX into DX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  mov  bx,5	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  idiv bx	  ; AX = -9,  DX = -3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endParaRPr lang="en-US" b="1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>
                <a:latin typeface="Arial" charset="0"/>
              </a:rPr>
              <a:t>Example: 32-bit division of –48 by 5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 mov  eax,-48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 cdq		  ; extend EAX into EDX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 mov  ebx,5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 idiv ebx	  ; EAX = -9,  EDX = -3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       Sign extension of the dividend</a:t>
            </a:r>
            <a:br>
              <a:rPr lang="en-US" dirty="0"/>
            </a:br>
            <a:r>
              <a:rPr lang="en-US" dirty="0"/>
              <a:t>                  (Word division)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In word division , the divided is in DX:AX even if the actual divided will fit in AX . In this case DX should be prepared as follows :</a:t>
            </a:r>
          </a:p>
          <a:p>
            <a:pPr>
              <a:buFont typeface="Wingdings" pitchFamily="2" charset="2"/>
              <a:buNone/>
              <a:defRPr/>
            </a:pPr>
            <a:endParaRPr lang="en-US" dirty="0"/>
          </a:p>
          <a:p>
            <a:pPr marL="457200" indent="-457200">
              <a:buFont typeface="Wingdings" pitchFamily="2" charset="2"/>
              <a:buChar char="Ø"/>
              <a:defRPr/>
            </a:pPr>
            <a:r>
              <a:rPr lang="en-US" dirty="0"/>
              <a:t>For DIV , DX should be cleared.</a:t>
            </a:r>
          </a:p>
          <a:p>
            <a:pPr marL="457200" indent="-457200">
              <a:buFont typeface="Wingdings" pitchFamily="2" charset="2"/>
              <a:buAutoNum type="arabicPeriod"/>
              <a:defRPr/>
            </a:pPr>
            <a:endParaRPr lang="en-US" dirty="0"/>
          </a:p>
          <a:p>
            <a:pPr marL="457200" indent="-457200">
              <a:buFont typeface="Wingdings" pitchFamily="2" charset="2"/>
              <a:buChar char="Ø"/>
              <a:defRPr/>
            </a:pPr>
            <a:r>
              <a:rPr lang="en-US" dirty="0"/>
              <a:t>For IDIV , DX should be made the sign extension of AX . The instruction CWD(convert word to </a:t>
            </a:r>
            <a:r>
              <a:rPr lang="en-US" dirty="0" err="1"/>
              <a:t>doubleword</a:t>
            </a:r>
            <a:r>
              <a:rPr lang="en-US" dirty="0"/>
              <a:t>) will do the extension.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FBD0835-44C1-4B80-B759-6497636B24A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4419600" cy="51511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                          </a:t>
            </a:r>
            <a:r>
              <a:rPr lang="en-US" sz="3600" dirty="0"/>
              <a:t>Example 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Example: Divide – 1100 by 7 .</a:t>
            </a:r>
          </a:p>
          <a:p>
            <a:pPr>
              <a:buFont typeface="Wingdings" pitchFamily="2" charset="2"/>
              <a:buNone/>
            </a:pPr>
            <a:r>
              <a:rPr lang="en-US"/>
              <a:t>     Solution :</a:t>
            </a:r>
          </a:p>
          <a:p>
            <a:pPr>
              <a:buFont typeface="Wingdings" pitchFamily="2" charset="2"/>
              <a:buNone/>
            </a:pPr>
            <a:r>
              <a:rPr lang="en-US"/>
              <a:t>           MOV AX, -1100     ; AX gets dividend</a:t>
            </a:r>
          </a:p>
          <a:p>
            <a:pPr>
              <a:buFont typeface="Wingdings" pitchFamily="2" charset="2"/>
              <a:buNone/>
            </a:pPr>
            <a:r>
              <a:rPr lang="en-US"/>
              <a:t>           CWD                       ; extend sign to DX        </a:t>
            </a:r>
          </a:p>
          <a:p>
            <a:pPr>
              <a:buFont typeface="Wingdings" pitchFamily="2" charset="2"/>
              <a:buNone/>
            </a:pPr>
            <a:r>
              <a:rPr lang="en-US"/>
              <a:t>           MOV BX, 7             ; BX has divisor </a:t>
            </a:r>
          </a:p>
          <a:p>
            <a:pPr>
              <a:buFont typeface="Wingdings" pitchFamily="2" charset="2"/>
              <a:buNone/>
            </a:pPr>
            <a:r>
              <a:rPr lang="en-US"/>
              <a:t>           IDIV BX                  ; AX gets quotient , DX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r>
              <a:rPr lang="en-US"/>
              <a:t> has remainder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76FEC56-C394-4DB9-8719-AF161494B03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229600" cy="932688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                 Byte division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In byte division , the divided is in AX . If the  actual divided is a byte, then AH should be prepared as follows:</a:t>
            </a:r>
          </a:p>
          <a:p>
            <a:pPr marL="457200" indent="-457200">
              <a:buFont typeface="Wingdings" pitchFamily="2" charset="2"/>
              <a:buChar char="Ø"/>
              <a:defRPr/>
            </a:pPr>
            <a:r>
              <a:rPr lang="en-US" sz="3200" dirty="0"/>
              <a:t>For DIV,AH should be cleared.</a:t>
            </a:r>
          </a:p>
          <a:p>
            <a:pPr marL="457200" indent="-457200">
              <a:buFont typeface="Wingdings" pitchFamily="2" charset="2"/>
              <a:buChar char="Ø"/>
              <a:defRPr/>
            </a:pPr>
            <a:r>
              <a:rPr lang="en-US" sz="3200" dirty="0"/>
              <a:t>For IDIV , AH should the sign extension of AL. The instruction CBW (convert byte to word) will do the extension. 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F8B9957-DE60-4BAB-929B-EBEBD5548FA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4800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                             </a:t>
            </a:r>
            <a:r>
              <a:rPr lang="en-US" sz="3600" dirty="0"/>
              <a:t> Example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7467600" cy="4873625"/>
          </a:xfrm>
        </p:spPr>
        <p:txBody>
          <a:bodyPr/>
          <a:lstStyle/>
          <a:p>
            <a:r>
              <a:rPr lang="en-US" dirty="0"/>
              <a:t>Divide  the signed value of the byte variable 1050 by -7.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       Solution : 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              MOV AL , XBYTE    ; AL has divided  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              CBW                          ; Extend sign to AH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               MOV BL , -7              ; BL has divisor 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               IDIV BL                     ; AL has quotient ,AH has remainder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        There is no effect of CBW and CWD on the flags.</a:t>
            </a:r>
          </a:p>
          <a:p>
            <a:endParaRPr lang="en-US" dirty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F727F61-5DDA-4FEA-A89E-D06EAD65D79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704088"/>
            <a:ext cx="2286000" cy="135331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/>
              <a:t>                         THE END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E7CA908-628C-4E6B-8D64-1C0A402A640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 Instructions(cont’d)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  <a:buNone/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dirty="0"/>
              <a:t>Note that the product is stored in a register (or group of registers) twice the size of the operands.</a:t>
            </a:r>
          </a:p>
          <a:p>
            <a:pPr>
              <a:lnSpc>
                <a:spcPct val="90000"/>
              </a:lnSpc>
            </a:pPr>
            <a:r>
              <a:rPr lang="en-US" dirty="0"/>
              <a:t>The operand can be a register or a memory operand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  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 Instructions(cont’d)</a:t>
            </a:r>
          </a:p>
        </p:txBody>
      </p:sp>
      <p:graphicFrame>
        <p:nvGraphicFramePr>
          <p:cNvPr id="11267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3349626"/>
        </p:xfrm>
        <a:graphic>
          <a:graphicData uri="http://schemas.openxmlformats.org/drawingml/2006/table">
            <a:tbl>
              <a:tblPr/>
              <a:tblGrid>
                <a:gridCol w="303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0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Multiplicand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5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Multiplier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5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5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6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r/m8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AX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AX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r/m16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DX:AX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96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EAX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r/m32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EDX:EAX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 Examples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Mov	al, 5h</a:t>
            </a:r>
          </a:p>
          <a:p>
            <a:pPr>
              <a:buFontTx/>
              <a:buNone/>
            </a:pPr>
            <a:r>
              <a:rPr lang="en-US"/>
              <a:t>Mov	bl, 10h</a:t>
            </a:r>
          </a:p>
          <a:p>
            <a:pPr>
              <a:buFontTx/>
              <a:buNone/>
            </a:pPr>
            <a:r>
              <a:rPr lang="en-US"/>
              <a:t>Mul	bl		; AX = 0050h, CF = 0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(no overflow - the Carry flag is 0 because the upper half of AX is zero)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/>
              <a:t>MUL Examples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4582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/>
              <a:t>.data</a:t>
            </a:r>
          </a:p>
          <a:p>
            <a:pPr>
              <a:buFontTx/>
              <a:buNone/>
            </a:pPr>
            <a:r>
              <a:rPr lang="en-US" sz="2800"/>
              <a:t>Val1	WORD	2000h</a:t>
            </a:r>
          </a:p>
          <a:p>
            <a:pPr>
              <a:buFontTx/>
              <a:buNone/>
            </a:pPr>
            <a:r>
              <a:rPr lang="en-US" sz="2800"/>
              <a:t>Val2	WORD	0100h</a:t>
            </a:r>
          </a:p>
          <a:p>
            <a:pPr>
              <a:buFontTx/>
              <a:buNone/>
            </a:pPr>
            <a:r>
              <a:rPr lang="en-US" sz="2800"/>
              <a:t>.code</a:t>
            </a:r>
          </a:p>
          <a:p>
            <a:pPr>
              <a:buFontTx/>
              <a:buNone/>
            </a:pPr>
            <a:r>
              <a:rPr lang="en-US" sz="2800"/>
              <a:t>Mov	ax, val1</a:t>
            </a:r>
          </a:p>
          <a:p>
            <a:pPr>
              <a:buFontTx/>
              <a:buNone/>
            </a:pPr>
            <a:r>
              <a:rPr lang="en-US" sz="2800"/>
              <a:t>Mul	val2		;DX:AX = 00200000h, CF = 1</a:t>
            </a:r>
          </a:p>
          <a:p>
            <a:pPr>
              <a:buFontTx/>
              <a:buNone/>
            </a:pPr>
            <a:endParaRPr lang="en-US" sz="2800"/>
          </a:p>
          <a:p>
            <a:pPr>
              <a:buFontTx/>
              <a:buNone/>
            </a:pPr>
            <a:r>
              <a:rPr lang="en-US" sz="2800"/>
              <a:t>(Carry flag is 1 because DX is not equal to zero)</a:t>
            </a:r>
          </a:p>
          <a:p>
            <a:pPr>
              <a:buFontTx/>
              <a:buNone/>
            </a:pPr>
            <a:endParaRPr 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IMUL Instruction</a:t>
            </a:r>
            <a:br>
              <a:rPr lang="en-US" sz="4000"/>
            </a:br>
            <a:r>
              <a:rPr lang="en-US" sz="4000"/>
              <a:t>(Signed Multiply)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Has the same syntax and uses the same operands as the MUL instruction except that it preserves the sign of the product.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IMUL Instruction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IMUL sets the Carry and Overflow flags if the high-order product is not a sign extension of the low-order product.</a:t>
            </a:r>
          </a:p>
          <a:p>
            <a:pPr>
              <a:buFontTx/>
              <a:buNone/>
            </a:pPr>
            <a:r>
              <a:rPr lang="en-US"/>
              <a:t>Mov	al, 48</a:t>
            </a:r>
          </a:p>
          <a:p>
            <a:pPr>
              <a:buFontTx/>
              <a:buNone/>
            </a:pPr>
            <a:r>
              <a:rPr lang="en-US"/>
              <a:t>Mov	bl, 4</a:t>
            </a:r>
          </a:p>
          <a:p>
            <a:pPr>
              <a:buFontTx/>
              <a:buNone/>
            </a:pPr>
            <a:r>
              <a:rPr lang="en-US"/>
              <a:t>Imul bl		;AX = 00C0h,  OF = 1</a:t>
            </a:r>
          </a:p>
          <a:p>
            <a:pPr>
              <a:buFontTx/>
              <a:buNone/>
            </a:pPr>
            <a:r>
              <a:rPr lang="en-US"/>
              <a:t>AH is not a sign extension of AL, so the Overflow flag is set.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AX contains </a:t>
            </a:r>
            <a:r>
              <a:rPr lang="en-US" dirty="0" err="1"/>
              <a:t>FFFFh</a:t>
            </a:r>
            <a:r>
              <a:rPr lang="en-US" dirty="0"/>
              <a:t> and BX contains </a:t>
            </a:r>
            <a:r>
              <a:rPr lang="en-US" dirty="0" err="1"/>
              <a:t>FFFFh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2666999"/>
          <a:ext cx="8534400" cy="2743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707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Hex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CF/OF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227">
                <a:tc>
                  <a:txBody>
                    <a:bodyPr/>
                    <a:lstStyle/>
                    <a:p>
                      <a:r>
                        <a:rPr lang="en-US" dirty="0"/>
                        <a:t>MUL  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4294836225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FFFE0001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FFFE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227">
                <a:tc>
                  <a:txBody>
                    <a:bodyPr/>
                    <a:lstStyle/>
                    <a:p>
                      <a:r>
                        <a:rPr lang="en-US" dirty="0"/>
                        <a:t>IMUL   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85</TotalTime>
  <Words>1441</Words>
  <Application>Microsoft Office PowerPoint</Application>
  <PresentationFormat>On-screen Show (4:3)</PresentationFormat>
  <Paragraphs>274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Arial Black</vt:lpstr>
      <vt:lpstr>Calibri</vt:lpstr>
      <vt:lpstr>Constantia</vt:lpstr>
      <vt:lpstr>Courier New</vt:lpstr>
      <vt:lpstr>Tahoma</vt:lpstr>
      <vt:lpstr>Wingdings</vt:lpstr>
      <vt:lpstr>Wingdings 2</vt:lpstr>
      <vt:lpstr>Flow</vt:lpstr>
      <vt:lpstr>              </vt:lpstr>
      <vt:lpstr>MUL Instructions </vt:lpstr>
      <vt:lpstr>MUL Instructions(cont’d)</vt:lpstr>
      <vt:lpstr>MUL Instructions(cont’d)</vt:lpstr>
      <vt:lpstr>MUL Examples</vt:lpstr>
      <vt:lpstr>MUL Examples</vt:lpstr>
      <vt:lpstr>IMUL Instruction (Signed Multiply)</vt:lpstr>
      <vt:lpstr>IMUL Instruction</vt:lpstr>
      <vt:lpstr>Example:</vt:lpstr>
      <vt:lpstr>  DIV and IDIV</vt:lpstr>
      <vt:lpstr>                 Byte Form</vt:lpstr>
      <vt:lpstr>                Word Form</vt:lpstr>
      <vt:lpstr>           DIV Instruction</vt:lpstr>
      <vt:lpstr>               DIV Examples </vt:lpstr>
      <vt:lpstr>IDIV Instruction(Signed Division)</vt:lpstr>
      <vt:lpstr>IDIV Instruction (signed division) </vt:lpstr>
      <vt:lpstr>CBW, CWD, CDQ Instructions</vt:lpstr>
      <vt:lpstr>           Divide Overflow</vt:lpstr>
      <vt:lpstr>              DIV Overflow</vt:lpstr>
      <vt:lpstr>           Dividing by Zero</vt:lpstr>
      <vt:lpstr>             IDIV Examples</vt:lpstr>
      <vt:lpstr>       Sign extension of the dividend                   (Word division)</vt:lpstr>
      <vt:lpstr>                          Example </vt:lpstr>
      <vt:lpstr>                 Byte division </vt:lpstr>
      <vt:lpstr>                              Example</vt:lpstr>
      <vt:lpstr>                         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MUL,IMUL instruction</dc:title>
  <dc:creator>runi</dc:creator>
  <cp:lastModifiedBy>Rayhan</cp:lastModifiedBy>
  <cp:revision>19</cp:revision>
  <dcterms:created xsi:type="dcterms:W3CDTF">2006-08-16T00:00:00Z</dcterms:created>
  <dcterms:modified xsi:type="dcterms:W3CDTF">2023-07-25T16:52:53Z</dcterms:modified>
</cp:coreProperties>
</file>