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2"/>
  </p:notesMasterIdLst>
  <p:sldIdLst>
    <p:sldId id="347" r:id="rId2"/>
    <p:sldId id="339" r:id="rId3"/>
    <p:sldId id="340" r:id="rId4"/>
    <p:sldId id="341" r:id="rId5"/>
    <p:sldId id="263" r:id="rId6"/>
    <p:sldId id="264" r:id="rId7"/>
    <p:sldId id="278" r:id="rId8"/>
    <p:sldId id="259" r:id="rId9"/>
    <p:sldId id="348" r:id="rId10"/>
    <p:sldId id="292" r:id="rId11"/>
    <p:sldId id="293" r:id="rId12"/>
    <p:sldId id="294" r:id="rId13"/>
    <p:sldId id="295" r:id="rId14"/>
    <p:sldId id="296" r:id="rId15"/>
    <p:sldId id="311" r:id="rId16"/>
    <p:sldId id="346" r:id="rId17"/>
    <p:sldId id="279" r:id="rId18"/>
    <p:sldId id="272" r:id="rId19"/>
    <p:sldId id="297" r:id="rId20"/>
    <p:sldId id="27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43" r:id="rId29"/>
    <p:sldId id="344" r:id="rId30"/>
    <p:sldId id="306" r:id="rId31"/>
    <p:sldId id="307" r:id="rId32"/>
    <p:sldId id="342" r:id="rId33"/>
    <p:sldId id="268" r:id="rId34"/>
    <p:sldId id="280" r:id="rId35"/>
    <p:sldId id="349" r:id="rId36"/>
    <p:sldId id="281" r:id="rId37"/>
    <p:sldId id="275" r:id="rId38"/>
    <p:sldId id="282" r:id="rId39"/>
    <p:sldId id="274" r:id="rId40"/>
    <p:sldId id="283" r:id="rId41"/>
    <p:sldId id="273" r:id="rId42"/>
    <p:sldId id="284" r:id="rId43"/>
    <p:sldId id="350" r:id="rId44"/>
    <p:sldId id="285" r:id="rId45"/>
    <p:sldId id="271" r:id="rId46"/>
    <p:sldId id="286" r:id="rId47"/>
    <p:sldId id="270" r:id="rId48"/>
    <p:sldId id="269" r:id="rId49"/>
    <p:sldId id="258" r:id="rId50"/>
    <p:sldId id="345" r:id="rId5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CC00"/>
    <a:srgbClr val="FF0000"/>
    <a:srgbClr val="FF9933"/>
    <a:srgbClr val="008000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D7860C53-BD8D-4713-8151-2B2D9B4636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059DA-7343-47A4-A295-EAB8B61D6A06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60C53-BD8D-4713-8151-2B2D9B463698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AD84B-B630-45DF-A17E-27477CFBE3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AD84B-B630-45DF-A17E-27477CFBE3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8A16F97E-378A-4498-B231-D3E572E713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FA9B048F-B75E-4CFB-B7FB-EDF0A9BD11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1D554EA-4E87-48CA-AE11-AA440E028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18641F-592C-4BFD-A051-E0D970749B99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EB72A708-9389-4EDC-925F-970972D82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E1F3FFE7-5794-4C3A-B60F-35E7026EDA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B2BC988C-9268-4AE6-A55C-BC2846F10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6378031-640E-4E58-A3BE-6A21C876EED2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81A867D2-9A55-4545-86D6-23E89E2B6A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44E6C185-B3D6-4738-BE92-122D403502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470FAB8F-839F-4AD3-B6DA-3F135348C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1454D52-6CC6-4DDA-ACF3-34C824F82252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38C0782D-7F69-42A2-8ED5-A07CC04940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F14B4EEB-D06E-4070-95C1-1A49424AD4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4D32267A-5FDF-4602-AA2F-044E3B3E1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C49ABD8-E2D9-4CBD-8556-242E81209A44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5E5241AA-7C07-4411-B2CC-F87B88C47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F2D8519F-2B1E-4EC1-BC6C-B715941D51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7F9D28B-2B55-44CA-9DBB-DCF8F7C91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C04221-3F6D-4F4C-9C8F-DAAB78DC39CB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996A0DF5-C7FD-43B4-B2BF-080BB3C780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C3ECF26-3D12-4301-A175-49D5669F38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359E792-BDFB-446C-A19C-FEA995078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6A5B696-4944-468A-8596-EFE69BCCFF74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0589C53E-6207-4FE0-8C74-BBA9D87FF3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6D08FAB-A1A5-43F2-ACF7-1184002BF0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7B6AF29-B4DE-4E37-910D-C57FDD846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BD82037-6C0A-40F8-9172-73A00AD723F4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34ADE9-64F5-4CC2-8BE6-756E34795E0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EBE4863-F31B-4D55-8496-738A0EF9FC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21E5B13-8BBF-4902-B145-1536DCE558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D1A6692F-B7C0-4A67-93A8-BD5FE02AD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226C97-7661-4551-B701-20DAA433619D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2EE4432D-FB0C-42F5-B24A-20F0E98712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EFFEAA64-584B-4F6C-9CDC-7D7516C08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DC64A80F-03C6-4911-9792-28EC35424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84960CC-5ADD-4281-840F-CBBE650C42BA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4905CC3D-5A6F-4080-8E11-F5B7FC315F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39773224-D60A-4A40-A95F-558A433E4C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75A6B13-04C3-411C-BC9C-FBFE71883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8CAE0C-09AA-4D67-A7E3-CCA70451E729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BB50C77-C6A7-4C18-94CB-C95E78E4EF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771D9843-5826-463B-8BF1-2503C73093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095B296D-B1FC-4159-83BA-C9F4FFFE3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FCA0DE4-838A-4C54-ABA8-F5F0897F242B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E2572C1-BD10-4E74-8617-470BA04357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DD658233-9DF1-43B2-8D6A-4D9DE7F1B0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02403969-0F2D-49DC-84A0-4E3FBF8D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5E985EC-F631-4600-82DF-7E791496094F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ADCFB6EE-F224-4CC7-A217-CB4155CBC6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26C0F87A-1F0E-40E7-BAFF-241984152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5033BAD9-91F8-4CC3-B3E5-0F8891E92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849C698-2D54-4C7A-BA6F-5341B187037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A9FA1DDF-7AF9-4D9A-AA16-28A8F6FF97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4910312F-3B77-4FDE-940E-C1A5D94B38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8A612ABC-BF54-4E4E-A0C4-6A25FA010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A12ED30-C8B6-40B1-B843-1C9CCEC38720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77E0AA4F-6E0D-4750-A8F6-F144B296A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127AD42C-5293-443D-84C3-9E1F1985DA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A9662D0-40B8-40CE-9905-923482048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C22EDE6-CE2A-4680-B5A7-667101F6B91C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C1E82807-3FC0-41E8-B7FE-ECE30E3AB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2914943E-1DD0-4E29-8B3A-639783FF67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33B3ADB-14BF-4022-B1A8-10831F947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E6A8F0B-F9DE-4D25-B952-221DB453B250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D1E6046-F894-42FA-BD7A-C1A6A903C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A2775190-52EC-44D7-8C70-ED768A2CE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6E552DB-A87A-45EC-96E5-F407E949A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704982-A00D-4A6B-B3BA-DC068B532FC9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1AFDA-D9D6-446E-87CE-9F8D5B4BB7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32BAA5-09AD-4C53-B1AC-1D974A7D1F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49D20189-174B-48B5-8930-6EBCD0342E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0D2FE1B3-CBEE-4349-A67E-807D4259D0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E28D0FE4-27AB-4E6B-8349-CE73EC23A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46ABB8E-ACFD-4B2A-8E52-9B3A75B37C0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EC9EE3A4-30DC-43FD-A72C-2C248DC104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5DE2E338-ABDD-4552-831D-AF57AF9E9B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2147625-AACE-4741-8581-AEF528B2C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094FA18-15F9-4B02-B5AF-F6C69E0C513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5C7AA5E-7BD4-4BF8-A5B7-C063DF7974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A6DA624F-8811-4E34-80EB-466A9D5A3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3264A18-83CC-4758-9EE5-CFA0C2640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8DAB28-6540-43D5-944E-02E3BABA2B95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D88CD57A-91EB-4D71-8FFC-9E3D04AF4F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FF7B093-4EA2-4EA4-9170-50ABEB3472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C91DD6E-41D4-4249-82AC-10EFAF3D8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48DD7BF-79AA-498A-9B45-09C366DA229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F6B8A0FD-C9C3-4F83-8377-E444D1B4C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EEEE2B29-81B8-44FD-B109-5301583C8B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D760C8D-16E0-4D47-ABE4-C7466FC0B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149B07-9DDF-44AE-B142-F07A0B71612B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F21D-FB37-4FEE-8E34-0ADCC765A32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C8AC-186E-4428-8AAA-152B4C3B438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5D63-9668-46F1-A2C9-90077ABFD7A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67C-A6EC-440D-9047-63C7309151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9C63-E834-4F1C-8896-61812040164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171-4715-4CCD-8E93-60410C6048D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5E90-C78B-4648-BD2F-B474AB3FEE2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AF6C-8BA4-4763-B829-E840BA5FB4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9125-4E59-41E9-9C7B-E1E3508121D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72D-901C-4715-B4FB-4B247C8DAD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6074-F58E-407F-A4F0-3165B62CE6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6212-4DBA-4ADC-9753-C31262D6700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668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Theory of Computation</a:t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CSE 3101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Md. Manowarul Islam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Lecturer, Dept of CSE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Jagannath University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Lecture #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CYK Algorithm -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altLang="zh-TW" dirty="0"/>
              <a:t>CFG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Parse </a:t>
            </a:r>
            <a:r>
              <a:rPr lang="en-US" altLang="zh-TW" dirty="0" err="1">
                <a:solidFill>
                  <a:srgbClr val="FF0000"/>
                </a:solidFill>
              </a:rPr>
              <a:t>abbc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1524000" y="2133600"/>
            <a:ext cx="2514600" cy="2209800"/>
            <a:chOff x="576" y="1536"/>
            <a:chExt cx="1632" cy="1392"/>
          </a:xfrm>
        </p:grpSpPr>
        <p:sp>
          <p:nvSpPr>
            <p:cNvPr id="43015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43016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</p:grp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Idea</a:t>
            </a:r>
            <a:r>
              <a:rPr lang="en-US" altLang="zh-TW"/>
              <a:t>: We parse the strings in this order:</a:t>
            </a:r>
          </a:p>
          <a:p>
            <a:r>
              <a:rPr lang="en-US" altLang="zh-TW"/>
              <a:t>Length-1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</a:t>
            </a:r>
            <a:r>
              <a:rPr lang="en-US" altLang="zh-TW"/>
              <a:t>bbc</a:t>
            </a:r>
          </a:p>
          <a:p>
            <a:pPr lvl="1">
              <a:buFontTx/>
              <a:buNone/>
            </a:pPr>
            <a:r>
              <a:rPr lang="en-US" altLang="zh-TW"/>
              <a:t>a</a:t>
            </a:r>
            <a:r>
              <a:rPr lang="en-US" altLang="zh-TW">
                <a:solidFill>
                  <a:srgbClr val="FF0000"/>
                </a:solidFill>
              </a:rPr>
              <a:t>b</a:t>
            </a:r>
            <a:r>
              <a:rPr lang="en-US" altLang="zh-TW"/>
              <a:t>bc</a:t>
            </a:r>
          </a:p>
          <a:p>
            <a:pPr lvl="1">
              <a:buFontTx/>
              <a:buNone/>
            </a:pPr>
            <a:r>
              <a:rPr lang="en-US" altLang="zh-TW"/>
              <a:t>ab</a:t>
            </a:r>
            <a:r>
              <a:rPr lang="en-US" altLang="zh-TW">
                <a:solidFill>
                  <a:srgbClr val="FF0000"/>
                </a:solidFill>
              </a:rPr>
              <a:t>b</a:t>
            </a:r>
            <a:r>
              <a:rPr lang="en-US" altLang="zh-TW"/>
              <a:t>c</a:t>
            </a:r>
          </a:p>
          <a:p>
            <a:pPr lvl="1">
              <a:buFontTx/>
              <a:buNone/>
            </a:pPr>
            <a:r>
              <a:rPr lang="en-US" altLang="zh-TW"/>
              <a:t>abb</a:t>
            </a:r>
            <a:r>
              <a:rPr lang="en-US" altLang="zh-TW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Idea</a:t>
            </a:r>
            <a:r>
              <a:rPr lang="en-US" altLang="zh-TW"/>
              <a:t>: We parse the strings in this order:</a:t>
            </a:r>
          </a:p>
          <a:p>
            <a:r>
              <a:rPr lang="en-US" altLang="zh-TW"/>
              <a:t>Length-2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ab</a:t>
            </a:r>
            <a:r>
              <a:rPr lang="en-US" altLang="zh-TW"/>
              <a:t>bc</a:t>
            </a:r>
          </a:p>
          <a:p>
            <a:pPr lvl="1">
              <a:buFontTx/>
              <a:buNone/>
            </a:pPr>
            <a:r>
              <a:rPr lang="en-US" altLang="zh-TW"/>
              <a:t>a</a:t>
            </a:r>
            <a:r>
              <a:rPr lang="en-US" altLang="zh-TW">
                <a:solidFill>
                  <a:srgbClr val="FF0000"/>
                </a:solidFill>
              </a:rPr>
              <a:t>bb</a:t>
            </a:r>
            <a:r>
              <a:rPr lang="en-US" altLang="zh-TW"/>
              <a:t>c</a:t>
            </a:r>
          </a:p>
          <a:p>
            <a:pPr lvl="1">
              <a:buFontTx/>
              <a:buNone/>
            </a:pPr>
            <a:r>
              <a:rPr lang="en-US" altLang="zh-TW"/>
              <a:t>ab</a:t>
            </a:r>
            <a:r>
              <a:rPr lang="en-US" altLang="zh-TW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(1)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Idea</a:t>
            </a:r>
            <a:r>
              <a:rPr lang="en-US" altLang="zh-TW"/>
              <a:t>: We parse the strings in this order:</a:t>
            </a:r>
          </a:p>
          <a:p>
            <a:r>
              <a:rPr lang="en-US" altLang="zh-TW"/>
              <a:t>Length-3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abb</a:t>
            </a:r>
            <a:r>
              <a:rPr lang="en-US" altLang="zh-TW"/>
              <a:t>c</a:t>
            </a:r>
          </a:p>
          <a:p>
            <a:pPr lvl="1">
              <a:buFontTx/>
              <a:buNone/>
            </a:pPr>
            <a:r>
              <a:rPr lang="en-US" altLang="zh-TW"/>
              <a:t>a</a:t>
            </a:r>
            <a:r>
              <a:rPr lang="en-US" altLang="zh-TW">
                <a:solidFill>
                  <a:srgbClr val="FF0000"/>
                </a:solidFill>
              </a:rPr>
              <a:t>bbc</a:t>
            </a:r>
          </a:p>
          <a:p>
            <a:r>
              <a:rPr lang="en-US" altLang="zh-TW"/>
              <a:t>Length-4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abbc</a:t>
            </a:r>
          </a:p>
          <a:p>
            <a:r>
              <a:rPr lang="en-US" altLang="zh-TW"/>
              <a:t>Done!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(2)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/>
              <a:t>Idea</a:t>
            </a:r>
            <a:r>
              <a:rPr lang="en-US" altLang="zh-TW" dirty="0"/>
              <a:t>: Parsing of longer substrings depends on parsing of shorter substrings</a:t>
            </a:r>
          </a:p>
          <a:p>
            <a:r>
              <a:rPr lang="en-US" altLang="zh-TW" dirty="0"/>
              <a:t>Example: </a:t>
            </a:r>
            <a:r>
              <a:rPr lang="en-US" altLang="zh-TW" dirty="0" err="1">
                <a:solidFill>
                  <a:srgbClr val="FF0000"/>
                </a:solidFill>
              </a:rPr>
              <a:t>abb</a:t>
            </a:r>
            <a:r>
              <a:rPr lang="en-US" altLang="zh-TW" dirty="0"/>
              <a:t> may be decomposed as</a:t>
            </a:r>
          </a:p>
          <a:p>
            <a:pPr lvl="1"/>
            <a:r>
              <a:rPr lang="en-US" altLang="zh-TW" dirty="0" err="1">
                <a:solidFill>
                  <a:schemeClr val="accent6"/>
                </a:solidFill>
              </a:rPr>
              <a:t>ab</a:t>
            </a:r>
            <a:r>
              <a:rPr lang="en-US" altLang="zh-TW" dirty="0"/>
              <a:t> + </a:t>
            </a:r>
            <a:r>
              <a:rPr lang="en-US" altLang="zh-TW" dirty="0">
                <a:solidFill>
                  <a:srgbClr val="00CC00"/>
                </a:solidFill>
              </a:rPr>
              <a:t>b</a:t>
            </a:r>
          </a:p>
          <a:p>
            <a:pPr lvl="1"/>
            <a:r>
              <a:rPr lang="en-US" altLang="zh-TW" dirty="0"/>
              <a:t>a + bb</a:t>
            </a:r>
          </a:p>
          <a:p>
            <a:r>
              <a:rPr lang="en-US" altLang="zh-TW" dirty="0"/>
              <a:t>If we know how to parse </a:t>
            </a:r>
            <a:r>
              <a:rPr lang="en-US" altLang="zh-TW" dirty="0" err="1">
                <a:solidFill>
                  <a:schemeClr val="accent6"/>
                </a:solidFill>
              </a:rPr>
              <a:t>ab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CC00"/>
                </a:solidFill>
              </a:rPr>
              <a:t>b</a:t>
            </a:r>
            <a:r>
              <a:rPr lang="en-US" altLang="zh-TW" dirty="0"/>
              <a:t> (or, a and bb) then we know how to parse </a:t>
            </a:r>
            <a:r>
              <a:rPr lang="en-US" altLang="zh-TW" dirty="0" err="1">
                <a:solidFill>
                  <a:srgbClr val="FF0000"/>
                </a:solidFill>
              </a:rPr>
              <a:t>abb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</a:t>
            </a:r>
            <a:r>
              <a:rPr lang="en-US" altLang="zh-TW"/>
              <a:t>– 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:= </a:t>
            </a:r>
            <a:r>
              <a:rPr lang="en-US" dirty="0">
                <a:solidFill>
                  <a:srgbClr val="FF0000"/>
                </a:solidFill>
              </a:rPr>
              <a:t>substring</a:t>
            </a:r>
            <a:r>
              <a:rPr lang="en-US" dirty="0"/>
              <a:t> with start index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end index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en-US" dirty="0"/>
              <a:t>Example: For </a:t>
            </a:r>
            <a:r>
              <a:rPr lang="en-US" dirty="0" err="1">
                <a:solidFill>
                  <a:schemeClr val="accent6"/>
                </a:solidFill>
              </a:rPr>
              <a:t>abbc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= </a:t>
            </a:r>
            <a:r>
              <a:rPr lang="en-US" dirty="0" err="1"/>
              <a:t>bbc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This notation is not to complicate things, but just for the sake of convenience in the following discussion…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84300" y="2743200"/>
          <a:ext cx="5334000" cy="2895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CYK Algorithm – Table</a:t>
            </a:r>
          </a:p>
        </p:txBody>
      </p:sp>
      <p:sp>
        <p:nvSpPr>
          <p:cNvPr id="18446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  <a:noFill/>
        </p:spPr>
        <p:txBody>
          <a:bodyPr/>
          <a:lstStyle/>
          <a:p>
            <a:pPr eaLnBrk="1" hangingPunct="1"/>
            <a:r>
              <a:rPr lang="en-US" altLang="zh-TW" dirty="0"/>
              <a:t>Each cell corresponds to a substring</a:t>
            </a:r>
          </a:p>
          <a:p>
            <a:pPr eaLnBrk="1" hangingPunct="1"/>
            <a:r>
              <a:rPr lang="en-US" altLang="zh-TW" dirty="0"/>
              <a:t>Store </a:t>
            </a:r>
            <a:r>
              <a:rPr lang="en-US" altLang="zh-TW" dirty="0">
                <a:solidFill>
                  <a:srgbClr val="FF0000"/>
                </a:solidFill>
              </a:rPr>
              <a:t>variables</a:t>
            </a:r>
            <a:r>
              <a:rPr lang="en-US" altLang="zh-TW" dirty="0"/>
              <a:t> deriving the substring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613025" y="6072962"/>
            <a:ext cx="1688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373187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3851274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5091112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371600" y="5817780"/>
            <a:ext cx="6126256" cy="20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549175" y="3255334"/>
            <a:ext cx="461665" cy="21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en-US" altLang="zh-TW" sz="1800" dirty="0"/>
              <a:t>Length of Substring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2895600" y="6533928"/>
            <a:ext cx="3898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/>
              <a:t>Start Index of Substring</a:t>
            </a:r>
          </a:p>
        </p:txBody>
      </p:sp>
      <p:sp>
        <p:nvSpPr>
          <p:cNvPr id="60" name="Down Arrow 59"/>
          <p:cNvSpPr/>
          <p:nvPr/>
        </p:nvSpPr>
        <p:spPr>
          <a:xfrm flipH="1" flipV="1">
            <a:off x="990599" y="2675860"/>
            <a:ext cx="238685" cy="2962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057400" y="3048000"/>
            <a:ext cx="4572000" cy="2625298"/>
            <a:chOff x="2057400" y="3048000"/>
            <a:chExt cx="4572000" cy="2625298"/>
          </a:xfrm>
        </p:grpSpPr>
        <p:sp>
          <p:nvSpPr>
            <p:cNvPr id="19" name="TextBox 18"/>
            <p:cNvSpPr txBox="1"/>
            <p:nvPr/>
          </p:nvSpPr>
          <p:spPr>
            <a:xfrm>
              <a:off x="2057400" y="5257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57400" y="4461302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7400" y="3733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400" y="30480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5257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495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699302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0600" y="5257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0600" y="4495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71234" y="5223302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84300" y="2743200"/>
          <a:ext cx="5334000" cy="2895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2743200" y="6096000"/>
            <a:ext cx="4038600" cy="4572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CYK Algorithm – Table</a:t>
            </a:r>
          </a:p>
        </p:txBody>
      </p:sp>
      <p:sp>
        <p:nvSpPr>
          <p:cNvPr id="18446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  <a:noFill/>
        </p:spPr>
        <p:txBody>
          <a:bodyPr/>
          <a:lstStyle/>
          <a:p>
            <a:pPr eaLnBrk="1" hangingPunct="1"/>
            <a:r>
              <a:rPr lang="en-US" altLang="zh-TW" dirty="0"/>
              <a:t>Each cell corresponds to a substring</a:t>
            </a:r>
          </a:p>
          <a:p>
            <a:pPr eaLnBrk="1" hangingPunct="1"/>
            <a:r>
              <a:rPr lang="en-US" altLang="zh-TW" dirty="0"/>
              <a:t>Store </a:t>
            </a:r>
            <a:r>
              <a:rPr lang="en-US" altLang="zh-TW" dirty="0">
                <a:solidFill>
                  <a:srgbClr val="FF0000"/>
                </a:solidFill>
              </a:rPr>
              <a:t>variables</a:t>
            </a:r>
            <a:r>
              <a:rPr lang="en-US" altLang="zh-TW" dirty="0"/>
              <a:t> deriving the substring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10200" y="2815188"/>
            <a:ext cx="3429000" cy="1223412"/>
            <a:chOff x="5410200" y="2815188"/>
            <a:chExt cx="3429000" cy="1223412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5410200" y="2815188"/>
              <a:ext cx="3189200" cy="12234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Substring of length = 3</a:t>
              </a:r>
              <a:br>
                <a:rPr lang="en-US" altLang="zh-TW" dirty="0">
                  <a:solidFill>
                    <a:srgbClr val="FF0000"/>
                  </a:solidFill>
                </a:rPr>
              </a:br>
              <a:r>
                <a:rPr lang="en-US" altLang="zh-TW" dirty="0">
                  <a:solidFill>
                    <a:srgbClr val="FF0000"/>
                  </a:solidFill>
                </a:rPr>
                <a:t>Starting with index = 2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</p:txBody>
        </p:sp>
        <p:sp>
          <p:nvSpPr>
            <p:cNvPr id="18480" name="Text Box 60"/>
            <p:cNvSpPr txBox="1">
              <a:spLocks noChangeArrowheads="1"/>
            </p:cNvSpPr>
            <p:nvPr/>
          </p:nvSpPr>
          <p:spPr bwMode="auto">
            <a:xfrm>
              <a:off x="5638800" y="3555274"/>
              <a:ext cx="3200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</a:rPr>
                <a:t>i.e., </a:t>
              </a:r>
              <a:r>
                <a:rPr lang="en-US" altLang="zh-TW" sz="18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sub</a:t>
              </a:r>
              <a:r>
                <a:rPr lang="en-US" altLang="zh-TW" sz="1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18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2,3</a:t>
              </a:r>
              <a:r>
                <a:rPr lang="en-US" altLang="zh-TW" sz="1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18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TW" sz="1800" b="1" dirty="0" err="1">
                  <a:solidFill>
                    <a:srgbClr val="FF0000"/>
                  </a:solidFill>
                </a:rPr>
                <a:t>bbc</a:t>
              </a:r>
              <a:endParaRPr lang="en-US" altLang="zh-TW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613025" y="6072962"/>
            <a:ext cx="1688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373187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3851274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5091112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371600" y="5817780"/>
            <a:ext cx="6126256" cy="20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549175" y="3255334"/>
            <a:ext cx="461665" cy="21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en-US" altLang="zh-TW" sz="1800" dirty="0"/>
              <a:t>Length of Substring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2895600" y="6533928"/>
            <a:ext cx="3898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/>
              <a:t>Start Index of Substring</a:t>
            </a:r>
          </a:p>
        </p:txBody>
      </p:sp>
      <p:sp>
        <p:nvSpPr>
          <p:cNvPr id="60" name="Down Arrow 59"/>
          <p:cNvSpPr/>
          <p:nvPr/>
        </p:nvSpPr>
        <p:spPr>
          <a:xfrm flipH="1" flipV="1">
            <a:off x="990599" y="2675860"/>
            <a:ext cx="238685" cy="2962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717074" y="3454400"/>
            <a:ext cx="1371600" cy="762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680550" y="5867400"/>
            <a:ext cx="7935693" cy="918780"/>
            <a:chOff x="680550" y="5867400"/>
            <a:chExt cx="7935693" cy="918780"/>
          </a:xfrm>
        </p:grpSpPr>
        <p:sp>
          <p:nvSpPr>
            <p:cNvPr id="85" name="Rectangle 84"/>
            <p:cNvSpPr/>
            <p:nvPr/>
          </p:nvSpPr>
          <p:spPr>
            <a:xfrm>
              <a:off x="8006643" y="6328980"/>
              <a:ext cx="609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69780" y="5867400"/>
              <a:ext cx="228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550" y="5867400"/>
              <a:ext cx="61485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06437" y="4778374"/>
            <a:ext cx="7914673" cy="2006600"/>
            <a:chOff x="706437" y="4778374"/>
            <a:chExt cx="7914673" cy="2006600"/>
          </a:xfrm>
        </p:grpSpPr>
        <p:sp>
          <p:nvSpPr>
            <p:cNvPr id="75" name="Rectangle 74"/>
            <p:cNvSpPr/>
            <p:nvPr/>
          </p:nvSpPr>
          <p:spPr>
            <a:xfrm>
              <a:off x="8011510" y="6327774"/>
              <a:ext cx="609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0" y="4778374"/>
              <a:ext cx="228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6437" y="4778374"/>
              <a:ext cx="5334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8500" y="5334000"/>
            <a:ext cx="6807200" cy="1447800"/>
            <a:chOff x="698500" y="5334000"/>
            <a:chExt cx="6807200" cy="1447800"/>
          </a:xfrm>
        </p:grpSpPr>
        <p:sp>
          <p:nvSpPr>
            <p:cNvPr id="70" name="Rectangle 69"/>
            <p:cNvSpPr/>
            <p:nvPr/>
          </p:nvSpPr>
          <p:spPr>
            <a:xfrm>
              <a:off x="6896100" y="6324600"/>
              <a:ext cx="609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17700" y="5334000"/>
              <a:ext cx="228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8500" y="5334000"/>
              <a:ext cx="5334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8500" y="5334000"/>
            <a:ext cx="5689600" cy="1447800"/>
            <a:chOff x="698500" y="5334000"/>
            <a:chExt cx="5689600" cy="1447800"/>
          </a:xfrm>
        </p:grpSpPr>
        <p:sp>
          <p:nvSpPr>
            <p:cNvPr id="45" name="Rectangle 44"/>
            <p:cNvSpPr/>
            <p:nvPr/>
          </p:nvSpPr>
          <p:spPr>
            <a:xfrm>
              <a:off x="5778500" y="6324600"/>
              <a:ext cx="609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17700" y="5334000"/>
              <a:ext cx="228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8500" y="5334000"/>
              <a:ext cx="5334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/>
              <a:t>CYK Algorithm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Base Case :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dirty="0"/>
              <a:t> =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eaLnBrk="1" hangingPunct="1"/>
            <a:r>
              <a:rPr lang="en-US" altLang="zh-TW" dirty="0"/>
              <a:t>The possible choices of variable(s) can be known by scanning through </a:t>
            </a:r>
            <a:r>
              <a:rPr lang="en-US" altLang="zh-TW" dirty="0">
                <a:solidFill>
                  <a:srgbClr val="FF0000"/>
                </a:solidFill>
              </a:rPr>
              <a:t>each production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98500" y="4775200"/>
            <a:ext cx="4559300" cy="2006600"/>
            <a:chOff x="698500" y="4775200"/>
            <a:chExt cx="4559300" cy="2006600"/>
          </a:xfrm>
        </p:grpSpPr>
        <p:sp>
          <p:nvSpPr>
            <p:cNvPr id="34" name="Rectangle 33"/>
            <p:cNvSpPr/>
            <p:nvPr/>
          </p:nvSpPr>
          <p:spPr>
            <a:xfrm>
              <a:off x="4648200" y="6324600"/>
              <a:ext cx="6096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17700" y="4775200"/>
              <a:ext cx="2286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8500" y="4775200"/>
              <a:ext cx="5334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18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17419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17421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17422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17423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196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5466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115066" y="5562600"/>
            <a:ext cx="64793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endParaRPr lang="en-US" sz="3100" dirty="0">
              <a:solidFill>
                <a:srgbClr val="00CC00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40" grpId="0"/>
      <p:bldP spid="43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CYK Algorithm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Loop :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dirty="0"/>
              <a:t> =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 eaLnBrk="1" hangingPunct="1"/>
            <a:r>
              <a:rPr lang="en-US" altLang="zh-TW" dirty="0"/>
              <a:t>For each substring of length 2</a:t>
            </a:r>
          </a:p>
          <a:p>
            <a:pPr lvl="2"/>
            <a:r>
              <a:rPr lang="en-US" altLang="zh-TW" dirty="0"/>
              <a:t>Decompose into shorter substrings</a:t>
            </a:r>
          </a:p>
          <a:p>
            <a:pPr lvl="2"/>
            <a:r>
              <a:rPr lang="en-US" altLang="zh-TW" dirty="0"/>
              <a:t>Check cells below it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/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985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57800" y="4934635"/>
            <a:ext cx="2667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Let’s parse this substring</a:t>
            </a: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41" grpId="0" uiExpand="1" build="allAtOnce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/>
              <a:t>The membership problem</a:t>
            </a:r>
            <a:r>
              <a:rPr lang="en-US" dirty="0"/>
              <a:t>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Problem: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Given a context-free grammar </a:t>
            </a:r>
            <a:r>
              <a:rPr lang="en-US" b="1" dirty="0"/>
              <a:t>G</a:t>
            </a:r>
            <a:r>
              <a:rPr lang="en-US" dirty="0"/>
              <a:t> and a string </a:t>
            </a:r>
            <a:r>
              <a:rPr lang="en-US" b="1" dirty="0"/>
              <a:t>w</a:t>
            </a:r>
            <a:r>
              <a:rPr lang="en-US" dirty="0"/>
              <a:t> 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/>
              <a:t>G</a:t>
            </a:r>
            <a:r>
              <a:rPr lang="en-US" dirty="0"/>
              <a:t> = (V, </a:t>
            </a:r>
            <a:r>
              <a:rPr lang="en-US" sz="1800" dirty="0"/>
              <a:t>∑</a:t>
            </a:r>
            <a:r>
              <a:rPr lang="en-US" dirty="0"/>
              <a:t> ,P , S) where</a:t>
            </a:r>
            <a:endParaRPr lang="en-US" sz="1800" dirty="0"/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V finite set of variables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∑ (the alphabet) finite set of terminal symbols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P finite set of rules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S start symbol (distinguished element of V)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V and ∑ are assumed to be disjoint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/>
              <a:t>G</a:t>
            </a:r>
            <a:r>
              <a:rPr lang="en-US" dirty="0"/>
              <a:t> is used to generate the string of a language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Question: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Is </a:t>
            </a:r>
            <a:r>
              <a:rPr lang="en-US" b="1" dirty="0"/>
              <a:t>w</a:t>
            </a:r>
            <a:r>
              <a:rPr lang="en-US" dirty="0"/>
              <a:t> in </a:t>
            </a:r>
            <a:r>
              <a:rPr lang="en-US" b="1" dirty="0"/>
              <a:t>L</a:t>
            </a:r>
            <a:r>
              <a:rPr lang="en-US" dirty="0"/>
              <a:t>(</a:t>
            </a:r>
            <a:r>
              <a:rPr lang="en-US" b="1" dirty="0"/>
              <a:t>G</a:t>
            </a:r>
            <a:r>
              <a:rPr lang="en-US" dirty="0"/>
              <a:t>)?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600" y="42672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985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688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</a:t>
            </a:r>
            <a:r>
              <a:rPr lang="en-US" altLang="zh-TW" dirty="0"/>
              <a:t>, it can be decomposed:</a:t>
            </a:r>
          </a:p>
          <a:p>
            <a:pPr lvl="1"/>
            <a:r>
              <a:rPr lang="en-US" altLang="zh-TW" dirty="0" err="1"/>
              <a:t>ab</a:t>
            </a:r>
            <a:r>
              <a:rPr lang="en-US" altLang="zh-TW" dirty="0"/>
              <a:t> = a + b</a:t>
            </a:r>
            <a:br>
              <a:rPr lang="en-US" altLang="zh-TW" dirty="0"/>
            </a:br>
            <a:r>
              <a:rPr lang="en-US" altLang="zh-TW" dirty="0"/>
              <a:t>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942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3" grpId="0" animBg="1"/>
      <p:bldP spid="46" grpId="0" animBg="1"/>
      <p:bldP spid="44" grpId="0" animBg="1"/>
      <p:bldP spid="47" grpId="0" animBg="1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5034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73700" y="54991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675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bb, it can be decomposed:</a:t>
            </a:r>
          </a:p>
          <a:p>
            <a:pPr lvl="1"/>
            <a:r>
              <a:rPr lang="en-US" altLang="zh-TW" dirty="0"/>
              <a:t>bb = b + b</a:t>
            </a:r>
            <a:br>
              <a:rPr lang="en-US" altLang="zh-TW" dirty="0"/>
            </a:br>
            <a:r>
              <a:rPr lang="en-US" altLang="zh-TW" dirty="0"/>
              <a:t>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BB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991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0" y="2286000"/>
            <a:ext cx="35814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suitable rules are found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The CFG cannot parse this substring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53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09600" y="5334000"/>
            <a:ext cx="1778000" cy="990600"/>
            <a:chOff x="609600" y="5334000"/>
            <a:chExt cx="1778000" cy="990600"/>
          </a:xfrm>
        </p:grpSpPr>
        <p:sp>
          <p:nvSpPr>
            <p:cNvPr id="51" name="Rectangle 50"/>
            <p:cNvSpPr/>
            <p:nvPr/>
          </p:nvSpPr>
          <p:spPr>
            <a:xfrm>
              <a:off x="609600" y="5334000"/>
              <a:ext cx="1219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" y="5867400"/>
              <a:ext cx="6858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30400" y="5867400"/>
              <a:ext cx="457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6210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913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851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bc</a:t>
            </a:r>
            <a:r>
              <a:rPr lang="en-US" altLang="zh-TW" dirty="0"/>
              <a:t>, it can be decomposed:</a:t>
            </a:r>
          </a:p>
          <a:p>
            <a:pPr lvl="1"/>
            <a:r>
              <a:rPr lang="en-US" altLang="zh-TW" dirty="0" err="1"/>
              <a:t>bc</a:t>
            </a:r>
            <a:r>
              <a:rPr lang="en-US" altLang="zh-TW" dirty="0"/>
              <a:t> = b + c</a:t>
            </a:r>
            <a:br>
              <a:rPr lang="en-US" altLang="zh-TW" dirty="0"/>
            </a:br>
            <a:r>
              <a:rPr lang="en-US" altLang="zh-TW" dirty="0"/>
              <a:t>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4,4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BA, BC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67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717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42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195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294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</a:t>
            </a:r>
            <a:r>
              <a:rPr lang="en-US" altLang="zh-TW" dirty="0" err="1"/>
              <a:t>ab</a:t>
            </a:r>
            <a:r>
              <a:rPr lang="en-US" altLang="zh-TW" dirty="0"/>
              <a:t> + b</a:t>
            </a:r>
            <a:br>
              <a:rPr lang="en-US" altLang="zh-TW" dirty="0"/>
            </a:br>
            <a:r>
              <a:rPr lang="en-US" altLang="zh-TW" dirty="0"/>
              <a:t>  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SB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05400" y="2209800"/>
            <a:ext cx="38862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suitable variables found yet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But, there is another way to decompose the string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717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42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195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00" y="48260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a + bb</a:t>
            </a:r>
            <a:br>
              <a:rPr lang="en-US" altLang="zh-TW" dirty="0"/>
            </a:br>
            <a:r>
              <a:rPr lang="en-US" altLang="zh-TW" dirty="0"/>
              <a:t>  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solidFill>
                  <a:srgbClr val="FF0000"/>
                </a:solidFill>
              </a:rPr>
              <a:t>∅</a:t>
            </a:r>
          </a:p>
          <a:p>
            <a:pPr lvl="1"/>
            <a:r>
              <a:rPr lang="en-US" altLang="zh-TW" strike="dblStrike" dirty="0">
                <a:solidFill>
                  <a:schemeClr val="tx1">
                    <a:lumMod val="50000"/>
                  </a:schemeClr>
                </a:solidFill>
              </a:rPr>
              <a:t>Scan rules</a:t>
            </a:r>
            <a:endParaRPr lang="en-US" altLang="zh-TW" strike="dblStrike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2209800"/>
            <a:ext cx="35814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Cant parse smaller substring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Cant parse the string</a:t>
            </a:r>
            <a:br>
              <a:rPr lang="en-US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No need to scan rules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dirty="0"/>
              <a:t>gives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valid parsing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dirty="0"/>
              <a:t>gives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valid parsing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Cannot</a:t>
            </a:r>
            <a:r>
              <a:rPr lang="en-US" altLang="zh-TW" dirty="0">
                <a:sym typeface="Wingdings" pitchFamily="2" charset="2"/>
              </a:rPr>
              <a:t> parse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4200" y="421815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0" i="0" u="none" strike="no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77597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737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99100" y="55118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54800" y="4851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" y="53340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06800" y="30607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33600" y="30480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9910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59000" y="21844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06800" y="21844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bbc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bbc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/>
          </a:p>
          <a:p>
            <a:pPr lvl="2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BB, BC</a:t>
            </a:r>
          </a:p>
          <a:p>
            <a:pPr lvl="1"/>
            <a:r>
              <a:rPr lang="en-US" altLang="zh-TW" dirty="0" err="1"/>
              <a:t>bbc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4,4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78400" y="2628900"/>
            <a:ext cx="19007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zh-TW" dirty="0">
                <a:cs typeface="Times New Roman" pitchFamily="18" charset="0"/>
              </a:rPr>
              <a:t>Variable: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99100" y="423085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0" i="0" u="none" strike="no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46" grpId="0" animBg="1"/>
      <p:bldP spid="46" grpId="1" animBg="1"/>
      <p:bldP spid="47" grpId="0" animBg="1"/>
      <p:bldP spid="47" grpId="1" animBg="1"/>
      <p:bldP spid="54" grpId="0" animBg="1"/>
      <p:bldP spid="48" grpId="0" animBg="1"/>
      <p:bldP spid="51" grpId="0" animBg="1"/>
      <p:bldP spid="43" grpId="0" animBg="1"/>
      <p:bldP spid="43" grpId="1" animBg="1"/>
      <p:bldP spid="44" grpId="0" animBg="1"/>
      <p:bldP spid="44" grpId="1" animBg="1"/>
      <p:bldP spid="55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77470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94200" y="4191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" y="42672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54800" y="48260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15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49900" y="41783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81500" y="55118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94200" y="35052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Finally, 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abbc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Possible choices:</a:t>
            </a:r>
          </a:p>
          <a:p>
            <a:pPr lvl="2"/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Variables:</a:t>
            </a:r>
          </a:p>
          <a:p>
            <a:pPr lvl="2"/>
            <a:r>
              <a:rPr lang="en-US" altLang="zh-TW" dirty="0">
                <a:cs typeface="Times New Roman" pitchFamily="18" charset="0"/>
              </a:rPr>
              <a:t> </a:t>
            </a:r>
          </a:p>
          <a:p>
            <a:pPr lvl="2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2746" y="2649835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2746" y="3576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54546" y="2649835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SB, SC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5400" y="2209800"/>
            <a:ext cx="38862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cell represents the original string, and it consists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abbc</a:t>
            </a:r>
            <a:r>
              <a:rPr lang="en-US" dirty="0">
                <a:solidFill>
                  <a:srgbClr val="FF0000"/>
                </a:solidFill>
              </a:rPr>
              <a:t> is in the language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572000" y="3657600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S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52" grpId="0" animBg="1"/>
      <p:bldP spid="52" grpId="1" animBg="1"/>
      <p:bldP spid="30" grpId="0" animBg="1"/>
      <p:bldP spid="30" grpId="1" animBg="1"/>
      <p:bldP spid="31" grpId="0" animBg="1"/>
      <p:bldP spid="31" grpId="1" animBg="1"/>
      <p:bldP spid="27" grpId="0" animBg="1"/>
      <p:bldP spid="27" grpId="1" animBg="1"/>
      <p:bldP spid="46" grpId="0" animBg="1"/>
      <p:bldP spid="46" grpId="1" animBg="1"/>
      <p:bldP spid="29" grpId="0"/>
      <p:bldP spid="45" grpId="0"/>
      <p:bldP spid="57" grpId="0"/>
      <p:bldP spid="61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/>
              <a:t>Obtained from the table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476500" y="24257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</a:t>
                      </a:r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Is </a:t>
            </a:r>
            <a:r>
              <a:rPr lang="en-US" dirty="0" err="1"/>
              <a:t>abbc</a:t>
            </a:r>
            <a:r>
              <a:rPr lang="en-US" dirty="0"/>
              <a:t> in L(G)?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Yes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We can see the table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the cell X</a:t>
            </a:r>
            <a:r>
              <a:rPr lang="en-US" baseline="-25000" dirty="0"/>
              <a:t>15 </a:t>
            </a:r>
            <a:r>
              <a:rPr lang="en-US" dirty="0"/>
              <a:t>= (S) then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b="1" dirty="0"/>
              <a:t>if S  </a:t>
            </a:r>
            <a:r>
              <a:rPr lang="az-Cyrl-AZ" b="1" dirty="0"/>
              <a:t>Є</a:t>
            </a:r>
            <a:r>
              <a:rPr lang="en-US" b="1" dirty="0"/>
              <a:t>  X</a:t>
            </a:r>
            <a:r>
              <a:rPr lang="en-US" b="1" baseline="-25000" dirty="0"/>
              <a:t>15 </a:t>
            </a:r>
            <a:r>
              <a:rPr lang="en-US" b="1" dirty="0"/>
              <a:t>  then </a:t>
            </a:r>
            <a:r>
              <a:rPr lang="en-US" b="1" dirty="0" err="1"/>
              <a:t>baaba</a:t>
            </a:r>
            <a:r>
              <a:rPr lang="en-US" b="1" dirty="0"/>
              <a:t>  </a:t>
            </a:r>
            <a:r>
              <a:rPr lang="az-Cyrl-AZ" b="1" dirty="0"/>
              <a:t>Є</a:t>
            </a:r>
            <a:r>
              <a:rPr lang="en-US" b="1" dirty="0"/>
              <a:t>  L(G)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CYK Algorithm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J.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ocke </a:t>
            </a:r>
          </a:p>
          <a:p>
            <a:r>
              <a:rPr lang="en-US"/>
              <a:t>D. </a:t>
            </a:r>
            <a:r>
              <a:rPr lang="en-US">
                <a:solidFill>
                  <a:srgbClr val="FF0000"/>
                </a:solidFill>
              </a:rPr>
              <a:t>Y</a:t>
            </a:r>
            <a:r>
              <a:rPr lang="en-US"/>
              <a:t>ounger, </a:t>
            </a:r>
          </a:p>
          <a:p>
            <a:r>
              <a:rPr lang="en-US"/>
              <a:t>T. </a:t>
            </a:r>
            <a:r>
              <a:rPr lang="en-US">
                <a:solidFill>
                  <a:srgbClr val="FF0000"/>
                </a:solidFill>
              </a:rPr>
              <a:t>K</a:t>
            </a:r>
            <a:r>
              <a:rPr lang="en-US"/>
              <a:t>asami </a:t>
            </a:r>
          </a:p>
          <a:p>
            <a:pPr lvl="1"/>
            <a:endParaRPr lang="en-US"/>
          </a:p>
          <a:p>
            <a:pPr lvl="1"/>
            <a:r>
              <a:rPr lang="en-US"/>
              <a:t>Independently developed an algorithm to answer this question.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abbc</a:t>
            </a:r>
            <a:r>
              <a:rPr lang="en-US" dirty="0"/>
              <a:t> is in the language!</a:t>
            </a:r>
          </a:p>
          <a:p>
            <a:r>
              <a:rPr lang="en-US" dirty="0"/>
              <a:t>How to obtain the parse tree?</a:t>
            </a:r>
          </a:p>
          <a:p>
            <a:pPr lvl="1"/>
            <a:r>
              <a:rPr lang="en-US" dirty="0"/>
              <a:t>Tracing back the derivations:</a:t>
            </a:r>
          </a:p>
          <a:p>
            <a:pPr lvl="2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1,4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derived using S</a:t>
            </a:r>
            <a:r>
              <a:rPr lang="en-US" dirty="0">
                <a:sym typeface="Wingdings" pitchFamily="2" charset="2"/>
              </a:rPr>
              <a:t>AB</a:t>
            </a:r>
            <a:r>
              <a:rPr lang="en-US" dirty="0"/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derived using </a:t>
            </a:r>
            <a:r>
              <a:rPr lang="en-US" dirty="0" err="1"/>
              <a:t>A</a:t>
            </a:r>
            <a:r>
              <a:rPr lang="en-US" dirty="0" err="1">
                <a:sym typeface="Wingdings" pitchFamily="2" charset="2"/>
              </a:rPr>
              <a:t>a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2,4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is derived using BBC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2,2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3,4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r>
              <a:rPr lang="en-US" dirty="0"/>
              <a:t>So, record also the </a:t>
            </a:r>
            <a:r>
              <a:rPr lang="en-US" dirty="0">
                <a:solidFill>
                  <a:srgbClr val="FF0000"/>
                </a:solidFill>
              </a:rPr>
              <a:t>used derivations</a:t>
            </a:r>
            <a:r>
              <a:rPr lang="en-US" dirty="0"/>
              <a:t>!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/>
              <a:t>Obtained from the table</a:t>
            </a:r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2476500" y="5181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32"/>
          <p:cNvGrpSpPr/>
          <p:nvPr/>
        </p:nvGrpSpPr>
        <p:grpSpPr>
          <a:xfrm>
            <a:off x="2505075" y="5295900"/>
            <a:ext cx="4429125" cy="457200"/>
            <a:chOff x="5433402" y="5867400"/>
            <a:chExt cx="3596298" cy="457200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5433402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2936874" y="3048000"/>
            <a:ext cx="177800" cy="1600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8067086">
            <a:off x="3506283" y="2706386"/>
            <a:ext cx="177800" cy="992958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7738157">
            <a:off x="4702256" y="3216677"/>
            <a:ext cx="177800" cy="1211945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8955193">
            <a:off x="5743003" y="4111098"/>
            <a:ext cx="177800" cy="645859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38600" y="3657600"/>
            <a:ext cx="177800" cy="9906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771826">
            <a:off x="5200864" y="4206614"/>
            <a:ext cx="177800" cy="434229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9885807">
            <a:off x="6175964" y="4929703"/>
            <a:ext cx="177800" cy="509098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403860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15112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94132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476500" y="24257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</a:t>
                      </a:r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Is </a:t>
            </a:r>
            <a:r>
              <a:rPr lang="en-US" dirty="0" err="1"/>
              <a:t>baaba</a:t>
            </a:r>
            <a:r>
              <a:rPr lang="en-US" dirty="0"/>
              <a:t> in L(G)?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Yes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We can see the S in the set X</a:t>
            </a:r>
            <a:r>
              <a:rPr lang="en-US" baseline="-25000" dirty="0"/>
              <a:t>1n</a:t>
            </a:r>
            <a:r>
              <a:rPr lang="en-US" dirty="0"/>
              <a:t> where ‘n’ = 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We can see the table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the cell X</a:t>
            </a:r>
            <a:r>
              <a:rPr lang="en-US" baseline="-25000" dirty="0"/>
              <a:t>15 </a:t>
            </a:r>
            <a:r>
              <a:rPr lang="en-US" dirty="0"/>
              <a:t>= (S, A, C) then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b="1" dirty="0"/>
              <a:t>if S  </a:t>
            </a:r>
            <a:r>
              <a:rPr lang="az-Cyrl-AZ" b="1" dirty="0"/>
              <a:t>Є</a:t>
            </a:r>
            <a:r>
              <a:rPr lang="en-US" b="1" dirty="0"/>
              <a:t>  X</a:t>
            </a:r>
            <a:r>
              <a:rPr lang="en-US" b="1" baseline="-25000" dirty="0"/>
              <a:t>15 </a:t>
            </a:r>
            <a:r>
              <a:rPr lang="en-US" b="1" dirty="0"/>
              <a:t>  then </a:t>
            </a:r>
            <a:r>
              <a:rPr lang="en-US" b="1" dirty="0" err="1"/>
              <a:t>baaba</a:t>
            </a:r>
            <a:r>
              <a:rPr lang="en-US" b="1" dirty="0"/>
              <a:t>  </a:t>
            </a:r>
            <a:r>
              <a:rPr lang="az-Cyrl-AZ" b="1" dirty="0"/>
              <a:t>Є</a:t>
            </a:r>
            <a:r>
              <a:rPr lang="en-US" b="1" dirty="0"/>
              <a:t>  L(G)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DAC287B-F74F-44B4-A708-9C329284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B3BD4A-B36E-4D8E-9CA9-50142BEF43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37" name="TextBox 5">
            <a:extLst>
              <a:ext uri="{FF2B5EF4-FFF2-40B4-BE49-F238E27FC236}">
                <a16:creationId xmlns:a16="http://schemas.microsoft.com/office/drawing/2014/main" id="{80F39425-618E-43FD-9A66-120B559A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Calculating the Bottom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F032C-099C-4E94-AD21-01793039EAAD}"/>
              </a:ext>
            </a:extLst>
          </p:cNvPr>
          <p:cNvSpPr/>
          <p:nvPr/>
        </p:nvSpPr>
        <p:spPr>
          <a:xfrm>
            <a:off x="4953000" y="1371600"/>
            <a:ext cx="27432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  <a:r>
              <a:rPr lang="en-US" dirty="0">
                <a:latin typeface="+mn-lt"/>
                <a:sym typeface="Wingdings" pitchFamily="2" charset="2"/>
              </a:rPr>
              <a:t>  BA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</a:t>
            </a:r>
            <a:r>
              <a:rPr lang="en-US" dirty="0">
                <a:latin typeface="+mn-lt"/>
                <a:sym typeface="Wingdings" pitchFamily="2" charset="2"/>
              </a:rPr>
              <a:t>  CC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AB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DE3DD90-D1EB-4248-895A-CE8385B1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E982CBA-B34D-4354-9A5F-D77BBB18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1 , 2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1 , 1   , </a:t>
            </a:r>
            <a:r>
              <a:rPr lang="en-US" altLang="en-US" b="1"/>
              <a:t>X</a:t>
            </a:r>
            <a:r>
              <a:rPr lang="en-US" altLang="en-US" b="1" baseline="-25000"/>
              <a:t>2 , 2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{B}{A,C} = {BA, BC}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BA or BC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two: S and A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1 , 2 </a:t>
            </a:r>
            <a:r>
              <a:rPr lang="en-US" altLang="en-US" b="1"/>
              <a:t>= {S, A}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DCEC8-5BA7-4AFD-AF27-9305C16E0E72}"/>
              </a:ext>
            </a:extLst>
          </p:cNvPr>
          <p:cNvSpPr/>
          <p:nvPr/>
        </p:nvSpPr>
        <p:spPr>
          <a:xfrm>
            <a:off x="5867400" y="45720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 AB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BA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B  CC 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C  AB | 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4220EEB-95AC-47E8-AEF0-64D27793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CA5A8-A99F-43F2-A5DD-B25D4231C0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75763DC-8F29-4DDE-9F56-02680799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F1E3E13-6811-4947-B1C6-29CC69E1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2 , 3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2 , 2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3 , 3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 C}{A,C} = {AA, AC, CA, CC}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is one: B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2 , 3 </a:t>
            </a:r>
            <a:r>
              <a:rPr lang="en-US" altLang="en-US" b="1"/>
              <a:t>= {B}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671EC-A170-48ED-837D-7053F8D09D0A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CC</a:t>
            </a:r>
            <a:r>
              <a:rPr lang="en-US" dirty="0">
                <a:latin typeface="+mn-lt"/>
                <a:sym typeface="Wingdings" pitchFamily="2" charset="2"/>
              </a:rPr>
              <a:t> 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C  AB | 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1835FE4-9E94-49C5-B14D-64DD94E5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4A383D-AD95-42B2-85E1-9C4D0D55D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106E037-9A77-4168-AB2E-C3717C4D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1DBCBFD-46FC-4672-A071-4BFB04C2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3 , 4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3 , 3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4 , 4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 C}{B} = {AB, CB}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two: S and C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3 , 4 </a:t>
            </a:r>
            <a:r>
              <a:rPr lang="en-US" altLang="en-US" b="1"/>
              <a:t>= {S, C}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6D12D-A299-4FE4-BABE-B56EA96CB242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B  CC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8D232E4-D461-429B-BDE9-7282D3F6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5B0B1C-EA7F-4FB7-9284-064E807288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CYK Algorithm Basics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/>
          </a:p>
          <a:p>
            <a:pPr lvl="1"/>
            <a:r>
              <a:rPr lang="en-US"/>
              <a:t>The Structure of the rules in a Chomsky Normal Form grammar</a:t>
            </a:r>
          </a:p>
          <a:p>
            <a:pPr lvl="2">
              <a:buFont typeface="Arial" charset="0"/>
              <a:buNone/>
            </a:pPr>
            <a:endParaRPr lang="en-US"/>
          </a:p>
          <a:p>
            <a:pPr lvl="1"/>
            <a:r>
              <a:rPr lang="en-US"/>
              <a:t>Uses a “dynamic programming” or “table-filling algorithm”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71F7545-99BC-4BBA-836D-531C74C5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7E8FB68-82DB-4066-B071-7B988F44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4 , 5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4 , 4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5 , 5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{B}{A, C} = {BA, BC}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two: S and A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4 , 5 </a:t>
            </a:r>
            <a:r>
              <a:rPr lang="en-US" altLang="en-US" b="1"/>
              <a:t>= {S, A}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8887D-62D6-40FE-A06F-0F9759C81B35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A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BA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B  CC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9D957FD-75B8-463D-BB5A-2B0C782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948C98-1D7E-449D-96F1-F27365BCEE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FC6D25B-5917-4570-B15F-4174FAA6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2663830-F52A-40CF-8D77-910CEA5F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1 , 3 	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(X</a:t>
            </a:r>
            <a:r>
              <a:rPr lang="en-US" altLang="en-US" b="1" baseline="-25000"/>
              <a:t>i , i+1 </a:t>
            </a:r>
            <a:r>
              <a:rPr lang="en-US" altLang="en-US" b="1"/>
              <a:t>,X</a:t>
            </a:r>
            <a:r>
              <a:rPr lang="en-US" altLang="en-US" b="1" baseline="-25000"/>
              <a:t>i+2 , j</a:t>
            </a:r>
            <a:r>
              <a:rPr lang="en-US" altLang="en-US" b="1"/>
              <a:t>)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b="1"/>
              <a:t>			= (X</a:t>
            </a:r>
            <a:r>
              <a:rPr lang="en-US" altLang="en-US" b="1" baseline="-25000"/>
              <a:t>1 , 1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2 , 3</a:t>
            </a:r>
            <a:r>
              <a:rPr lang="en-US" altLang="en-US" b="1"/>
              <a:t>) , (X</a:t>
            </a:r>
            <a:r>
              <a:rPr lang="en-US" altLang="en-US" b="1" baseline="-25000"/>
              <a:t>1 , 2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3 , 3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{B}{B} </a:t>
            </a:r>
            <a:r>
              <a:rPr lang="en-US" altLang="en-US" b="1">
                <a:sym typeface="Wingdings" panose="05000000000000000000" pitchFamily="2" charset="2"/>
              </a:rPr>
              <a:t>U</a:t>
            </a:r>
            <a:r>
              <a:rPr lang="en-US" altLang="en-US">
                <a:sym typeface="Wingdings" panose="05000000000000000000" pitchFamily="2" charset="2"/>
              </a:rPr>
              <a:t> {S, A}{A, C}= {BB, SA, SC, AA, AC}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NONE: S and A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1 , 3 </a:t>
            </a:r>
            <a:r>
              <a:rPr lang="en-US" altLang="en-US" b="1"/>
              <a:t>= Ø </a:t>
            </a:r>
          </a:p>
          <a:p>
            <a:pPr lvl="1"/>
            <a:r>
              <a:rPr lang="en-US" altLang="en-US" b="1"/>
              <a:t>no elements in this set (empty set)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B9031-D5CC-4ADC-8838-8C96208FDA74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B  CC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FF078BA-CF78-48CB-8B06-F4616FA4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7319BB-342F-4626-A728-927BFECABA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E86F067-6E8B-457C-BB07-A3FDC4DD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F38C86C-98CE-466A-BF6F-E5A2A9A7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2 , 4 	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(X</a:t>
            </a:r>
            <a:r>
              <a:rPr lang="en-US" altLang="en-US" b="1" baseline="-25000"/>
              <a:t>i , i+1 </a:t>
            </a:r>
            <a:r>
              <a:rPr lang="en-US" altLang="en-US" b="1"/>
              <a:t>,X</a:t>
            </a:r>
            <a:r>
              <a:rPr lang="en-US" altLang="en-US" b="1" baseline="-25000"/>
              <a:t>i+2 , j</a:t>
            </a:r>
            <a:r>
              <a:rPr lang="en-US" altLang="en-US" b="1"/>
              <a:t>)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b="1"/>
              <a:t>			= (X</a:t>
            </a:r>
            <a:r>
              <a:rPr lang="en-US" altLang="en-US" b="1" baseline="-25000"/>
              <a:t>2 , 2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3 , 4</a:t>
            </a:r>
            <a:r>
              <a:rPr lang="en-US" altLang="en-US" b="1"/>
              <a:t>) , (X</a:t>
            </a:r>
            <a:r>
              <a:rPr lang="en-US" altLang="en-US" b="1" baseline="-25000"/>
              <a:t>2 , 3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4 , 4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 C}{S, C} </a:t>
            </a:r>
            <a:r>
              <a:rPr lang="en-US" altLang="en-US" b="1">
                <a:sym typeface="Wingdings" panose="05000000000000000000" pitchFamily="2" charset="2"/>
              </a:rPr>
              <a:t>U</a:t>
            </a:r>
            <a:r>
              <a:rPr lang="en-US" altLang="en-US">
                <a:sym typeface="Wingdings" panose="05000000000000000000" pitchFamily="2" charset="2"/>
              </a:rPr>
              <a:t> {B}{B}= {AS, AC, CS, CC, BB}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is one: B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2 , 4 </a:t>
            </a:r>
            <a:r>
              <a:rPr lang="en-US" altLang="en-US" b="1"/>
              <a:t>= {B}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C0182-D33C-4D1B-ADB3-142F9AE883D4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9FA8E58-B727-49F2-8712-A6E920A6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A08719-4665-433C-A8A5-D31434C730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3A8F6E5-99CC-4CF2-9F3B-ABB471A1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8ABA298-5BE8-4BD5-B2F4-AA761458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3 , 5 	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(X</a:t>
            </a:r>
            <a:r>
              <a:rPr lang="en-US" altLang="en-US" b="1" baseline="-25000"/>
              <a:t>i , i+1 </a:t>
            </a:r>
            <a:r>
              <a:rPr lang="en-US" altLang="en-US" b="1"/>
              <a:t>,X</a:t>
            </a:r>
            <a:r>
              <a:rPr lang="en-US" altLang="en-US" b="1" baseline="-25000"/>
              <a:t>i+2 , j</a:t>
            </a:r>
            <a:r>
              <a:rPr lang="en-US" altLang="en-US" b="1"/>
              <a:t>)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b="1"/>
              <a:t>			= (X</a:t>
            </a:r>
            <a:r>
              <a:rPr lang="en-US" altLang="en-US" b="1" baseline="-25000"/>
              <a:t>3 , 3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4 , 5</a:t>
            </a:r>
            <a:r>
              <a:rPr lang="en-US" altLang="en-US" b="1"/>
              <a:t>) , (X</a:t>
            </a:r>
            <a:r>
              <a:rPr lang="en-US" altLang="en-US" b="1" baseline="-25000"/>
              <a:t>3 , 4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5 , 5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{A,C}{S,A} </a:t>
            </a:r>
            <a:r>
              <a:rPr lang="en-US" altLang="en-US" b="1">
                <a:sym typeface="Wingdings" panose="05000000000000000000" pitchFamily="2" charset="2"/>
              </a:rPr>
              <a:t>U</a:t>
            </a:r>
            <a:r>
              <a:rPr lang="en-US" altLang="en-US">
                <a:sym typeface="Wingdings" panose="05000000000000000000" pitchFamily="2" charset="2"/>
              </a:rPr>
              <a:t> {S,C}{A,C}	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ym typeface="Wingdings" panose="05000000000000000000" pitchFamily="2" charset="2"/>
              </a:rPr>
              <a:t>		= {AS, AA, CS, CA, SA, SC, CA, CC}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is one: B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3 , 5 </a:t>
            </a:r>
            <a:r>
              <a:rPr lang="en-US" altLang="en-US" b="1"/>
              <a:t>= {B}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75706-EEC9-4F62-9D56-D55AC66500C2}"/>
              </a:ext>
            </a:extLst>
          </p:cNvPr>
          <p:cNvSpPr/>
          <p:nvPr/>
        </p:nvSpPr>
        <p:spPr>
          <a:xfrm>
            <a:off x="6172200" y="48768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28665BC-9ED5-4877-95DC-2550BF3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75545-B169-4F2F-87A9-5B0B5E598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04C6913-A6A7-4FBE-B21E-719A0FFB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39CAA-DD91-402D-8E63-FE3A2415CE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97" name="TextBox 4">
            <a:extLst>
              <a:ext uri="{FF2B5EF4-FFF2-40B4-BE49-F238E27FC236}">
                <a16:creationId xmlns:a16="http://schemas.microsoft.com/office/drawing/2014/main" id="{81DDDDA1-3566-457B-B28A-875F8541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68278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/>
              <a:t>- Table for string ‘</a:t>
            </a:r>
            <a:r>
              <a:rPr lang="en-US" altLang="en-US" sz="2800" b="1"/>
              <a:t>w</a:t>
            </a:r>
            <a:r>
              <a:rPr lang="en-US" altLang="en-US" sz="2800"/>
              <a:t>’ that has  length 5</a:t>
            </a:r>
          </a:p>
          <a:p>
            <a:r>
              <a:rPr lang="en-US" altLang="en-US" sz="2800"/>
              <a:t>- The algorithm populates the triangular table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83CF3D9-1280-43E8-B873-B90D257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76B3-D855-4827-9BDF-BC59B4F0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Is </a:t>
            </a:r>
            <a:r>
              <a:rPr lang="en-US" dirty="0" err="1"/>
              <a:t>baaba</a:t>
            </a:r>
            <a:r>
              <a:rPr lang="en-US" dirty="0"/>
              <a:t> in L(G)?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Yes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We can see the S in the set X</a:t>
            </a:r>
            <a:r>
              <a:rPr lang="en-US" baseline="-25000" dirty="0"/>
              <a:t>1n</a:t>
            </a:r>
            <a:r>
              <a:rPr lang="en-US" dirty="0"/>
              <a:t> where ‘n’ = 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We can see the table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the cell X</a:t>
            </a:r>
            <a:r>
              <a:rPr lang="en-US" baseline="-25000" dirty="0"/>
              <a:t>15 </a:t>
            </a:r>
            <a:r>
              <a:rPr lang="en-US" dirty="0"/>
              <a:t>= (S, A, C) then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b="1" dirty="0"/>
              <a:t>if S  </a:t>
            </a:r>
            <a:r>
              <a:rPr lang="az-Cyrl-AZ" b="1" dirty="0"/>
              <a:t>Є</a:t>
            </a:r>
            <a:r>
              <a:rPr lang="en-US" b="1" dirty="0"/>
              <a:t>  X</a:t>
            </a:r>
            <a:r>
              <a:rPr lang="en-US" b="1" baseline="-25000" dirty="0"/>
              <a:t>15 </a:t>
            </a:r>
            <a:r>
              <a:rPr lang="en-US" b="1" dirty="0"/>
              <a:t>  then </a:t>
            </a:r>
            <a:r>
              <a:rPr lang="en-US" b="1" dirty="0" err="1"/>
              <a:t>baaba</a:t>
            </a:r>
            <a:r>
              <a:rPr lang="en-US" b="1" dirty="0"/>
              <a:t>  </a:t>
            </a:r>
            <a:r>
              <a:rPr lang="az-Cyrl-AZ" b="1" dirty="0"/>
              <a:t>Є</a:t>
            </a:r>
            <a:r>
              <a:rPr lang="en-US" b="1" dirty="0"/>
              <a:t>  L(G)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806D881-79D1-4946-89FC-0962323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362-B124-442C-AF5A-496E6698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/>
              <a:t>Normal Form </a:t>
            </a:r>
            <a:r>
              <a:rPr lang="en-US" dirty="0"/>
              <a:t>is described by a set of conditions that each rule in the grammar must satisfy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Context-free grammar is in CNF if each rule has one of the following forms: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BC	at most 2 symbols on right side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ym typeface="Wingdings" pitchFamily="2" charset="2"/>
              </a:rPr>
              <a:t>A  a, or	terminal symbol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l-GR" dirty="0">
                <a:sym typeface="Wingdings" pitchFamily="2" charset="2"/>
              </a:rPr>
              <a:t>λ</a:t>
            </a:r>
            <a:r>
              <a:rPr lang="en-US" dirty="0">
                <a:sym typeface="Wingdings" pitchFamily="2" charset="2"/>
              </a:rPr>
              <a:t>		null string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ym typeface="Wingdings" pitchFamily="2" charset="2"/>
              </a:rPr>
              <a:t>where B, C   </a:t>
            </a:r>
            <a:r>
              <a:rPr lang="az-Cyrl-AZ" dirty="0">
                <a:sym typeface="Wingdings" pitchFamily="2" charset="2"/>
              </a:rPr>
              <a:t>Є</a:t>
            </a:r>
            <a:r>
              <a:rPr lang="en-US" dirty="0">
                <a:sym typeface="Wingdings" pitchFamily="2" charset="2"/>
              </a:rPr>
              <a:t>  V – {S}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00400"/>
            <a:ext cx="8229600" cy="11430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67C-A6EC-440D-9047-63C7309151E0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15636EB-B434-430C-9482-AFB96B0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51C5FC7-1EB3-4BFB-8A61-754C0AB3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row corresponds to one length of substrings</a:t>
            </a:r>
          </a:p>
          <a:p>
            <a:pPr lvl="1"/>
            <a:r>
              <a:rPr lang="en-US" altLang="en-US"/>
              <a:t>Bottom Row – Strings of length 1</a:t>
            </a:r>
          </a:p>
          <a:p>
            <a:pPr lvl="1"/>
            <a:r>
              <a:rPr lang="en-US" altLang="en-US"/>
              <a:t>Second from Bottom Row – Strings of length 2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/>
              <a:t>				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/>
              <a:t>				.</a:t>
            </a:r>
          </a:p>
          <a:p>
            <a:pPr lvl="1"/>
            <a:r>
              <a:rPr lang="en-US" altLang="en-US"/>
              <a:t>Top Row – string ‘w’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D0FA1E2-F89A-443C-BD9D-0552B743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4DDB8B3-E6A4-4B2D-B7AA-2DB977FB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i, i</a:t>
            </a:r>
            <a:r>
              <a:rPr lang="en-US" altLang="en-US" b="1"/>
              <a:t> </a:t>
            </a:r>
            <a:r>
              <a:rPr lang="en-US" altLang="en-US"/>
              <a:t>is the set of variables A such that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A </a:t>
            </a:r>
            <a:r>
              <a:rPr lang="en-US" altLang="en-US">
                <a:sym typeface="Wingdings" panose="05000000000000000000" pitchFamily="2" charset="2"/>
              </a:rPr>
              <a:t> w</a:t>
            </a:r>
            <a:r>
              <a:rPr lang="en-US" altLang="en-US" baseline="-25000">
                <a:sym typeface="Wingdings" panose="05000000000000000000" pitchFamily="2" charset="2"/>
              </a:rPr>
              <a:t>i</a:t>
            </a:r>
            <a:r>
              <a:rPr lang="en-US" altLang="en-US">
                <a:sym typeface="Wingdings" panose="05000000000000000000" pitchFamily="2" charset="2"/>
              </a:rPr>
              <a:t> is a production of G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Compare at most n pairs of previously computed sets: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>
                <a:sym typeface="Wingdings" panose="05000000000000000000" pitchFamily="2" charset="2"/>
              </a:rPr>
              <a:t>(</a:t>
            </a:r>
            <a:r>
              <a:rPr lang="en-US" altLang="en-US" b="1"/>
              <a:t>X</a:t>
            </a:r>
            <a:r>
              <a:rPr lang="en-US" altLang="en-US" b="1" baseline="-25000"/>
              <a:t>i, i</a:t>
            </a:r>
            <a:r>
              <a:rPr lang="en-US" altLang="en-US" b="1"/>
              <a:t> , X</a:t>
            </a:r>
            <a:r>
              <a:rPr lang="en-US" altLang="en-US" b="1" baseline="-25000"/>
              <a:t>i+1, j</a:t>
            </a:r>
            <a:r>
              <a:rPr lang="en-US" altLang="en-US" b="1"/>
              <a:t> </a:t>
            </a:r>
            <a:r>
              <a:rPr lang="en-US" altLang="en-US">
                <a:sym typeface="Wingdings" panose="05000000000000000000" pitchFamily="2" charset="2"/>
              </a:rPr>
              <a:t>), (</a:t>
            </a:r>
            <a:r>
              <a:rPr lang="en-US" altLang="en-US" b="1"/>
              <a:t>X</a:t>
            </a:r>
            <a:r>
              <a:rPr lang="en-US" altLang="en-US" b="1" baseline="-25000"/>
              <a:t>i, i+1</a:t>
            </a:r>
            <a:r>
              <a:rPr lang="en-US" altLang="en-US" b="1"/>
              <a:t> , X</a:t>
            </a:r>
            <a:r>
              <a:rPr lang="en-US" altLang="en-US" b="1" baseline="-25000"/>
              <a:t>i+2, j</a:t>
            </a:r>
            <a:r>
              <a:rPr lang="en-US" altLang="en-US" b="1"/>
              <a:t> </a:t>
            </a:r>
            <a:r>
              <a:rPr lang="en-US" altLang="en-US">
                <a:sym typeface="Wingdings" panose="05000000000000000000" pitchFamily="2" charset="2"/>
              </a:rPr>
              <a:t>) … (</a:t>
            </a:r>
            <a:r>
              <a:rPr lang="en-US" altLang="en-US" b="1"/>
              <a:t>X</a:t>
            </a:r>
            <a:r>
              <a:rPr lang="en-US" altLang="en-US" b="1" baseline="-25000"/>
              <a:t>i, j-1</a:t>
            </a:r>
            <a:r>
              <a:rPr lang="en-US" altLang="en-US" b="1"/>
              <a:t> , X</a:t>
            </a:r>
            <a:r>
              <a:rPr lang="en-US" altLang="en-US" b="1" baseline="-25000"/>
              <a:t>j, j</a:t>
            </a:r>
            <a:r>
              <a:rPr lang="en-US" altLang="en-US" b="1"/>
              <a:t> )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55AAA2E-F9FB-4D40-9888-45F1D45A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B9B91A-CD91-4BF4-BA7A-60CDDB7437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1, 1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62" name="TextBox 4">
            <a:extLst>
              <a:ext uri="{FF2B5EF4-FFF2-40B4-BE49-F238E27FC236}">
                <a16:creationId xmlns:a16="http://schemas.microsoft.com/office/drawing/2014/main" id="{C72614CD-A37E-4D47-A9D8-93F6D1E4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549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/>
              <a:t>Table for string ‘</a:t>
            </a:r>
            <a:r>
              <a:rPr lang="en-US" altLang="en-US" sz="2800" b="1"/>
              <a:t>w</a:t>
            </a:r>
            <a:r>
              <a:rPr lang="en-US" altLang="en-US" sz="2800"/>
              <a:t>’ that has  length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CFFE7-4B9F-467E-861F-DA2AFFFA06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1, 1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85" name="Title 1">
            <a:extLst>
              <a:ext uri="{FF2B5EF4-FFF2-40B4-BE49-F238E27FC236}">
                <a16:creationId xmlns:a16="http://schemas.microsoft.com/office/drawing/2014/main" id="{3458D1DE-14E1-4395-8F2E-734D296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sp>
        <p:nvSpPr>
          <p:cNvPr id="10286" name="TextBox 4">
            <a:extLst>
              <a:ext uri="{FF2B5EF4-FFF2-40B4-BE49-F238E27FC236}">
                <a16:creationId xmlns:a16="http://schemas.microsoft.com/office/drawing/2014/main" id="{FEC9E9CD-1795-4DF8-A908-0296871C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4351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/>
              <a:t>Looking for pairs to compare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5E36D-B3AD-4132-9A36-B2C66ABB8BA6}"/>
              </a:ext>
            </a:extLst>
          </p:cNvPr>
          <p:cNvCxnSpPr/>
          <p:nvPr/>
        </p:nvCxnSpPr>
        <p:spPr>
          <a:xfrm rot="5400000" flipH="1" flipV="1">
            <a:off x="230188" y="2971800"/>
            <a:ext cx="197961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4BD0FF-5439-4722-8BC6-6924AB95DC91}"/>
              </a:ext>
            </a:extLst>
          </p:cNvPr>
          <p:cNvSpPr/>
          <p:nvPr/>
        </p:nvSpPr>
        <p:spPr>
          <a:xfrm>
            <a:off x="1143000" y="17526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5FA5F-9D57-4852-9E63-70A31110D421}"/>
              </a:ext>
            </a:extLst>
          </p:cNvPr>
          <p:cNvCxnSpPr/>
          <p:nvPr/>
        </p:nvCxnSpPr>
        <p:spPr>
          <a:xfrm>
            <a:off x="1524000" y="1905000"/>
            <a:ext cx="5943600" cy="1905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953FB-E9C5-40B1-9E23-8D1F6130FC16}"/>
              </a:ext>
            </a:extLst>
          </p:cNvPr>
          <p:cNvCxnSpPr/>
          <p:nvPr/>
        </p:nvCxnSpPr>
        <p:spPr>
          <a:xfrm rot="5400000" flipH="1" flipV="1">
            <a:off x="1104900" y="2476500"/>
            <a:ext cx="1676400" cy="12954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E2EDF0-F8A9-46A2-8FEF-1339A02B417D}"/>
              </a:ext>
            </a:extLst>
          </p:cNvPr>
          <p:cNvCxnSpPr/>
          <p:nvPr/>
        </p:nvCxnSpPr>
        <p:spPr>
          <a:xfrm flipV="1">
            <a:off x="1295400" y="2895600"/>
            <a:ext cx="3048000" cy="6096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23F3BE-8C9B-4018-A80C-633E19C342E7}"/>
              </a:ext>
            </a:extLst>
          </p:cNvPr>
          <p:cNvCxnSpPr/>
          <p:nvPr/>
        </p:nvCxnSpPr>
        <p:spPr>
          <a:xfrm>
            <a:off x="1371600" y="2895600"/>
            <a:ext cx="4648200" cy="5334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D1911C-DBD4-41E9-A31D-EED226A38FAF}"/>
              </a:ext>
            </a:extLst>
          </p:cNvPr>
          <p:cNvCxnSpPr/>
          <p:nvPr/>
        </p:nvCxnSpPr>
        <p:spPr>
          <a:xfrm>
            <a:off x="1295400" y="2286000"/>
            <a:ext cx="6096000" cy="17526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3157</Words>
  <Application>Microsoft Office PowerPoint</Application>
  <PresentationFormat>On-screen Show (4:3)</PresentationFormat>
  <Paragraphs>779</Paragraphs>
  <Slides>50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新細明體</vt:lpstr>
      <vt:lpstr>Arial</vt:lpstr>
      <vt:lpstr>Calibri</vt:lpstr>
      <vt:lpstr>Times New Roman</vt:lpstr>
      <vt:lpstr>Wingdings</vt:lpstr>
      <vt:lpstr>Office Theme</vt:lpstr>
      <vt:lpstr>Theory of Computation CSE 3101</vt:lpstr>
      <vt:lpstr>The CYK Algorithm</vt:lpstr>
      <vt:lpstr>The CYK Algorithm</vt:lpstr>
      <vt:lpstr>The CYK Algorithm Basics</vt:lpstr>
      <vt:lpstr>Chomsky Normal Form</vt:lpstr>
      <vt:lpstr>Construct a Triangular Table</vt:lpstr>
      <vt:lpstr>Construct a Triangular Table</vt:lpstr>
      <vt:lpstr>Construct a Triangular Table</vt:lpstr>
      <vt:lpstr>Construct a Triangular Table</vt:lpstr>
      <vt:lpstr>CYK Algorithm - Example</vt:lpstr>
      <vt:lpstr>CYK Algorithm – Idea (1)</vt:lpstr>
      <vt:lpstr>CYK Algorithm – Idea (1)</vt:lpstr>
      <vt:lpstr>CYK Algorithm – Idea (1) </vt:lpstr>
      <vt:lpstr>CYK Algorithm – Idea (2) </vt:lpstr>
      <vt:lpstr>CYK Algorithm – Substring</vt:lpstr>
      <vt:lpstr>CYK Algorithm – Table</vt:lpstr>
      <vt:lpstr>CYK Algorithm – Table</vt:lpstr>
      <vt:lpstr>CYK Algorithm 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 – Parse Tree</vt:lpstr>
      <vt:lpstr>Example (Result)</vt:lpstr>
      <vt:lpstr>CYK Algorithm – Parse Tree</vt:lpstr>
      <vt:lpstr>CYK Algorithm – Parse Tree</vt:lpstr>
      <vt:lpstr>Example (Result)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Final Triangular Table</vt:lpstr>
      <vt:lpstr>Example (Result)</vt:lpstr>
      <vt:lpstr>Thanks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CSC3130 Tutorial 4</dc:title>
  <dc:creator>chhung</dc:creator>
  <cp:lastModifiedBy>Rayhan</cp:lastModifiedBy>
  <cp:revision>105</cp:revision>
  <dcterms:created xsi:type="dcterms:W3CDTF">2009-10-05T09:19:33Z</dcterms:created>
  <dcterms:modified xsi:type="dcterms:W3CDTF">2023-08-27T16:54:31Z</dcterms:modified>
</cp:coreProperties>
</file>