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57" r:id="rId3"/>
    <p:sldId id="280" r:id="rId4"/>
    <p:sldId id="279" r:id="rId5"/>
    <p:sldId id="260" r:id="rId6"/>
    <p:sldId id="261" r:id="rId7"/>
    <p:sldId id="262" r:id="rId8"/>
    <p:sldId id="264" r:id="rId9"/>
    <p:sldId id="281" r:id="rId10"/>
    <p:sldId id="266" r:id="rId11"/>
    <p:sldId id="282" r:id="rId12"/>
    <p:sldId id="265" r:id="rId13"/>
    <p:sldId id="283" r:id="rId14"/>
    <p:sldId id="284" r:id="rId15"/>
    <p:sldId id="285" r:id="rId16"/>
    <p:sldId id="269" r:id="rId17"/>
    <p:sldId id="286" r:id="rId18"/>
    <p:sldId id="287" r:id="rId19"/>
    <p:sldId id="270" r:id="rId20"/>
    <p:sldId id="288" r:id="rId21"/>
    <p:sldId id="273" r:id="rId22"/>
    <p:sldId id="274" r:id="rId23"/>
    <p:sldId id="275" r:id="rId24"/>
    <p:sldId id="290" r:id="rId25"/>
    <p:sldId id="277" r:id="rId2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ul Islam Rafi" initials="AIR" lastIdx="1" clrIdx="0">
    <p:extLst>
      <p:ext uri="{19B8F6BF-5375-455C-9EA6-DF929625EA0E}">
        <p15:presenceInfo xmlns:p15="http://schemas.microsoft.com/office/powerpoint/2012/main" userId="4ce1edae33ed80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6653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28B33-3BDE-4555-9BC5-AF2DDD41A5F1}"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3F2ED-2E63-47C1-8FE7-C9F4A79EDD24}" type="slidenum">
              <a:rPr lang="en-US" smtClean="0"/>
              <a:t>‹#›</a:t>
            </a:fld>
            <a:endParaRPr lang="en-US"/>
          </a:p>
        </p:txBody>
      </p:sp>
    </p:spTree>
    <p:extLst>
      <p:ext uri="{BB962C8B-B14F-4D97-AF65-F5344CB8AC3E}">
        <p14:creationId xmlns:p14="http://schemas.microsoft.com/office/powerpoint/2010/main" val="108639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B09881B6-A5F5-4D8F-9D80-F5619E8A560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705B5FE5-C689-4D49-B0F8-2585795362B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effectLst/>
                <a:latin typeface="+mj-lt"/>
              </a:rPr>
              <a:t>Imagine training a neural network is like teaching a student. Backpropagation is </a:t>
            </a:r>
          </a:p>
          <a:p>
            <a:pPr algn="just"/>
            <a:r>
              <a:rPr lang="en-US" b="0" i="0" dirty="0">
                <a:effectLst/>
                <a:latin typeface="+mj-lt"/>
              </a:rPr>
              <a:t>like correcting the student's mistakes after a practice session. The student (neural network) </a:t>
            </a:r>
          </a:p>
          <a:p>
            <a:pPr algn="just"/>
            <a:r>
              <a:rPr lang="en-US" b="0" i="0" dirty="0">
                <a:effectLst/>
                <a:latin typeface="+mj-lt"/>
              </a:rPr>
              <a:t>attempts to solve a problem and gets an answer. Then, the teacher (backpropagation) checks </a:t>
            </a:r>
          </a:p>
          <a:p>
            <a:pPr algn="just"/>
            <a:r>
              <a:rPr lang="en-US" b="0" i="0" dirty="0">
                <a:effectLst/>
                <a:latin typeface="+mj-lt"/>
              </a:rPr>
              <a:t>the answer against the correct one and points out the mistakes made.</a:t>
            </a:r>
          </a:p>
          <a:p>
            <a:pPr algn="just"/>
            <a:endParaRPr lang="en-US" dirty="0">
              <a:latin typeface="+mj-lt"/>
            </a:endParaRPr>
          </a:p>
          <a:p>
            <a:r>
              <a:rPr lang="en-US" b="0" i="0" dirty="0">
                <a:solidFill>
                  <a:srgbClr val="D1D5DB"/>
                </a:solidFill>
                <a:effectLst/>
                <a:latin typeface="Söhne"/>
              </a:rPr>
              <a:t>Using the feedback from the teacher, the student adjusts their understanding and learns from the errors.</a:t>
            </a:r>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18</a:t>
            </a:fld>
            <a:endParaRPr lang="en-US"/>
          </a:p>
        </p:txBody>
      </p:sp>
    </p:spTree>
    <p:extLst>
      <p:ext uri="{BB962C8B-B14F-4D97-AF65-F5344CB8AC3E}">
        <p14:creationId xmlns:p14="http://schemas.microsoft.com/office/powerpoint/2010/main" val="49240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dirty="0"/>
              <a:t>If we can not apply the activation function to the neural network </a:t>
            </a:r>
          </a:p>
          <a:p>
            <a:r>
              <a:rPr lang="en-US" sz="1200" b="1" i="1" dirty="0"/>
              <a:t>then it can not capture the non linear data only capture the linear data.</a:t>
            </a:r>
          </a:p>
          <a:p>
            <a:pPr algn="just"/>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19</a:t>
            </a:fld>
            <a:endParaRPr lang="en-US"/>
          </a:p>
        </p:txBody>
      </p:sp>
    </p:spTree>
    <p:extLst>
      <p:ext uri="{BB962C8B-B14F-4D97-AF65-F5344CB8AC3E}">
        <p14:creationId xmlns:p14="http://schemas.microsoft.com/office/powerpoint/2010/main" val="4062940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dirty="0"/>
              <a:t>If we can not apply the activation function to the neural network </a:t>
            </a:r>
          </a:p>
          <a:p>
            <a:r>
              <a:rPr lang="en-US" sz="1200" b="1" i="1" dirty="0"/>
              <a:t>then it can not capture the non linear data only capture the linear data.</a:t>
            </a:r>
          </a:p>
          <a:p>
            <a:pPr algn="just"/>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20</a:t>
            </a:fld>
            <a:endParaRPr lang="en-US"/>
          </a:p>
        </p:txBody>
      </p:sp>
    </p:spTree>
    <p:extLst>
      <p:ext uri="{BB962C8B-B14F-4D97-AF65-F5344CB8AC3E}">
        <p14:creationId xmlns:p14="http://schemas.microsoft.com/office/powerpoint/2010/main" val="357915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21</a:t>
            </a:fld>
            <a:endParaRPr lang="en-US"/>
          </a:p>
        </p:txBody>
      </p:sp>
    </p:spTree>
    <p:extLst>
      <p:ext uri="{BB962C8B-B14F-4D97-AF65-F5344CB8AC3E}">
        <p14:creationId xmlns:p14="http://schemas.microsoft.com/office/powerpoint/2010/main" val="405287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Advantages:</a:t>
            </a:r>
          </a:p>
          <a:p>
            <a:pPr marL="228600" indent="-228600" algn="just">
              <a:buAutoNum type="arabicPeriod"/>
            </a:pPr>
            <a:r>
              <a:rPr lang="en-US" dirty="0"/>
              <a:t>Non-linear</a:t>
            </a:r>
          </a:p>
          <a:p>
            <a:pPr marL="228600" indent="-228600" algn="just">
              <a:buAutoNum type="arabicPeriod"/>
            </a:pPr>
            <a:r>
              <a:rPr lang="en-US" dirty="0"/>
              <a:t>Differentiable.</a:t>
            </a:r>
          </a:p>
          <a:p>
            <a:pPr marL="228600" indent="-228600" algn="just">
              <a:buAutoNum type="arabicPeriod"/>
            </a:pPr>
            <a:r>
              <a:rPr lang="en-US" dirty="0"/>
              <a:t>Zero Centered.</a:t>
            </a:r>
          </a:p>
        </p:txBody>
      </p:sp>
      <p:sp>
        <p:nvSpPr>
          <p:cNvPr id="4" name="Slide Number Placeholder 3"/>
          <p:cNvSpPr>
            <a:spLocks noGrp="1"/>
          </p:cNvSpPr>
          <p:nvPr>
            <p:ph type="sldNum" sz="quarter" idx="5"/>
          </p:nvPr>
        </p:nvSpPr>
        <p:spPr/>
        <p:txBody>
          <a:bodyPr/>
          <a:lstStyle/>
          <a:p>
            <a:fld id="{B513F2ED-2E63-47C1-8FE7-C9F4A79EDD24}" type="slidenum">
              <a:rPr lang="en-US" smtClean="0"/>
              <a:t>22</a:t>
            </a:fld>
            <a:endParaRPr lang="en-US"/>
          </a:p>
        </p:txBody>
      </p:sp>
    </p:spTree>
    <p:extLst>
      <p:ext uri="{BB962C8B-B14F-4D97-AF65-F5344CB8AC3E}">
        <p14:creationId xmlns:p14="http://schemas.microsoft.com/office/powerpoint/2010/main" val="280547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23</a:t>
            </a:fld>
            <a:endParaRPr lang="en-US"/>
          </a:p>
        </p:txBody>
      </p:sp>
    </p:spTree>
    <p:extLst>
      <p:ext uri="{BB962C8B-B14F-4D97-AF65-F5344CB8AC3E}">
        <p14:creationId xmlns:p14="http://schemas.microsoft.com/office/powerpoint/2010/main" val="39811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24</a:t>
            </a:fld>
            <a:endParaRPr lang="en-US"/>
          </a:p>
        </p:txBody>
      </p:sp>
    </p:spTree>
    <p:extLst>
      <p:ext uri="{BB962C8B-B14F-4D97-AF65-F5344CB8AC3E}">
        <p14:creationId xmlns:p14="http://schemas.microsoft.com/office/powerpoint/2010/main" val="188084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Suppose we want to build a neural network to predict a student's CGPA based on their previous semester's grades.</a:t>
            </a:r>
          </a:p>
          <a:p>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Each input neuron represents a different course grade from the previous semester (e.g., Math, English, Science).</a:t>
            </a:r>
          </a:p>
          <a:p>
            <a:pPr algn="l">
              <a:buFont typeface="Arial" panose="020B0604020202020204" pitchFamily="34" charset="0"/>
              <a:buChar char="•"/>
            </a:pPr>
            <a:r>
              <a:rPr lang="en-US" b="0" i="0" dirty="0">
                <a:solidFill>
                  <a:srgbClr val="D1D5DB"/>
                </a:solidFill>
                <a:effectLst/>
                <a:latin typeface="Söhne"/>
              </a:rPr>
              <a:t>The values fed into the network will be the corresponding grades.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 have one or more hidden layers that contain neurons responsible for processing the input data.</a:t>
            </a:r>
          </a:p>
          <a:p>
            <a:pPr algn="l">
              <a:buFont typeface="Arial" panose="020B0604020202020204" pitchFamily="34" charset="0"/>
              <a:buChar char="•"/>
            </a:pPr>
            <a:r>
              <a:rPr lang="en-US" b="0" i="0" dirty="0">
                <a:solidFill>
                  <a:srgbClr val="D1D5DB"/>
                </a:solidFill>
                <a:effectLst/>
                <a:latin typeface="Söhne"/>
              </a:rPr>
              <a:t>Each neuron in the hidden layer has its own set of weights.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Let's consider a single neuron in the first hidden layer.</a:t>
            </a:r>
          </a:p>
          <a:p>
            <a:pPr algn="l">
              <a:buFont typeface="Arial" panose="020B0604020202020204" pitchFamily="34" charset="0"/>
              <a:buChar char="•"/>
            </a:pPr>
            <a:r>
              <a:rPr lang="en-US" b="0" i="0" dirty="0">
                <a:solidFill>
                  <a:srgbClr val="D1D5DB"/>
                </a:solidFill>
                <a:effectLst/>
                <a:latin typeface="Söhne"/>
              </a:rPr>
              <a:t>It receives inputs from the input layer (grades of Math, English, and Science).</a:t>
            </a:r>
          </a:p>
          <a:p>
            <a:pPr algn="l">
              <a:buFont typeface="Arial" panose="020B0604020202020204" pitchFamily="34" charset="0"/>
              <a:buChar char="•"/>
            </a:pPr>
            <a:r>
              <a:rPr lang="en-US" b="0" i="0" dirty="0">
                <a:solidFill>
                  <a:srgbClr val="D1D5DB"/>
                </a:solidFill>
                <a:effectLst/>
                <a:latin typeface="Söhne"/>
              </a:rPr>
              <a:t>The weights connecting the inputs to this neuron might be:</a:t>
            </a:r>
          </a:p>
          <a:p>
            <a:pPr marL="742950" lvl="1" indent="-285750" algn="l">
              <a:buFont typeface="Arial" panose="020B0604020202020204" pitchFamily="34" charset="0"/>
              <a:buChar char="•"/>
            </a:pPr>
            <a:r>
              <a:rPr lang="en-US" b="0" i="0" dirty="0">
                <a:solidFill>
                  <a:srgbClr val="D1D5DB"/>
                </a:solidFill>
                <a:effectLst/>
                <a:latin typeface="Söhne"/>
              </a:rPr>
              <a:t>Math Grade Weight = 0.4</a:t>
            </a:r>
          </a:p>
          <a:p>
            <a:pPr marL="742950" lvl="1" indent="-285750" algn="l">
              <a:buFont typeface="Arial" panose="020B0604020202020204" pitchFamily="34" charset="0"/>
              <a:buChar char="•"/>
            </a:pPr>
            <a:r>
              <a:rPr lang="en-US" b="0" i="0" dirty="0">
                <a:solidFill>
                  <a:srgbClr val="D1D5DB"/>
                </a:solidFill>
                <a:effectLst/>
                <a:latin typeface="Söhne"/>
              </a:rPr>
              <a:t>English Grade Weight = 0.6</a:t>
            </a:r>
          </a:p>
          <a:p>
            <a:pPr marL="742950" lvl="1" indent="-285750" algn="l">
              <a:buFont typeface="Arial" panose="020B0604020202020204" pitchFamily="34" charset="0"/>
              <a:buChar char="•"/>
            </a:pPr>
            <a:r>
              <a:rPr lang="en-US" b="0" i="0" dirty="0">
                <a:solidFill>
                  <a:srgbClr val="D1D5DB"/>
                </a:solidFill>
                <a:effectLst/>
                <a:latin typeface="Söhne"/>
              </a:rPr>
              <a:t>Science Grade Weight = 0.2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weighted sum is calculated as follows :Weighted Sum = (Math Grade * 0.4) + (English Grade * 0.6) + (Science Grade * 0.2)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final output layer consists of a single neuron representing the predicted CGPA.</a:t>
            </a:r>
          </a:p>
          <a:p>
            <a:pPr algn="l">
              <a:buFont typeface="Arial" panose="020B0604020202020204" pitchFamily="34" charset="0"/>
              <a:buChar char="•"/>
            </a:pPr>
            <a:r>
              <a:rPr lang="en-US" b="0" i="0" dirty="0">
                <a:solidFill>
                  <a:srgbClr val="D1D5DB"/>
                </a:solidFill>
                <a:effectLst/>
                <a:latin typeface="Söhne"/>
              </a:rPr>
              <a:t>The outputs from the previous layer are used as inputs, and their weights are determined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Conclusion:</a:t>
            </a:r>
          </a:p>
          <a:p>
            <a:pPr lvl="1" algn="l">
              <a:buFont typeface="Arial" panose="020B0604020202020204" pitchFamily="34" charset="0"/>
              <a:buChar char="•"/>
            </a:pPr>
            <a:r>
              <a:rPr lang="en-US" b="0" i="0" dirty="0">
                <a:solidFill>
                  <a:srgbClr val="D1D5DB"/>
                </a:solidFill>
                <a:effectLst/>
                <a:latin typeface="Söhne"/>
              </a:rPr>
              <a:t>Weights in the neural network determine the importance or contribution of each input feature to the final CGPA prediction.</a:t>
            </a:r>
          </a:p>
          <a:p>
            <a:pPr lvl="1" algn="l">
              <a:buFont typeface="Arial" panose="020B0604020202020204" pitchFamily="34" charset="0"/>
              <a:buChar char="•"/>
            </a:pPr>
            <a:r>
              <a:rPr lang="en-US" b="0" i="0" dirty="0">
                <a:solidFill>
                  <a:srgbClr val="D1D5DB"/>
                </a:solidFill>
                <a:effectLst/>
                <a:latin typeface="Söhne"/>
              </a:rPr>
              <a:t>Adjusting the weights optimizes the network's ability to make accurate CGPA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10</a:t>
            </a:fld>
            <a:endParaRPr lang="en-US"/>
          </a:p>
        </p:txBody>
      </p:sp>
    </p:spTree>
    <p:extLst>
      <p:ext uri="{BB962C8B-B14F-4D97-AF65-F5344CB8AC3E}">
        <p14:creationId xmlns:p14="http://schemas.microsoft.com/office/powerpoint/2010/main" val="33895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Suppose we want to build a neural network to predict a student's CGPA based on their previous semester's grades.</a:t>
            </a:r>
          </a:p>
          <a:p>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Each input neuron represents a different course grade from the previous semester (e.g., Math, English, Science).</a:t>
            </a:r>
          </a:p>
          <a:p>
            <a:pPr algn="l">
              <a:buFont typeface="Arial" panose="020B0604020202020204" pitchFamily="34" charset="0"/>
              <a:buChar char="•"/>
            </a:pPr>
            <a:r>
              <a:rPr lang="en-US" b="0" i="0" dirty="0">
                <a:solidFill>
                  <a:srgbClr val="D1D5DB"/>
                </a:solidFill>
                <a:effectLst/>
                <a:latin typeface="Söhne"/>
              </a:rPr>
              <a:t>The values fed into the network will be the corresponding grades.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 have one or more hidden layers that contain neurons responsible for processing the input data.</a:t>
            </a:r>
          </a:p>
          <a:p>
            <a:pPr algn="l">
              <a:buFont typeface="Arial" panose="020B0604020202020204" pitchFamily="34" charset="0"/>
              <a:buChar char="•"/>
            </a:pPr>
            <a:r>
              <a:rPr lang="en-US" b="0" i="0" dirty="0">
                <a:solidFill>
                  <a:srgbClr val="D1D5DB"/>
                </a:solidFill>
                <a:effectLst/>
                <a:latin typeface="Söhne"/>
              </a:rPr>
              <a:t>Each neuron in the hidden layer has its own set of weights.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Let's consider a single neuron in the first hidden layer.</a:t>
            </a:r>
          </a:p>
          <a:p>
            <a:pPr algn="l">
              <a:buFont typeface="Arial" panose="020B0604020202020204" pitchFamily="34" charset="0"/>
              <a:buChar char="•"/>
            </a:pPr>
            <a:r>
              <a:rPr lang="en-US" b="0" i="0" dirty="0">
                <a:solidFill>
                  <a:srgbClr val="D1D5DB"/>
                </a:solidFill>
                <a:effectLst/>
                <a:latin typeface="Söhne"/>
              </a:rPr>
              <a:t>It receives inputs from the input layer (grades of Math, English, and Science).</a:t>
            </a:r>
          </a:p>
          <a:p>
            <a:pPr algn="l">
              <a:buFont typeface="Arial" panose="020B0604020202020204" pitchFamily="34" charset="0"/>
              <a:buChar char="•"/>
            </a:pPr>
            <a:r>
              <a:rPr lang="en-US" b="0" i="0" dirty="0">
                <a:solidFill>
                  <a:srgbClr val="D1D5DB"/>
                </a:solidFill>
                <a:effectLst/>
                <a:latin typeface="Söhne"/>
              </a:rPr>
              <a:t>The weights connecting the inputs to this neuron might be:</a:t>
            </a:r>
          </a:p>
          <a:p>
            <a:pPr marL="742950" lvl="1" indent="-285750" algn="l">
              <a:buFont typeface="Arial" panose="020B0604020202020204" pitchFamily="34" charset="0"/>
              <a:buChar char="•"/>
            </a:pPr>
            <a:r>
              <a:rPr lang="en-US" b="0" i="0" dirty="0">
                <a:solidFill>
                  <a:srgbClr val="D1D5DB"/>
                </a:solidFill>
                <a:effectLst/>
                <a:latin typeface="Söhne"/>
              </a:rPr>
              <a:t>Math Grade Weight = 0.4</a:t>
            </a:r>
          </a:p>
          <a:p>
            <a:pPr marL="742950" lvl="1" indent="-285750" algn="l">
              <a:buFont typeface="Arial" panose="020B0604020202020204" pitchFamily="34" charset="0"/>
              <a:buChar char="•"/>
            </a:pPr>
            <a:r>
              <a:rPr lang="en-US" b="0" i="0" dirty="0">
                <a:solidFill>
                  <a:srgbClr val="D1D5DB"/>
                </a:solidFill>
                <a:effectLst/>
                <a:latin typeface="Söhne"/>
              </a:rPr>
              <a:t>English Grade Weight = 0.6</a:t>
            </a:r>
          </a:p>
          <a:p>
            <a:pPr marL="742950" lvl="1" indent="-285750" algn="l">
              <a:buFont typeface="Arial" panose="020B0604020202020204" pitchFamily="34" charset="0"/>
              <a:buChar char="•"/>
            </a:pPr>
            <a:r>
              <a:rPr lang="en-US" b="0" i="0" dirty="0">
                <a:solidFill>
                  <a:srgbClr val="D1D5DB"/>
                </a:solidFill>
                <a:effectLst/>
                <a:latin typeface="Söhne"/>
              </a:rPr>
              <a:t>Science Grade Weight = 0.2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weighted sum is calculated as follows :Weighted Sum = (Math Grade * 0.4) + (English Grade * 0.6) + (Science Grade * 0.2)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final output layer consists of a single neuron representing the predicted CGPA.</a:t>
            </a:r>
          </a:p>
          <a:p>
            <a:pPr algn="l">
              <a:buFont typeface="Arial" panose="020B0604020202020204" pitchFamily="34" charset="0"/>
              <a:buChar char="•"/>
            </a:pPr>
            <a:r>
              <a:rPr lang="en-US" b="0" i="0" dirty="0">
                <a:solidFill>
                  <a:srgbClr val="D1D5DB"/>
                </a:solidFill>
                <a:effectLst/>
                <a:latin typeface="Söhne"/>
              </a:rPr>
              <a:t>The outputs from the previous layer are used as inputs, and their weights are determined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Conclusion:</a:t>
            </a:r>
          </a:p>
          <a:p>
            <a:pPr lvl="1" algn="l">
              <a:buFont typeface="Arial" panose="020B0604020202020204" pitchFamily="34" charset="0"/>
              <a:buChar char="•"/>
            </a:pPr>
            <a:r>
              <a:rPr lang="en-US" b="0" i="0" dirty="0">
                <a:solidFill>
                  <a:srgbClr val="D1D5DB"/>
                </a:solidFill>
                <a:effectLst/>
                <a:latin typeface="Söhne"/>
              </a:rPr>
              <a:t>Weights in the neural network determine the importance or contribution of each input feature to the final CGPA prediction.</a:t>
            </a:r>
          </a:p>
          <a:p>
            <a:pPr lvl="1" algn="l">
              <a:buFont typeface="Arial" panose="020B0604020202020204" pitchFamily="34" charset="0"/>
              <a:buChar char="•"/>
            </a:pPr>
            <a:r>
              <a:rPr lang="en-US" b="0" i="0" dirty="0">
                <a:solidFill>
                  <a:srgbClr val="D1D5DB"/>
                </a:solidFill>
                <a:effectLst/>
                <a:latin typeface="Söhne"/>
              </a:rPr>
              <a:t>Adjusting the weights optimizes the network's ability to make accurate CGPA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11</a:t>
            </a:fld>
            <a:endParaRPr lang="en-US"/>
          </a:p>
        </p:txBody>
      </p:sp>
    </p:spTree>
    <p:extLst>
      <p:ext uri="{BB962C8B-B14F-4D97-AF65-F5344CB8AC3E}">
        <p14:creationId xmlns:p14="http://schemas.microsoft.com/office/powerpoint/2010/main" val="1631241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this scenario, we have a neural network with a single input feature: the number of hours a student studied for the exam. The output of the network will be either a 1 (pass) or 0 (fail).</a:t>
            </a:r>
          </a:p>
          <a:p>
            <a:pPr algn="l"/>
            <a:r>
              <a:rPr lang="en-US" b="0" i="0" dirty="0">
                <a:solidFill>
                  <a:srgbClr val="D1D5DB"/>
                </a:solidFill>
                <a:effectLst/>
                <a:latin typeface="Söhne"/>
              </a:rPr>
              <a:t>Without biases: Suppose the weight assigned to the study hours feature is 0.2. If a student didn't study at all (study hours = 0), the weighted sum of the input would also be zero (0 * 0.2 = 0). Without biases, the output of the network would be zero as well, indicating a predicted failure. In this case, the network would always predict failure when the study hours are zero.</a:t>
            </a:r>
          </a:p>
          <a:p>
            <a:pPr algn="l"/>
            <a:r>
              <a:rPr lang="en-US" b="0" i="0" dirty="0">
                <a:solidFill>
                  <a:srgbClr val="D1D5DB"/>
                </a:solidFill>
                <a:effectLst/>
                <a:latin typeface="Söhne"/>
              </a:rPr>
              <a:t>With biases: Now, let's introduce a bias term of -1. This bias term is added to the weighted sum of the input before passing through the activation function.</a:t>
            </a:r>
          </a:p>
          <a:p>
            <a:pPr algn="l"/>
            <a:r>
              <a:rPr lang="en-US" b="0" i="0" dirty="0">
                <a:solidFill>
                  <a:srgbClr val="D1D5DB"/>
                </a:solidFill>
                <a:effectLst/>
                <a:latin typeface="Söhne"/>
              </a:rPr>
              <a:t>Considering the same scenario where study hours = 0, the weighted sum of the input would still be zero. However, with the bias term, the network's output would be 0 - 1 = -1 instead of zero. This means that even with zero study hours, the network can still predict a non-zero value (-1 in this case), indicating a predicted failure. The bias term allows the network to make non-zero predictions even when the input value is zero.</a:t>
            </a:r>
          </a:p>
          <a:p>
            <a:pPr algn="l"/>
            <a:r>
              <a:rPr lang="en-US" b="0" i="0" dirty="0">
                <a:solidFill>
                  <a:srgbClr val="D1D5DB"/>
                </a:solidFill>
                <a:effectLst/>
                <a:latin typeface="Söhne"/>
              </a:rPr>
              <a:t>In this example, the bias term represents a baseline assumption that even if a student didn't study, there is still a tendency to predict failure. It captures the idea that factors other than study hours, such as prior knowledge or external circumstances, can influence the outcome of the exam.</a:t>
            </a:r>
          </a:p>
          <a:p>
            <a:pPr algn="l"/>
            <a:r>
              <a:rPr lang="en-US" b="0" i="0" dirty="0">
                <a:solidFill>
                  <a:srgbClr val="D1D5DB"/>
                </a:solidFill>
                <a:effectLst/>
                <a:latin typeface="Söhne"/>
              </a:rPr>
              <a:t>The bias term provides flexibility to the neural network, allowing it to make predictions that are not solely determined by the input value and incorporating additional information or tendencies that affect the output.</a:t>
            </a:r>
          </a:p>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12</a:t>
            </a:fld>
            <a:endParaRPr lang="en-US"/>
          </a:p>
        </p:txBody>
      </p:sp>
    </p:spTree>
    <p:extLst>
      <p:ext uri="{BB962C8B-B14F-4D97-AF65-F5344CB8AC3E}">
        <p14:creationId xmlns:p14="http://schemas.microsoft.com/office/powerpoint/2010/main" val="373006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this scenario, we have a neural network with a single input feature: the number of hours a student studied for the exam. The output of the network will be either a 1 (pass) or 0 (fail).</a:t>
            </a:r>
          </a:p>
          <a:p>
            <a:pPr algn="l"/>
            <a:r>
              <a:rPr lang="en-US" b="0" i="0" dirty="0">
                <a:solidFill>
                  <a:srgbClr val="D1D5DB"/>
                </a:solidFill>
                <a:effectLst/>
                <a:latin typeface="Söhne"/>
              </a:rPr>
              <a:t>Without biases: Suppose the weight assigned to the study hours feature is 0.2. If a student didn't study at all (study hours = 0), the weighted sum of the input would also be zero (0 * 0.2 = 0). Without biases, the output of the network would be zero as well, indicating a predicted failure. In this case, the network would always predict failure when the study hours are zero.</a:t>
            </a:r>
          </a:p>
          <a:p>
            <a:pPr algn="l"/>
            <a:r>
              <a:rPr lang="en-US" b="0" i="0" dirty="0">
                <a:solidFill>
                  <a:srgbClr val="D1D5DB"/>
                </a:solidFill>
                <a:effectLst/>
                <a:latin typeface="Söhne"/>
              </a:rPr>
              <a:t>With biases: Now, let's introduce a bias term of -1. This bias term is added to the weighted sum of the input before passing through the activation function.</a:t>
            </a:r>
          </a:p>
          <a:p>
            <a:pPr algn="l"/>
            <a:r>
              <a:rPr lang="en-US" b="0" i="0" dirty="0">
                <a:solidFill>
                  <a:srgbClr val="D1D5DB"/>
                </a:solidFill>
                <a:effectLst/>
                <a:latin typeface="Söhne"/>
              </a:rPr>
              <a:t>Considering the same scenario where study hours = 0, the weighted sum of the input would still be zero. However, with the bias term, the network's output would be 0 - 1 = -1 instead of zero. This means that even with zero study hours, the network can still predict a non-zero value (-1 in this case), indicating a predicted failure. The bias term allows the network to make non-zero predictions even when the input value is zero.</a:t>
            </a:r>
          </a:p>
          <a:p>
            <a:pPr algn="l"/>
            <a:r>
              <a:rPr lang="en-US" b="0" i="0" dirty="0">
                <a:solidFill>
                  <a:srgbClr val="D1D5DB"/>
                </a:solidFill>
                <a:effectLst/>
                <a:latin typeface="Söhne"/>
              </a:rPr>
              <a:t>In this example, the bias term represents a baseline assumption that even if a student didn't study, there is still a tendency to predict failure. It captures the idea that factors other than study hours, such as prior knowledge or external circumstances, can influence the outcome of the exam.</a:t>
            </a:r>
          </a:p>
          <a:p>
            <a:pPr algn="l"/>
            <a:r>
              <a:rPr lang="en-US" b="0" i="0" dirty="0">
                <a:solidFill>
                  <a:srgbClr val="D1D5DB"/>
                </a:solidFill>
                <a:effectLst/>
                <a:latin typeface="Söhne"/>
              </a:rPr>
              <a:t>The bias term provides flexibility to the neural network, allowing it to make predictions that are not solely determined by the input value and incorporating additional information or tendencies that affect the output.</a:t>
            </a:r>
          </a:p>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13</a:t>
            </a:fld>
            <a:endParaRPr lang="en-US"/>
          </a:p>
        </p:txBody>
      </p:sp>
    </p:spTree>
    <p:extLst>
      <p:ext uri="{BB962C8B-B14F-4D97-AF65-F5344CB8AC3E}">
        <p14:creationId xmlns:p14="http://schemas.microsoft.com/office/powerpoint/2010/main" val="149382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14</a:t>
            </a:fld>
            <a:endParaRPr lang="en-US"/>
          </a:p>
        </p:txBody>
      </p:sp>
    </p:spTree>
    <p:extLst>
      <p:ext uri="{BB962C8B-B14F-4D97-AF65-F5344CB8AC3E}">
        <p14:creationId xmlns:p14="http://schemas.microsoft.com/office/powerpoint/2010/main" val="255809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15</a:t>
            </a:fld>
            <a:endParaRPr lang="en-US"/>
          </a:p>
        </p:txBody>
      </p:sp>
    </p:spTree>
    <p:extLst>
      <p:ext uri="{BB962C8B-B14F-4D97-AF65-F5344CB8AC3E}">
        <p14:creationId xmlns:p14="http://schemas.microsoft.com/office/powerpoint/2010/main" val="271047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effectLst/>
                <a:latin typeface="+mj-lt"/>
              </a:rPr>
              <a:t>Imagine training a neural network is like teaching a student. Backpropagation is </a:t>
            </a:r>
          </a:p>
          <a:p>
            <a:pPr algn="just"/>
            <a:r>
              <a:rPr lang="en-US" b="0" i="0" dirty="0">
                <a:effectLst/>
                <a:latin typeface="+mj-lt"/>
              </a:rPr>
              <a:t>like correcting the student's mistakes after a practice session. The student (neural network) </a:t>
            </a:r>
          </a:p>
          <a:p>
            <a:pPr algn="just"/>
            <a:r>
              <a:rPr lang="en-US" b="0" i="0" dirty="0">
                <a:effectLst/>
                <a:latin typeface="+mj-lt"/>
              </a:rPr>
              <a:t>attempts to solve a problem and gets an answer. Then, the teacher (backpropagation) checks </a:t>
            </a:r>
          </a:p>
          <a:p>
            <a:pPr algn="just"/>
            <a:r>
              <a:rPr lang="en-US" b="0" i="0" dirty="0">
                <a:effectLst/>
                <a:latin typeface="+mj-lt"/>
              </a:rPr>
              <a:t>the answer against the correct one and points out the mistakes made.</a:t>
            </a:r>
          </a:p>
          <a:p>
            <a:pPr algn="just"/>
            <a:endParaRPr lang="en-US" dirty="0">
              <a:latin typeface="+mj-lt"/>
            </a:endParaRPr>
          </a:p>
          <a:p>
            <a:r>
              <a:rPr lang="en-US" b="0" i="0" dirty="0">
                <a:solidFill>
                  <a:srgbClr val="D1D5DB"/>
                </a:solidFill>
                <a:effectLst/>
                <a:latin typeface="Söhne"/>
              </a:rPr>
              <a:t>Using the feedback from the teacher, the student adjusts their understanding and learns from the errors.</a:t>
            </a:r>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16</a:t>
            </a:fld>
            <a:endParaRPr lang="en-US"/>
          </a:p>
        </p:txBody>
      </p:sp>
    </p:spTree>
    <p:extLst>
      <p:ext uri="{BB962C8B-B14F-4D97-AF65-F5344CB8AC3E}">
        <p14:creationId xmlns:p14="http://schemas.microsoft.com/office/powerpoint/2010/main" val="327222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effectLst/>
                <a:latin typeface="+mj-lt"/>
              </a:rPr>
              <a:t>Imagine training a neural network is like teaching a student. Backpropagation is </a:t>
            </a:r>
          </a:p>
          <a:p>
            <a:pPr algn="just"/>
            <a:r>
              <a:rPr lang="en-US" b="0" i="0" dirty="0">
                <a:effectLst/>
                <a:latin typeface="+mj-lt"/>
              </a:rPr>
              <a:t>like correcting the student's mistakes after a practice session. The student (neural network) </a:t>
            </a:r>
          </a:p>
          <a:p>
            <a:pPr algn="just"/>
            <a:r>
              <a:rPr lang="en-US" b="0" i="0" dirty="0">
                <a:effectLst/>
                <a:latin typeface="+mj-lt"/>
              </a:rPr>
              <a:t>attempts to solve a problem and gets an answer. Then, the teacher (backpropagation) checks </a:t>
            </a:r>
          </a:p>
          <a:p>
            <a:pPr algn="just"/>
            <a:r>
              <a:rPr lang="en-US" b="0" i="0" dirty="0">
                <a:effectLst/>
                <a:latin typeface="+mj-lt"/>
              </a:rPr>
              <a:t>the answer against the correct one and points out the mistakes made.</a:t>
            </a:r>
          </a:p>
          <a:p>
            <a:pPr algn="just"/>
            <a:endParaRPr lang="en-US" dirty="0">
              <a:latin typeface="+mj-lt"/>
            </a:endParaRPr>
          </a:p>
          <a:p>
            <a:r>
              <a:rPr lang="en-US" b="0" i="0" dirty="0">
                <a:solidFill>
                  <a:srgbClr val="D1D5DB"/>
                </a:solidFill>
                <a:effectLst/>
                <a:latin typeface="Söhne"/>
              </a:rPr>
              <a:t>Using the feedback from the teacher, the student adjusts their understanding and learns from the errors.</a:t>
            </a:r>
            <a:endParaRPr lang="en-US" dirty="0"/>
          </a:p>
        </p:txBody>
      </p:sp>
      <p:sp>
        <p:nvSpPr>
          <p:cNvPr id="4" name="Slide Number Placeholder 3"/>
          <p:cNvSpPr>
            <a:spLocks noGrp="1"/>
          </p:cNvSpPr>
          <p:nvPr>
            <p:ph type="sldNum" sz="quarter" idx="5"/>
          </p:nvPr>
        </p:nvSpPr>
        <p:spPr/>
        <p:txBody>
          <a:bodyPr/>
          <a:lstStyle/>
          <a:p>
            <a:fld id="{B513F2ED-2E63-47C1-8FE7-C9F4A79EDD24}" type="slidenum">
              <a:rPr lang="en-US" smtClean="0"/>
              <a:t>17</a:t>
            </a:fld>
            <a:endParaRPr lang="en-US"/>
          </a:p>
        </p:txBody>
      </p:sp>
    </p:spTree>
    <p:extLst>
      <p:ext uri="{BB962C8B-B14F-4D97-AF65-F5344CB8AC3E}">
        <p14:creationId xmlns:p14="http://schemas.microsoft.com/office/powerpoint/2010/main" val="66197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F4D67951-9A68-406B-8696-D4698519C848}"/>
              </a:ext>
            </a:extLst>
          </p:cNvPr>
          <p:cNvSpPr>
            <a:spLocks noGrp="1" noChangeArrowheads="1"/>
          </p:cNvSpPr>
          <p:nvPr>
            <p:ph type="dt" sz="half" idx="10"/>
          </p:nvPr>
        </p:nvSpPr>
        <p:spPr>
          <a:ln/>
        </p:spPr>
        <p:txBody>
          <a:bodyPr/>
          <a:lstStyle>
            <a:lvl1pPr>
              <a:defRPr/>
            </a:lvl1pPr>
          </a:lstStyle>
          <a:p>
            <a:fld id="{6EF3AE19-0A0B-4BFE-B300-EFC4C77AD7EE}" type="datetime1">
              <a:rPr lang="en-US" smtClean="0"/>
              <a:t>9/10/2024</a:t>
            </a:fld>
            <a:endParaRPr lang="en-US"/>
          </a:p>
        </p:txBody>
      </p:sp>
      <p:sp>
        <p:nvSpPr>
          <p:cNvPr id="5" name="Rectangle 5">
            <a:extLst>
              <a:ext uri="{FF2B5EF4-FFF2-40B4-BE49-F238E27FC236}">
                <a16:creationId xmlns:a16="http://schemas.microsoft.com/office/drawing/2014/main" id="{D69235E6-6473-431C-B683-55B6468C36D2}"/>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0F04D5C7-1A0C-4F04-B8D5-48F5A6FAC661}"/>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333083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A35546C-EE22-4A95-BC0B-D50B54B2A405}"/>
              </a:ext>
            </a:extLst>
          </p:cNvPr>
          <p:cNvSpPr>
            <a:spLocks noGrp="1" noChangeArrowheads="1"/>
          </p:cNvSpPr>
          <p:nvPr>
            <p:ph type="dt" sz="half" idx="10"/>
          </p:nvPr>
        </p:nvSpPr>
        <p:spPr>
          <a:ln/>
        </p:spPr>
        <p:txBody>
          <a:bodyPr/>
          <a:lstStyle>
            <a:lvl1pPr>
              <a:defRPr/>
            </a:lvl1pPr>
          </a:lstStyle>
          <a:p>
            <a:fld id="{63BC9168-5D49-46BF-84F4-2D209674369C}" type="datetime1">
              <a:rPr lang="en-US" smtClean="0"/>
              <a:t>9/10/2024</a:t>
            </a:fld>
            <a:endParaRPr lang="en-US"/>
          </a:p>
        </p:txBody>
      </p:sp>
      <p:sp>
        <p:nvSpPr>
          <p:cNvPr id="5" name="Rectangle 5">
            <a:extLst>
              <a:ext uri="{FF2B5EF4-FFF2-40B4-BE49-F238E27FC236}">
                <a16:creationId xmlns:a16="http://schemas.microsoft.com/office/drawing/2014/main" id="{AE98FA8A-C932-417D-81C5-8B235BF6C573}"/>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F202CC68-EB5C-4C30-829D-E8E0F8863D5B}"/>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370755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2906A2D2-75CE-4405-B6E6-C6FE47F5FA3B}"/>
              </a:ext>
            </a:extLst>
          </p:cNvPr>
          <p:cNvSpPr>
            <a:spLocks noGrp="1" noChangeArrowheads="1"/>
          </p:cNvSpPr>
          <p:nvPr>
            <p:ph type="dt" sz="half" idx="10"/>
          </p:nvPr>
        </p:nvSpPr>
        <p:spPr>
          <a:ln/>
        </p:spPr>
        <p:txBody>
          <a:bodyPr/>
          <a:lstStyle>
            <a:lvl1pPr>
              <a:defRPr/>
            </a:lvl1pPr>
          </a:lstStyle>
          <a:p>
            <a:fld id="{995C180B-A7C7-4CC6-8514-7B3F35586BED}" type="datetime1">
              <a:rPr lang="en-US" smtClean="0"/>
              <a:t>9/10/2024</a:t>
            </a:fld>
            <a:endParaRPr lang="en-US"/>
          </a:p>
        </p:txBody>
      </p:sp>
      <p:sp>
        <p:nvSpPr>
          <p:cNvPr id="5" name="Rectangle 5">
            <a:extLst>
              <a:ext uri="{FF2B5EF4-FFF2-40B4-BE49-F238E27FC236}">
                <a16:creationId xmlns:a16="http://schemas.microsoft.com/office/drawing/2014/main" id="{DA91541E-7A68-4C68-8621-E0C0E2170993}"/>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E4DCD05D-3E3D-4D8A-84BB-32F8FAD5D3C4}"/>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265783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C02BC4C-174D-40AA-A174-756DFBB26FBB}"/>
              </a:ext>
            </a:extLst>
          </p:cNvPr>
          <p:cNvSpPr>
            <a:spLocks noGrp="1" noChangeArrowheads="1"/>
          </p:cNvSpPr>
          <p:nvPr>
            <p:ph type="dt" sz="half" idx="10"/>
          </p:nvPr>
        </p:nvSpPr>
        <p:spPr>
          <a:ln/>
        </p:spPr>
        <p:txBody>
          <a:bodyPr/>
          <a:lstStyle>
            <a:lvl1pPr>
              <a:defRPr/>
            </a:lvl1pPr>
          </a:lstStyle>
          <a:p>
            <a:fld id="{F802D955-250C-4109-A007-97971C76A3E1}" type="datetime1">
              <a:rPr lang="en-US" smtClean="0"/>
              <a:t>9/10/2024</a:t>
            </a:fld>
            <a:endParaRPr lang="en-US"/>
          </a:p>
        </p:txBody>
      </p:sp>
      <p:sp>
        <p:nvSpPr>
          <p:cNvPr id="5" name="Rectangle 5">
            <a:extLst>
              <a:ext uri="{FF2B5EF4-FFF2-40B4-BE49-F238E27FC236}">
                <a16:creationId xmlns:a16="http://schemas.microsoft.com/office/drawing/2014/main" id="{0EA787EF-3C9D-4408-9C49-3E6B54037AD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F1A26512-4E63-4E8C-8CE9-7B021EC4DE08}"/>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56076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2CCDA0B-DE7B-4580-BD83-19D7291DD013}"/>
              </a:ext>
            </a:extLst>
          </p:cNvPr>
          <p:cNvSpPr>
            <a:spLocks noGrp="1" noChangeArrowheads="1"/>
          </p:cNvSpPr>
          <p:nvPr>
            <p:ph type="dt" sz="half" idx="10"/>
          </p:nvPr>
        </p:nvSpPr>
        <p:spPr>
          <a:ln/>
        </p:spPr>
        <p:txBody>
          <a:bodyPr/>
          <a:lstStyle>
            <a:lvl1pPr>
              <a:defRPr/>
            </a:lvl1pPr>
          </a:lstStyle>
          <a:p>
            <a:fld id="{163C8D30-4B64-4121-B485-677265AAAC07}" type="datetime1">
              <a:rPr lang="en-US" smtClean="0"/>
              <a:t>9/10/2024</a:t>
            </a:fld>
            <a:endParaRPr lang="en-US"/>
          </a:p>
        </p:txBody>
      </p:sp>
      <p:sp>
        <p:nvSpPr>
          <p:cNvPr id="5" name="Rectangle 5">
            <a:extLst>
              <a:ext uri="{FF2B5EF4-FFF2-40B4-BE49-F238E27FC236}">
                <a16:creationId xmlns:a16="http://schemas.microsoft.com/office/drawing/2014/main" id="{C8D7E3FA-D617-441E-B417-0F5B2884135F}"/>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B8F1BBCB-5598-4FAD-980B-28AB76E8D073}"/>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255395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DFDB954-9A46-433A-8E5A-27A46DFC3DD7}"/>
              </a:ext>
            </a:extLst>
          </p:cNvPr>
          <p:cNvSpPr>
            <a:spLocks noGrp="1" noChangeArrowheads="1"/>
          </p:cNvSpPr>
          <p:nvPr>
            <p:ph type="dt" sz="half" idx="10"/>
          </p:nvPr>
        </p:nvSpPr>
        <p:spPr>
          <a:ln/>
        </p:spPr>
        <p:txBody>
          <a:bodyPr/>
          <a:lstStyle>
            <a:lvl1pPr>
              <a:defRPr/>
            </a:lvl1pPr>
          </a:lstStyle>
          <a:p>
            <a:fld id="{4F3A3416-2D97-4766-9D38-AB2C0013F1B3}" type="datetime1">
              <a:rPr lang="en-US" smtClean="0"/>
              <a:t>9/10/2024</a:t>
            </a:fld>
            <a:endParaRPr lang="en-US"/>
          </a:p>
        </p:txBody>
      </p:sp>
      <p:sp>
        <p:nvSpPr>
          <p:cNvPr id="6" name="Rectangle 5">
            <a:extLst>
              <a:ext uri="{FF2B5EF4-FFF2-40B4-BE49-F238E27FC236}">
                <a16:creationId xmlns:a16="http://schemas.microsoft.com/office/drawing/2014/main" id="{674153A8-6FD5-4DED-9911-534356EAC53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F6CA48C2-FCCE-4C1F-9BD1-8BE4A374CD80}"/>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300748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D498CAF1-8F26-4822-84BC-ACC874BB9F3D}"/>
              </a:ext>
            </a:extLst>
          </p:cNvPr>
          <p:cNvSpPr>
            <a:spLocks noGrp="1" noChangeArrowheads="1"/>
          </p:cNvSpPr>
          <p:nvPr>
            <p:ph type="dt" sz="half" idx="10"/>
          </p:nvPr>
        </p:nvSpPr>
        <p:spPr>
          <a:ln/>
        </p:spPr>
        <p:txBody>
          <a:bodyPr/>
          <a:lstStyle>
            <a:lvl1pPr>
              <a:defRPr/>
            </a:lvl1pPr>
          </a:lstStyle>
          <a:p>
            <a:fld id="{733124A9-5B0A-4BC7-90D0-157EDC4B67C3}" type="datetime1">
              <a:rPr lang="en-US" smtClean="0"/>
              <a:t>9/10/2024</a:t>
            </a:fld>
            <a:endParaRPr lang="en-US"/>
          </a:p>
        </p:txBody>
      </p:sp>
      <p:sp>
        <p:nvSpPr>
          <p:cNvPr id="8" name="Rectangle 5">
            <a:extLst>
              <a:ext uri="{FF2B5EF4-FFF2-40B4-BE49-F238E27FC236}">
                <a16:creationId xmlns:a16="http://schemas.microsoft.com/office/drawing/2014/main" id="{FF74EA44-E5A2-4648-94F7-6FBEDBC47AC5}"/>
              </a:ext>
            </a:extLst>
          </p:cNvPr>
          <p:cNvSpPr>
            <a:spLocks noGrp="1" noChangeArrowheads="1"/>
          </p:cNvSpPr>
          <p:nvPr>
            <p:ph type="ftr" sz="quarter" idx="11"/>
          </p:nvPr>
        </p:nvSpPr>
        <p:spPr>
          <a:ln/>
        </p:spPr>
        <p:txBody>
          <a:bodyPr/>
          <a:lstStyle>
            <a:lvl1pPr>
              <a:defRPr/>
            </a:lvl1pPr>
          </a:lstStyle>
          <a:p>
            <a:endParaRPr lang="en-US"/>
          </a:p>
        </p:txBody>
      </p:sp>
      <p:sp>
        <p:nvSpPr>
          <p:cNvPr id="9" name="Rectangle 6">
            <a:extLst>
              <a:ext uri="{FF2B5EF4-FFF2-40B4-BE49-F238E27FC236}">
                <a16:creationId xmlns:a16="http://schemas.microsoft.com/office/drawing/2014/main" id="{B6A99D58-990D-47CF-BA2A-339DB78FA274}"/>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195807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B879CF20-0C6E-4870-B552-36EC4233BD2F}"/>
              </a:ext>
            </a:extLst>
          </p:cNvPr>
          <p:cNvSpPr>
            <a:spLocks noGrp="1" noChangeArrowheads="1"/>
          </p:cNvSpPr>
          <p:nvPr>
            <p:ph type="dt" sz="half" idx="10"/>
          </p:nvPr>
        </p:nvSpPr>
        <p:spPr>
          <a:ln/>
        </p:spPr>
        <p:txBody>
          <a:bodyPr/>
          <a:lstStyle>
            <a:lvl1pPr>
              <a:defRPr/>
            </a:lvl1pPr>
          </a:lstStyle>
          <a:p>
            <a:fld id="{235A041F-68DC-47E2-9210-3FDB544C57A2}" type="datetime1">
              <a:rPr lang="en-US" smtClean="0"/>
              <a:t>9/10/2024</a:t>
            </a:fld>
            <a:endParaRPr lang="en-US"/>
          </a:p>
        </p:txBody>
      </p:sp>
      <p:sp>
        <p:nvSpPr>
          <p:cNvPr id="4" name="Rectangle 5">
            <a:extLst>
              <a:ext uri="{FF2B5EF4-FFF2-40B4-BE49-F238E27FC236}">
                <a16:creationId xmlns:a16="http://schemas.microsoft.com/office/drawing/2014/main" id="{A054096B-68B1-4041-9BD9-70AC0CD06F09}"/>
              </a:ext>
            </a:extLst>
          </p:cNvPr>
          <p:cNvSpPr>
            <a:spLocks noGrp="1" noChangeArrowheads="1"/>
          </p:cNvSpPr>
          <p:nvPr>
            <p:ph type="ftr" sz="quarter" idx="11"/>
          </p:nvPr>
        </p:nvSpPr>
        <p:spPr>
          <a:ln/>
        </p:spPr>
        <p:txBody>
          <a:bodyPr/>
          <a:lstStyle>
            <a:lvl1pPr>
              <a:defRPr/>
            </a:lvl1pPr>
          </a:lstStyle>
          <a:p>
            <a:endParaRPr lang="en-US"/>
          </a:p>
        </p:txBody>
      </p:sp>
      <p:sp>
        <p:nvSpPr>
          <p:cNvPr id="5" name="Rectangle 6">
            <a:extLst>
              <a:ext uri="{FF2B5EF4-FFF2-40B4-BE49-F238E27FC236}">
                <a16:creationId xmlns:a16="http://schemas.microsoft.com/office/drawing/2014/main" id="{93D4F458-82A7-431E-A232-CFBE7132FDB1}"/>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156817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E008FD0-F5EE-46A7-8763-FD5CDF785F56}"/>
              </a:ext>
            </a:extLst>
          </p:cNvPr>
          <p:cNvSpPr>
            <a:spLocks noGrp="1" noChangeArrowheads="1"/>
          </p:cNvSpPr>
          <p:nvPr>
            <p:ph type="dt" sz="half" idx="10"/>
          </p:nvPr>
        </p:nvSpPr>
        <p:spPr>
          <a:ln/>
        </p:spPr>
        <p:txBody>
          <a:bodyPr/>
          <a:lstStyle>
            <a:lvl1pPr>
              <a:defRPr/>
            </a:lvl1pPr>
          </a:lstStyle>
          <a:p>
            <a:fld id="{9B1D03D5-922A-48D0-B12B-9F0FB14B4299}" type="datetime1">
              <a:rPr lang="en-US" smtClean="0"/>
              <a:t>9/10/2024</a:t>
            </a:fld>
            <a:endParaRPr lang="en-US"/>
          </a:p>
        </p:txBody>
      </p:sp>
      <p:sp>
        <p:nvSpPr>
          <p:cNvPr id="3" name="Rectangle 5">
            <a:extLst>
              <a:ext uri="{FF2B5EF4-FFF2-40B4-BE49-F238E27FC236}">
                <a16:creationId xmlns:a16="http://schemas.microsoft.com/office/drawing/2014/main" id="{73600E9B-CEFF-4EA3-8B98-C00B87D94F62}"/>
              </a:ext>
            </a:extLst>
          </p:cNvPr>
          <p:cNvSpPr>
            <a:spLocks noGrp="1" noChangeArrowheads="1"/>
          </p:cNvSpPr>
          <p:nvPr>
            <p:ph type="ftr" sz="quarter" idx="11"/>
          </p:nvPr>
        </p:nvSpPr>
        <p:spPr>
          <a:ln/>
        </p:spPr>
        <p:txBody>
          <a:bodyPr/>
          <a:lstStyle>
            <a:lvl1pPr>
              <a:defRPr/>
            </a:lvl1pPr>
          </a:lstStyle>
          <a:p>
            <a:endParaRPr lang="en-US"/>
          </a:p>
        </p:txBody>
      </p:sp>
      <p:sp>
        <p:nvSpPr>
          <p:cNvPr id="4" name="Rectangle 6">
            <a:extLst>
              <a:ext uri="{FF2B5EF4-FFF2-40B4-BE49-F238E27FC236}">
                <a16:creationId xmlns:a16="http://schemas.microsoft.com/office/drawing/2014/main" id="{277C85E8-9CD7-4A02-882B-9037DF129284}"/>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22144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49C586B-8A50-4044-A6DA-7A0C23CC10D7}"/>
              </a:ext>
            </a:extLst>
          </p:cNvPr>
          <p:cNvSpPr>
            <a:spLocks noGrp="1" noChangeArrowheads="1"/>
          </p:cNvSpPr>
          <p:nvPr>
            <p:ph type="dt" sz="half" idx="10"/>
          </p:nvPr>
        </p:nvSpPr>
        <p:spPr>
          <a:ln/>
        </p:spPr>
        <p:txBody>
          <a:bodyPr/>
          <a:lstStyle>
            <a:lvl1pPr>
              <a:defRPr/>
            </a:lvl1pPr>
          </a:lstStyle>
          <a:p>
            <a:fld id="{7CD2818D-0461-4A74-B3FA-A73DAEE68DE8}" type="datetime1">
              <a:rPr lang="en-US" smtClean="0"/>
              <a:t>9/10/2024</a:t>
            </a:fld>
            <a:endParaRPr lang="en-US"/>
          </a:p>
        </p:txBody>
      </p:sp>
      <p:sp>
        <p:nvSpPr>
          <p:cNvPr id="6" name="Rectangle 5">
            <a:extLst>
              <a:ext uri="{FF2B5EF4-FFF2-40B4-BE49-F238E27FC236}">
                <a16:creationId xmlns:a16="http://schemas.microsoft.com/office/drawing/2014/main" id="{497BBF67-257C-4DC9-8417-4E7B44A16DC7}"/>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21D4CA33-0F13-4910-AB23-A09275003F06}"/>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22341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0239CCA-0E4C-4C77-AD23-659CDF3ECD46}"/>
              </a:ext>
            </a:extLst>
          </p:cNvPr>
          <p:cNvSpPr>
            <a:spLocks noGrp="1" noChangeArrowheads="1"/>
          </p:cNvSpPr>
          <p:nvPr>
            <p:ph type="dt" sz="half" idx="10"/>
          </p:nvPr>
        </p:nvSpPr>
        <p:spPr>
          <a:ln/>
        </p:spPr>
        <p:txBody>
          <a:bodyPr/>
          <a:lstStyle>
            <a:lvl1pPr>
              <a:defRPr/>
            </a:lvl1pPr>
          </a:lstStyle>
          <a:p>
            <a:fld id="{8E527C1A-F948-42AD-B7C2-91B5D8433418}" type="datetime1">
              <a:rPr lang="en-US" smtClean="0"/>
              <a:t>9/10/2024</a:t>
            </a:fld>
            <a:endParaRPr lang="en-US"/>
          </a:p>
        </p:txBody>
      </p:sp>
      <p:sp>
        <p:nvSpPr>
          <p:cNvPr id="6" name="Rectangle 5">
            <a:extLst>
              <a:ext uri="{FF2B5EF4-FFF2-40B4-BE49-F238E27FC236}">
                <a16:creationId xmlns:a16="http://schemas.microsoft.com/office/drawing/2014/main" id="{A111F6C6-6B9A-44B8-8225-AF8BC041D97A}"/>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64631F78-EC23-4E34-B3A7-9E173DB44101}"/>
              </a:ext>
            </a:extLst>
          </p:cNvPr>
          <p:cNvSpPr>
            <a:spLocks noGrp="1" noChangeArrowheads="1"/>
          </p:cNvSpPr>
          <p:nvPr>
            <p:ph type="sldNum" sz="quarter" idx="12"/>
          </p:nvPr>
        </p:nvSpPr>
        <p:spPr>
          <a:ln/>
        </p:spPr>
        <p:txBody>
          <a:bodyPr/>
          <a:lstStyle>
            <a:lvl1pPr>
              <a:defRPr/>
            </a:lvl1pPr>
          </a:lstStyle>
          <a:p>
            <a:fld id="{2362C269-390D-4EFB-AFD3-6ECBD2671B8C}" type="slidenum">
              <a:rPr lang="en-US" smtClean="0"/>
              <a:t>‹#›</a:t>
            </a:fld>
            <a:endParaRPr lang="en-US"/>
          </a:p>
        </p:txBody>
      </p:sp>
    </p:spTree>
    <p:extLst>
      <p:ext uri="{BB962C8B-B14F-4D97-AF65-F5344CB8AC3E}">
        <p14:creationId xmlns:p14="http://schemas.microsoft.com/office/powerpoint/2010/main" val="134650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CC16F52-2084-4466-A124-7209479735BB}"/>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61CE7FC-0624-46E9-81F4-1DAFA958FBCC}"/>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DA7C469-6D8D-4681-9D6E-C9E62CDF0915}"/>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fld id="{830A28E5-7AA9-424C-8BD4-6D7F2B484FCF}" type="datetime1">
              <a:rPr lang="en-US" smtClean="0"/>
              <a:t>9/10/2024</a:t>
            </a:fld>
            <a:endParaRPr lang="en-US"/>
          </a:p>
        </p:txBody>
      </p:sp>
      <p:sp>
        <p:nvSpPr>
          <p:cNvPr id="1029" name="Rectangle 5">
            <a:extLst>
              <a:ext uri="{FF2B5EF4-FFF2-40B4-BE49-F238E27FC236}">
                <a16:creationId xmlns:a16="http://schemas.microsoft.com/office/drawing/2014/main" id="{A8232F89-F168-4097-9775-C1EFD3346555}"/>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endParaRPr lang="en-US"/>
          </a:p>
        </p:txBody>
      </p:sp>
      <p:sp>
        <p:nvSpPr>
          <p:cNvPr id="1030" name="Rectangle 6">
            <a:extLst>
              <a:ext uri="{FF2B5EF4-FFF2-40B4-BE49-F238E27FC236}">
                <a16:creationId xmlns:a16="http://schemas.microsoft.com/office/drawing/2014/main" id="{99342776-C208-4CEA-A513-7455C5817937}"/>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362C269-390D-4EFB-AFD3-6ECBD2671B8C}" type="slidenum">
              <a:rPr lang="en-US" smtClean="0"/>
              <a:t>‹#›</a:t>
            </a:fld>
            <a:endParaRPr lang="en-US"/>
          </a:p>
        </p:txBody>
      </p:sp>
    </p:spTree>
    <p:extLst>
      <p:ext uri="{BB962C8B-B14F-4D97-AF65-F5344CB8AC3E}">
        <p14:creationId xmlns:p14="http://schemas.microsoft.com/office/powerpoint/2010/main" val="4208099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CDEE8E-B2EC-CE8B-3D76-15D54DA6E202}"/>
              </a:ext>
            </a:extLst>
          </p:cNvPr>
          <p:cNvSpPr txBox="1"/>
          <p:nvPr/>
        </p:nvSpPr>
        <p:spPr>
          <a:xfrm>
            <a:off x="2907264" y="2107373"/>
            <a:ext cx="6097554" cy="1569660"/>
          </a:xfrm>
          <a:prstGeom prst="rect">
            <a:avLst/>
          </a:prstGeom>
          <a:noFill/>
        </p:spPr>
        <p:txBody>
          <a:bodyPr wrap="square">
            <a:spAutoFit/>
          </a:bodyPr>
          <a:lstStyle/>
          <a:p>
            <a:pPr algn="ctr"/>
            <a:r>
              <a:rPr lang="en-US" altLang="en-US" sz="3200" b="1" i="1" dirty="0">
                <a:solidFill>
                  <a:schemeClr val="accent5">
                    <a:lumMod val="50000"/>
                  </a:schemeClr>
                </a:solidFill>
              </a:rPr>
              <a:t>CSE  4101</a:t>
            </a:r>
            <a:br>
              <a:rPr lang="en-US" altLang="en-US" sz="3200" b="1" i="1" dirty="0">
                <a:solidFill>
                  <a:schemeClr val="accent5">
                    <a:lumMod val="50000"/>
                  </a:schemeClr>
                </a:solidFill>
              </a:rPr>
            </a:br>
            <a:r>
              <a:rPr lang="en-US" altLang="en-US" sz="3200" b="1" i="1">
                <a:solidFill>
                  <a:schemeClr val="accent5">
                    <a:lumMod val="50000"/>
                  </a:schemeClr>
                </a:solidFill>
              </a:rPr>
              <a:t>Lecture 14</a:t>
            </a:r>
            <a:br>
              <a:rPr lang="en-US" altLang="en-US" sz="3200" b="1" i="1" dirty="0">
                <a:solidFill>
                  <a:srgbClr val="0070C0"/>
                </a:solidFill>
              </a:rPr>
            </a:br>
            <a:r>
              <a:rPr lang="en-US" altLang="en-US" sz="3200" b="1" i="1" dirty="0">
                <a:solidFill>
                  <a:srgbClr val="0070C0"/>
                </a:solidFill>
              </a:rPr>
              <a:t>Artificial Neural Network</a:t>
            </a:r>
            <a:endParaRPr lang="en-US" sz="3200" dirty="0"/>
          </a:p>
        </p:txBody>
      </p:sp>
      <p:sp>
        <p:nvSpPr>
          <p:cNvPr id="3" name="Slide Number Placeholder 2">
            <a:extLst>
              <a:ext uri="{FF2B5EF4-FFF2-40B4-BE49-F238E27FC236}">
                <a16:creationId xmlns:a16="http://schemas.microsoft.com/office/drawing/2014/main" id="{FF7B48BB-60E5-ADDF-AB31-B929020D1ADC}"/>
              </a:ext>
            </a:extLst>
          </p:cNvPr>
          <p:cNvSpPr>
            <a:spLocks noGrp="1"/>
          </p:cNvSpPr>
          <p:nvPr>
            <p:ph type="sldNum" sz="quarter" idx="12"/>
          </p:nvPr>
        </p:nvSpPr>
        <p:spPr/>
        <p:txBody>
          <a:bodyPr/>
          <a:lstStyle/>
          <a:p>
            <a:fld id="{2362C269-390D-4EFB-AFD3-6ECBD2671B8C}"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1"/>
            <a:ext cx="12192000" cy="120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Weights</a:t>
            </a:r>
          </a:p>
        </p:txBody>
      </p:sp>
      <p:sp>
        <p:nvSpPr>
          <p:cNvPr id="5" name="TextBox 4">
            <a:extLst>
              <a:ext uri="{FF2B5EF4-FFF2-40B4-BE49-F238E27FC236}">
                <a16:creationId xmlns:a16="http://schemas.microsoft.com/office/drawing/2014/main" id="{1D52753E-ECEA-444C-A395-FD32E54C2EAE}"/>
              </a:ext>
            </a:extLst>
          </p:cNvPr>
          <p:cNvSpPr txBox="1"/>
          <p:nvPr/>
        </p:nvSpPr>
        <p:spPr>
          <a:xfrm>
            <a:off x="384572" y="1017622"/>
            <a:ext cx="7087944" cy="5632311"/>
          </a:xfrm>
          <a:prstGeom prst="rect">
            <a:avLst/>
          </a:prstGeom>
          <a:noFill/>
        </p:spPr>
        <p:txBody>
          <a:bodyPr wrap="square" rtlCol="0">
            <a:spAutoFit/>
          </a:bodyPr>
          <a:lstStyle/>
          <a:p>
            <a:pPr algn="just" rtl="0"/>
            <a:r>
              <a:rPr lang="en-US" dirty="0">
                <a:effectLst/>
                <a:latin typeface="Comic Sans MS" panose="030F0702030302020204" pitchFamily="66" charset="0"/>
              </a:rPr>
              <a:t>Weights are numerical values associated with the connections between neurons. They determine the strength of these connections. </a:t>
            </a:r>
            <a:r>
              <a:rPr lang="en-US" dirty="0">
                <a:latin typeface="Comic Sans MS" panose="030F0702030302020204" pitchFamily="66" charset="0"/>
              </a:rPr>
              <a:t>W</a:t>
            </a:r>
            <a:r>
              <a:rPr lang="en-US" dirty="0">
                <a:effectLst/>
                <a:latin typeface="Comic Sans MS" panose="030F0702030302020204" pitchFamily="66" charset="0"/>
              </a:rPr>
              <a:t>eights are the coefficients that adjust the impact of incoming data. They can increase or decrease the importance of specific information.</a:t>
            </a:r>
          </a:p>
          <a:p>
            <a:pPr algn="just" rtl="0"/>
            <a:endParaRPr lang="en-US" dirty="0">
              <a:latin typeface="Comic Sans MS" panose="030F0702030302020204" pitchFamily="66" charset="0"/>
            </a:endParaRPr>
          </a:p>
          <a:p>
            <a:pPr algn="just" rtl="0"/>
            <a:r>
              <a:rPr lang="en-US" dirty="0">
                <a:latin typeface="Comic Sans MS" panose="030F0702030302020204" pitchFamily="66" charset="0"/>
              </a:rPr>
              <a:t>During the training phase of a neural network, these weights are adjusted iteratively to minimize the difference between the network’s predictions and the actual outcomes. This process is related to fine-tuning the network’s ability to make accurate predictions</a:t>
            </a:r>
            <a:r>
              <a:rPr lang="en-US" dirty="0"/>
              <a:t>.</a:t>
            </a:r>
            <a:endParaRPr lang="en-US" dirty="0">
              <a:effectLst/>
              <a:latin typeface="Comic Sans MS" panose="030F0702030302020204" pitchFamily="66" charset="0"/>
            </a:endParaRPr>
          </a:p>
          <a:p>
            <a:endParaRPr lang="en-US" i="1" dirty="0">
              <a:latin typeface="+mj-lt"/>
            </a:endParaRPr>
          </a:p>
        </p:txBody>
      </p:sp>
      <p:pic>
        <p:nvPicPr>
          <p:cNvPr id="8" name="Picture 7">
            <a:extLst>
              <a:ext uri="{FF2B5EF4-FFF2-40B4-BE49-F238E27FC236}">
                <a16:creationId xmlns:a16="http://schemas.microsoft.com/office/drawing/2014/main" id="{09E27024-61BF-0FEC-4D7B-E44D6B07C325}"/>
              </a:ext>
            </a:extLst>
          </p:cNvPr>
          <p:cNvPicPr>
            <a:picLocks noChangeAspect="1"/>
          </p:cNvPicPr>
          <p:nvPr/>
        </p:nvPicPr>
        <p:blipFill>
          <a:blip r:embed="rId3"/>
          <a:stretch>
            <a:fillRect/>
          </a:stretch>
        </p:blipFill>
        <p:spPr>
          <a:xfrm>
            <a:off x="7472516" y="2241755"/>
            <a:ext cx="4413411" cy="2979191"/>
          </a:xfrm>
          <a:prstGeom prst="rect">
            <a:avLst/>
          </a:prstGeom>
        </p:spPr>
      </p:pic>
      <p:sp>
        <p:nvSpPr>
          <p:cNvPr id="10" name="Slide Number Placeholder 9">
            <a:extLst>
              <a:ext uri="{FF2B5EF4-FFF2-40B4-BE49-F238E27FC236}">
                <a16:creationId xmlns:a16="http://schemas.microsoft.com/office/drawing/2014/main" id="{E4F790C8-C1A7-9F32-B755-74F0E0E87D9A}"/>
              </a:ext>
            </a:extLst>
          </p:cNvPr>
          <p:cNvSpPr>
            <a:spLocks noGrp="1"/>
          </p:cNvSpPr>
          <p:nvPr>
            <p:ph type="sldNum" sz="quarter" idx="12"/>
          </p:nvPr>
        </p:nvSpPr>
        <p:spPr/>
        <p:txBody>
          <a:bodyPr/>
          <a:lstStyle/>
          <a:p>
            <a:fld id="{2362C269-390D-4EFB-AFD3-6ECBD2671B8C}" type="slidenum">
              <a:rPr lang="en-US" smtClean="0"/>
              <a:t>10</a:t>
            </a:fld>
            <a:endParaRPr lang="en-US"/>
          </a:p>
        </p:txBody>
      </p:sp>
    </p:spTree>
    <p:extLst>
      <p:ext uri="{BB962C8B-B14F-4D97-AF65-F5344CB8AC3E}">
        <p14:creationId xmlns:p14="http://schemas.microsoft.com/office/powerpoint/2010/main" val="158766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1"/>
            <a:ext cx="12192000" cy="120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Weights</a:t>
            </a:r>
          </a:p>
        </p:txBody>
      </p:sp>
      <p:sp>
        <p:nvSpPr>
          <p:cNvPr id="5" name="TextBox 4">
            <a:extLst>
              <a:ext uri="{FF2B5EF4-FFF2-40B4-BE49-F238E27FC236}">
                <a16:creationId xmlns:a16="http://schemas.microsoft.com/office/drawing/2014/main" id="{1D52753E-ECEA-444C-A395-FD32E54C2EAE}"/>
              </a:ext>
            </a:extLst>
          </p:cNvPr>
          <p:cNvSpPr txBox="1"/>
          <p:nvPr/>
        </p:nvSpPr>
        <p:spPr>
          <a:xfrm>
            <a:off x="384572" y="1017622"/>
            <a:ext cx="10745544" cy="5632311"/>
          </a:xfrm>
          <a:prstGeom prst="rect">
            <a:avLst/>
          </a:prstGeom>
          <a:noFill/>
        </p:spPr>
        <p:txBody>
          <a:bodyPr wrap="square" rtlCol="0">
            <a:spAutoFit/>
          </a:bodyPr>
          <a:lstStyle/>
          <a:p>
            <a:pPr algn="just" rtl="0"/>
            <a:r>
              <a:rPr lang="en-US" dirty="0">
                <a:effectLst/>
                <a:latin typeface="Comic Sans MS" panose="030F0702030302020204" pitchFamily="66" charset="0"/>
              </a:rPr>
              <a:t>The weight values are first randomly initialized and then learned, updated, and optimized by the network during the training process. </a:t>
            </a:r>
          </a:p>
          <a:p>
            <a:pPr algn="just" rtl="0"/>
            <a:endParaRPr lang="en-US" i="1" dirty="0">
              <a:latin typeface="Comic Sans MS" panose="030F0702030302020204" pitchFamily="66" charset="0"/>
            </a:endParaRPr>
          </a:p>
          <a:p>
            <a:pPr algn="just" rtl="0"/>
            <a:r>
              <a:rPr lang="en-US" dirty="0">
                <a:effectLst/>
                <a:latin typeface="Comic Sans MS" panose="030F0702030302020204" pitchFamily="66" charset="0"/>
              </a:rPr>
              <a:t>Let’s consider a practical example to illustrate the role of weights. Suppose you’re building a neural network to recognize handwritten digits. Each pixel in an image of a digit can be considered an input to the network. The weights associated with each pixel determine how much importance the network places on that pixel when making a decision about which digit is represented in the image.</a:t>
            </a:r>
          </a:p>
          <a:p>
            <a:pPr algn="just" rtl="0"/>
            <a:endParaRPr lang="en-US" dirty="0">
              <a:effectLst/>
              <a:latin typeface="Comic Sans MS" panose="030F0702030302020204" pitchFamily="66" charset="0"/>
            </a:endParaRPr>
          </a:p>
          <a:p>
            <a:pPr algn="just" rtl="0"/>
            <a:r>
              <a:rPr lang="en-US" dirty="0">
                <a:effectLst/>
                <a:latin typeface="Comic Sans MS" panose="030F0702030302020204" pitchFamily="66" charset="0"/>
              </a:rPr>
              <a:t>As the network learns from a dataset of labeled digits, it adjusts these weights to give more significance to pixels that are highly correlated with the correct digit and less significance to pixels that are less relevant. Over time, the network learns to recognize patterns in the data and make accurate predictions.</a:t>
            </a:r>
          </a:p>
        </p:txBody>
      </p:sp>
      <p:sp>
        <p:nvSpPr>
          <p:cNvPr id="3" name="Slide Number Placeholder 2">
            <a:extLst>
              <a:ext uri="{FF2B5EF4-FFF2-40B4-BE49-F238E27FC236}">
                <a16:creationId xmlns:a16="http://schemas.microsoft.com/office/drawing/2014/main" id="{C93D0E0A-EF1E-8C44-6292-0AF90DC407CE}"/>
              </a:ext>
            </a:extLst>
          </p:cNvPr>
          <p:cNvSpPr>
            <a:spLocks noGrp="1"/>
          </p:cNvSpPr>
          <p:nvPr>
            <p:ph type="sldNum" sz="quarter" idx="12"/>
          </p:nvPr>
        </p:nvSpPr>
        <p:spPr/>
        <p:txBody>
          <a:bodyPr/>
          <a:lstStyle/>
          <a:p>
            <a:fld id="{2362C269-390D-4EFB-AFD3-6ECBD2671B8C}" type="slidenum">
              <a:rPr lang="en-US" smtClean="0"/>
              <a:t>11</a:t>
            </a:fld>
            <a:endParaRPr lang="en-US"/>
          </a:p>
        </p:txBody>
      </p:sp>
    </p:spTree>
    <p:extLst>
      <p:ext uri="{BB962C8B-B14F-4D97-AF65-F5344CB8AC3E}">
        <p14:creationId xmlns:p14="http://schemas.microsoft.com/office/powerpoint/2010/main" val="23602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Bias</a:t>
            </a:r>
          </a:p>
        </p:txBody>
      </p:sp>
      <p:sp>
        <p:nvSpPr>
          <p:cNvPr id="5" name="TextBox 4">
            <a:extLst>
              <a:ext uri="{FF2B5EF4-FFF2-40B4-BE49-F238E27FC236}">
                <a16:creationId xmlns:a16="http://schemas.microsoft.com/office/drawing/2014/main" id="{1D52753E-ECEA-444C-A395-FD32E54C2EAE}"/>
              </a:ext>
            </a:extLst>
          </p:cNvPr>
          <p:cNvSpPr txBox="1"/>
          <p:nvPr/>
        </p:nvSpPr>
        <p:spPr>
          <a:xfrm>
            <a:off x="359975" y="1189726"/>
            <a:ext cx="11472050" cy="5262979"/>
          </a:xfrm>
          <a:prstGeom prst="rect">
            <a:avLst/>
          </a:prstGeom>
          <a:noFill/>
        </p:spPr>
        <p:txBody>
          <a:bodyPr wrap="square" rtlCol="0">
            <a:spAutoFit/>
          </a:bodyPr>
          <a:lstStyle/>
          <a:p>
            <a:pPr marL="342900" indent="-342900" algn="just">
              <a:buFont typeface="Wingdings" panose="05000000000000000000" pitchFamily="2" charset="2"/>
              <a:buChar char="q"/>
            </a:pPr>
            <a:r>
              <a:rPr lang="en-US" b="0" dirty="0">
                <a:effectLst/>
                <a:latin typeface="Comic Sans MS" panose="030F0702030302020204" pitchFamily="66" charset="0"/>
              </a:rPr>
              <a:t>While weights determine the strength of connections between neurons, biases provide a critical additional layer of flexibility to neural networks. Biases are essentially constants associated with each neuron. Unlike weights, biases are not connected to specific inputs but are added to the neuron’s output.</a:t>
            </a:r>
          </a:p>
          <a:p>
            <a:pPr marL="342900" indent="-342900" algn="just">
              <a:buFont typeface="Wingdings" panose="05000000000000000000" pitchFamily="2" charset="2"/>
              <a:buChar char="q"/>
            </a:pPr>
            <a:r>
              <a:rPr lang="en-US" b="0" dirty="0">
                <a:effectLst/>
                <a:latin typeface="Comic Sans MS" panose="030F0702030302020204" pitchFamily="66" charset="0"/>
              </a:rPr>
              <a:t>Biases serve as a form of offset or threshold, allowing neurons to activate even when the weighted sum of their inputs is not sufficient on its own. They introduce a level of adaptability that ensures the network can learn and make predictions effectively.</a:t>
            </a:r>
          </a:p>
          <a:p>
            <a:pPr marL="342900" indent="-342900" algn="just">
              <a:buFont typeface="Wingdings" panose="05000000000000000000" pitchFamily="2" charset="2"/>
              <a:buChar char="q"/>
            </a:pPr>
            <a:r>
              <a:rPr lang="en-US" dirty="0">
                <a:latin typeface="Comic Sans MS" panose="030F0702030302020204" pitchFamily="66" charset="0"/>
              </a:rPr>
              <a:t>To understand the role of biases, consider a simple example. Imagine a neuron that processes the brightness of an image pixel. Without a bias, this neuron might only activate when the pixel’s brightness is exactly at a certain threshold. However, by introducing a bias, you allow the neuron to activate even when the brightness is slightly below or above the threshold.</a:t>
            </a:r>
            <a:endParaRPr lang="en-US" b="0" dirty="0">
              <a:effectLst/>
              <a:latin typeface="Comic Sans MS" panose="030F0702030302020204" pitchFamily="66" charset="0"/>
            </a:endParaRPr>
          </a:p>
        </p:txBody>
      </p:sp>
      <p:sp>
        <p:nvSpPr>
          <p:cNvPr id="8" name="Slide Number Placeholder 7">
            <a:extLst>
              <a:ext uri="{FF2B5EF4-FFF2-40B4-BE49-F238E27FC236}">
                <a16:creationId xmlns:a16="http://schemas.microsoft.com/office/drawing/2014/main" id="{1D3011B5-6564-FD57-0FFA-444796EE08FA}"/>
              </a:ext>
            </a:extLst>
          </p:cNvPr>
          <p:cNvSpPr>
            <a:spLocks noGrp="1"/>
          </p:cNvSpPr>
          <p:nvPr>
            <p:ph type="sldNum" sz="quarter" idx="12"/>
          </p:nvPr>
        </p:nvSpPr>
        <p:spPr/>
        <p:txBody>
          <a:bodyPr/>
          <a:lstStyle/>
          <a:p>
            <a:fld id="{2362C269-390D-4EFB-AFD3-6ECBD2671B8C}" type="slidenum">
              <a:rPr lang="en-US" smtClean="0"/>
              <a:t>12</a:t>
            </a:fld>
            <a:endParaRPr lang="en-US"/>
          </a:p>
        </p:txBody>
      </p:sp>
    </p:spTree>
    <p:extLst>
      <p:ext uri="{BB962C8B-B14F-4D97-AF65-F5344CB8AC3E}">
        <p14:creationId xmlns:p14="http://schemas.microsoft.com/office/powerpoint/2010/main" val="157327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Bias</a:t>
            </a:r>
          </a:p>
        </p:txBody>
      </p:sp>
      <p:sp>
        <p:nvSpPr>
          <p:cNvPr id="5" name="TextBox 4">
            <a:extLst>
              <a:ext uri="{FF2B5EF4-FFF2-40B4-BE49-F238E27FC236}">
                <a16:creationId xmlns:a16="http://schemas.microsoft.com/office/drawing/2014/main" id="{1D52753E-ECEA-444C-A395-FD32E54C2EAE}"/>
              </a:ext>
            </a:extLst>
          </p:cNvPr>
          <p:cNvSpPr txBox="1"/>
          <p:nvPr/>
        </p:nvSpPr>
        <p:spPr>
          <a:xfrm>
            <a:off x="359975" y="1189726"/>
            <a:ext cx="11472050" cy="1569660"/>
          </a:xfrm>
          <a:prstGeom prst="rect">
            <a:avLst/>
          </a:prstGeom>
          <a:noFill/>
        </p:spPr>
        <p:txBody>
          <a:bodyPr wrap="square" rtlCol="0">
            <a:spAutoFit/>
          </a:bodyPr>
          <a:lstStyle/>
          <a:p>
            <a:pPr marL="342900" indent="-342900" algn="just">
              <a:buFont typeface="Wingdings" panose="05000000000000000000" pitchFamily="2" charset="2"/>
              <a:buChar char="q"/>
            </a:pPr>
            <a:r>
              <a:rPr lang="en-US" b="0" dirty="0">
                <a:effectLst/>
                <a:latin typeface="Comic Sans MS" panose="030F0702030302020204" pitchFamily="66" charset="0"/>
              </a:rPr>
              <a:t>This flexibility is crucial because real-world data is rarely perfectly aligned with specific thresholds. Biases enable neurons to activate in response to various input conditions, making neural networks more robust and capable of handling complex patterns.</a:t>
            </a:r>
          </a:p>
        </p:txBody>
      </p:sp>
      <p:pic>
        <p:nvPicPr>
          <p:cNvPr id="3" name="Picture 2">
            <a:extLst>
              <a:ext uri="{FF2B5EF4-FFF2-40B4-BE49-F238E27FC236}">
                <a16:creationId xmlns:a16="http://schemas.microsoft.com/office/drawing/2014/main" id="{9C5A7498-62EF-CD7A-282E-33085D5F432C}"/>
              </a:ext>
            </a:extLst>
          </p:cNvPr>
          <p:cNvPicPr>
            <a:picLocks noChangeAspect="1"/>
          </p:cNvPicPr>
          <p:nvPr/>
        </p:nvPicPr>
        <p:blipFill>
          <a:blip r:embed="rId3"/>
          <a:stretch>
            <a:fillRect/>
          </a:stretch>
        </p:blipFill>
        <p:spPr>
          <a:xfrm>
            <a:off x="3179632" y="2845489"/>
            <a:ext cx="5616427" cy="3086367"/>
          </a:xfrm>
          <a:prstGeom prst="rect">
            <a:avLst/>
          </a:prstGeom>
        </p:spPr>
      </p:pic>
      <p:sp>
        <p:nvSpPr>
          <p:cNvPr id="7" name="Slide Number Placeholder 6">
            <a:extLst>
              <a:ext uri="{FF2B5EF4-FFF2-40B4-BE49-F238E27FC236}">
                <a16:creationId xmlns:a16="http://schemas.microsoft.com/office/drawing/2014/main" id="{FC192BDA-7400-3882-7540-90C69A33415E}"/>
              </a:ext>
            </a:extLst>
          </p:cNvPr>
          <p:cNvSpPr>
            <a:spLocks noGrp="1"/>
          </p:cNvSpPr>
          <p:nvPr>
            <p:ph type="sldNum" sz="quarter" idx="12"/>
          </p:nvPr>
        </p:nvSpPr>
        <p:spPr/>
        <p:txBody>
          <a:bodyPr/>
          <a:lstStyle/>
          <a:p>
            <a:fld id="{2362C269-390D-4EFB-AFD3-6ECBD2671B8C}" type="slidenum">
              <a:rPr lang="en-US" smtClean="0"/>
              <a:t>13</a:t>
            </a:fld>
            <a:endParaRPr lang="en-US"/>
          </a:p>
        </p:txBody>
      </p:sp>
    </p:spTree>
    <p:extLst>
      <p:ext uri="{BB962C8B-B14F-4D97-AF65-F5344CB8AC3E}">
        <p14:creationId xmlns:p14="http://schemas.microsoft.com/office/powerpoint/2010/main" val="112051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b="1" dirty="0">
                <a:solidFill>
                  <a:schemeClr val="accent2"/>
                </a:solidFill>
              </a:rPr>
              <a:t>The Learning Process: Forward and Backward Propagation</a:t>
            </a:r>
          </a:p>
          <a:p>
            <a:pPr algn="ctr" eaLnBrk="1" hangingPunct="1">
              <a:spcBef>
                <a:spcPct val="0"/>
              </a:spcBef>
              <a:buFontTx/>
              <a:buNone/>
            </a:pPr>
            <a:endParaRPr lang="en-US" altLang="en-US" b="1" i="1" dirty="0">
              <a:solidFill>
                <a:schemeClr val="accent2"/>
              </a:solidFill>
            </a:endParaRPr>
          </a:p>
        </p:txBody>
      </p:sp>
      <p:sp>
        <p:nvSpPr>
          <p:cNvPr id="5" name="TextBox 4">
            <a:extLst>
              <a:ext uri="{FF2B5EF4-FFF2-40B4-BE49-F238E27FC236}">
                <a16:creationId xmlns:a16="http://schemas.microsoft.com/office/drawing/2014/main" id="{1D52753E-ECEA-444C-A395-FD32E54C2EAE}"/>
              </a:ext>
            </a:extLst>
          </p:cNvPr>
          <p:cNvSpPr txBox="1"/>
          <p:nvPr/>
        </p:nvSpPr>
        <p:spPr>
          <a:xfrm>
            <a:off x="475861" y="1256742"/>
            <a:ext cx="11104237" cy="4154984"/>
          </a:xfrm>
          <a:prstGeom prst="rect">
            <a:avLst/>
          </a:prstGeom>
          <a:noFill/>
        </p:spPr>
        <p:txBody>
          <a:bodyPr wrap="square" rtlCol="0">
            <a:spAutoFit/>
          </a:bodyPr>
          <a:lstStyle/>
          <a:p>
            <a:pPr algn="just" rtl="0"/>
            <a:r>
              <a:rPr lang="en-US" dirty="0">
                <a:effectLst/>
                <a:latin typeface="Comic Sans MS" panose="030F0702030302020204" pitchFamily="66" charset="0"/>
              </a:rPr>
              <a:t>Forward propagation is the initial phase of processing input data through the neural network to produce an output or prediction. Here’s how it works:</a:t>
            </a:r>
          </a:p>
          <a:p>
            <a:pPr algn="just" rtl="0"/>
            <a:endParaRPr lang="en-US" dirty="0">
              <a:effectLst/>
              <a:latin typeface="Comic Sans MS" panose="030F0702030302020204" pitchFamily="66" charset="0"/>
            </a:endParaRPr>
          </a:p>
          <a:p>
            <a:pPr marL="342900" indent="-342900" algn="just" rtl="0">
              <a:buFont typeface="Arial" panose="020B0604020202020204" pitchFamily="34" charset="0"/>
              <a:buChar char="•"/>
            </a:pPr>
            <a:r>
              <a:rPr lang="en-US" dirty="0">
                <a:latin typeface="Comic Sans MS" panose="030F0702030302020204" pitchFamily="66" charset="0"/>
              </a:rPr>
              <a:t>Input Layer: The input data is fed into the neural network’s input layer.</a:t>
            </a:r>
          </a:p>
          <a:p>
            <a:pPr algn="just" rtl="0"/>
            <a:endParaRPr lang="en-US" dirty="0">
              <a:latin typeface="Comic Sans MS" panose="030F0702030302020204" pitchFamily="66" charset="0"/>
            </a:endParaRPr>
          </a:p>
          <a:p>
            <a:pPr marL="342900" indent="-342900">
              <a:buFont typeface="Arial" panose="020B0604020202020204" pitchFamily="34" charset="0"/>
              <a:buChar char="•"/>
            </a:pPr>
            <a:r>
              <a:rPr lang="en-US" dirty="0">
                <a:latin typeface="Comic Sans MS" panose="030F0702030302020204" pitchFamily="66" charset="0"/>
              </a:rPr>
              <a:t>Weighted Sum: Each neuron in the subsequent layers calculates a weighted sum of the inputs it receives, where the weights are the adjustable parameters.</a:t>
            </a:r>
          </a:p>
          <a:p>
            <a:pPr marL="342900" indent="-342900">
              <a:buFont typeface="Arial" panose="020B0604020202020204" pitchFamily="34" charset="0"/>
              <a:buChar char="•"/>
            </a:pPr>
            <a:endParaRPr lang="en-US" dirty="0">
              <a:latin typeface="Comic Sans MS" panose="030F0702030302020204" pitchFamily="66" charset="0"/>
            </a:endParaRPr>
          </a:p>
          <a:p>
            <a:pPr marL="342900" indent="-342900">
              <a:buFont typeface="Arial" panose="020B0604020202020204" pitchFamily="34" charset="0"/>
              <a:buChar char="•"/>
            </a:pPr>
            <a:r>
              <a:rPr lang="en-US" dirty="0">
                <a:latin typeface="Comic Sans MS" panose="030F0702030302020204" pitchFamily="66" charset="0"/>
              </a:rPr>
              <a:t>Adding Biases: To this weighted sum, the bias associated with each neuron is added. This introduces an offset or threshold for activation.</a:t>
            </a:r>
          </a:p>
        </p:txBody>
      </p:sp>
      <p:sp>
        <p:nvSpPr>
          <p:cNvPr id="6" name="Slide Number Placeholder 5">
            <a:extLst>
              <a:ext uri="{FF2B5EF4-FFF2-40B4-BE49-F238E27FC236}">
                <a16:creationId xmlns:a16="http://schemas.microsoft.com/office/drawing/2014/main" id="{4B4BEA94-6AC8-B26F-7217-8EC29A4E007D}"/>
              </a:ext>
            </a:extLst>
          </p:cNvPr>
          <p:cNvSpPr>
            <a:spLocks noGrp="1"/>
          </p:cNvSpPr>
          <p:nvPr>
            <p:ph type="sldNum" sz="quarter" idx="12"/>
          </p:nvPr>
        </p:nvSpPr>
        <p:spPr/>
        <p:txBody>
          <a:bodyPr/>
          <a:lstStyle/>
          <a:p>
            <a:fld id="{2362C269-390D-4EFB-AFD3-6ECBD2671B8C}" type="slidenum">
              <a:rPr lang="en-US" smtClean="0"/>
              <a:t>14</a:t>
            </a:fld>
            <a:endParaRPr lang="en-US"/>
          </a:p>
        </p:txBody>
      </p:sp>
    </p:spTree>
    <p:extLst>
      <p:ext uri="{BB962C8B-B14F-4D97-AF65-F5344CB8AC3E}">
        <p14:creationId xmlns:p14="http://schemas.microsoft.com/office/powerpoint/2010/main" val="251640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b="1" dirty="0">
                <a:solidFill>
                  <a:schemeClr val="accent2"/>
                </a:solidFill>
              </a:rPr>
              <a:t>Forward Propagation</a:t>
            </a:r>
          </a:p>
          <a:p>
            <a:pPr algn="ctr" eaLnBrk="1" hangingPunct="1">
              <a:spcBef>
                <a:spcPct val="0"/>
              </a:spcBef>
              <a:buFontTx/>
              <a:buNone/>
            </a:pPr>
            <a:endParaRPr lang="en-US" altLang="en-US" b="1" i="1" dirty="0">
              <a:solidFill>
                <a:schemeClr val="accent2"/>
              </a:solidFill>
            </a:endParaRPr>
          </a:p>
        </p:txBody>
      </p:sp>
      <p:sp>
        <p:nvSpPr>
          <p:cNvPr id="5" name="TextBox 4">
            <a:extLst>
              <a:ext uri="{FF2B5EF4-FFF2-40B4-BE49-F238E27FC236}">
                <a16:creationId xmlns:a16="http://schemas.microsoft.com/office/drawing/2014/main" id="{1D52753E-ECEA-444C-A395-FD32E54C2EAE}"/>
              </a:ext>
            </a:extLst>
          </p:cNvPr>
          <p:cNvSpPr txBox="1"/>
          <p:nvPr/>
        </p:nvSpPr>
        <p:spPr>
          <a:xfrm>
            <a:off x="475861" y="1256742"/>
            <a:ext cx="11104237" cy="267765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Comic Sans MS" panose="030F0702030302020204" pitchFamily="66" charset="0"/>
              </a:rPr>
              <a:t>Activation Function: The result of the weighted sum plus bias is passed through an activation function. This function determines whether the neuron should activate or remain dormant based on the calculated value.</a:t>
            </a:r>
          </a:p>
          <a:p>
            <a:pPr marL="342900" indent="-342900">
              <a:buFont typeface="Arial" panose="020B0604020202020204" pitchFamily="34" charset="0"/>
              <a:buChar char="•"/>
            </a:pPr>
            <a:endParaRPr lang="en-US" dirty="0">
              <a:latin typeface="Comic Sans MS" panose="030F0702030302020204" pitchFamily="66" charset="0"/>
            </a:endParaRPr>
          </a:p>
          <a:p>
            <a:pPr marL="342900" indent="-342900">
              <a:buFont typeface="Arial" panose="020B0604020202020204" pitchFamily="34" charset="0"/>
              <a:buChar char="•"/>
            </a:pPr>
            <a:r>
              <a:rPr lang="en-US" dirty="0">
                <a:latin typeface="Comic Sans MS" panose="030F0702030302020204" pitchFamily="66" charset="0"/>
              </a:rPr>
              <a:t>Propagation: The output of one layer becomes the input for the next layer, and the process repeats until the final layer produces the network’s prediction.</a:t>
            </a:r>
          </a:p>
        </p:txBody>
      </p:sp>
      <p:pic>
        <p:nvPicPr>
          <p:cNvPr id="6" name="Picture 5">
            <a:extLst>
              <a:ext uri="{FF2B5EF4-FFF2-40B4-BE49-F238E27FC236}">
                <a16:creationId xmlns:a16="http://schemas.microsoft.com/office/drawing/2014/main" id="{B7C6C8D8-3094-A331-E472-C9D7317C0861}"/>
              </a:ext>
            </a:extLst>
          </p:cNvPr>
          <p:cNvPicPr>
            <a:picLocks noChangeAspect="1"/>
          </p:cNvPicPr>
          <p:nvPr/>
        </p:nvPicPr>
        <p:blipFill>
          <a:blip r:embed="rId3"/>
          <a:stretch>
            <a:fillRect/>
          </a:stretch>
        </p:blipFill>
        <p:spPr>
          <a:xfrm>
            <a:off x="2629772" y="3856546"/>
            <a:ext cx="6477561" cy="2194750"/>
          </a:xfrm>
          <a:prstGeom prst="rect">
            <a:avLst/>
          </a:prstGeom>
        </p:spPr>
      </p:pic>
      <p:sp>
        <p:nvSpPr>
          <p:cNvPr id="3" name="Slide Number Placeholder 2">
            <a:extLst>
              <a:ext uri="{FF2B5EF4-FFF2-40B4-BE49-F238E27FC236}">
                <a16:creationId xmlns:a16="http://schemas.microsoft.com/office/drawing/2014/main" id="{5D8DEF60-91C4-9894-4E4E-37C9ACED721A}"/>
              </a:ext>
            </a:extLst>
          </p:cNvPr>
          <p:cNvSpPr>
            <a:spLocks noGrp="1"/>
          </p:cNvSpPr>
          <p:nvPr>
            <p:ph type="sldNum" sz="quarter" idx="12"/>
          </p:nvPr>
        </p:nvSpPr>
        <p:spPr/>
        <p:txBody>
          <a:bodyPr/>
          <a:lstStyle/>
          <a:p>
            <a:fld id="{2362C269-390D-4EFB-AFD3-6ECBD2671B8C}" type="slidenum">
              <a:rPr lang="en-US" smtClean="0"/>
              <a:t>15</a:t>
            </a:fld>
            <a:endParaRPr lang="en-US"/>
          </a:p>
        </p:txBody>
      </p:sp>
    </p:spTree>
    <p:extLst>
      <p:ext uri="{BB962C8B-B14F-4D97-AF65-F5344CB8AC3E}">
        <p14:creationId xmlns:p14="http://schemas.microsoft.com/office/powerpoint/2010/main" val="363566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317240" y="1"/>
            <a:ext cx="11874759" cy="87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Backward Propagation</a:t>
            </a:r>
          </a:p>
        </p:txBody>
      </p:sp>
      <p:sp>
        <p:nvSpPr>
          <p:cNvPr id="5" name="TextBox 4">
            <a:extLst>
              <a:ext uri="{FF2B5EF4-FFF2-40B4-BE49-F238E27FC236}">
                <a16:creationId xmlns:a16="http://schemas.microsoft.com/office/drawing/2014/main" id="{1D52753E-ECEA-444C-A395-FD32E54C2EAE}"/>
              </a:ext>
            </a:extLst>
          </p:cNvPr>
          <p:cNvSpPr txBox="1"/>
          <p:nvPr/>
        </p:nvSpPr>
        <p:spPr>
          <a:xfrm>
            <a:off x="500552" y="973516"/>
            <a:ext cx="11190705" cy="4431983"/>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Comic Sans MS" panose="030F0702030302020204" pitchFamily="66" charset="0"/>
              </a:rPr>
              <a:t>Once the network has made a prediction, it’s essential to evaluate how accurate that prediction is and make adjustments to improve future predictions. This is where backward propagation comes into play.</a:t>
            </a:r>
          </a:p>
          <a:p>
            <a:pPr algn="just"/>
            <a:endParaRPr lang="en-US" dirty="0">
              <a:latin typeface="Comic Sans MS" panose="030F0702030302020204" pitchFamily="66" charset="0"/>
            </a:endParaRPr>
          </a:p>
          <a:p>
            <a:pPr algn="just"/>
            <a:r>
              <a:rPr lang="en-US" dirty="0">
                <a:latin typeface="Comic Sans MS" panose="030F0702030302020204" pitchFamily="66" charset="0"/>
              </a:rPr>
              <a:t>Error Calculation: The prediction made by the network is compared to the actual target or ground truth. The resulting error, often quantified as a loss or cost, measures the disparity between prediction and reality.</a:t>
            </a:r>
          </a:p>
          <a:p>
            <a:pPr algn="just"/>
            <a:endParaRPr lang="en-US" dirty="0">
              <a:latin typeface="Comic Sans MS" panose="030F0702030302020204" pitchFamily="66" charset="0"/>
            </a:endParaRPr>
          </a:p>
          <a:p>
            <a:pPr algn="just"/>
            <a:r>
              <a:rPr lang="en-US" dirty="0">
                <a:latin typeface="Comic Sans MS" panose="030F0702030302020204" pitchFamily="66" charset="0"/>
              </a:rPr>
              <a:t>Gradient Descent: Backward propagation involves minimizing this error. To do so, the network calculates the gradient of the error with respect to the weights and biases.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ea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5A0672E-64C8-8C42-4AAD-7A53AE5F4174}"/>
              </a:ext>
            </a:extLst>
          </p:cNvPr>
          <p:cNvSpPr>
            <a:spLocks noGrp="1"/>
          </p:cNvSpPr>
          <p:nvPr>
            <p:ph type="sldNum" sz="quarter" idx="12"/>
          </p:nvPr>
        </p:nvSpPr>
        <p:spPr/>
        <p:txBody>
          <a:bodyPr/>
          <a:lstStyle/>
          <a:p>
            <a:fld id="{2362C269-390D-4EFB-AFD3-6ECBD2671B8C}" type="slidenum">
              <a:rPr lang="en-US" smtClean="0"/>
              <a:t>16</a:t>
            </a:fld>
            <a:endParaRPr lang="en-US"/>
          </a:p>
        </p:txBody>
      </p:sp>
    </p:spTree>
    <p:extLst>
      <p:ext uri="{BB962C8B-B14F-4D97-AF65-F5344CB8AC3E}">
        <p14:creationId xmlns:p14="http://schemas.microsoft.com/office/powerpoint/2010/main" val="97018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317240" y="1"/>
            <a:ext cx="11874759" cy="87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Backward Propagation</a:t>
            </a:r>
          </a:p>
        </p:txBody>
      </p:sp>
      <p:sp>
        <p:nvSpPr>
          <p:cNvPr id="5" name="TextBox 4">
            <a:extLst>
              <a:ext uri="{FF2B5EF4-FFF2-40B4-BE49-F238E27FC236}">
                <a16:creationId xmlns:a16="http://schemas.microsoft.com/office/drawing/2014/main" id="{1D52753E-ECEA-444C-A395-FD32E54C2EAE}"/>
              </a:ext>
            </a:extLst>
          </p:cNvPr>
          <p:cNvSpPr txBox="1"/>
          <p:nvPr/>
        </p:nvSpPr>
        <p:spPr>
          <a:xfrm>
            <a:off x="500552" y="973516"/>
            <a:ext cx="11190705" cy="4708981"/>
          </a:xfrm>
          <a:prstGeom prst="rect">
            <a:avLst/>
          </a:prstGeom>
          <a:noFill/>
        </p:spPr>
        <p:txBody>
          <a:bodyPr wrap="square" rtlCol="0">
            <a:spAutoFit/>
          </a:bodyPr>
          <a:lstStyle/>
          <a:p>
            <a:pPr algn="just"/>
            <a:r>
              <a:rPr lang="en-US" dirty="0">
                <a:latin typeface="Comic Sans MS" panose="030F0702030302020204" pitchFamily="66" charset="0"/>
              </a:rPr>
              <a:t>Weight and Bias Updates: The network uses this gradient information to update the weights and biases throughout the network. The goal is to find the values that minimize the error.</a:t>
            </a:r>
          </a:p>
          <a:p>
            <a:pPr algn="just"/>
            <a:endParaRPr lang="en-US" dirty="0">
              <a:latin typeface="Comic Sans MS" panose="030F0702030302020204" pitchFamily="66" charset="0"/>
            </a:endParaRPr>
          </a:p>
          <a:p>
            <a:pPr algn="just"/>
            <a:r>
              <a:rPr lang="en-US" dirty="0">
                <a:latin typeface="Comic Sans MS" panose="030F0702030302020204" pitchFamily="66" charset="0"/>
              </a:rPr>
              <a:t>Iterative Process: This process of forward and backward propagation is repeated iteratively on batches of training data. With each iteration, the network’s weights and biases get closer to values that minimize the error.</a:t>
            </a:r>
          </a:p>
          <a:p>
            <a:pPr algn="just"/>
            <a:endParaRPr lang="en-US" sz="1800" dirty="0">
              <a:effectLst/>
              <a:latin typeface="Comic Sans MS" panose="030F0702030302020204" pitchFamily="66" charset="0"/>
              <a:ea typeface="Times New Roman" panose="02020603050405020304" pitchFamily="18" charset="0"/>
              <a:cs typeface="Times New Roman" panose="02020603050405020304" pitchFamily="18" charset="0"/>
            </a:endParaRPr>
          </a:p>
          <a:p>
            <a:pPr algn="just"/>
            <a:r>
              <a:rPr lang="en-US" dirty="0">
                <a:effectLst/>
                <a:latin typeface="Comic Sans MS" panose="030F0702030302020204" pitchFamily="66" charset="0"/>
                <a:ea typeface="Times New Roman" panose="02020603050405020304" pitchFamily="18" charset="0"/>
                <a:cs typeface="Times New Roman" panose="02020603050405020304" pitchFamily="18" charset="0"/>
              </a:rPr>
              <a:t>In essence, backward propagation fine-tunes the network’s parameters, adjusting weights and biases to make the network’s predictions more accurate. This iterative learning process continues until the network achieves a satisfactory level of performance on the training data.</a:t>
            </a:r>
          </a:p>
          <a:p>
            <a:pPr algn="just"/>
            <a:endParaRPr lang="en-US" sz="1800" dirty="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31B484B-D996-FB74-0C08-F193D3850DB4}"/>
              </a:ext>
            </a:extLst>
          </p:cNvPr>
          <p:cNvSpPr>
            <a:spLocks noGrp="1"/>
          </p:cNvSpPr>
          <p:nvPr>
            <p:ph type="sldNum" sz="quarter" idx="12"/>
          </p:nvPr>
        </p:nvSpPr>
        <p:spPr/>
        <p:txBody>
          <a:bodyPr/>
          <a:lstStyle/>
          <a:p>
            <a:fld id="{2362C269-390D-4EFB-AFD3-6ECBD2671B8C}" type="slidenum">
              <a:rPr lang="en-US" smtClean="0"/>
              <a:t>17</a:t>
            </a:fld>
            <a:endParaRPr lang="en-US"/>
          </a:p>
        </p:txBody>
      </p:sp>
    </p:spTree>
    <p:extLst>
      <p:ext uri="{BB962C8B-B14F-4D97-AF65-F5344CB8AC3E}">
        <p14:creationId xmlns:p14="http://schemas.microsoft.com/office/powerpoint/2010/main" val="266836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317240" y="1"/>
            <a:ext cx="11874759" cy="87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Backward Propagation</a:t>
            </a:r>
          </a:p>
        </p:txBody>
      </p:sp>
      <p:pic>
        <p:nvPicPr>
          <p:cNvPr id="3" name="Picture 2">
            <a:extLst>
              <a:ext uri="{FF2B5EF4-FFF2-40B4-BE49-F238E27FC236}">
                <a16:creationId xmlns:a16="http://schemas.microsoft.com/office/drawing/2014/main" id="{3EAD522A-6A7B-B952-A01C-CC70E478B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640" y="1333045"/>
            <a:ext cx="8776908" cy="4346659"/>
          </a:xfrm>
          <a:prstGeom prst="rect">
            <a:avLst/>
          </a:prstGeom>
        </p:spPr>
      </p:pic>
      <p:sp>
        <p:nvSpPr>
          <p:cNvPr id="7" name="Slide Number Placeholder 6">
            <a:extLst>
              <a:ext uri="{FF2B5EF4-FFF2-40B4-BE49-F238E27FC236}">
                <a16:creationId xmlns:a16="http://schemas.microsoft.com/office/drawing/2014/main" id="{5ADCEFCA-2EEA-4CAB-B3E7-9DFE9D739A24}"/>
              </a:ext>
            </a:extLst>
          </p:cNvPr>
          <p:cNvSpPr>
            <a:spLocks noGrp="1"/>
          </p:cNvSpPr>
          <p:nvPr>
            <p:ph type="sldNum" sz="quarter" idx="12"/>
          </p:nvPr>
        </p:nvSpPr>
        <p:spPr/>
        <p:txBody>
          <a:bodyPr/>
          <a:lstStyle/>
          <a:p>
            <a:fld id="{2362C269-390D-4EFB-AFD3-6ECBD2671B8C}" type="slidenum">
              <a:rPr lang="en-US" smtClean="0"/>
              <a:t>18</a:t>
            </a:fld>
            <a:endParaRPr lang="en-US"/>
          </a:p>
        </p:txBody>
      </p:sp>
    </p:spTree>
    <p:extLst>
      <p:ext uri="{BB962C8B-B14F-4D97-AF65-F5344CB8AC3E}">
        <p14:creationId xmlns:p14="http://schemas.microsoft.com/office/powerpoint/2010/main" val="300080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i="1" dirty="0">
                <a:solidFill>
                  <a:schemeClr val="accent2"/>
                </a:solidFill>
              </a:rPr>
              <a:t>	</a:t>
            </a:r>
            <a:r>
              <a:rPr lang="en-US" altLang="en-US" b="1" dirty="0">
                <a:solidFill>
                  <a:schemeClr val="accent2"/>
                </a:solidFill>
              </a:rPr>
              <a:t>Importance of Activation Function</a:t>
            </a:r>
          </a:p>
        </p:txBody>
      </p:sp>
      <p:sp>
        <p:nvSpPr>
          <p:cNvPr id="5" name="TextBox 4">
            <a:extLst>
              <a:ext uri="{FF2B5EF4-FFF2-40B4-BE49-F238E27FC236}">
                <a16:creationId xmlns:a16="http://schemas.microsoft.com/office/drawing/2014/main" id="{1D52753E-ECEA-444C-A395-FD32E54C2EAE}"/>
              </a:ext>
            </a:extLst>
          </p:cNvPr>
          <p:cNvSpPr txBox="1"/>
          <p:nvPr/>
        </p:nvSpPr>
        <p:spPr>
          <a:xfrm>
            <a:off x="705112" y="1268385"/>
            <a:ext cx="10310327" cy="5262979"/>
          </a:xfrm>
          <a:prstGeom prst="rect">
            <a:avLst/>
          </a:prstGeom>
          <a:noFill/>
        </p:spPr>
        <p:txBody>
          <a:bodyPr wrap="square" rtlCol="0">
            <a:spAutoFit/>
          </a:bodyPr>
          <a:lstStyle/>
          <a:p>
            <a:pPr algn="just"/>
            <a:r>
              <a:rPr lang="en-US" b="0" dirty="0">
                <a:effectLst/>
                <a:latin typeface="Comic Sans MS" panose="030F0702030302020204" pitchFamily="66" charset="0"/>
              </a:rPr>
              <a:t>Without activation functions, neural networks would just consist of linear operations like matrix multiplication. All layers would perform linear transformations of the input, and no non-linearities would be introduced.</a:t>
            </a:r>
          </a:p>
          <a:p>
            <a:pPr algn="just"/>
            <a:endParaRPr lang="en-US" b="0" dirty="0">
              <a:effectLst/>
              <a:latin typeface="Comic Sans MS" panose="030F0702030302020204" pitchFamily="66" charset="0"/>
            </a:endParaRPr>
          </a:p>
          <a:p>
            <a:pPr algn="just"/>
            <a:r>
              <a:rPr lang="en-US" b="0" dirty="0">
                <a:effectLst/>
                <a:latin typeface="Comic Sans MS" panose="030F0702030302020204" pitchFamily="66" charset="0"/>
              </a:rPr>
              <a:t>Most real-world data is non-linear. For example, relationships between house prices and size, income, and purchases, etc., are non-linear. If neural networks had no activation functions, they would fail to learn the complex non-linear patterns that exist in real-world data.</a:t>
            </a:r>
          </a:p>
          <a:p>
            <a:pPr algn="just"/>
            <a:endParaRPr lang="en-US" b="0" dirty="0">
              <a:effectLst/>
              <a:latin typeface="Comic Sans MS" panose="030F0702030302020204" pitchFamily="66" charset="0"/>
            </a:endParaRPr>
          </a:p>
          <a:p>
            <a:pPr algn="just"/>
            <a:r>
              <a:rPr lang="en-US" b="0" dirty="0">
                <a:effectLst/>
                <a:latin typeface="Comic Sans MS" panose="030F0702030302020204" pitchFamily="66" charset="0"/>
              </a:rPr>
              <a:t>Activation functions enable neural networks to learn these non-linear relationships by introducing non-linear behaviors through activation functions. This greatly increases the flexibility and power of neural networks to model complex data.</a:t>
            </a:r>
            <a:endParaRPr lang="en-US" dirty="0">
              <a:latin typeface="Comic Sans MS" panose="030F0702030302020204" pitchFamily="66" charset="0"/>
            </a:endParaRPr>
          </a:p>
        </p:txBody>
      </p:sp>
      <p:sp>
        <p:nvSpPr>
          <p:cNvPr id="3" name="Slide Number Placeholder 2">
            <a:extLst>
              <a:ext uri="{FF2B5EF4-FFF2-40B4-BE49-F238E27FC236}">
                <a16:creationId xmlns:a16="http://schemas.microsoft.com/office/drawing/2014/main" id="{1BF831D0-390B-B21E-307A-D836BE494FA2}"/>
              </a:ext>
            </a:extLst>
          </p:cNvPr>
          <p:cNvSpPr>
            <a:spLocks noGrp="1"/>
          </p:cNvSpPr>
          <p:nvPr>
            <p:ph type="sldNum" sz="quarter" idx="12"/>
          </p:nvPr>
        </p:nvSpPr>
        <p:spPr/>
        <p:txBody>
          <a:bodyPr/>
          <a:lstStyle/>
          <a:p>
            <a:fld id="{2362C269-390D-4EFB-AFD3-6ECBD2671B8C}" type="slidenum">
              <a:rPr lang="en-US" smtClean="0"/>
              <a:t>19</a:t>
            </a:fld>
            <a:endParaRPr lang="en-US"/>
          </a:p>
        </p:txBody>
      </p:sp>
    </p:spTree>
    <p:extLst>
      <p:ext uri="{BB962C8B-B14F-4D97-AF65-F5344CB8AC3E}">
        <p14:creationId xmlns:p14="http://schemas.microsoft.com/office/powerpoint/2010/main" val="394465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Introduction to Artificial Neural Network</a:t>
            </a:r>
          </a:p>
        </p:txBody>
      </p:sp>
      <p:sp>
        <p:nvSpPr>
          <p:cNvPr id="7" name="TextBox 6">
            <a:extLst>
              <a:ext uri="{FF2B5EF4-FFF2-40B4-BE49-F238E27FC236}">
                <a16:creationId xmlns:a16="http://schemas.microsoft.com/office/drawing/2014/main" id="{D119789E-AD09-4281-932F-0E3EBE572E00}"/>
              </a:ext>
            </a:extLst>
          </p:cNvPr>
          <p:cNvSpPr txBox="1"/>
          <p:nvPr/>
        </p:nvSpPr>
        <p:spPr>
          <a:xfrm>
            <a:off x="927329" y="1428119"/>
            <a:ext cx="9947744" cy="3046988"/>
          </a:xfrm>
          <a:prstGeom prst="rect">
            <a:avLst/>
          </a:prstGeom>
          <a:noFill/>
        </p:spPr>
        <p:txBody>
          <a:bodyPr wrap="square" rtlCol="0">
            <a:spAutoFit/>
          </a:bodyPr>
          <a:lstStyle/>
          <a:p>
            <a:pPr algn="just"/>
            <a:r>
              <a:rPr lang="en-US" dirty="0">
                <a:latin typeface="Comic Sans MS" panose="030F0702030302020204" pitchFamily="66" charset="0"/>
              </a:rPr>
              <a:t>The term "Artificial neural network" refers to a biologically inspired sub-field of artificial intelligence modeled after the brain. An Artificial neural network is usually a computational network based on biological neural networks that construct the structure of the human brain. Similar to a human brain has neurons interconnected to each other, artificial neural networks also have neurons that are linked to each other in various layers of the networks. These neurons are known as nodes. </a:t>
            </a:r>
          </a:p>
        </p:txBody>
      </p:sp>
      <p:pic>
        <p:nvPicPr>
          <p:cNvPr id="5" name="Picture 3">
            <a:extLst>
              <a:ext uri="{FF2B5EF4-FFF2-40B4-BE49-F238E27FC236}">
                <a16:creationId xmlns:a16="http://schemas.microsoft.com/office/drawing/2014/main" id="{0FB69C14-4DB3-6C2F-2A5D-4187E7943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013" y="4379215"/>
            <a:ext cx="3362131" cy="21013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2FD69D21-5577-46B5-45AD-941012C4CE46}"/>
              </a:ext>
            </a:extLst>
          </p:cNvPr>
          <p:cNvSpPr>
            <a:spLocks noGrp="1"/>
          </p:cNvSpPr>
          <p:nvPr>
            <p:ph type="sldNum" sz="quarter" idx="12"/>
          </p:nvPr>
        </p:nvSpPr>
        <p:spPr/>
        <p:txBody>
          <a:bodyPr/>
          <a:lstStyle/>
          <a:p>
            <a:fld id="{2362C269-390D-4EFB-AFD3-6ECBD2671B8C}" type="slidenum">
              <a:rPr lang="en-US" smtClean="0"/>
              <a:t>2</a:t>
            </a:fld>
            <a:endParaRPr lang="en-US"/>
          </a:p>
        </p:txBody>
      </p:sp>
    </p:spTree>
    <p:extLst>
      <p:ext uri="{BB962C8B-B14F-4D97-AF65-F5344CB8AC3E}">
        <p14:creationId xmlns:p14="http://schemas.microsoft.com/office/powerpoint/2010/main" val="428844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i="1" dirty="0">
                <a:solidFill>
                  <a:schemeClr val="accent2"/>
                </a:solidFill>
              </a:rPr>
              <a:t>	</a:t>
            </a:r>
            <a:r>
              <a:rPr lang="en-US" altLang="en-US" b="1" dirty="0">
                <a:solidFill>
                  <a:schemeClr val="accent2"/>
                </a:solidFill>
              </a:rPr>
              <a:t>Importance of Activation Function</a:t>
            </a:r>
          </a:p>
        </p:txBody>
      </p:sp>
      <p:pic>
        <p:nvPicPr>
          <p:cNvPr id="3" name="Picture 2">
            <a:extLst>
              <a:ext uri="{FF2B5EF4-FFF2-40B4-BE49-F238E27FC236}">
                <a16:creationId xmlns:a16="http://schemas.microsoft.com/office/drawing/2014/main" id="{DB349E76-5C58-D017-7B1F-7FEF7D90B680}"/>
              </a:ext>
            </a:extLst>
          </p:cNvPr>
          <p:cNvPicPr>
            <a:picLocks noChangeAspect="1"/>
          </p:cNvPicPr>
          <p:nvPr/>
        </p:nvPicPr>
        <p:blipFill>
          <a:blip r:embed="rId3"/>
          <a:stretch>
            <a:fillRect/>
          </a:stretch>
        </p:blipFill>
        <p:spPr>
          <a:xfrm>
            <a:off x="347966" y="1341131"/>
            <a:ext cx="6505295" cy="2247644"/>
          </a:xfrm>
          <a:prstGeom prst="rect">
            <a:avLst/>
          </a:prstGeom>
        </p:spPr>
      </p:pic>
      <p:sp>
        <p:nvSpPr>
          <p:cNvPr id="7" name="Slide Number Placeholder 6">
            <a:extLst>
              <a:ext uri="{FF2B5EF4-FFF2-40B4-BE49-F238E27FC236}">
                <a16:creationId xmlns:a16="http://schemas.microsoft.com/office/drawing/2014/main" id="{46E6F523-7EB8-33FD-BDBF-C604533B49D4}"/>
              </a:ext>
            </a:extLst>
          </p:cNvPr>
          <p:cNvSpPr>
            <a:spLocks noGrp="1"/>
          </p:cNvSpPr>
          <p:nvPr>
            <p:ph type="sldNum" sz="quarter" idx="12"/>
          </p:nvPr>
        </p:nvSpPr>
        <p:spPr/>
        <p:txBody>
          <a:bodyPr/>
          <a:lstStyle/>
          <a:p>
            <a:fld id="{2362C269-390D-4EFB-AFD3-6ECBD2671B8C}" type="slidenum">
              <a:rPr lang="en-US" smtClean="0"/>
              <a:t>20</a:t>
            </a:fld>
            <a:endParaRPr lang="en-US"/>
          </a:p>
        </p:txBody>
      </p:sp>
      <p:sp>
        <p:nvSpPr>
          <p:cNvPr id="8" name="TextBox 7">
            <a:extLst>
              <a:ext uri="{FF2B5EF4-FFF2-40B4-BE49-F238E27FC236}">
                <a16:creationId xmlns:a16="http://schemas.microsoft.com/office/drawing/2014/main" id="{334AC019-0B19-195A-69B3-A91F2E00532D}"/>
              </a:ext>
            </a:extLst>
          </p:cNvPr>
          <p:cNvSpPr txBox="1"/>
          <p:nvPr/>
        </p:nvSpPr>
        <p:spPr>
          <a:xfrm>
            <a:off x="940836" y="3205339"/>
            <a:ext cx="10310327" cy="2677656"/>
          </a:xfrm>
          <a:prstGeom prst="rect">
            <a:avLst/>
          </a:prstGeom>
          <a:noFill/>
        </p:spPr>
        <p:txBody>
          <a:bodyPr wrap="square" rtlCol="0">
            <a:spAutoFit/>
          </a:bodyPr>
          <a:lstStyle/>
          <a:p>
            <a:pPr algn="just"/>
            <a:endParaRPr lang="en-US" b="0" i="1" dirty="0">
              <a:effectLst/>
              <a:latin typeface="+mj-lt"/>
            </a:endParaRPr>
          </a:p>
          <a:p>
            <a:pPr marL="342900" indent="-342900">
              <a:buFont typeface="Wingdings" panose="05000000000000000000" pitchFamily="2" charset="2"/>
              <a:buChar char="q"/>
            </a:pPr>
            <a:endParaRPr lang="en-US" i="1" dirty="0">
              <a:latin typeface="+mj-lt"/>
            </a:endParaRPr>
          </a:p>
          <a:p>
            <a:pPr marL="342900" indent="-342900">
              <a:buFont typeface="Wingdings" panose="05000000000000000000" pitchFamily="2" charset="2"/>
              <a:buChar char="q"/>
            </a:pPr>
            <a:r>
              <a:rPr lang="en-US" dirty="0">
                <a:latin typeface="Comic Sans MS" panose="030F0702030302020204" pitchFamily="66" charset="0"/>
              </a:rPr>
              <a:t>Type of activation function:</a:t>
            </a:r>
          </a:p>
          <a:p>
            <a:pPr marL="800100" lvl="1" indent="-342900">
              <a:buFont typeface="Wingdings" panose="05000000000000000000" pitchFamily="2" charset="2"/>
              <a:buChar char="ü"/>
            </a:pPr>
            <a:r>
              <a:rPr lang="en-US" dirty="0">
                <a:latin typeface="Comic Sans MS" panose="030F0702030302020204" pitchFamily="66" charset="0"/>
              </a:rPr>
              <a:t>Sigmoid Function</a:t>
            </a:r>
          </a:p>
          <a:p>
            <a:pPr marL="800100" lvl="1" indent="-342900">
              <a:buFont typeface="Wingdings" panose="05000000000000000000" pitchFamily="2" charset="2"/>
              <a:buChar char="ü"/>
            </a:pPr>
            <a:r>
              <a:rPr lang="en-US" dirty="0">
                <a:latin typeface="Comic Sans MS" panose="030F0702030302020204" pitchFamily="66" charset="0"/>
              </a:rPr>
              <a:t>Tanh(Hyperbolic-Tangent)</a:t>
            </a:r>
          </a:p>
          <a:p>
            <a:pPr marL="800100" lvl="1" indent="-342900">
              <a:buFont typeface="Wingdings" panose="05000000000000000000" pitchFamily="2" charset="2"/>
              <a:buChar char="ü"/>
            </a:pPr>
            <a:r>
              <a:rPr lang="en-US" dirty="0">
                <a:latin typeface="Comic Sans MS" panose="030F0702030302020204" pitchFamily="66" charset="0"/>
              </a:rPr>
              <a:t>Rectified Linear Unit(</a:t>
            </a:r>
            <a:r>
              <a:rPr lang="en-US" dirty="0" err="1">
                <a:latin typeface="Comic Sans MS" panose="030F0702030302020204" pitchFamily="66" charset="0"/>
              </a:rPr>
              <a:t>ReLU</a:t>
            </a:r>
            <a:r>
              <a:rPr lang="en-US" dirty="0">
                <a:latin typeface="Comic Sans MS" panose="030F0702030302020204" pitchFamily="66" charset="0"/>
              </a:rPr>
              <a:t>)</a:t>
            </a:r>
          </a:p>
          <a:p>
            <a:pPr marL="800100" lvl="1" indent="-342900">
              <a:buFont typeface="Wingdings" panose="05000000000000000000" pitchFamily="2" charset="2"/>
              <a:buChar char="ü"/>
            </a:pPr>
            <a:r>
              <a:rPr lang="en-US" dirty="0">
                <a:latin typeface="Comic Sans MS" panose="030F0702030302020204" pitchFamily="66" charset="0"/>
              </a:rPr>
              <a:t>SoftMax Function…etc.</a:t>
            </a:r>
          </a:p>
        </p:txBody>
      </p:sp>
    </p:spTree>
    <p:extLst>
      <p:ext uri="{BB962C8B-B14F-4D97-AF65-F5344CB8AC3E}">
        <p14:creationId xmlns:p14="http://schemas.microsoft.com/office/powerpoint/2010/main" val="197004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     </a:t>
            </a:r>
            <a:r>
              <a:rPr lang="en-US" altLang="en-US" b="1" dirty="0">
                <a:solidFill>
                  <a:schemeClr val="accent2"/>
                </a:solidFill>
              </a:rPr>
              <a:t>Sigmoid Function</a:t>
            </a:r>
          </a:p>
        </p:txBody>
      </p:sp>
      <p:sp>
        <p:nvSpPr>
          <p:cNvPr id="6" name="TextBox 5">
            <a:extLst>
              <a:ext uri="{FF2B5EF4-FFF2-40B4-BE49-F238E27FC236}">
                <a16:creationId xmlns:a16="http://schemas.microsoft.com/office/drawing/2014/main" id="{113406DC-3831-4B45-9420-330C842893D3}"/>
              </a:ext>
            </a:extLst>
          </p:cNvPr>
          <p:cNvSpPr txBox="1"/>
          <p:nvPr/>
        </p:nvSpPr>
        <p:spPr>
          <a:xfrm>
            <a:off x="629264" y="1725879"/>
            <a:ext cx="10923639" cy="1569660"/>
          </a:xfrm>
          <a:prstGeom prst="rect">
            <a:avLst/>
          </a:prstGeom>
          <a:noFill/>
        </p:spPr>
        <p:txBody>
          <a:bodyPr wrap="square" rtlCol="0">
            <a:spAutoFit/>
          </a:bodyPr>
          <a:lstStyle/>
          <a:p>
            <a:pPr algn="l"/>
            <a:r>
              <a:rPr lang="en-US" b="0" dirty="0">
                <a:solidFill>
                  <a:srgbClr val="000000"/>
                </a:solidFill>
                <a:effectLst/>
                <a:latin typeface="Comic Sans MS" panose="030F0702030302020204" pitchFamily="66" charset="0"/>
              </a:rPr>
              <a:t>The sigmoid function is a mathematical function that has a characteristic that can take any real value and map it to between 0 to 1 shaped like the letter “S”.</a:t>
            </a:r>
          </a:p>
          <a:p>
            <a:pPr algn="l"/>
            <a:r>
              <a:rPr lang="en-US" b="0" dirty="0">
                <a:solidFill>
                  <a:srgbClr val="000000"/>
                </a:solidFill>
                <a:effectLst/>
                <a:latin typeface="Comic Sans MS" panose="030F0702030302020204" pitchFamily="66" charset="0"/>
              </a:rPr>
              <a:t>The sigmoid function is also known as a logistic function.</a:t>
            </a:r>
          </a:p>
        </p:txBody>
      </p:sp>
      <p:sp>
        <p:nvSpPr>
          <p:cNvPr id="7" name="TextBox 6">
            <a:extLst>
              <a:ext uri="{FF2B5EF4-FFF2-40B4-BE49-F238E27FC236}">
                <a16:creationId xmlns:a16="http://schemas.microsoft.com/office/drawing/2014/main" id="{B7A49D24-D05B-47B5-BC1A-936F1F4C62B9}"/>
              </a:ext>
            </a:extLst>
          </p:cNvPr>
          <p:cNvSpPr txBox="1"/>
          <p:nvPr/>
        </p:nvSpPr>
        <p:spPr>
          <a:xfrm>
            <a:off x="442452" y="3364992"/>
            <a:ext cx="5049285" cy="1569660"/>
          </a:xfrm>
          <a:prstGeom prst="rect">
            <a:avLst/>
          </a:prstGeom>
          <a:noFill/>
        </p:spPr>
        <p:txBody>
          <a:bodyPr wrap="square" rtlCol="0">
            <a:spAutoFit/>
          </a:bodyPr>
          <a:lstStyle/>
          <a:p>
            <a:r>
              <a:rPr lang="en-US" dirty="0">
                <a:latin typeface="Comic Sans MS" panose="030F0702030302020204" pitchFamily="66" charset="0"/>
              </a:rPr>
              <a:t>Mathematical definition of sigmoid</a:t>
            </a:r>
            <a:r>
              <a:rPr lang="en-US" dirty="0"/>
              <a:t>,</a:t>
            </a:r>
          </a:p>
          <a:p>
            <a:endParaRPr lang="en-US" dirty="0"/>
          </a:p>
          <a:p>
            <a:r>
              <a:rPr lang="en-US" dirty="0"/>
              <a:t>	</a:t>
            </a:r>
          </a:p>
        </p:txBody>
      </p:sp>
      <p:pic>
        <p:nvPicPr>
          <p:cNvPr id="11" name="Picture 10">
            <a:extLst>
              <a:ext uri="{FF2B5EF4-FFF2-40B4-BE49-F238E27FC236}">
                <a16:creationId xmlns:a16="http://schemas.microsoft.com/office/drawing/2014/main" id="{EF415562-F93B-4A1B-80A1-5769EC6C4ED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986185" y="4310930"/>
            <a:ext cx="4317488" cy="1386349"/>
          </a:xfrm>
          <a:prstGeom prst="rect">
            <a:avLst/>
          </a:prstGeom>
        </p:spPr>
      </p:pic>
      <p:pic>
        <p:nvPicPr>
          <p:cNvPr id="13" name="Picture 12">
            <a:extLst>
              <a:ext uri="{FF2B5EF4-FFF2-40B4-BE49-F238E27FC236}">
                <a16:creationId xmlns:a16="http://schemas.microsoft.com/office/drawing/2014/main" id="{103749AC-C68B-4302-86A2-1861F28BDA4F}"/>
              </a:ext>
            </a:extLst>
          </p:cNvPr>
          <p:cNvPicPr>
            <a:picLocks noChangeAspect="1"/>
          </p:cNvPicPr>
          <p:nvPr/>
        </p:nvPicPr>
        <p:blipFill>
          <a:blip r:embed="rId5"/>
          <a:stretch>
            <a:fillRect/>
          </a:stretch>
        </p:blipFill>
        <p:spPr>
          <a:xfrm>
            <a:off x="5667368" y="3364992"/>
            <a:ext cx="5246537" cy="3010161"/>
          </a:xfrm>
          <a:prstGeom prst="rect">
            <a:avLst/>
          </a:prstGeom>
        </p:spPr>
      </p:pic>
      <p:sp>
        <p:nvSpPr>
          <p:cNvPr id="3" name="Slide Number Placeholder 2">
            <a:extLst>
              <a:ext uri="{FF2B5EF4-FFF2-40B4-BE49-F238E27FC236}">
                <a16:creationId xmlns:a16="http://schemas.microsoft.com/office/drawing/2014/main" id="{BCB8DC41-2356-A0F5-E55E-4F79B4F6093C}"/>
              </a:ext>
            </a:extLst>
          </p:cNvPr>
          <p:cNvSpPr>
            <a:spLocks noGrp="1"/>
          </p:cNvSpPr>
          <p:nvPr>
            <p:ph type="sldNum" sz="quarter" idx="12"/>
          </p:nvPr>
        </p:nvSpPr>
        <p:spPr/>
        <p:txBody>
          <a:bodyPr/>
          <a:lstStyle/>
          <a:p>
            <a:fld id="{2362C269-390D-4EFB-AFD3-6ECBD2671B8C}" type="slidenum">
              <a:rPr lang="en-US" smtClean="0"/>
              <a:t>21</a:t>
            </a:fld>
            <a:endParaRPr lang="en-US"/>
          </a:p>
        </p:txBody>
      </p:sp>
    </p:spTree>
    <p:extLst>
      <p:ext uri="{BB962C8B-B14F-4D97-AF65-F5344CB8AC3E}">
        <p14:creationId xmlns:p14="http://schemas.microsoft.com/office/powerpoint/2010/main" val="4147690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     </a:t>
            </a:r>
            <a:r>
              <a:rPr lang="en-US" altLang="en-US" b="1" dirty="0">
                <a:solidFill>
                  <a:schemeClr val="accent2"/>
                </a:solidFill>
              </a:rPr>
              <a:t>Tanh Function</a:t>
            </a:r>
          </a:p>
        </p:txBody>
      </p:sp>
      <p:sp>
        <p:nvSpPr>
          <p:cNvPr id="6" name="TextBox 5">
            <a:extLst>
              <a:ext uri="{FF2B5EF4-FFF2-40B4-BE49-F238E27FC236}">
                <a16:creationId xmlns:a16="http://schemas.microsoft.com/office/drawing/2014/main" id="{113406DC-3831-4B45-9420-330C842893D3}"/>
              </a:ext>
            </a:extLst>
          </p:cNvPr>
          <p:cNvSpPr txBox="1"/>
          <p:nvPr/>
        </p:nvSpPr>
        <p:spPr>
          <a:xfrm>
            <a:off x="225552" y="1725879"/>
            <a:ext cx="11740896" cy="1200329"/>
          </a:xfrm>
          <a:prstGeom prst="rect">
            <a:avLst/>
          </a:prstGeom>
          <a:noFill/>
        </p:spPr>
        <p:txBody>
          <a:bodyPr wrap="square" rtlCol="0">
            <a:spAutoFit/>
          </a:bodyPr>
          <a:lstStyle/>
          <a:p>
            <a:pPr algn="l"/>
            <a:r>
              <a:rPr lang="en-US" b="0" dirty="0">
                <a:solidFill>
                  <a:srgbClr val="212529"/>
                </a:solidFill>
                <a:effectLst/>
                <a:latin typeface="Comic Sans MS" panose="030F0702030302020204" pitchFamily="66" charset="0"/>
              </a:rPr>
              <a:t>The tanh(hyperbolic tangent) function became preferred over the sigmoid function as it gives better performance for multi-layer neural networks. It is zero centered activation function</a:t>
            </a:r>
            <a:r>
              <a:rPr lang="en-US" b="0" i="1" dirty="0">
                <a:solidFill>
                  <a:srgbClr val="212529"/>
                </a:solidFill>
                <a:effectLst/>
                <a:latin typeface="+mj-lt"/>
              </a:rPr>
              <a:t>.</a:t>
            </a:r>
            <a:endParaRPr lang="en-US" b="0" i="1" dirty="0">
              <a:solidFill>
                <a:srgbClr val="000000"/>
              </a:solidFill>
              <a:effectLst/>
              <a:latin typeface="+mj-lt"/>
            </a:endParaRPr>
          </a:p>
        </p:txBody>
      </p:sp>
      <p:sp>
        <p:nvSpPr>
          <p:cNvPr id="7" name="TextBox 6">
            <a:extLst>
              <a:ext uri="{FF2B5EF4-FFF2-40B4-BE49-F238E27FC236}">
                <a16:creationId xmlns:a16="http://schemas.microsoft.com/office/drawing/2014/main" id="{B7A49D24-D05B-47B5-BC1A-936F1F4C62B9}"/>
              </a:ext>
            </a:extLst>
          </p:cNvPr>
          <p:cNvSpPr txBox="1"/>
          <p:nvPr/>
        </p:nvSpPr>
        <p:spPr>
          <a:xfrm>
            <a:off x="823720" y="3189907"/>
            <a:ext cx="4823756" cy="1261884"/>
          </a:xfrm>
          <a:prstGeom prst="rect">
            <a:avLst/>
          </a:prstGeom>
          <a:noFill/>
        </p:spPr>
        <p:txBody>
          <a:bodyPr wrap="none" rtlCol="0">
            <a:spAutoFit/>
          </a:bodyPr>
          <a:lstStyle/>
          <a:p>
            <a:r>
              <a:rPr lang="en-US" sz="2800" dirty="0"/>
              <a:t>Mathematical definition of tanh,</a:t>
            </a:r>
          </a:p>
          <a:p>
            <a:endParaRPr lang="en-US" dirty="0"/>
          </a:p>
          <a:p>
            <a:r>
              <a:rPr lang="en-US" dirty="0"/>
              <a:t>	</a:t>
            </a:r>
          </a:p>
        </p:txBody>
      </p:sp>
      <p:pic>
        <p:nvPicPr>
          <p:cNvPr id="3" name="Picture 2">
            <a:extLst>
              <a:ext uri="{FF2B5EF4-FFF2-40B4-BE49-F238E27FC236}">
                <a16:creationId xmlns:a16="http://schemas.microsoft.com/office/drawing/2014/main" id="{FDD153FE-33A0-4E8F-9765-790AB1E1D0C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5183223" y="3050956"/>
            <a:ext cx="6523285" cy="3711262"/>
          </a:xfrm>
          <a:prstGeom prst="rect">
            <a:avLst/>
          </a:prstGeom>
        </p:spPr>
      </p:pic>
      <p:pic>
        <p:nvPicPr>
          <p:cNvPr id="9" name="Picture 8">
            <a:extLst>
              <a:ext uri="{FF2B5EF4-FFF2-40B4-BE49-F238E27FC236}">
                <a16:creationId xmlns:a16="http://schemas.microsoft.com/office/drawing/2014/main" id="{C9290A22-A7C1-4455-9258-813471FBDA92}"/>
              </a:ext>
            </a:extLst>
          </p:cNvPr>
          <p:cNvPicPr>
            <a:picLocks noChangeAspect="1"/>
          </p:cNvPicPr>
          <p:nvPr/>
        </p:nvPicPr>
        <p:blipFill>
          <a:blip r:embed="rId5"/>
          <a:stretch>
            <a:fillRect/>
          </a:stretch>
        </p:blipFill>
        <p:spPr>
          <a:xfrm>
            <a:off x="1078151" y="3962400"/>
            <a:ext cx="4929360" cy="944187"/>
          </a:xfrm>
          <a:prstGeom prst="rect">
            <a:avLst/>
          </a:prstGeom>
        </p:spPr>
      </p:pic>
      <p:sp>
        <p:nvSpPr>
          <p:cNvPr id="5" name="Slide Number Placeholder 4">
            <a:extLst>
              <a:ext uri="{FF2B5EF4-FFF2-40B4-BE49-F238E27FC236}">
                <a16:creationId xmlns:a16="http://schemas.microsoft.com/office/drawing/2014/main" id="{CA57C407-8FE5-DAF9-B382-77E2BC537FD0}"/>
              </a:ext>
            </a:extLst>
          </p:cNvPr>
          <p:cNvSpPr>
            <a:spLocks noGrp="1"/>
          </p:cNvSpPr>
          <p:nvPr>
            <p:ph type="sldNum" sz="quarter" idx="12"/>
          </p:nvPr>
        </p:nvSpPr>
        <p:spPr/>
        <p:txBody>
          <a:bodyPr/>
          <a:lstStyle/>
          <a:p>
            <a:fld id="{2362C269-390D-4EFB-AFD3-6ECBD2671B8C}" type="slidenum">
              <a:rPr lang="en-US" smtClean="0"/>
              <a:t>22</a:t>
            </a:fld>
            <a:endParaRPr lang="en-US"/>
          </a:p>
        </p:txBody>
      </p:sp>
    </p:spTree>
    <p:extLst>
      <p:ext uri="{BB962C8B-B14F-4D97-AF65-F5344CB8AC3E}">
        <p14:creationId xmlns:p14="http://schemas.microsoft.com/office/powerpoint/2010/main" val="357844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     </a:t>
            </a:r>
            <a:r>
              <a:rPr lang="en-US" altLang="en-US" b="1" dirty="0" err="1">
                <a:solidFill>
                  <a:schemeClr val="accent2"/>
                </a:solidFill>
              </a:rPr>
              <a:t>ReLU</a:t>
            </a:r>
            <a:r>
              <a:rPr lang="en-US" altLang="en-US" b="1" dirty="0">
                <a:solidFill>
                  <a:schemeClr val="accent2"/>
                </a:solidFill>
              </a:rPr>
              <a:t> Function</a:t>
            </a:r>
          </a:p>
        </p:txBody>
      </p:sp>
      <p:sp>
        <p:nvSpPr>
          <p:cNvPr id="6" name="TextBox 5">
            <a:extLst>
              <a:ext uri="{FF2B5EF4-FFF2-40B4-BE49-F238E27FC236}">
                <a16:creationId xmlns:a16="http://schemas.microsoft.com/office/drawing/2014/main" id="{113406DC-3831-4B45-9420-330C842893D3}"/>
              </a:ext>
            </a:extLst>
          </p:cNvPr>
          <p:cNvSpPr txBox="1"/>
          <p:nvPr/>
        </p:nvSpPr>
        <p:spPr>
          <a:xfrm>
            <a:off x="550606" y="1260341"/>
            <a:ext cx="11218607" cy="3785652"/>
          </a:xfrm>
          <a:prstGeom prst="rect">
            <a:avLst/>
          </a:prstGeom>
          <a:noFill/>
        </p:spPr>
        <p:txBody>
          <a:bodyPr wrap="square" rtlCol="0">
            <a:spAutoFit/>
          </a:bodyPr>
          <a:lstStyle/>
          <a:p>
            <a:pPr algn="just"/>
            <a:r>
              <a:rPr lang="en-US" b="0" dirty="0">
                <a:solidFill>
                  <a:srgbClr val="101010"/>
                </a:solidFill>
                <a:effectLst/>
                <a:latin typeface="Comic Sans MS" panose="030F0702030302020204" pitchFamily="66" charset="0"/>
              </a:rPr>
              <a:t>ReLu(</a:t>
            </a:r>
            <a:r>
              <a:rPr lang="en-US" b="1" dirty="0">
                <a:latin typeface="Comic Sans MS" panose="030F0702030302020204" pitchFamily="66" charset="0"/>
              </a:rPr>
              <a:t>Rectified Linear Unit) </a:t>
            </a:r>
            <a:r>
              <a:rPr lang="en-US" b="0" dirty="0">
                <a:solidFill>
                  <a:srgbClr val="101010"/>
                </a:solidFill>
                <a:effectLst/>
                <a:latin typeface="Comic Sans MS" panose="030F0702030302020204" pitchFamily="66" charset="0"/>
              </a:rPr>
              <a:t>is a non-linear </a:t>
            </a:r>
            <a:r>
              <a:rPr lang="en-US" b="0" u="none" strike="noStrike" dirty="0">
                <a:effectLst/>
                <a:latin typeface="Comic Sans MS" panose="030F0702030302020204" pitchFamily="66" charset="0"/>
              </a:rPr>
              <a:t>activation function </a:t>
            </a:r>
            <a:r>
              <a:rPr lang="en-US" b="0" dirty="0">
                <a:solidFill>
                  <a:srgbClr val="101010"/>
                </a:solidFill>
                <a:effectLst/>
                <a:latin typeface="Comic Sans MS" panose="030F0702030302020204" pitchFamily="66" charset="0"/>
              </a:rPr>
              <a:t>that is used in multi-layer </a:t>
            </a:r>
            <a:r>
              <a:rPr lang="en-US" b="0" u="none" strike="noStrike" dirty="0">
                <a:effectLst/>
                <a:latin typeface="Comic Sans MS" panose="030F0702030302020204" pitchFamily="66" charset="0"/>
              </a:rPr>
              <a:t>neural network </a:t>
            </a:r>
            <a:r>
              <a:rPr lang="en-US" b="0" dirty="0">
                <a:solidFill>
                  <a:srgbClr val="101010"/>
                </a:solidFill>
                <a:effectLst/>
                <a:latin typeface="Comic Sans MS" panose="030F0702030302020204" pitchFamily="66" charset="0"/>
              </a:rPr>
              <a:t>or deep neural networks. This function can be represented as:</a:t>
            </a:r>
            <a:endParaRPr lang="en-US" dirty="0">
              <a:solidFill>
                <a:srgbClr val="000000"/>
              </a:solidFill>
              <a:latin typeface="Comic Sans MS" panose="030F0702030302020204" pitchFamily="66" charset="0"/>
            </a:endParaRPr>
          </a:p>
          <a:p>
            <a:pPr algn="just"/>
            <a:r>
              <a:rPr lang="en-US" b="0" dirty="0">
                <a:solidFill>
                  <a:srgbClr val="000000"/>
                </a:solidFill>
                <a:effectLst/>
                <a:latin typeface="Comic Sans MS" panose="030F0702030302020204" pitchFamily="66" charset="0"/>
              </a:rPr>
              <a:t>				f(x)=max(0,x) </a:t>
            </a:r>
            <a:r>
              <a:rPr lang="en-US" dirty="0">
                <a:solidFill>
                  <a:srgbClr val="000000"/>
                </a:solidFill>
                <a:latin typeface="Comic Sans MS" panose="030F0702030302020204" pitchFamily="66" charset="0"/>
              </a:rPr>
              <a:t>where, x an input value.</a:t>
            </a:r>
          </a:p>
          <a:p>
            <a:pPr algn="just"/>
            <a:r>
              <a:rPr lang="en-US" b="0" dirty="0">
                <a:solidFill>
                  <a:srgbClr val="000000"/>
                </a:solidFill>
                <a:effectLst/>
                <a:latin typeface="Comic Sans MS" panose="030F0702030302020204" pitchFamily="66" charset="0"/>
              </a:rPr>
              <a:t>According to equation 1, the output of ReLu is the maximum value between zero and the input value. An output is equal to zero when the input value is negative and the input value when the input is positive. Thus, we can rewrite equation 1 as follows:</a:t>
            </a:r>
          </a:p>
          <a:p>
            <a:pPr algn="just"/>
            <a:endParaRPr lang="en-US" dirty="0">
              <a:solidFill>
                <a:srgbClr val="000000"/>
              </a:solidFill>
              <a:latin typeface="Comic Sans MS" panose="030F0702030302020204" pitchFamily="66" charset="0"/>
            </a:endParaRPr>
          </a:p>
          <a:p>
            <a:pPr algn="l"/>
            <a:endParaRPr lang="en-US" b="0" i="1" dirty="0">
              <a:solidFill>
                <a:srgbClr val="000000"/>
              </a:solidFill>
              <a:effectLst/>
              <a:latin typeface="+mj-lt"/>
            </a:endParaRPr>
          </a:p>
        </p:txBody>
      </p:sp>
      <p:pic>
        <p:nvPicPr>
          <p:cNvPr id="11" name="Picture 10">
            <a:extLst>
              <a:ext uri="{FF2B5EF4-FFF2-40B4-BE49-F238E27FC236}">
                <a16:creationId xmlns:a16="http://schemas.microsoft.com/office/drawing/2014/main" id="{1FE75713-C118-4286-B54E-6C990D0E8FD3}"/>
              </a:ext>
            </a:extLst>
          </p:cNvPr>
          <p:cNvPicPr>
            <a:picLocks noChangeAspect="1"/>
          </p:cNvPicPr>
          <p:nvPr/>
        </p:nvPicPr>
        <p:blipFill>
          <a:blip r:embed="rId3"/>
          <a:stretch>
            <a:fillRect/>
          </a:stretch>
        </p:blipFill>
        <p:spPr>
          <a:xfrm>
            <a:off x="2819314" y="5067917"/>
            <a:ext cx="1981372" cy="464860"/>
          </a:xfrm>
          <a:prstGeom prst="rect">
            <a:avLst/>
          </a:prstGeom>
        </p:spPr>
      </p:pic>
      <p:pic>
        <p:nvPicPr>
          <p:cNvPr id="13" name="Picture 12">
            <a:extLst>
              <a:ext uri="{FF2B5EF4-FFF2-40B4-BE49-F238E27FC236}">
                <a16:creationId xmlns:a16="http://schemas.microsoft.com/office/drawing/2014/main" id="{14C3D5E8-D2BB-4A32-BEAF-776ECB91ADC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6096000" y="4051382"/>
            <a:ext cx="3029828" cy="2497931"/>
          </a:xfrm>
          <a:prstGeom prst="rect">
            <a:avLst/>
          </a:prstGeom>
        </p:spPr>
      </p:pic>
      <p:sp>
        <p:nvSpPr>
          <p:cNvPr id="3" name="Slide Number Placeholder 2">
            <a:extLst>
              <a:ext uri="{FF2B5EF4-FFF2-40B4-BE49-F238E27FC236}">
                <a16:creationId xmlns:a16="http://schemas.microsoft.com/office/drawing/2014/main" id="{264983BC-EA4D-53CF-33A8-7633A650D5D1}"/>
              </a:ext>
            </a:extLst>
          </p:cNvPr>
          <p:cNvSpPr>
            <a:spLocks noGrp="1"/>
          </p:cNvSpPr>
          <p:nvPr>
            <p:ph type="sldNum" sz="quarter" idx="12"/>
          </p:nvPr>
        </p:nvSpPr>
        <p:spPr/>
        <p:txBody>
          <a:bodyPr/>
          <a:lstStyle/>
          <a:p>
            <a:fld id="{2362C269-390D-4EFB-AFD3-6ECBD2671B8C}" type="slidenum">
              <a:rPr lang="en-US" smtClean="0"/>
              <a:t>23</a:t>
            </a:fld>
            <a:endParaRPr lang="en-US"/>
          </a:p>
        </p:txBody>
      </p:sp>
    </p:spTree>
    <p:extLst>
      <p:ext uri="{BB962C8B-B14F-4D97-AF65-F5344CB8AC3E}">
        <p14:creationId xmlns:p14="http://schemas.microsoft.com/office/powerpoint/2010/main" val="73088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     </a:t>
            </a:r>
            <a:r>
              <a:rPr lang="en-US" altLang="en-US" b="1" dirty="0">
                <a:solidFill>
                  <a:schemeClr val="accent2"/>
                </a:solidFill>
              </a:rPr>
              <a:t>Leaky </a:t>
            </a:r>
            <a:r>
              <a:rPr lang="en-US" altLang="en-US" b="1" dirty="0" err="1">
                <a:solidFill>
                  <a:schemeClr val="accent2"/>
                </a:solidFill>
              </a:rPr>
              <a:t>ReLU</a:t>
            </a:r>
            <a:r>
              <a:rPr lang="en-US" altLang="en-US" b="1" dirty="0">
                <a:solidFill>
                  <a:schemeClr val="accent2"/>
                </a:solidFill>
              </a:rPr>
              <a:t> Function</a:t>
            </a:r>
          </a:p>
        </p:txBody>
      </p:sp>
      <p:sp>
        <p:nvSpPr>
          <p:cNvPr id="6" name="TextBox 5">
            <a:extLst>
              <a:ext uri="{FF2B5EF4-FFF2-40B4-BE49-F238E27FC236}">
                <a16:creationId xmlns:a16="http://schemas.microsoft.com/office/drawing/2014/main" id="{113406DC-3831-4B45-9420-330C842893D3}"/>
              </a:ext>
            </a:extLst>
          </p:cNvPr>
          <p:cNvSpPr txBox="1"/>
          <p:nvPr/>
        </p:nvSpPr>
        <p:spPr>
          <a:xfrm>
            <a:off x="550606" y="1260341"/>
            <a:ext cx="11218607" cy="2308324"/>
          </a:xfrm>
          <a:prstGeom prst="rect">
            <a:avLst/>
          </a:prstGeom>
          <a:noFill/>
        </p:spPr>
        <p:txBody>
          <a:bodyPr wrap="square" rtlCol="0">
            <a:spAutoFit/>
          </a:bodyPr>
          <a:lstStyle/>
          <a:p>
            <a:pPr algn="just"/>
            <a:r>
              <a:rPr lang="en-US" b="0" dirty="0">
                <a:solidFill>
                  <a:srgbClr val="101010"/>
                </a:solidFill>
                <a:effectLst/>
                <a:latin typeface="Comic Sans MS" panose="030F0702030302020204" pitchFamily="66" charset="0"/>
              </a:rPr>
              <a:t>A shallow slope is added for negative x by using alpha (normally small e.g. 0.01). This keeps nodes with negative values of x active. Again, this is easy to compute, and runs from -infinity to infinity, meaning it is almost zero-</a:t>
            </a:r>
            <a:r>
              <a:rPr lang="en-US" b="0" dirty="0" err="1">
                <a:solidFill>
                  <a:srgbClr val="101010"/>
                </a:solidFill>
                <a:effectLst/>
                <a:latin typeface="Comic Sans MS" panose="030F0702030302020204" pitchFamily="66" charset="0"/>
              </a:rPr>
              <a:t>centred</a:t>
            </a:r>
            <a:r>
              <a:rPr lang="en-US" b="0" dirty="0">
                <a:solidFill>
                  <a:srgbClr val="101010"/>
                </a:solidFill>
                <a:effectLst/>
                <a:latin typeface="Comic Sans MS" panose="030F0702030302020204" pitchFamily="66" charset="0"/>
              </a:rPr>
              <a:t>. This makes future layer calculations easier to process. Leaky </a:t>
            </a:r>
            <a:r>
              <a:rPr lang="en-US" b="0" dirty="0" err="1">
                <a:solidFill>
                  <a:srgbClr val="101010"/>
                </a:solidFill>
                <a:effectLst/>
                <a:latin typeface="Comic Sans MS" panose="030F0702030302020204" pitchFamily="66" charset="0"/>
              </a:rPr>
              <a:t>ReLU</a:t>
            </a:r>
            <a:r>
              <a:rPr lang="en-US" b="0" dirty="0">
                <a:solidFill>
                  <a:srgbClr val="101010"/>
                </a:solidFill>
                <a:effectLst/>
                <a:latin typeface="Comic Sans MS" panose="030F0702030302020204" pitchFamily="66" charset="0"/>
              </a:rPr>
              <a:t> is also a very popular choice as the activation function for hidden layers.</a:t>
            </a:r>
            <a:endParaRPr lang="en-US" dirty="0">
              <a:solidFill>
                <a:srgbClr val="000000"/>
              </a:solidFill>
              <a:latin typeface="Comic Sans MS" panose="030F0702030302020204" pitchFamily="66" charset="0"/>
            </a:endParaRPr>
          </a:p>
          <a:p>
            <a:pPr algn="l"/>
            <a:endParaRPr lang="en-US" b="0" i="1" dirty="0">
              <a:solidFill>
                <a:srgbClr val="000000"/>
              </a:solidFill>
              <a:effectLst/>
              <a:latin typeface="+mj-lt"/>
            </a:endParaRPr>
          </a:p>
        </p:txBody>
      </p:sp>
      <p:pic>
        <p:nvPicPr>
          <p:cNvPr id="3" name="Picture 2">
            <a:extLst>
              <a:ext uri="{FF2B5EF4-FFF2-40B4-BE49-F238E27FC236}">
                <a16:creationId xmlns:a16="http://schemas.microsoft.com/office/drawing/2014/main" id="{777543E0-25FB-8579-3B3C-6FBE20CADF53}"/>
              </a:ext>
            </a:extLst>
          </p:cNvPr>
          <p:cNvPicPr>
            <a:picLocks noChangeAspect="1"/>
          </p:cNvPicPr>
          <p:nvPr/>
        </p:nvPicPr>
        <p:blipFill>
          <a:blip r:embed="rId3"/>
          <a:stretch>
            <a:fillRect/>
          </a:stretch>
        </p:blipFill>
        <p:spPr>
          <a:xfrm>
            <a:off x="2726814" y="3562943"/>
            <a:ext cx="6561389" cy="2034716"/>
          </a:xfrm>
          <a:prstGeom prst="rect">
            <a:avLst/>
          </a:prstGeom>
        </p:spPr>
      </p:pic>
      <p:sp>
        <p:nvSpPr>
          <p:cNvPr id="7" name="Slide Number Placeholder 6">
            <a:extLst>
              <a:ext uri="{FF2B5EF4-FFF2-40B4-BE49-F238E27FC236}">
                <a16:creationId xmlns:a16="http://schemas.microsoft.com/office/drawing/2014/main" id="{58526FD1-83EE-0B95-0F96-1D5B60FD343F}"/>
              </a:ext>
            </a:extLst>
          </p:cNvPr>
          <p:cNvSpPr>
            <a:spLocks noGrp="1"/>
          </p:cNvSpPr>
          <p:nvPr>
            <p:ph type="sldNum" sz="quarter" idx="12"/>
          </p:nvPr>
        </p:nvSpPr>
        <p:spPr/>
        <p:txBody>
          <a:bodyPr/>
          <a:lstStyle/>
          <a:p>
            <a:fld id="{2362C269-390D-4EFB-AFD3-6ECBD2671B8C}" type="slidenum">
              <a:rPr lang="en-US" smtClean="0"/>
              <a:t>24</a:t>
            </a:fld>
            <a:endParaRPr lang="en-US"/>
          </a:p>
        </p:txBody>
      </p:sp>
    </p:spTree>
    <p:extLst>
      <p:ext uri="{BB962C8B-B14F-4D97-AF65-F5344CB8AC3E}">
        <p14:creationId xmlns:p14="http://schemas.microsoft.com/office/powerpoint/2010/main" val="205862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208CD-8848-4E4E-849E-D80D52244CDE}"/>
              </a:ext>
            </a:extLst>
          </p:cNvPr>
          <p:cNvSpPr>
            <a:spLocks noGrp="1"/>
          </p:cNvSpPr>
          <p:nvPr>
            <p:ph idx="1"/>
          </p:nvPr>
        </p:nvSpPr>
        <p:spPr>
          <a:xfrm>
            <a:off x="914400" y="3005328"/>
            <a:ext cx="10363200" cy="4114800"/>
          </a:xfrm>
        </p:spPr>
        <p:txBody>
          <a:bodyPr/>
          <a:lstStyle/>
          <a:p>
            <a:pPr marL="0" indent="0" algn="ctr">
              <a:buNone/>
            </a:pPr>
            <a:r>
              <a:rPr lang="en-US" b="1" i="1" dirty="0">
                <a:solidFill>
                  <a:schemeClr val="accent6"/>
                </a:solidFill>
              </a:rPr>
              <a:t>Thank You</a:t>
            </a:r>
          </a:p>
        </p:txBody>
      </p:sp>
      <p:sp>
        <p:nvSpPr>
          <p:cNvPr id="4" name="Slide Number Placeholder 3">
            <a:extLst>
              <a:ext uri="{FF2B5EF4-FFF2-40B4-BE49-F238E27FC236}">
                <a16:creationId xmlns:a16="http://schemas.microsoft.com/office/drawing/2014/main" id="{A09FDA5F-E1ED-7528-AF61-F5B84EAB77DE}"/>
              </a:ext>
            </a:extLst>
          </p:cNvPr>
          <p:cNvSpPr>
            <a:spLocks noGrp="1"/>
          </p:cNvSpPr>
          <p:nvPr>
            <p:ph type="sldNum" sz="quarter" idx="12"/>
          </p:nvPr>
        </p:nvSpPr>
        <p:spPr/>
        <p:txBody>
          <a:bodyPr/>
          <a:lstStyle/>
          <a:p>
            <a:fld id="{2362C269-390D-4EFB-AFD3-6ECBD2671B8C}" type="slidenum">
              <a:rPr lang="en-US" smtClean="0"/>
              <a:t>25</a:t>
            </a:fld>
            <a:endParaRPr lang="en-US"/>
          </a:p>
        </p:txBody>
      </p:sp>
    </p:spTree>
    <p:extLst>
      <p:ext uri="{BB962C8B-B14F-4D97-AF65-F5344CB8AC3E}">
        <p14:creationId xmlns:p14="http://schemas.microsoft.com/office/powerpoint/2010/main" val="237850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Introduction to Artificial Neural Network</a:t>
            </a:r>
          </a:p>
        </p:txBody>
      </p:sp>
      <p:sp>
        <p:nvSpPr>
          <p:cNvPr id="7" name="TextBox 6">
            <a:extLst>
              <a:ext uri="{FF2B5EF4-FFF2-40B4-BE49-F238E27FC236}">
                <a16:creationId xmlns:a16="http://schemas.microsoft.com/office/drawing/2014/main" id="{D119789E-AD09-4281-932F-0E3EBE572E00}"/>
              </a:ext>
            </a:extLst>
          </p:cNvPr>
          <p:cNvSpPr txBox="1"/>
          <p:nvPr/>
        </p:nvSpPr>
        <p:spPr>
          <a:xfrm>
            <a:off x="1005988" y="1959061"/>
            <a:ext cx="9947744" cy="2308324"/>
          </a:xfrm>
          <a:prstGeom prst="rect">
            <a:avLst/>
          </a:prstGeom>
          <a:noFill/>
        </p:spPr>
        <p:txBody>
          <a:bodyPr wrap="square" rtlCol="0">
            <a:spAutoFit/>
          </a:bodyPr>
          <a:lstStyle/>
          <a:p>
            <a:pPr algn="just"/>
            <a:r>
              <a:rPr lang="en-US" dirty="0">
                <a:latin typeface="Comic Sans MS" panose="030F0702030302020204" pitchFamily="66" charset="0"/>
              </a:rPr>
              <a:t>The term "</a:t>
            </a:r>
            <a:r>
              <a:rPr lang="en-US" b="1" dirty="0">
                <a:latin typeface="Comic Sans MS" panose="030F0702030302020204" pitchFamily="66" charset="0"/>
              </a:rPr>
              <a:t>Artificial Neural Network</a:t>
            </a:r>
            <a:r>
              <a:rPr lang="en-US" dirty="0">
                <a:latin typeface="Comic Sans MS" panose="030F0702030302020204" pitchFamily="66" charset="0"/>
              </a:rPr>
              <a:t>" is derived from Biological neural networks that develop the structure of a human brain. Similar to the human brain that has </a:t>
            </a:r>
            <a:r>
              <a:rPr lang="en-US" dirty="0">
                <a:solidFill>
                  <a:schemeClr val="accent2"/>
                </a:solidFill>
                <a:latin typeface="Comic Sans MS" panose="030F0702030302020204" pitchFamily="66" charset="0"/>
              </a:rPr>
              <a:t>neurons</a:t>
            </a:r>
            <a:r>
              <a:rPr lang="en-US" dirty="0">
                <a:latin typeface="Comic Sans MS" panose="030F0702030302020204" pitchFamily="66" charset="0"/>
              </a:rPr>
              <a:t> interconnected to one another, artificial neural networks also have neurons that are interconnected to one another in various layers of the networks. These neurons are known as nodes</a:t>
            </a:r>
            <a:r>
              <a:rPr lang="en-US" dirty="0"/>
              <a:t>.</a:t>
            </a:r>
            <a:endParaRPr lang="en-US" dirty="0">
              <a:latin typeface="Comic Sans MS" panose="030F0702030302020204" pitchFamily="66" charset="0"/>
            </a:endParaRPr>
          </a:p>
        </p:txBody>
      </p:sp>
      <p:sp>
        <p:nvSpPr>
          <p:cNvPr id="3" name="Slide Number Placeholder 2">
            <a:extLst>
              <a:ext uri="{FF2B5EF4-FFF2-40B4-BE49-F238E27FC236}">
                <a16:creationId xmlns:a16="http://schemas.microsoft.com/office/drawing/2014/main" id="{3ECEB084-42DF-1D40-37C6-F32A4A51322F}"/>
              </a:ext>
            </a:extLst>
          </p:cNvPr>
          <p:cNvSpPr>
            <a:spLocks noGrp="1"/>
          </p:cNvSpPr>
          <p:nvPr>
            <p:ph type="sldNum" sz="quarter" idx="12"/>
          </p:nvPr>
        </p:nvSpPr>
        <p:spPr/>
        <p:txBody>
          <a:bodyPr/>
          <a:lstStyle/>
          <a:p>
            <a:fld id="{2362C269-390D-4EFB-AFD3-6ECBD2671B8C}" type="slidenum">
              <a:rPr lang="en-US" smtClean="0"/>
              <a:t>3</a:t>
            </a:fld>
            <a:endParaRPr lang="en-US"/>
          </a:p>
        </p:txBody>
      </p:sp>
    </p:spTree>
    <p:extLst>
      <p:ext uri="{BB962C8B-B14F-4D97-AF65-F5344CB8AC3E}">
        <p14:creationId xmlns:p14="http://schemas.microsoft.com/office/powerpoint/2010/main" val="273028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What is Biological Neuron</a:t>
            </a:r>
          </a:p>
        </p:txBody>
      </p:sp>
      <p:pic>
        <p:nvPicPr>
          <p:cNvPr id="6" name="Picture 5">
            <a:extLst>
              <a:ext uri="{FF2B5EF4-FFF2-40B4-BE49-F238E27FC236}">
                <a16:creationId xmlns:a16="http://schemas.microsoft.com/office/drawing/2014/main" id="{C79F225B-28C3-4A57-9538-D3B6B8D214BB}"/>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1612490" y="1235885"/>
            <a:ext cx="9141285" cy="2748280"/>
          </a:xfrm>
          <a:prstGeom prst="rect">
            <a:avLst/>
          </a:prstGeom>
        </p:spPr>
      </p:pic>
      <p:sp>
        <p:nvSpPr>
          <p:cNvPr id="7" name="TextBox 6">
            <a:extLst>
              <a:ext uri="{FF2B5EF4-FFF2-40B4-BE49-F238E27FC236}">
                <a16:creationId xmlns:a16="http://schemas.microsoft.com/office/drawing/2014/main" id="{D119789E-AD09-4281-932F-0E3EBE572E00}"/>
              </a:ext>
            </a:extLst>
          </p:cNvPr>
          <p:cNvSpPr txBox="1"/>
          <p:nvPr/>
        </p:nvSpPr>
        <p:spPr>
          <a:xfrm>
            <a:off x="806031" y="3984165"/>
            <a:ext cx="9947744"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latin typeface="Comic Sans MS" panose="030F0702030302020204" pitchFamily="66" charset="0"/>
              </a:rPr>
              <a:t>S</a:t>
            </a:r>
            <a:r>
              <a:rPr lang="en-US" b="0" dirty="0">
                <a:effectLst/>
                <a:latin typeface="Comic Sans MS" panose="030F0702030302020204" pitchFamily="66" charset="0"/>
              </a:rPr>
              <a:t>pecialized cell that is fundamental to the functioning of the nervous system.</a:t>
            </a:r>
          </a:p>
          <a:p>
            <a:pPr marL="342900" indent="-342900" algn="just">
              <a:buFont typeface="Wingdings" panose="05000000000000000000" pitchFamily="2" charset="2"/>
              <a:buChar char="q"/>
            </a:pPr>
            <a:r>
              <a:rPr lang="en-US" b="0" dirty="0">
                <a:effectLst/>
                <a:latin typeface="Comic Sans MS" panose="030F0702030302020204" pitchFamily="66" charset="0"/>
              </a:rPr>
              <a:t>Neurons are information messengers.</a:t>
            </a:r>
          </a:p>
          <a:p>
            <a:pPr marL="342900" indent="-342900" algn="just">
              <a:buFont typeface="Wingdings" panose="05000000000000000000" pitchFamily="2" charset="2"/>
              <a:buChar char="q"/>
            </a:pPr>
            <a:r>
              <a:rPr lang="en-US" b="0" dirty="0">
                <a:effectLst/>
                <a:latin typeface="Comic Sans MS" panose="030F0702030302020204" pitchFamily="66" charset="0"/>
              </a:rPr>
              <a:t>They use electrical and chemical signals to send information between diﬀerent areas of the brain, as well as between the brain, the spinal cord, and the entire body</a:t>
            </a:r>
          </a:p>
        </p:txBody>
      </p:sp>
      <p:sp>
        <p:nvSpPr>
          <p:cNvPr id="3" name="Slide Number Placeholder 2">
            <a:extLst>
              <a:ext uri="{FF2B5EF4-FFF2-40B4-BE49-F238E27FC236}">
                <a16:creationId xmlns:a16="http://schemas.microsoft.com/office/drawing/2014/main" id="{D3F333FF-ED77-E997-0569-0C93694589F3}"/>
              </a:ext>
            </a:extLst>
          </p:cNvPr>
          <p:cNvSpPr>
            <a:spLocks noGrp="1"/>
          </p:cNvSpPr>
          <p:nvPr>
            <p:ph type="sldNum" sz="quarter" idx="12"/>
          </p:nvPr>
        </p:nvSpPr>
        <p:spPr/>
        <p:txBody>
          <a:bodyPr/>
          <a:lstStyle/>
          <a:p>
            <a:fld id="{2362C269-390D-4EFB-AFD3-6ECBD2671B8C}" type="slidenum">
              <a:rPr lang="en-US" smtClean="0"/>
              <a:t>4</a:t>
            </a:fld>
            <a:endParaRPr lang="en-US"/>
          </a:p>
        </p:txBody>
      </p:sp>
    </p:spTree>
    <p:extLst>
      <p:ext uri="{BB962C8B-B14F-4D97-AF65-F5344CB8AC3E}">
        <p14:creationId xmlns:p14="http://schemas.microsoft.com/office/powerpoint/2010/main" val="11546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How Biological Neuron Are Connected</a:t>
            </a:r>
          </a:p>
        </p:txBody>
      </p:sp>
      <p:pic>
        <p:nvPicPr>
          <p:cNvPr id="3" name="Picture 2">
            <a:extLst>
              <a:ext uri="{FF2B5EF4-FFF2-40B4-BE49-F238E27FC236}">
                <a16:creationId xmlns:a16="http://schemas.microsoft.com/office/drawing/2014/main" id="{C5CFED20-36B8-460B-A352-B3849039AA97}"/>
              </a:ext>
            </a:extLst>
          </p:cNvPr>
          <p:cNvPicPr>
            <a:picLocks noChangeAspect="1"/>
          </p:cNvPicPr>
          <p:nvPr/>
        </p:nvPicPr>
        <p:blipFill>
          <a:blip r:embed="rId2"/>
          <a:stretch>
            <a:fillRect/>
          </a:stretch>
        </p:blipFill>
        <p:spPr>
          <a:xfrm>
            <a:off x="670039" y="1446900"/>
            <a:ext cx="5216592" cy="3931345"/>
          </a:xfrm>
          <a:prstGeom prst="rect">
            <a:avLst/>
          </a:prstGeom>
        </p:spPr>
      </p:pic>
      <p:sp>
        <p:nvSpPr>
          <p:cNvPr id="5" name="TextBox 4">
            <a:extLst>
              <a:ext uri="{FF2B5EF4-FFF2-40B4-BE49-F238E27FC236}">
                <a16:creationId xmlns:a16="http://schemas.microsoft.com/office/drawing/2014/main" id="{C54676FF-C40D-4109-AAA3-625C42220446}"/>
              </a:ext>
            </a:extLst>
          </p:cNvPr>
          <p:cNvSpPr txBox="1"/>
          <p:nvPr/>
        </p:nvSpPr>
        <p:spPr>
          <a:xfrm>
            <a:off x="7161433" y="1655763"/>
            <a:ext cx="4253087" cy="830997"/>
          </a:xfrm>
          <a:prstGeom prst="rect">
            <a:avLst/>
          </a:prstGeom>
          <a:noFill/>
        </p:spPr>
        <p:txBody>
          <a:bodyPr wrap="none" rtlCol="0">
            <a:spAutoFit/>
          </a:bodyPr>
          <a:lstStyle/>
          <a:p>
            <a:pPr marL="342900" indent="-342900">
              <a:buFont typeface="Wingdings" panose="05000000000000000000" pitchFamily="2" charset="2"/>
              <a:buChar char="ü"/>
            </a:pPr>
            <a:r>
              <a:rPr lang="en-US" i="1" dirty="0"/>
              <a:t>By the help of the synapse two</a:t>
            </a:r>
          </a:p>
          <a:p>
            <a:r>
              <a:rPr lang="en-US" i="1" dirty="0"/>
              <a:t>    neuron are connected.</a:t>
            </a:r>
          </a:p>
        </p:txBody>
      </p:sp>
      <p:sp>
        <p:nvSpPr>
          <p:cNvPr id="6" name="Slide Number Placeholder 5">
            <a:extLst>
              <a:ext uri="{FF2B5EF4-FFF2-40B4-BE49-F238E27FC236}">
                <a16:creationId xmlns:a16="http://schemas.microsoft.com/office/drawing/2014/main" id="{3B23D8B6-F50A-EF30-FF4D-F22956E20548}"/>
              </a:ext>
            </a:extLst>
          </p:cNvPr>
          <p:cNvSpPr>
            <a:spLocks noGrp="1"/>
          </p:cNvSpPr>
          <p:nvPr>
            <p:ph type="sldNum" sz="quarter" idx="12"/>
          </p:nvPr>
        </p:nvSpPr>
        <p:spPr/>
        <p:txBody>
          <a:bodyPr/>
          <a:lstStyle/>
          <a:p>
            <a:fld id="{2362C269-390D-4EFB-AFD3-6ECBD2671B8C}" type="slidenum">
              <a:rPr lang="en-US" smtClean="0"/>
              <a:t>5</a:t>
            </a:fld>
            <a:endParaRPr lang="en-US"/>
          </a:p>
        </p:txBody>
      </p:sp>
    </p:spTree>
    <p:extLst>
      <p:ext uri="{BB962C8B-B14F-4D97-AF65-F5344CB8AC3E}">
        <p14:creationId xmlns:p14="http://schemas.microsoft.com/office/powerpoint/2010/main" val="952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i="1" dirty="0">
                <a:solidFill>
                  <a:schemeClr val="accent2"/>
                </a:solidFill>
              </a:rPr>
              <a:t> </a:t>
            </a:r>
            <a:r>
              <a:rPr lang="en-US" altLang="en-US" b="1" dirty="0">
                <a:solidFill>
                  <a:schemeClr val="accent2"/>
                </a:solidFill>
              </a:rPr>
              <a:t>Perceptron Model: The Foundation of Neural Networks</a:t>
            </a:r>
          </a:p>
        </p:txBody>
      </p:sp>
      <p:sp>
        <p:nvSpPr>
          <p:cNvPr id="2" name="TextBox 1">
            <a:extLst>
              <a:ext uri="{FF2B5EF4-FFF2-40B4-BE49-F238E27FC236}">
                <a16:creationId xmlns:a16="http://schemas.microsoft.com/office/drawing/2014/main" id="{663AF03D-B511-4625-B3D7-85CEE72913C8}"/>
              </a:ext>
            </a:extLst>
          </p:cNvPr>
          <p:cNvSpPr txBox="1"/>
          <p:nvPr/>
        </p:nvSpPr>
        <p:spPr>
          <a:xfrm>
            <a:off x="235974" y="1330431"/>
            <a:ext cx="11392713"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Comic Sans MS" panose="030F0702030302020204" pitchFamily="66" charset="0"/>
              </a:rPr>
              <a:t>It serves as one of the simplest forms of a neural network, making decisions based on a linear combination of its inputs. The key components of a perceptron are as follows:</a:t>
            </a:r>
          </a:p>
        </p:txBody>
      </p:sp>
      <p:pic>
        <p:nvPicPr>
          <p:cNvPr id="7" name="Picture 6">
            <a:extLst>
              <a:ext uri="{FF2B5EF4-FFF2-40B4-BE49-F238E27FC236}">
                <a16:creationId xmlns:a16="http://schemas.microsoft.com/office/drawing/2014/main" id="{C915E835-62A0-ACEA-0C11-881727606BA5}"/>
              </a:ext>
            </a:extLst>
          </p:cNvPr>
          <p:cNvPicPr>
            <a:picLocks noChangeAspect="1"/>
          </p:cNvPicPr>
          <p:nvPr/>
        </p:nvPicPr>
        <p:blipFill>
          <a:blip r:embed="rId2"/>
          <a:stretch>
            <a:fillRect/>
          </a:stretch>
        </p:blipFill>
        <p:spPr>
          <a:xfrm>
            <a:off x="5736530" y="2282924"/>
            <a:ext cx="5816903" cy="3077155"/>
          </a:xfrm>
          <a:prstGeom prst="rect">
            <a:avLst/>
          </a:prstGeom>
        </p:spPr>
      </p:pic>
      <p:sp>
        <p:nvSpPr>
          <p:cNvPr id="9" name="TextBox 8">
            <a:extLst>
              <a:ext uri="{FF2B5EF4-FFF2-40B4-BE49-F238E27FC236}">
                <a16:creationId xmlns:a16="http://schemas.microsoft.com/office/drawing/2014/main" id="{8C676C2A-B624-5C45-BDE3-E80241FECA68}"/>
              </a:ext>
            </a:extLst>
          </p:cNvPr>
          <p:cNvSpPr txBox="1"/>
          <p:nvPr/>
        </p:nvSpPr>
        <p:spPr>
          <a:xfrm>
            <a:off x="235974" y="2636454"/>
            <a:ext cx="5407742" cy="3785652"/>
          </a:xfrm>
          <a:prstGeom prst="rect">
            <a:avLst/>
          </a:prstGeom>
          <a:noFill/>
        </p:spPr>
        <p:txBody>
          <a:bodyPr wrap="square">
            <a:spAutoFit/>
          </a:bodyPr>
          <a:lstStyle/>
          <a:p>
            <a:r>
              <a:rPr lang="en-US" dirty="0">
                <a:latin typeface="Comic Sans MS" panose="030F0702030302020204" pitchFamily="66" charset="0"/>
              </a:rPr>
              <a:t>Inputs: Each input is assigned a weight, signifying its importance. These weighted inputs are then summed.</a:t>
            </a:r>
          </a:p>
          <a:p>
            <a:endParaRPr lang="en-US" dirty="0">
              <a:latin typeface="Comic Sans MS" panose="030F0702030302020204" pitchFamily="66" charset="0"/>
            </a:endParaRPr>
          </a:p>
          <a:p>
            <a:r>
              <a:rPr lang="en-US" dirty="0">
                <a:latin typeface="Comic Sans MS" panose="030F0702030302020204" pitchFamily="66" charset="0"/>
              </a:rPr>
              <a:t>Weights: These parameters are crucial in determining the influence of each input. They are adjusted during the learning process.</a:t>
            </a:r>
          </a:p>
          <a:p>
            <a:endParaRPr lang="en-US" dirty="0"/>
          </a:p>
        </p:txBody>
      </p:sp>
      <p:sp>
        <p:nvSpPr>
          <p:cNvPr id="5" name="Slide Number Placeholder 4">
            <a:extLst>
              <a:ext uri="{FF2B5EF4-FFF2-40B4-BE49-F238E27FC236}">
                <a16:creationId xmlns:a16="http://schemas.microsoft.com/office/drawing/2014/main" id="{5FEE2514-CCCB-238E-B261-6F099BE7560B}"/>
              </a:ext>
            </a:extLst>
          </p:cNvPr>
          <p:cNvSpPr>
            <a:spLocks noGrp="1"/>
          </p:cNvSpPr>
          <p:nvPr>
            <p:ph type="sldNum" sz="quarter" idx="12"/>
          </p:nvPr>
        </p:nvSpPr>
        <p:spPr/>
        <p:txBody>
          <a:bodyPr/>
          <a:lstStyle/>
          <a:p>
            <a:fld id="{2362C269-390D-4EFB-AFD3-6ECBD2671B8C}" type="slidenum">
              <a:rPr lang="en-US" smtClean="0"/>
              <a:t>6</a:t>
            </a:fld>
            <a:endParaRPr lang="en-US"/>
          </a:p>
        </p:txBody>
      </p:sp>
    </p:spTree>
    <p:extLst>
      <p:ext uri="{BB962C8B-B14F-4D97-AF65-F5344CB8AC3E}">
        <p14:creationId xmlns:p14="http://schemas.microsoft.com/office/powerpoint/2010/main" val="384731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What is Perception</a:t>
            </a:r>
          </a:p>
        </p:txBody>
      </p:sp>
      <p:sp>
        <p:nvSpPr>
          <p:cNvPr id="10" name="TextBox 9">
            <a:extLst>
              <a:ext uri="{FF2B5EF4-FFF2-40B4-BE49-F238E27FC236}">
                <a16:creationId xmlns:a16="http://schemas.microsoft.com/office/drawing/2014/main" id="{ED3B5C7F-E927-ED64-E402-D3C9BBC2A969}"/>
              </a:ext>
            </a:extLst>
          </p:cNvPr>
          <p:cNvSpPr txBox="1"/>
          <p:nvPr/>
        </p:nvSpPr>
        <p:spPr>
          <a:xfrm>
            <a:off x="383457" y="1655763"/>
            <a:ext cx="6164827" cy="3293209"/>
          </a:xfrm>
          <a:prstGeom prst="rect">
            <a:avLst/>
          </a:prstGeom>
          <a:noFill/>
        </p:spPr>
        <p:txBody>
          <a:bodyPr wrap="square">
            <a:spAutoFit/>
          </a:bodyPr>
          <a:lstStyle/>
          <a:p>
            <a:pPr algn="just"/>
            <a:r>
              <a:rPr lang="en-US" sz="2600" dirty="0">
                <a:latin typeface="Comic Sans MS" panose="030F0702030302020204" pitchFamily="66" charset="0"/>
              </a:rPr>
              <a:t>Summation Function: The weighted inputs are summed together, forming a linear combination.</a:t>
            </a:r>
          </a:p>
          <a:p>
            <a:pPr algn="just"/>
            <a:endParaRPr lang="en-US" sz="2600" dirty="0">
              <a:latin typeface="Comic Sans MS" panose="030F0702030302020204" pitchFamily="66" charset="0"/>
            </a:endParaRPr>
          </a:p>
          <a:p>
            <a:pPr algn="just"/>
            <a:r>
              <a:rPr lang="en-US" sz="2600" dirty="0">
                <a:latin typeface="Comic Sans MS" panose="030F0702030302020204" pitchFamily="66" charset="0"/>
              </a:rPr>
              <a:t>Activation Function: The result of the summation is then passed through an activation function, often a step function, to yield the final output.</a:t>
            </a:r>
          </a:p>
        </p:txBody>
      </p:sp>
      <p:pic>
        <p:nvPicPr>
          <p:cNvPr id="11" name="Picture 10">
            <a:extLst>
              <a:ext uri="{FF2B5EF4-FFF2-40B4-BE49-F238E27FC236}">
                <a16:creationId xmlns:a16="http://schemas.microsoft.com/office/drawing/2014/main" id="{0A20D152-F61B-2C28-0051-17B630AB3970}"/>
              </a:ext>
            </a:extLst>
          </p:cNvPr>
          <p:cNvPicPr>
            <a:picLocks noChangeAspect="1"/>
          </p:cNvPicPr>
          <p:nvPr/>
        </p:nvPicPr>
        <p:blipFill>
          <a:blip r:embed="rId2"/>
          <a:stretch>
            <a:fillRect/>
          </a:stretch>
        </p:blipFill>
        <p:spPr>
          <a:xfrm>
            <a:off x="6857117" y="1890422"/>
            <a:ext cx="4715981" cy="2494765"/>
          </a:xfrm>
          <a:prstGeom prst="rect">
            <a:avLst/>
          </a:prstGeom>
        </p:spPr>
      </p:pic>
      <p:sp>
        <p:nvSpPr>
          <p:cNvPr id="3" name="Slide Number Placeholder 2">
            <a:extLst>
              <a:ext uri="{FF2B5EF4-FFF2-40B4-BE49-F238E27FC236}">
                <a16:creationId xmlns:a16="http://schemas.microsoft.com/office/drawing/2014/main" id="{27D07965-AB61-C9D9-9116-E0D237866410}"/>
              </a:ext>
            </a:extLst>
          </p:cNvPr>
          <p:cNvSpPr>
            <a:spLocks noGrp="1"/>
          </p:cNvSpPr>
          <p:nvPr>
            <p:ph type="sldNum" sz="quarter" idx="12"/>
          </p:nvPr>
        </p:nvSpPr>
        <p:spPr/>
        <p:txBody>
          <a:bodyPr/>
          <a:lstStyle/>
          <a:p>
            <a:fld id="{2362C269-390D-4EFB-AFD3-6ECBD2671B8C}" type="slidenum">
              <a:rPr lang="en-US" smtClean="0"/>
              <a:t>7</a:t>
            </a:fld>
            <a:endParaRPr lang="en-US"/>
          </a:p>
        </p:txBody>
      </p:sp>
    </p:spTree>
    <p:extLst>
      <p:ext uri="{BB962C8B-B14F-4D97-AF65-F5344CB8AC3E}">
        <p14:creationId xmlns:p14="http://schemas.microsoft.com/office/powerpoint/2010/main" val="285529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0" y="0"/>
            <a:ext cx="12192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What is Neuron</a:t>
            </a:r>
          </a:p>
        </p:txBody>
      </p:sp>
      <p:sp>
        <p:nvSpPr>
          <p:cNvPr id="2" name="TextBox 1">
            <a:extLst>
              <a:ext uri="{FF2B5EF4-FFF2-40B4-BE49-F238E27FC236}">
                <a16:creationId xmlns:a16="http://schemas.microsoft.com/office/drawing/2014/main" id="{663AF03D-B511-4625-B3D7-85CEE72913C8}"/>
              </a:ext>
            </a:extLst>
          </p:cNvPr>
          <p:cNvSpPr txBox="1"/>
          <p:nvPr/>
        </p:nvSpPr>
        <p:spPr>
          <a:xfrm>
            <a:off x="1153332" y="1315377"/>
            <a:ext cx="10065274" cy="2308324"/>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Comic Sans MS" panose="030F0702030302020204" pitchFamily="66" charset="0"/>
              </a:rPr>
              <a:t>Neuron is a sophisticated perception.</a:t>
            </a:r>
          </a:p>
          <a:p>
            <a:pPr marL="342900" indent="-342900" algn="just">
              <a:buFont typeface="Arial" panose="020B0604020202020204" pitchFamily="34" charset="0"/>
              <a:buChar char="•"/>
            </a:pPr>
            <a:r>
              <a:rPr lang="en-US" dirty="0">
                <a:latin typeface="Comic Sans MS" panose="030F0702030302020204" pitchFamily="66" charset="0"/>
              </a:rPr>
              <a:t>Multiple neuron come together to do particular task  and the structure are known as neural network. </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p:txBody>
      </p:sp>
      <p:pic>
        <p:nvPicPr>
          <p:cNvPr id="5" name="Picture 4">
            <a:extLst>
              <a:ext uri="{FF2B5EF4-FFF2-40B4-BE49-F238E27FC236}">
                <a16:creationId xmlns:a16="http://schemas.microsoft.com/office/drawing/2014/main" id="{B21D85B6-EA51-E01C-499C-417060F74307}"/>
              </a:ext>
            </a:extLst>
          </p:cNvPr>
          <p:cNvPicPr>
            <a:picLocks noChangeAspect="1"/>
          </p:cNvPicPr>
          <p:nvPr/>
        </p:nvPicPr>
        <p:blipFill>
          <a:blip r:embed="rId2"/>
          <a:stretch>
            <a:fillRect/>
          </a:stretch>
        </p:blipFill>
        <p:spPr>
          <a:xfrm>
            <a:off x="4235732" y="2722877"/>
            <a:ext cx="4082357" cy="3202264"/>
          </a:xfrm>
          <a:prstGeom prst="rect">
            <a:avLst/>
          </a:prstGeom>
        </p:spPr>
      </p:pic>
      <p:sp>
        <p:nvSpPr>
          <p:cNvPr id="7" name="Slide Number Placeholder 6">
            <a:extLst>
              <a:ext uri="{FF2B5EF4-FFF2-40B4-BE49-F238E27FC236}">
                <a16:creationId xmlns:a16="http://schemas.microsoft.com/office/drawing/2014/main" id="{9A42123F-C261-C4AA-73DD-6B7AC95B2C07}"/>
              </a:ext>
            </a:extLst>
          </p:cNvPr>
          <p:cNvSpPr>
            <a:spLocks noGrp="1"/>
          </p:cNvSpPr>
          <p:nvPr>
            <p:ph type="sldNum" sz="quarter" idx="12"/>
          </p:nvPr>
        </p:nvSpPr>
        <p:spPr/>
        <p:txBody>
          <a:bodyPr/>
          <a:lstStyle/>
          <a:p>
            <a:fld id="{2362C269-390D-4EFB-AFD3-6ECBD2671B8C}" type="slidenum">
              <a:rPr lang="en-US" smtClean="0"/>
              <a:t>8</a:t>
            </a:fld>
            <a:endParaRPr lang="en-US"/>
          </a:p>
        </p:txBody>
      </p:sp>
    </p:spTree>
    <p:extLst>
      <p:ext uri="{BB962C8B-B14F-4D97-AF65-F5344CB8AC3E}">
        <p14:creationId xmlns:p14="http://schemas.microsoft.com/office/powerpoint/2010/main" val="132298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9B866006-096B-4063-9A0F-B01C04E15E9A}"/>
              </a:ext>
            </a:extLst>
          </p:cNvPr>
          <p:cNvSpPr>
            <a:spLocks noGrp="1" noChangeArrowheads="1"/>
          </p:cNvSpPr>
          <p:nvPr>
            <p:ph type="subTitle" idx="1"/>
          </p:nvPr>
        </p:nvSpPr>
        <p:spPr bwMode="auto">
          <a:xfrm>
            <a:off x="1023294" y="0"/>
            <a:ext cx="10421453" cy="125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chemeClr val="accent2"/>
                </a:solidFill>
              </a:rPr>
              <a:t>What is Artificial Neural Network</a:t>
            </a:r>
          </a:p>
        </p:txBody>
      </p:sp>
      <p:sp>
        <p:nvSpPr>
          <p:cNvPr id="2" name="TextBox 1">
            <a:extLst>
              <a:ext uri="{FF2B5EF4-FFF2-40B4-BE49-F238E27FC236}">
                <a16:creationId xmlns:a16="http://schemas.microsoft.com/office/drawing/2014/main" id="{663AF03D-B511-4625-B3D7-85CEE72913C8}"/>
              </a:ext>
            </a:extLst>
          </p:cNvPr>
          <p:cNvSpPr txBox="1"/>
          <p:nvPr/>
        </p:nvSpPr>
        <p:spPr>
          <a:xfrm>
            <a:off x="747252" y="1256383"/>
            <a:ext cx="10421453" cy="4154984"/>
          </a:xfrm>
          <a:prstGeom prst="rect">
            <a:avLst/>
          </a:prstGeom>
          <a:noFill/>
        </p:spPr>
        <p:txBody>
          <a:bodyPr wrap="square" rtlCol="0">
            <a:spAutoFit/>
          </a:bodyPr>
          <a:lstStyle/>
          <a:p>
            <a:pPr algn="just"/>
            <a:r>
              <a:rPr lang="en-US" dirty="0">
                <a:latin typeface="Comic Sans MS" panose="030F0702030302020204" pitchFamily="66" charset="0"/>
              </a:rPr>
              <a:t>An Artificial Neural Network (ANN) is a computational model inspired by the human brain’s neural structure. It consists of interconnected nodes (artificial neurons) organized into layers. Information flows through these nodes, and the network adjusts the connection strengths (weights) during training to learn from data, enabling it to recognize patterns, make predictions, and solve various tasks in machine learning and artificial intelligence. It can range from a single layer to multiple layers of interconnected nodes (neurons) organized into layers. </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p:txBody>
      </p:sp>
      <p:pic>
        <p:nvPicPr>
          <p:cNvPr id="6" name="Picture 5">
            <a:extLst>
              <a:ext uri="{FF2B5EF4-FFF2-40B4-BE49-F238E27FC236}">
                <a16:creationId xmlns:a16="http://schemas.microsoft.com/office/drawing/2014/main" id="{FFDB42A1-FAE1-6A32-13D9-9FC46D86AB4A}"/>
              </a:ext>
            </a:extLst>
          </p:cNvPr>
          <p:cNvPicPr>
            <a:picLocks noChangeAspect="1"/>
          </p:cNvPicPr>
          <p:nvPr/>
        </p:nvPicPr>
        <p:blipFill>
          <a:blip r:embed="rId2"/>
          <a:stretch>
            <a:fillRect/>
          </a:stretch>
        </p:blipFill>
        <p:spPr>
          <a:xfrm>
            <a:off x="3628530" y="4389662"/>
            <a:ext cx="3667005" cy="2278087"/>
          </a:xfrm>
          <a:prstGeom prst="rect">
            <a:avLst/>
          </a:prstGeom>
        </p:spPr>
      </p:pic>
      <p:sp>
        <p:nvSpPr>
          <p:cNvPr id="8" name="Slide Number Placeholder 7">
            <a:extLst>
              <a:ext uri="{FF2B5EF4-FFF2-40B4-BE49-F238E27FC236}">
                <a16:creationId xmlns:a16="http://schemas.microsoft.com/office/drawing/2014/main" id="{79C05E50-3AC1-DC4F-4BCB-DD0718C986C3}"/>
              </a:ext>
            </a:extLst>
          </p:cNvPr>
          <p:cNvSpPr>
            <a:spLocks noGrp="1"/>
          </p:cNvSpPr>
          <p:nvPr>
            <p:ph type="sldNum" sz="quarter" idx="12"/>
          </p:nvPr>
        </p:nvSpPr>
        <p:spPr/>
        <p:txBody>
          <a:bodyPr/>
          <a:lstStyle/>
          <a:p>
            <a:fld id="{2362C269-390D-4EFB-AFD3-6ECBD2671B8C}" type="slidenum">
              <a:rPr lang="en-US" smtClean="0"/>
              <a:t>9</a:t>
            </a:fld>
            <a:endParaRPr lang="en-US"/>
          </a:p>
        </p:txBody>
      </p:sp>
    </p:spTree>
    <p:extLst>
      <p:ext uri="{BB962C8B-B14F-4D97-AF65-F5344CB8AC3E}">
        <p14:creationId xmlns:p14="http://schemas.microsoft.com/office/powerpoint/2010/main" val="1717556911"/>
      </p:ext>
    </p:extLst>
  </p:cSld>
  <p:clrMapOvr>
    <a:masterClrMapping/>
  </p:clrMapOvr>
</p:sld>
</file>

<file path=ppt/theme/theme1.xml><?xml version="1.0" encoding="utf-8"?>
<a:theme xmlns:a="http://schemas.openxmlformats.org/drawingml/2006/main" name="Lec01_A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Lec01_AI</Template>
  <TotalTime>607</TotalTime>
  <Words>3225</Words>
  <Application>Microsoft Office PowerPoint</Application>
  <PresentationFormat>Widescreen</PresentationFormat>
  <Paragraphs>225</Paragraphs>
  <Slides>25</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Comic Sans MS</vt:lpstr>
      <vt:lpstr>Söhne</vt:lpstr>
      <vt:lpstr>Times New Roman</vt:lpstr>
      <vt:lpstr>Wingdings</vt:lpstr>
      <vt:lpstr>Lec01_AI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Aminul Islam Rafi</dc:creator>
  <cp:lastModifiedBy>Nayeema</cp:lastModifiedBy>
  <cp:revision>45</cp:revision>
  <dcterms:created xsi:type="dcterms:W3CDTF">2023-05-31T04:10:57Z</dcterms:created>
  <dcterms:modified xsi:type="dcterms:W3CDTF">2024-09-10T04:35:52Z</dcterms:modified>
</cp:coreProperties>
</file>