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7" r:id="rId3"/>
    <p:sldId id="257" r:id="rId4"/>
    <p:sldId id="279" r:id="rId5"/>
    <p:sldId id="258" r:id="rId6"/>
    <p:sldId id="259" r:id="rId7"/>
    <p:sldId id="280" r:id="rId8"/>
    <p:sldId id="261" r:id="rId9"/>
    <p:sldId id="260" r:id="rId10"/>
    <p:sldId id="262" r:id="rId11"/>
    <p:sldId id="265" r:id="rId12"/>
    <p:sldId id="266" r:id="rId13"/>
    <p:sldId id="304" r:id="rId14"/>
    <p:sldId id="300" r:id="rId15"/>
    <p:sldId id="306" r:id="rId16"/>
    <p:sldId id="301" r:id="rId17"/>
    <p:sldId id="299" r:id="rId18"/>
    <p:sldId id="285" r:id="rId19"/>
    <p:sldId id="302" r:id="rId20"/>
    <p:sldId id="303" r:id="rId21"/>
    <p:sldId id="274" r:id="rId22"/>
    <p:sldId id="307" r:id="rId23"/>
    <p:sldId id="309" r:id="rId24"/>
    <p:sldId id="308"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41" autoAdjust="0"/>
    <p:restoredTop sz="95126" autoAdjust="0"/>
  </p:normalViewPr>
  <p:slideViewPr>
    <p:cSldViewPr snapToGrid="0">
      <p:cViewPr varScale="1">
        <p:scale>
          <a:sx n="92" d="100"/>
          <a:sy n="92" d="100"/>
        </p:scale>
        <p:origin x="15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C1333E-8B40-4348-9791-2BE9B6BB6B07}" type="datetimeFigureOut">
              <a:rPr lang="en-US" smtClean="0"/>
              <a:t>21-Sep-24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76ECB5-6A37-4C17-9A2D-39ED445E2188}" type="slidenum">
              <a:rPr lang="en-US" smtClean="0"/>
              <a:t>‹#›</a:t>
            </a:fld>
            <a:endParaRPr lang="en-US"/>
          </a:p>
        </p:txBody>
      </p:sp>
    </p:spTree>
    <p:extLst>
      <p:ext uri="{BB962C8B-B14F-4D97-AF65-F5344CB8AC3E}">
        <p14:creationId xmlns:p14="http://schemas.microsoft.com/office/powerpoint/2010/main" val="1556203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ED746-10F4-7066-2897-A5F6AC971F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78139E-2D98-FCD4-0927-BAF7F7B9F3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F7F585-665E-4FD8-505B-AA67DAE76E51}"/>
              </a:ext>
            </a:extLst>
          </p:cNvPr>
          <p:cNvSpPr>
            <a:spLocks noGrp="1"/>
          </p:cNvSpPr>
          <p:nvPr>
            <p:ph type="dt" sz="half" idx="10"/>
          </p:nvPr>
        </p:nvSpPr>
        <p:spPr/>
        <p:txBody>
          <a:bodyPr/>
          <a:lstStyle/>
          <a:p>
            <a:fld id="{BBD70F89-5A92-48EC-9976-7EBA52D0D7BE}" type="datetime1">
              <a:rPr lang="en-US" smtClean="0"/>
              <a:t>21-Sep-24</a:t>
            </a:fld>
            <a:endParaRPr lang="en-US"/>
          </a:p>
        </p:txBody>
      </p:sp>
      <p:sp>
        <p:nvSpPr>
          <p:cNvPr id="5" name="Footer Placeholder 4">
            <a:extLst>
              <a:ext uri="{FF2B5EF4-FFF2-40B4-BE49-F238E27FC236}">
                <a16:creationId xmlns:a16="http://schemas.microsoft.com/office/drawing/2014/main" id="{CE9E51D3-5F10-1E88-43E1-8E196B86B7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C69DF5-B8B2-6B06-480A-03AD110FD257}"/>
              </a:ext>
            </a:extLst>
          </p:cNvPr>
          <p:cNvSpPr>
            <a:spLocks noGrp="1"/>
          </p:cNvSpPr>
          <p:nvPr>
            <p:ph type="sldNum" sz="quarter" idx="12"/>
          </p:nvPr>
        </p:nvSpPr>
        <p:spPr/>
        <p:txBody>
          <a:bodyPr/>
          <a:lstStyle/>
          <a:p>
            <a:fld id="{F04FB3ED-50AA-4175-A868-3E4365A279BA}" type="slidenum">
              <a:rPr lang="en-US" smtClean="0"/>
              <a:t>‹#›</a:t>
            </a:fld>
            <a:endParaRPr lang="en-US"/>
          </a:p>
        </p:txBody>
      </p:sp>
    </p:spTree>
    <p:extLst>
      <p:ext uri="{BB962C8B-B14F-4D97-AF65-F5344CB8AC3E}">
        <p14:creationId xmlns:p14="http://schemas.microsoft.com/office/powerpoint/2010/main" val="1672509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AF9D3-3C3A-B387-EE20-525B5E093C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AC61DC-AB13-C316-EDAE-55FCB29BF4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9F90C7-71EE-FAFA-0371-6A21ECBECA50}"/>
              </a:ext>
            </a:extLst>
          </p:cNvPr>
          <p:cNvSpPr>
            <a:spLocks noGrp="1"/>
          </p:cNvSpPr>
          <p:nvPr>
            <p:ph type="dt" sz="half" idx="10"/>
          </p:nvPr>
        </p:nvSpPr>
        <p:spPr/>
        <p:txBody>
          <a:bodyPr/>
          <a:lstStyle/>
          <a:p>
            <a:fld id="{AED6317D-EE2D-4B48-AFA5-2704FD1C847C}" type="datetime1">
              <a:rPr lang="en-US" smtClean="0"/>
              <a:t>21-Sep-24</a:t>
            </a:fld>
            <a:endParaRPr lang="en-US"/>
          </a:p>
        </p:txBody>
      </p:sp>
      <p:sp>
        <p:nvSpPr>
          <p:cNvPr id="5" name="Footer Placeholder 4">
            <a:extLst>
              <a:ext uri="{FF2B5EF4-FFF2-40B4-BE49-F238E27FC236}">
                <a16:creationId xmlns:a16="http://schemas.microsoft.com/office/drawing/2014/main" id="{735B7641-BD27-2F30-DF05-B92657A2E7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9E0C9-0637-F9ED-51B4-23A64C8A5E62}"/>
              </a:ext>
            </a:extLst>
          </p:cNvPr>
          <p:cNvSpPr>
            <a:spLocks noGrp="1"/>
          </p:cNvSpPr>
          <p:nvPr>
            <p:ph type="sldNum" sz="quarter" idx="12"/>
          </p:nvPr>
        </p:nvSpPr>
        <p:spPr/>
        <p:txBody>
          <a:bodyPr/>
          <a:lstStyle/>
          <a:p>
            <a:fld id="{F04FB3ED-50AA-4175-A868-3E4365A279BA}" type="slidenum">
              <a:rPr lang="en-US" smtClean="0"/>
              <a:t>‹#›</a:t>
            </a:fld>
            <a:endParaRPr lang="en-US"/>
          </a:p>
        </p:txBody>
      </p:sp>
    </p:spTree>
    <p:extLst>
      <p:ext uri="{BB962C8B-B14F-4D97-AF65-F5344CB8AC3E}">
        <p14:creationId xmlns:p14="http://schemas.microsoft.com/office/powerpoint/2010/main" val="419800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944DE-91D1-939D-1F45-83A3132A66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D1E0E2-A456-762D-6EC3-561C50E027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C53EE9-5071-7C7B-FCCA-349E48F7D288}"/>
              </a:ext>
            </a:extLst>
          </p:cNvPr>
          <p:cNvSpPr>
            <a:spLocks noGrp="1"/>
          </p:cNvSpPr>
          <p:nvPr>
            <p:ph type="dt" sz="half" idx="10"/>
          </p:nvPr>
        </p:nvSpPr>
        <p:spPr/>
        <p:txBody>
          <a:bodyPr/>
          <a:lstStyle/>
          <a:p>
            <a:fld id="{91775FF6-47D6-48D6-A536-3E0F1B78B6B0}" type="datetime1">
              <a:rPr lang="en-US" smtClean="0"/>
              <a:t>21-Sep-24</a:t>
            </a:fld>
            <a:endParaRPr lang="en-US"/>
          </a:p>
        </p:txBody>
      </p:sp>
      <p:sp>
        <p:nvSpPr>
          <p:cNvPr id="5" name="Footer Placeholder 4">
            <a:extLst>
              <a:ext uri="{FF2B5EF4-FFF2-40B4-BE49-F238E27FC236}">
                <a16:creationId xmlns:a16="http://schemas.microsoft.com/office/drawing/2014/main" id="{6DBB014F-0BEF-6B70-0372-FDEE803B58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1CE892-55B1-8D5B-4265-D54CF36FE0DF}"/>
              </a:ext>
            </a:extLst>
          </p:cNvPr>
          <p:cNvSpPr>
            <a:spLocks noGrp="1"/>
          </p:cNvSpPr>
          <p:nvPr>
            <p:ph type="sldNum" sz="quarter" idx="12"/>
          </p:nvPr>
        </p:nvSpPr>
        <p:spPr/>
        <p:txBody>
          <a:bodyPr/>
          <a:lstStyle/>
          <a:p>
            <a:fld id="{F04FB3ED-50AA-4175-A868-3E4365A279BA}" type="slidenum">
              <a:rPr lang="en-US" smtClean="0"/>
              <a:t>‹#›</a:t>
            </a:fld>
            <a:endParaRPr lang="en-US"/>
          </a:p>
        </p:txBody>
      </p:sp>
    </p:spTree>
    <p:extLst>
      <p:ext uri="{BB962C8B-B14F-4D97-AF65-F5344CB8AC3E}">
        <p14:creationId xmlns:p14="http://schemas.microsoft.com/office/powerpoint/2010/main" val="848865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5ADEC-E39B-AB1F-10EC-39C8E6ECEE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6F4E1A-F86D-BF7D-3A61-F2EC1297D9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62D924-C117-FD8F-7F82-D161D964349B}"/>
              </a:ext>
            </a:extLst>
          </p:cNvPr>
          <p:cNvSpPr>
            <a:spLocks noGrp="1"/>
          </p:cNvSpPr>
          <p:nvPr>
            <p:ph type="dt" sz="half" idx="10"/>
          </p:nvPr>
        </p:nvSpPr>
        <p:spPr/>
        <p:txBody>
          <a:bodyPr/>
          <a:lstStyle/>
          <a:p>
            <a:fld id="{36EABAFE-F930-40A4-8D84-88961A735F0C}" type="datetime1">
              <a:rPr lang="en-US" smtClean="0"/>
              <a:t>21-Sep-24</a:t>
            </a:fld>
            <a:endParaRPr lang="en-US"/>
          </a:p>
        </p:txBody>
      </p:sp>
      <p:sp>
        <p:nvSpPr>
          <p:cNvPr id="5" name="Footer Placeholder 4">
            <a:extLst>
              <a:ext uri="{FF2B5EF4-FFF2-40B4-BE49-F238E27FC236}">
                <a16:creationId xmlns:a16="http://schemas.microsoft.com/office/drawing/2014/main" id="{72EF0010-4ABC-36C0-E70D-821644777D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80F02E-949C-09D8-F2E4-109C3BCAE287}"/>
              </a:ext>
            </a:extLst>
          </p:cNvPr>
          <p:cNvSpPr>
            <a:spLocks noGrp="1"/>
          </p:cNvSpPr>
          <p:nvPr>
            <p:ph type="sldNum" sz="quarter" idx="12"/>
          </p:nvPr>
        </p:nvSpPr>
        <p:spPr/>
        <p:txBody>
          <a:bodyPr/>
          <a:lstStyle/>
          <a:p>
            <a:fld id="{F04FB3ED-50AA-4175-A868-3E4365A279BA}" type="slidenum">
              <a:rPr lang="en-US" smtClean="0"/>
              <a:t>‹#›</a:t>
            </a:fld>
            <a:endParaRPr lang="en-US"/>
          </a:p>
        </p:txBody>
      </p:sp>
    </p:spTree>
    <p:extLst>
      <p:ext uri="{BB962C8B-B14F-4D97-AF65-F5344CB8AC3E}">
        <p14:creationId xmlns:p14="http://schemas.microsoft.com/office/powerpoint/2010/main" val="3796188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DBA4F-FCBF-746D-635A-8FA2CA9114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284792-8969-803D-D0E7-001E721797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5A40E2-3135-1306-E8A1-D36A09C86894}"/>
              </a:ext>
            </a:extLst>
          </p:cNvPr>
          <p:cNvSpPr>
            <a:spLocks noGrp="1"/>
          </p:cNvSpPr>
          <p:nvPr>
            <p:ph type="dt" sz="half" idx="10"/>
          </p:nvPr>
        </p:nvSpPr>
        <p:spPr/>
        <p:txBody>
          <a:bodyPr/>
          <a:lstStyle/>
          <a:p>
            <a:fld id="{A4753078-1665-42DD-8C1B-F21F7470EC82}" type="datetime1">
              <a:rPr lang="en-US" smtClean="0"/>
              <a:t>21-Sep-24</a:t>
            </a:fld>
            <a:endParaRPr lang="en-US"/>
          </a:p>
        </p:txBody>
      </p:sp>
      <p:sp>
        <p:nvSpPr>
          <p:cNvPr id="5" name="Footer Placeholder 4">
            <a:extLst>
              <a:ext uri="{FF2B5EF4-FFF2-40B4-BE49-F238E27FC236}">
                <a16:creationId xmlns:a16="http://schemas.microsoft.com/office/drawing/2014/main" id="{EAD486CD-6F3D-E709-9A5B-9A632CC47B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287D98-4C10-85BE-8DF7-BAFEB55FEB56}"/>
              </a:ext>
            </a:extLst>
          </p:cNvPr>
          <p:cNvSpPr>
            <a:spLocks noGrp="1"/>
          </p:cNvSpPr>
          <p:nvPr>
            <p:ph type="sldNum" sz="quarter" idx="12"/>
          </p:nvPr>
        </p:nvSpPr>
        <p:spPr/>
        <p:txBody>
          <a:bodyPr/>
          <a:lstStyle/>
          <a:p>
            <a:fld id="{F04FB3ED-50AA-4175-A868-3E4365A279BA}" type="slidenum">
              <a:rPr lang="en-US" smtClean="0"/>
              <a:t>‹#›</a:t>
            </a:fld>
            <a:endParaRPr lang="en-US"/>
          </a:p>
        </p:txBody>
      </p:sp>
    </p:spTree>
    <p:extLst>
      <p:ext uri="{BB962C8B-B14F-4D97-AF65-F5344CB8AC3E}">
        <p14:creationId xmlns:p14="http://schemas.microsoft.com/office/powerpoint/2010/main" val="2841241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6E87F-8A8A-543B-C75E-B10E7E0C0F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F44026-B172-BF29-8093-B73011BDF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6F7438-6565-87ED-D9CE-18ED1EE921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C1496B-0C39-49E9-5ED2-AF2058D9D536}"/>
              </a:ext>
            </a:extLst>
          </p:cNvPr>
          <p:cNvSpPr>
            <a:spLocks noGrp="1"/>
          </p:cNvSpPr>
          <p:nvPr>
            <p:ph type="dt" sz="half" idx="10"/>
          </p:nvPr>
        </p:nvSpPr>
        <p:spPr/>
        <p:txBody>
          <a:bodyPr/>
          <a:lstStyle/>
          <a:p>
            <a:fld id="{47D08E4B-E97E-47FB-8872-E2239ABBBE74}" type="datetime1">
              <a:rPr lang="en-US" smtClean="0"/>
              <a:t>21-Sep-24</a:t>
            </a:fld>
            <a:endParaRPr lang="en-US"/>
          </a:p>
        </p:txBody>
      </p:sp>
      <p:sp>
        <p:nvSpPr>
          <p:cNvPr id="6" name="Footer Placeholder 5">
            <a:extLst>
              <a:ext uri="{FF2B5EF4-FFF2-40B4-BE49-F238E27FC236}">
                <a16:creationId xmlns:a16="http://schemas.microsoft.com/office/drawing/2014/main" id="{FA82A01B-0EC9-91F9-7C24-045B684FC3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E53164-92B5-9442-0EA5-96FA36E5617E}"/>
              </a:ext>
            </a:extLst>
          </p:cNvPr>
          <p:cNvSpPr>
            <a:spLocks noGrp="1"/>
          </p:cNvSpPr>
          <p:nvPr>
            <p:ph type="sldNum" sz="quarter" idx="12"/>
          </p:nvPr>
        </p:nvSpPr>
        <p:spPr/>
        <p:txBody>
          <a:bodyPr/>
          <a:lstStyle/>
          <a:p>
            <a:fld id="{F04FB3ED-50AA-4175-A868-3E4365A279BA}" type="slidenum">
              <a:rPr lang="en-US" smtClean="0"/>
              <a:t>‹#›</a:t>
            </a:fld>
            <a:endParaRPr lang="en-US"/>
          </a:p>
        </p:txBody>
      </p:sp>
    </p:spTree>
    <p:extLst>
      <p:ext uri="{BB962C8B-B14F-4D97-AF65-F5344CB8AC3E}">
        <p14:creationId xmlns:p14="http://schemas.microsoft.com/office/powerpoint/2010/main" val="210216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38F83-D101-2264-5A1E-B9A47F98C8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405EAB-E2BD-AB50-88C0-6A0476D43C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F6E999-858C-B9AD-91A6-51F6E0C969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55F4AB-6701-CB72-0C66-A5841D519B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4F4F48-B4A8-4434-FC93-58B53B6386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00819E-B662-CC6B-4407-887C7DB415F8}"/>
              </a:ext>
            </a:extLst>
          </p:cNvPr>
          <p:cNvSpPr>
            <a:spLocks noGrp="1"/>
          </p:cNvSpPr>
          <p:nvPr>
            <p:ph type="dt" sz="half" idx="10"/>
          </p:nvPr>
        </p:nvSpPr>
        <p:spPr/>
        <p:txBody>
          <a:bodyPr/>
          <a:lstStyle/>
          <a:p>
            <a:fld id="{334AAE92-51CB-465D-87CE-2C67ED64108B}" type="datetime1">
              <a:rPr lang="en-US" smtClean="0"/>
              <a:t>21-Sep-24</a:t>
            </a:fld>
            <a:endParaRPr lang="en-US"/>
          </a:p>
        </p:txBody>
      </p:sp>
      <p:sp>
        <p:nvSpPr>
          <p:cNvPr id="8" name="Footer Placeholder 7">
            <a:extLst>
              <a:ext uri="{FF2B5EF4-FFF2-40B4-BE49-F238E27FC236}">
                <a16:creationId xmlns:a16="http://schemas.microsoft.com/office/drawing/2014/main" id="{7A6EBDF2-A60D-C056-38B7-7459659C43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4C2EE0-B807-6205-1A8C-1A59F6A35955}"/>
              </a:ext>
            </a:extLst>
          </p:cNvPr>
          <p:cNvSpPr>
            <a:spLocks noGrp="1"/>
          </p:cNvSpPr>
          <p:nvPr>
            <p:ph type="sldNum" sz="quarter" idx="12"/>
          </p:nvPr>
        </p:nvSpPr>
        <p:spPr/>
        <p:txBody>
          <a:bodyPr/>
          <a:lstStyle/>
          <a:p>
            <a:fld id="{F04FB3ED-50AA-4175-A868-3E4365A279BA}" type="slidenum">
              <a:rPr lang="en-US" smtClean="0"/>
              <a:t>‹#›</a:t>
            </a:fld>
            <a:endParaRPr lang="en-US"/>
          </a:p>
        </p:txBody>
      </p:sp>
    </p:spTree>
    <p:extLst>
      <p:ext uri="{BB962C8B-B14F-4D97-AF65-F5344CB8AC3E}">
        <p14:creationId xmlns:p14="http://schemas.microsoft.com/office/powerpoint/2010/main" val="3203591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CA900-781D-02C3-37D2-C1855CF49D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D32974-D09E-A8AD-1F57-4FE71BE05081}"/>
              </a:ext>
            </a:extLst>
          </p:cNvPr>
          <p:cNvSpPr>
            <a:spLocks noGrp="1"/>
          </p:cNvSpPr>
          <p:nvPr>
            <p:ph type="dt" sz="half" idx="10"/>
          </p:nvPr>
        </p:nvSpPr>
        <p:spPr/>
        <p:txBody>
          <a:bodyPr/>
          <a:lstStyle/>
          <a:p>
            <a:fld id="{F32A9141-255B-45F5-958F-C278C4DB2DA2}" type="datetime1">
              <a:rPr lang="en-US" smtClean="0"/>
              <a:t>21-Sep-24</a:t>
            </a:fld>
            <a:endParaRPr lang="en-US"/>
          </a:p>
        </p:txBody>
      </p:sp>
      <p:sp>
        <p:nvSpPr>
          <p:cNvPr id="4" name="Footer Placeholder 3">
            <a:extLst>
              <a:ext uri="{FF2B5EF4-FFF2-40B4-BE49-F238E27FC236}">
                <a16:creationId xmlns:a16="http://schemas.microsoft.com/office/drawing/2014/main" id="{BA820B7A-9715-C7EF-B24C-22FF98D10C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11902D-62D3-64A8-FB77-B8AFA84C7C6C}"/>
              </a:ext>
            </a:extLst>
          </p:cNvPr>
          <p:cNvSpPr>
            <a:spLocks noGrp="1"/>
          </p:cNvSpPr>
          <p:nvPr>
            <p:ph type="sldNum" sz="quarter" idx="12"/>
          </p:nvPr>
        </p:nvSpPr>
        <p:spPr/>
        <p:txBody>
          <a:bodyPr/>
          <a:lstStyle/>
          <a:p>
            <a:fld id="{F04FB3ED-50AA-4175-A868-3E4365A279BA}" type="slidenum">
              <a:rPr lang="en-US" smtClean="0"/>
              <a:t>‹#›</a:t>
            </a:fld>
            <a:endParaRPr lang="en-US"/>
          </a:p>
        </p:txBody>
      </p:sp>
    </p:spTree>
    <p:extLst>
      <p:ext uri="{BB962C8B-B14F-4D97-AF65-F5344CB8AC3E}">
        <p14:creationId xmlns:p14="http://schemas.microsoft.com/office/powerpoint/2010/main" val="346731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CD3E09-1D39-3169-D2DD-4F2962B73DF5}"/>
              </a:ext>
            </a:extLst>
          </p:cNvPr>
          <p:cNvSpPr>
            <a:spLocks noGrp="1"/>
          </p:cNvSpPr>
          <p:nvPr>
            <p:ph type="dt" sz="half" idx="10"/>
          </p:nvPr>
        </p:nvSpPr>
        <p:spPr/>
        <p:txBody>
          <a:bodyPr/>
          <a:lstStyle/>
          <a:p>
            <a:fld id="{E629E214-24AF-44C4-9ACC-8259F0544149}" type="datetime1">
              <a:rPr lang="en-US" smtClean="0"/>
              <a:t>21-Sep-24</a:t>
            </a:fld>
            <a:endParaRPr lang="en-US"/>
          </a:p>
        </p:txBody>
      </p:sp>
      <p:sp>
        <p:nvSpPr>
          <p:cNvPr id="3" name="Footer Placeholder 2">
            <a:extLst>
              <a:ext uri="{FF2B5EF4-FFF2-40B4-BE49-F238E27FC236}">
                <a16:creationId xmlns:a16="http://schemas.microsoft.com/office/drawing/2014/main" id="{78681AD2-7A25-D92A-2995-CE543FEBA3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2B9FE4-2110-ADC0-4BE1-55DE71817971}"/>
              </a:ext>
            </a:extLst>
          </p:cNvPr>
          <p:cNvSpPr>
            <a:spLocks noGrp="1"/>
          </p:cNvSpPr>
          <p:nvPr>
            <p:ph type="sldNum" sz="quarter" idx="12"/>
          </p:nvPr>
        </p:nvSpPr>
        <p:spPr/>
        <p:txBody>
          <a:bodyPr/>
          <a:lstStyle/>
          <a:p>
            <a:fld id="{F04FB3ED-50AA-4175-A868-3E4365A279BA}" type="slidenum">
              <a:rPr lang="en-US" smtClean="0"/>
              <a:t>‹#›</a:t>
            </a:fld>
            <a:endParaRPr lang="en-US"/>
          </a:p>
        </p:txBody>
      </p:sp>
    </p:spTree>
    <p:extLst>
      <p:ext uri="{BB962C8B-B14F-4D97-AF65-F5344CB8AC3E}">
        <p14:creationId xmlns:p14="http://schemas.microsoft.com/office/powerpoint/2010/main" val="2643446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1E283-2E0B-B58A-9857-744A692DBA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7C2EF8-FF50-3B55-9B97-E977DF4F16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BD9C16-DA68-B41F-0536-C7F7468E7D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617277-E2CC-FAAF-8A2B-895C48849364}"/>
              </a:ext>
            </a:extLst>
          </p:cNvPr>
          <p:cNvSpPr>
            <a:spLocks noGrp="1"/>
          </p:cNvSpPr>
          <p:nvPr>
            <p:ph type="dt" sz="half" idx="10"/>
          </p:nvPr>
        </p:nvSpPr>
        <p:spPr/>
        <p:txBody>
          <a:bodyPr/>
          <a:lstStyle/>
          <a:p>
            <a:fld id="{6FDB92DF-E475-4D45-B6A4-C6153CBDD69F}" type="datetime1">
              <a:rPr lang="en-US" smtClean="0"/>
              <a:t>21-Sep-24</a:t>
            </a:fld>
            <a:endParaRPr lang="en-US"/>
          </a:p>
        </p:txBody>
      </p:sp>
      <p:sp>
        <p:nvSpPr>
          <p:cNvPr id="6" name="Footer Placeholder 5">
            <a:extLst>
              <a:ext uri="{FF2B5EF4-FFF2-40B4-BE49-F238E27FC236}">
                <a16:creationId xmlns:a16="http://schemas.microsoft.com/office/drawing/2014/main" id="{B52FCD4C-3BC8-1A67-0DD5-BD636D62B8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29225D-EBE1-CC0E-A7E1-017FB39B3449}"/>
              </a:ext>
            </a:extLst>
          </p:cNvPr>
          <p:cNvSpPr>
            <a:spLocks noGrp="1"/>
          </p:cNvSpPr>
          <p:nvPr>
            <p:ph type="sldNum" sz="quarter" idx="12"/>
          </p:nvPr>
        </p:nvSpPr>
        <p:spPr/>
        <p:txBody>
          <a:bodyPr/>
          <a:lstStyle/>
          <a:p>
            <a:fld id="{F04FB3ED-50AA-4175-A868-3E4365A279BA}" type="slidenum">
              <a:rPr lang="en-US" smtClean="0"/>
              <a:t>‹#›</a:t>
            </a:fld>
            <a:endParaRPr lang="en-US"/>
          </a:p>
        </p:txBody>
      </p:sp>
    </p:spTree>
    <p:extLst>
      <p:ext uri="{BB962C8B-B14F-4D97-AF65-F5344CB8AC3E}">
        <p14:creationId xmlns:p14="http://schemas.microsoft.com/office/powerpoint/2010/main" val="268689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92B5A-3380-DFD6-0137-BF36AF079C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322588-073E-B685-1147-2D5E40F7A7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F76146-A846-FCF6-7AD3-CC78081DDC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78F011-FFD5-8C21-7DED-B3DF764B875C}"/>
              </a:ext>
            </a:extLst>
          </p:cNvPr>
          <p:cNvSpPr>
            <a:spLocks noGrp="1"/>
          </p:cNvSpPr>
          <p:nvPr>
            <p:ph type="dt" sz="half" idx="10"/>
          </p:nvPr>
        </p:nvSpPr>
        <p:spPr/>
        <p:txBody>
          <a:bodyPr/>
          <a:lstStyle/>
          <a:p>
            <a:fld id="{01CC4639-36E2-4622-A031-B0306FA1A16E}" type="datetime1">
              <a:rPr lang="en-US" smtClean="0"/>
              <a:t>21-Sep-24</a:t>
            </a:fld>
            <a:endParaRPr lang="en-US"/>
          </a:p>
        </p:txBody>
      </p:sp>
      <p:sp>
        <p:nvSpPr>
          <p:cNvPr id="6" name="Footer Placeholder 5">
            <a:extLst>
              <a:ext uri="{FF2B5EF4-FFF2-40B4-BE49-F238E27FC236}">
                <a16:creationId xmlns:a16="http://schemas.microsoft.com/office/drawing/2014/main" id="{8556E1B3-463E-1E4C-17BD-3EF91B51F6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4BA55-B204-F5D3-102E-FCA0AF5D8D76}"/>
              </a:ext>
            </a:extLst>
          </p:cNvPr>
          <p:cNvSpPr>
            <a:spLocks noGrp="1"/>
          </p:cNvSpPr>
          <p:nvPr>
            <p:ph type="sldNum" sz="quarter" idx="12"/>
          </p:nvPr>
        </p:nvSpPr>
        <p:spPr/>
        <p:txBody>
          <a:bodyPr/>
          <a:lstStyle/>
          <a:p>
            <a:fld id="{F04FB3ED-50AA-4175-A868-3E4365A279BA}" type="slidenum">
              <a:rPr lang="en-US" smtClean="0"/>
              <a:t>‹#›</a:t>
            </a:fld>
            <a:endParaRPr lang="en-US"/>
          </a:p>
        </p:txBody>
      </p:sp>
    </p:spTree>
    <p:extLst>
      <p:ext uri="{BB962C8B-B14F-4D97-AF65-F5344CB8AC3E}">
        <p14:creationId xmlns:p14="http://schemas.microsoft.com/office/powerpoint/2010/main" val="852524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7E1684-CC95-23A4-6170-3F440BB7E7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09F5EA-89BA-DDE6-3B0D-799BB6EEA9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5A7866-F981-5D3F-B176-23E4315B6B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2E868B-59DC-4F98-A8F9-124AAD4DD435}" type="datetime1">
              <a:rPr lang="en-US" smtClean="0"/>
              <a:t>21-Sep-24</a:t>
            </a:fld>
            <a:endParaRPr lang="en-US"/>
          </a:p>
        </p:txBody>
      </p:sp>
      <p:sp>
        <p:nvSpPr>
          <p:cNvPr id="5" name="Footer Placeholder 4">
            <a:extLst>
              <a:ext uri="{FF2B5EF4-FFF2-40B4-BE49-F238E27FC236}">
                <a16:creationId xmlns:a16="http://schemas.microsoft.com/office/drawing/2014/main" id="{BE6A183F-5A8E-2C0F-E63C-34095C963D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E76FA7-E633-52C8-CAF5-B5D9DCB846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4FB3ED-50AA-4175-A868-3E4365A279BA}" type="slidenum">
              <a:rPr lang="en-US" smtClean="0"/>
              <a:t>‹#›</a:t>
            </a:fld>
            <a:endParaRPr lang="en-US"/>
          </a:p>
        </p:txBody>
      </p:sp>
    </p:spTree>
    <p:extLst>
      <p:ext uri="{BB962C8B-B14F-4D97-AF65-F5344CB8AC3E}">
        <p14:creationId xmlns:p14="http://schemas.microsoft.com/office/powerpoint/2010/main" val="1579289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4.jpg"/><Relationship Id="rId5" Type="http://schemas.microsoft.com/office/2007/relationships/hdphoto" Target="../media/hdphoto1.wdp"/><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studocu.com/row/document/university-of-mines-and-technology/introduction-to-robotics/introduction-to-robotics-lecture-notes-1/15921441"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DA594-19F7-F34D-C84C-03C4BF7C6D3A}"/>
              </a:ext>
            </a:extLst>
          </p:cNvPr>
          <p:cNvSpPr>
            <a:spLocks noGrp="1"/>
          </p:cNvSpPr>
          <p:nvPr>
            <p:ph type="ctrTitle"/>
          </p:nvPr>
        </p:nvSpPr>
        <p:spPr>
          <a:xfrm>
            <a:off x="1821074" y="1839347"/>
            <a:ext cx="9144000" cy="2387600"/>
          </a:xfrm>
        </p:spPr>
        <p:txBody>
          <a:bodyPr>
            <a:normAutofit/>
          </a:bodyPr>
          <a:lstStyle/>
          <a:p>
            <a:r>
              <a:rPr lang="en-US" altLang="en-US" sz="4000" b="1" i="1">
                <a:solidFill>
                  <a:schemeClr val="accent5">
                    <a:lumMod val="50000"/>
                  </a:schemeClr>
                </a:solidFill>
                <a:latin typeface="Times New Roman" panose="02020603050405020304" pitchFamily="18" charset="0"/>
                <a:cs typeface="Times New Roman" panose="02020603050405020304" pitchFamily="18" charset="0"/>
              </a:rPr>
              <a:t>Lecture 15</a:t>
            </a:r>
            <a:br>
              <a:rPr lang="en-US" altLang="en-US" sz="4000" b="1" i="1" dirty="0">
                <a:solidFill>
                  <a:schemeClr val="accent5">
                    <a:lumMod val="50000"/>
                  </a:schemeClr>
                </a:solidFill>
                <a:latin typeface="Times New Roman" panose="02020603050405020304" pitchFamily="18" charset="0"/>
                <a:cs typeface="Times New Roman" panose="02020603050405020304" pitchFamily="18" charset="0"/>
              </a:rPr>
            </a:br>
            <a:r>
              <a:rPr lang="en-US" altLang="en-US" sz="4000" b="1" i="1" dirty="0">
                <a:solidFill>
                  <a:schemeClr val="accent5">
                    <a:lumMod val="50000"/>
                  </a:schemeClr>
                </a:solidFill>
                <a:latin typeface="Times New Roman" panose="02020603050405020304" pitchFamily="18" charset="0"/>
                <a:cs typeface="Times New Roman" panose="02020603050405020304" pitchFamily="18" charset="0"/>
              </a:rPr>
              <a:t>CSE - 4101</a:t>
            </a:r>
            <a:br>
              <a:rPr lang="en-US" altLang="en-US" sz="4000" b="1" i="1" dirty="0">
                <a:solidFill>
                  <a:srgbClr val="0070C0"/>
                </a:solidFill>
                <a:latin typeface="Times New Roman" panose="02020603050405020304" pitchFamily="18" charset="0"/>
                <a:cs typeface="Times New Roman" panose="02020603050405020304" pitchFamily="18" charset="0"/>
              </a:rPr>
            </a:br>
            <a:r>
              <a:rPr lang="en-US" altLang="en-US" sz="4000" b="1" i="1" dirty="0">
                <a:solidFill>
                  <a:srgbClr val="0070C0"/>
                </a:solidFill>
                <a:latin typeface="Times New Roman" panose="02020603050405020304" pitchFamily="18" charset="0"/>
                <a:cs typeface="Times New Roman" panose="02020603050405020304" pitchFamily="18" charset="0"/>
              </a:rPr>
              <a:t>Topic: </a:t>
            </a:r>
            <a:br>
              <a:rPr lang="en-US" altLang="en-US" sz="4000" b="1" i="1" dirty="0">
                <a:solidFill>
                  <a:srgbClr val="0070C0"/>
                </a:solidFill>
                <a:latin typeface="Times New Roman" panose="02020603050405020304" pitchFamily="18" charset="0"/>
                <a:cs typeface="Times New Roman" panose="02020603050405020304" pitchFamily="18" charset="0"/>
              </a:rPr>
            </a:br>
            <a:r>
              <a:rPr lang="en-US" altLang="en-US" sz="4000" b="1" i="1" dirty="0">
                <a:solidFill>
                  <a:srgbClr val="0070C0"/>
                </a:solidFill>
                <a:latin typeface="Times New Roman" panose="02020603050405020304" pitchFamily="18" charset="0"/>
                <a:cs typeface="Times New Roman" panose="02020603050405020304" pitchFamily="18" charset="0"/>
              </a:rPr>
              <a:t>Introduction to Robotics</a:t>
            </a:r>
            <a:endParaRPr lang="en-US" sz="4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1CB6ED3-D4A6-B761-3868-CF1DD02DE76B}"/>
              </a:ext>
            </a:extLst>
          </p:cNvPr>
          <p:cNvSpPr>
            <a:spLocks noGrp="1"/>
          </p:cNvSpPr>
          <p:nvPr>
            <p:ph type="sldNum" sz="quarter" idx="12"/>
          </p:nvPr>
        </p:nvSpPr>
        <p:spPr/>
        <p:txBody>
          <a:bodyPr/>
          <a:lstStyle/>
          <a:p>
            <a:fld id="{F04FB3ED-50AA-4175-A868-3E4365A279BA}" type="slidenum">
              <a:rPr lang="en-US" smtClean="0"/>
              <a:t>1</a:t>
            </a:fld>
            <a:endParaRPr lang="en-US"/>
          </a:p>
        </p:txBody>
      </p:sp>
    </p:spTree>
    <p:extLst>
      <p:ext uri="{BB962C8B-B14F-4D97-AF65-F5344CB8AC3E}">
        <p14:creationId xmlns:p14="http://schemas.microsoft.com/office/powerpoint/2010/main" val="711455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044381-95AD-9AC4-7B53-4D8A99AF7393}"/>
              </a:ext>
            </a:extLst>
          </p:cNvPr>
          <p:cNvSpPr>
            <a:spLocks noGrp="1"/>
          </p:cNvSpPr>
          <p:nvPr>
            <p:ph idx="1"/>
          </p:nvPr>
        </p:nvSpPr>
        <p:spPr>
          <a:xfrm>
            <a:off x="721893" y="1323473"/>
            <a:ext cx="2887580" cy="3827025"/>
          </a:xfrm>
          <a:ln>
            <a:solidFill>
              <a:schemeClr val="tx1">
                <a:lumMod val="95000"/>
                <a:lumOff val="5000"/>
              </a:schemeClr>
            </a:solidFill>
          </a:ln>
        </p:spPr>
        <p:txBody>
          <a:bodyPr>
            <a:normAutofit/>
          </a:bodyPr>
          <a:lstStyle/>
          <a:p>
            <a:r>
              <a:rPr lang="en-US" sz="2400" dirty="0">
                <a:latin typeface="Comic Sans MS" panose="030F0702030302020204" pitchFamily="66" charset="0"/>
              </a:rPr>
              <a:t>Machine loading </a:t>
            </a:r>
          </a:p>
          <a:p>
            <a:r>
              <a:rPr lang="en-US" sz="2400" dirty="0">
                <a:latin typeface="Comic Sans MS" panose="030F0702030302020204" pitchFamily="66" charset="0"/>
              </a:rPr>
              <a:t>Pick and place operations </a:t>
            </a:r>
          </a:p>
          <a:p>
            <a:r>
              <a:rPr lang="en-US" sz="2400" dirty="0">
                <a:latin typeface="Comic Sans MS" panose="030F0702030302020204" pitchFamily="66" charset="0"/>
              </a:rPr>
              <a:t>Wielding </a:t>
            </a:r>
          </a:p>
          <a:p>
            <a:r>
              <a:rPr lang="en-US" sz="2400" dirty="0">
                <a:latin typeface="Comic Sans MS" panose="030F0702030302020204" pitchFamily="66" charset="0"/>
              </a:rPr>
              <a:t>Painting </a:t>
            </a:r>
          </a:p>
          <a:p>
            <a:r>
              <a:rPr lang="en-US" sz="2400" dirty="0">
                <a:latin typeface="Comic Sans MS" panose="030F0702030302020204" pitchFamily="66" charset="0"/>
              </a:rPr>
              <a:t>Assembly operation </a:t>
            </a:r>
          </a:p>
          <a:p>
            <a:r>
              <a:rPr lang="en-US" sz="2400" dirty="0">
                <a:latin typeface="Comic Sans MS" panose="030F0702030302020204" pitchFamily="66" charset="0"/>
              </a:rPr>
              <a:t>Manufacturing </a:t>
            </a:r>
          </a:p>
          <a:p>
            <a:r>
              <a:rPr lang="en-US" sz="2400" dirty="0">
                <a:latin typeface="Comic Sans MS" panose="030F0702030302020204" pitchFamily="66" charset="0"/>
              </a:rPr>
              <a:t>Surveillance </a:t>
            </a:r>
          </a:p>
        </p:txBody>
      </p:sp>
      <p:sp>
        <p:nvSpPr>
          <p:cNvPr id="4" name="Title 1">
            <a:extLst>
              <a:ext uri="{FF2B5EF4-FFF2-40B4-BE49-F238E27FC236}">
                <a16:creationId xmlns:a16="http://schemas.microsoft.com/office/drawing/2014/main" id="{48B8DBEB-0733-3EE8-F7A8-D313C9208D0C}"/>
              </a:ext>
            </a:extLst>
          </p:cNvPr>
          <p:cNvSpPr>
            <a:spLocks noGrp="1"/>
          </p:cNvSpPr>
          <p:nvPr>
            <p:ph type="title"/>
          </p:nvPr>
        </p:nvSpPr>
        <p:spPr>
          <a:xfrm>
            <a:off x="308811" y="268036"/>
            <a:ext cx="10515600" cy="826001"/>
          </a:xfrm>
        </p:spPr>
        <p:txBody>
          <a:bodyPr>
            <a:normAutofit/>
          </a:bodyPr>
          <a:lstStyle/>
          <a:p>
            <a:r>
              <a:rPr lang="en-US" sz="2800" dirty="0">
                <a:solidFill>
                  <a:schemeClr val="accent1">
                    <a:lumMod val="75000"/>
                  </a:schemeClr>
                </a:solidFill>
                <a:latin typeface="Comic Sans MS" panose="030F0702030302020204" pitchFamily="66" charset="0"/>
              </a:rPr>
              <a:t>Robot Applications</a:t>
            </a:r>
          </a:p>
        </p:txBody>
      </p:sp>
      <p:sp>
        <p:nvSpPr>
          <p:cNvPr id="6" name="Content Placeholder 2">
            <a:extLst>
              <a:ext uri="{FF2B5EF4-FFF2-40B4-BE49-F238E27FC236}">
                <a16:creationId xmlns:a16="http://schemas.microsoft.com/office/drawing/2014/main" id="{9D5BA31D-157C-E3A4-9BC6-3FDA646F7307}"/>
              </a:ext>
            </a:extLst>
          </p:cNvPr>
          <p:cNvSpPr txBox="1">
            <a:spLocks/>
          </p:cNvSpPr>
          <p:nvPr/>
        </p:nvSpPr>
        <p:spPr>
          <a:xfrm>
            <a:off x="3972427" y="1323474"/>
            <a:ext cx="3581399" cy="4312216"/>
          </a:xfrm>
          <a:prstGeom prst="rect">
            <a:avLst/>
          </a:prstGeom>
          <a:ln>
            <a:solidFill>
              <a:schemeClr val="tx1">
                <a:lumMod val="95000"/>
                <a:lumOff val="5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latin typeface="Comic Sans MS" panose="030F0702030302020204" pitchFamily="66" charset="0"/>
              </a:rPr>
              <a:t>Medical arena: (helping the elderly and Disables, hospital delivery, surgical robots) </a:t>
            </a:r>
          </a:p>
          <a:p>
            <a:r>
              <a:rPr lang="en-US" sz="2600" dirty="0">
                <a:latin typeface="Comic Sans MS" panose="030F0702030302020204" pitchFamily="66" charset="0"/>
              </a:rPr>
              <a:t>Hazardous environments </a:t>
            </a:r>
          </a:p>
          <a:p>
            <a:r>
              <a:rPr lang="en-US" sz="2600" dirty="0">
                <a:latin typeface="Comic Sans MS" panose="030F0702030302020204" pitchFamily="66" charset="0"/>
              </a:rPr>
              <a:t>Exploration (planetary, undersea, polar) </a:t>
            </a:r>
          </a:p>
          <a:p>
            <a:r>
              <a:rPr lang="en-US" sz="2600" dirty="0">
                <a:latin typeface="Comic Sans MS" panose="030F0702030302020204" pitchFamily="66" charset="0"/>
              </a:rPr>
              <a:t>Search and rescue (earthquake rescue; demining) </a:t>
            </a:r>
          </a:p>
          <a:p>
            <a:endParaRPr lang="en-US" dirty="0"/>
          </a:p>
        </p:txBody>
      </p:sp>
      <p:sp>
        <p:nvSpPr>
          <p:cNvPr id="7" name="Content Placeholder 2">
            <a:extLst>
              <a:ext uri="{FF2B5EF4-FFF2-40B4-BE49-F238E27FC236}">
                <a16:creationId xmlns:a16="http://schemas.microsoft.com/office/drawing/2014/main" id="{088DDD35-4FB2-92CA-04F6-09F97321591B}"/>
              </a:ext>
            </a:extLst>
          </p:cNvPr>
          <p:cNvSpPr txBox="1">
            <a:spLocks/>
          </p:cNvSpPr>
          <p:nvPr/>
        </p:nvSpPr>
        <p:spPr>
          <a:xfrm>
            <a:off x="7916780" y="1287379"/>
            <a:ext cx="3774477" cy="4413625"/>
          </a:xfrm>
          <a:prstGeom prst="rect">
            <a:avLst/>
          </a:prstGeom>
          <a:ln>
            <a:solidFill>
              <a:schemeClr val="tx1">
                <a:lumMod val="95000"/>
                <a:lumOff val="5000"/>
              </a:schemeClr>
            </a:solidFill>
          </a:ln>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latin typeface="Comic Sans MS" panose="030F0702030302020204" pitchFamily="66" charset="0"/>
              </a:rPr>
              <a:t>Mining and heavy transport, container handling </a:t>
            </a:r>
          </a:p>
          <a:p>
            <a:pPr algn="just"/>
            <a:r>
              <a:rPr lang="en-US" dirty="0">
                <a:latin typeface="Comic Sans MS" panose="030F0702030302020204" pitchFamily="66" charset="0"/>
              </a:rPr>
              <a:t>Military (unmanned aircraft and submarines, insect robots) </a:t>
            </a:r>
          </a:p>
          <a:p>
            <a:pPr algn="just"/>
            <a:r>
              <a:rPr lang="en-US" dirty="0">
                <a:latin typeface="Comic Sans MS" panose="030F0702030302020204" pitchFamily="66" charset="0"/>
              </a:rPr>
              <a:t>Domestic (Vacuum cleaning, lawn mowing, laundry, clearing the table, etc.)</a:t>
            </a:r>
          </a:p>
          <a:p>
            <a:pPr algn="just"/>
            <a:r>
              <a:rPr lang="en-US" dirty="0">
                <a:latin typeface="Comic Sans MS" panose="030F0702030302020204" pitchFamily="66" charset="0"/>
              </a:rPr>
              <a:t>Transport (Autonomous cars)</a:t>
            </a:r>
          </a:p>
          <a:p>
            <a:pPr algn="just"/>
            <a:r>
              <a:rPr lang="en-US" dirty="0">
                <a:latin typeface="Comic Sans MS" panose="030F0702030302020204" pitchFamily="66" charset="0"/>
              </a:rPr>
              <a:t>Entertainment (Sony AIBO, QRIO, Lego Mindstorms, </a:t>
            </a:r>
            <a:r>
              <a:rPr lang="en-US" dirty="0" err="1">
                <a:latin typeface="Comic Sans MS" panose="030F0702030302020204" pitchFamily="66" charset="0"/>
              </a:rPr>
              <a:t>Robocup</a:t>
            </a:r>
            <a:r>
              <a:rPr lang="en-US" dirty="0">
                <a:latin typeface="Comic Sans MS" panose="030F0702030302020204" pitchFamily="66" charset="0"/>
              </a:rPr>
              <a:t> competition)</a:t>
            </a:r>
          </a:p>
        </p:txBody>
      </p:sp>
      <p:sp>
        <p:nvSpPr>
          <p:cNvPr id="2" name="Slide Number Placeholder 1">
            <a:extLst>
              <a:ext uri="{FF2B5EF4-FFF2-40B4-BE49-F238E27FC236}">
                <a16:creationId xmlns:a16="http://schemas.microsoft.com/office/drawing/2014/main" id="{3F30711D-8733-B561-2361-96E7DF3F9F92}"/>
              </a:ext>
            </a:extLst>
          </p:cNvPr>
          <p:cNvSpPr>
            <a:spLocks noGrp="1"/>
          </p:cNvSpPr>
          <p:nvPr>
            <p:ph type="sldNum" sz="quarter" idx="12"/>
          </p:nvPr>
        </p:nvSpPr>
        <p:spPr/>
        <p:txBody>
          <a:bodyPr/>
          <a:lstStyle/>
          <a:p>
            <a:fld id="{F04FB3ED-50AA-4175-A868-3E4365A279BA}" type="slidenum">
              <a:rPr lang="en-US" smtClean="0"/>
              <a:t>10</a:t>
            </a:fld>
            <a:endParaRPr lang="en-US"/>
          </a:p>
        </p:txBody>
      </p:sp>
    </p:spTree>
    <p:extLst>
      <p:ext uri="{BB962C8B-B14F-4D97-AF65-F5344CB8AC3E}">
        <p14:creationId xmlns:p14="http://schemas.microsoft.com/office/powerpoint/2010/main" val="1315794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D79A7E-898E-72BF-1FDC-AE51EC82AE7B}"/>
              </a:ext>
            </a:extLst>
          </p:cNvPr>
          <p:cNvSpPr>
            <a:spLocks noGrp="1"/>
          </p:cNvSpPr>
          <p:nvPr>
            <p:ph type="title"/>
          </p:nvPr>
        </p:nvSpPr>
        <p:spPr>
          <a:xfrm>
            <a:off x="284747" y="316162"/>
            <a:ext cx="10515600" cy="826001"/>
          </a:xfrm>
        </p:spPr>
        <p:txBody>
          <a:bodyPr>
            <a:normAutofit/>
          </a:bodyPr>
          <a:lstStyle/>
          <a:p>
            <a:r>
              <a:rPr lang="en-US" sz="2800" b="1" dirty="0">
                <a:solidFill>
                  <a:schemeClr val="accent1">
                    <a:lumMod val="75000"/>
                  </a:schemeClr>
                </a:solidFill>
                <a:latin typeface="Comic Sans MS" panose="030F0702030302020204" pitchFamily="66" charset="0"/>
              </a:rPr>
              <a:t>Advantage and Disadvantage of Robots</a:t>
            </a:r>
          </a:p>
        </p:txBody>
      </p:sp>
      <p:graphicFrame>
        <p:nvGraphicFramePr>
          <p:cNvPr id="5" name="Table 5">
            <a:extLst>
              <a:ext uri="{FF2B5EF4-FFF2-40B4-BE49-F238E27FC236}">
                <a16:creationId xmlns:a16="http://schemas.microsoft.com/office/drawing/2014/main" id="{CF2CF1C9-ADA0-FC0C-DBF0-599BE045E04C}"/>
              </a:ext>
            </a:extLst>
          </p:cNvPr>
          <p:cNvGraphicFramePr>
            <a:graphicFrameLocks noGrp="1"/>
          </p:cNvGraphicFramePr>
          <p:nvPr>
            <p:extLst>
              <p:ext uri="{D42A27DB-BD31-4B8C-83A1-F6EECF244321}">
                <p14:modId xmlns:p14="http://schemas.microsoft.com/office/powerpoint/2010/main" val="146626933"/>
              </p:ext>
            </p:extLst>
          </p:nvPr>
        </p:nvGraphicFramePr>
        <p:xfrm>
          <a:off x="1167063" y="1369370"/>
          <a:ext cx="4535905" cy="4546423"/>
        </p:xfrm>
        <a:graphic>
          <a:graphicData uri="http://schemas.openxmlformats.org/drawingml/2006/table">
            <a:tbl>
              <a:tblPr firstRow="1" bandRow="1">
                <a:tableStyleId>{5940675A-B579-460E-94D1-54222C63F5DA}</a:tableStyleId>
              </a:tblPr>
              <a:tblGrid>
                <a:gridCol w="4535905">
                  <a:extLst>
                    <a:ext uri="{9D8B030D-6E8A-4147-A177-3AD203B41FA5}">
                      <a16:colId xmlns:a16="http://schemas.microsoft.com/office/drawing/2014/main" val="662041820"/>
                    </a:ext>
                  </a:extLst>
                </a:gridCol>
              </a:tblGrid>
              <a:tr h="659776">
                <a:tc>
                  <a:txBody>
                    <a:bodyPr/>
                    <a:lstStyle/>
                    <a:p>
                      <a:pPr algn="ctr"/>
                      <a:r>
                        <a:rPr lang="en-US" sz="2400" dirty="0"/>
                        <a:t> </a:t>
                      </a:r>
                      <a:r>
                        <a:rPr lang="en-US" sz="2400" b="1" dirty="0">
                          <a:solidFill>
                            <a:schemeClr val="tx1"/>
                          </a:solidFill>
                          <a:latin typeface="Comic Sans MS" panose="030F0702030302020204" pitchFamily="66" charset="0"/>
                        </a:rPr>
                        <a:t>Advantages</a:t>
                      </a:r>
                    </a:p>
                  </a:txBody>
                  <a:tcPr>
                    <a:solidFill>
                      <a:schemeClr val="accent1">
                        <a:lumMod val="60000"/>
                        <a:lumOff val="40000"/>
                      </a:schemeClr>
                    </a:solidFill>
                  </a:tcPr>
                </a:tc>
                <a:extLst>
                  <a:ext uri="{0D108BD9-81ED-4DB2-BD59-A6C34878D82A}">
                    <a16:rowId xmlns:a16="http://schemas.microsoft.com/office/drawing/2014/main" val="355138781"/>
                  </a:ext>
                </a:extLst>
              </a:tr>
              <a:tr h="587767">
                <a:tc>
                  <a:txBody>
                    <a:bodyPr/>
                    <a:lstStyle/>
                    <a:p>
                      <a:pPr algn="just"/>
                      <a:r>
                        <a:rPr lang="en-US" dirty="0">
                          <a:latin typeface="Comic Sans MS" panose="030F0702030302020204" pitchFamily="66" charset="0"/>
                        </a:rPr>
                        <a:t>Can work in hazardous environments</a:t>
                      </a:r>
                    </a:p>
                  </a:txBody>
                  <a:tcPr/>
                </a:tc>
                <a:extLst>
                  <a:ext uri="{0D108BD9-81ED-4DB2-BD59-A6C34878D82A}">
                    <a16:rowId xmlns:a16="http://schemas.microsoft.com/office/drawing/2014/main" val="3369689753"/>
                  </a:ext>
                </a:extLst>
              </a:tr>
              <a:tr h="659776">
                <a:tc>
                  <a:txBody>
                    <a:bodyPr/>
                    <a:lstStyle/>
                    <a:p>
                      <a:pPr algn="just"/>
                      <a:r>
                        <a:rPr lang="en-US" dirty="0">
                          <a:latin typeface="Comic Sans MS" panose="030F0702030302020204" pitchFamily="66" charset="0"/>
                        </a:rPr>
                        <a:t>Need no environmental comfort</a:t>
                      </a:r>
                    </a:p>
                  </a:txBody>
                  <a:tcPr/>
                </a:tc>
                <a:extLst>
                  <a:ext uri="{0D108BD9-81ED-4DB2-BD59-A6C34878D82A}">
                    <a16:rowId xmlns:a16="http://schemas.microsoft.com/office/drawing/2014/main" val="1781506782"/>
                  </a:ext>
                </a:extLst>
              </a:tr>
              <a:tr h="659776">
                <a:tc>
                  <a:txBody>
                    <a:bodyPr/>
                    <a:lstStyle/>
                    <a:p>
                      <a:pPr algn="just"/>
                      <a:r>
                        <a:rPr lang="en-US" dirty="0">
                          <a:latin typeface="Comic Sans MS" panose="030F0702030302020204" pitchFamily="66" charset="0"/>
                        </a:rPr>
                        <a:t>Work continuously without experiencing fatigue</a:t>
                      </a:r>
                    </a:p>
                  </a:txBody>
                  <a:tcPr/>
                </a:tc>
                <a:extLst>
                  <a:ext uri="{0D108BD9-81ED-4DB2-BD59-A6C34878D82A}">
                    <a16:rowId xmlns:a16="http://schemas.microsoft.com/office/drawing/2014/main" val="2925138306"/>
                  </a:ext>
                </a:extLst>
              </a:tr>
              <a:tr h="659776">
                <a:tc>
                  <a:txBody>
                    <a:bodyPr/>
                    <a:lstStyle/>
                    <a:p>
                      <a:pPr algn="just"/>
                      <a:r>
                        <a:rPr lang="en-US" dirty="0">
                          <a:latin typeface="Comic Sans MS" panose="030F0702030302020204" pitchFamily="66" charset="0"/>
                        </a:rPr>
                        <a:t>Have repeatable precision at all times</a:t>
                      </a:r>
                    </a:p>
                  </a:txBody>
                  <a:tcPr/>
                </a:tc>
                <a:extLst>
                  <a:ext uri="{0D108BD9-81ED-4DB2-BD59-A6C34878D82A}">
                    <a16:rowId xmlns:a16="http://schemas.microsoft.com/office/drawing/2014/main" val="121510240"/>
                  </a:ext>
                </a:extLst>
              </a:tr>
              <a:tr h="659776">
                <a:tc>
                  <a:txBody>
                    <a:bodyPr/>
                    <a:lstStyle/>
                    <a:p>
                      <a:pPr algn="just"/>
                      <a:r>
                        <a:rPr lang="en-US" dirty="0">
                          <a:latin typeface="Comic Sans MS" panose="030F0702030302020204" pitchFamily="66" charset="0"/>
                        </a:rPr>
                        <a:t>Can be much more accurate than human</a:t>
                      </a:r>
                    </a:p>
                  </a:txBody>
                  <a:tcPr/>
                </a:tc>
                <a:extLst>
                  <a:ext uri="{0D108BD9-81ED-4DB2-BD59-A6C34878D82A}">
                    <a16:rowId xmlns:a16="http://schemas.microsoft.com/office/drawing/2014/main" val="2441863141"/>
                  </a:ext>
                </a:extLst>
              </a:tr>
              <a:tr h="659776">
                <a:tc>
                  <a:txBody>
                    <a:bodyPr/>
                    <a:lstStyle/>
                    <a:p>
                      <a:pPr algn="just"/>
                      <a:r>
                        <a:rPr lang="en-US" dirty="0">
                          <a:latin typeface="Comic Sans MS" panose="030F0702030302020204" pitchFamily="66" charset="0"/>
                        </a:rPr>
                        <a:t>Can process multiple tasks simultaneously</a:t>
                      </a:r>
                    </a:p>
                  </a:txBody>
                  <a:tcPr/>
                </a:tc>
                <a:extLst>
                  <a:ext uri="{0D108BD9-81ED-4DB2-BD59-A6C34878D82A}">
                    <a16:rowId xmlns:a16="http://schemas.microsoft.com/office/drawing/2014/main" val="3710101358"/>
                  </a:ext>
                </a:extLst>
              </a:tr>
            </a:tbl>
          </a:graphicData>
        </a:graphic>
      </p:graphicFrame>
      <p:graphicFrame>
        <p:nvGraphicFramePr>
          <p:cNvPr id="6" name="Table 5">
            <a:extLst>
              <a:ext uri="{FF2B5EF4-FFF2-40B4-BE49-F238E27FC236}">
                <a16:creationId xmlns:a16="http://schemas.microsoft.com/office/drawing/2014/main" id="{2E77E171-4080-B6BE-A086-33B7F94076AC}"/>
              </a:ext>
            </a:extLst>
          </p:cNvPr>
          <p:cNvGraphicFramePr>
            <a:graphicFrameLocks noGrp="1"/>
          </p:cNvGraphicFramePr>
          <p:nvPr>
            <p:extLst>
              <p:ext uri="{D42A27DB-BD31-4B8C-83A1-F6EECF244321}">
                <p14:modId xmlns:p14="http://schemas.microsoft.com/office/powerpoint/2010/main" val="2123403794"/>
              </p:ext>
            </p:extLst>
          </p:nvPr>
        </p:nvGraphicFramePr>
        <p:xfrm>
          <a:off x="6316579" y="1369370"/>
          <a:ext cx="4483768" cy="4706288"/>
        </p:xfrm>
        <a:graphic>
          <a:graphicData uri="http://schemas.openxmlformats.org/drawingml/2006/table">
            <a:tbl>
              <a:tblPr firstRow="1" bandRow="1">
                <a:tableStyleId>{5940675A-B579-460E-94D1-54222C63F5DA}</a:tableStyleId>
              </a:tblPr>
              <a:tblGrid>
                <a:gridCol w="4483768">
                  <a:extLst>
                    <a:ext uri="{9D8B030D-6E8A-4147-A177-3AD203B41FA5}">
                      <a16:colId xmlns:a16="http://schemas.microsoft.com/office/drawing/2014/main" val="2082494212"/>
                    </a:ext>
                  </a:extLst>
                </a:gridCol>
              </a:tblGrid>
              <a:tr h="688030">
                <a:tc>
                  <a:txBody>
                    <a:bodyPr/>
                    <a:lstStyle/>
                    <a:p>
                      <a:pPr algn="ctr"/>
                      <a:r>
                        <a:rPr lang="en-US" dirty="0"/>
                        <a:t> </a:t>
                      </a:r>
                      <a:r>
                        <a:rPr lang="en-US" sz="2400" b="1" dirty="0">
                          <a:latin typeface="Comic Sans MS" panose="030F0702030302020204" pitchFamily="66" charset="0"/>
                        </a:rPr>
                        <a:t>Disadvantages</a:t>
                      </a:r>
                      <a:r>
                        <a:rPr lang="en-US" sz="2400" b="1" dirty="0"/>
                        <a:t> </a:t>
                      </a:r>
                    </a:p>
                  </a:txBody>
                  <a:tcPr>
                    <a:solidFill>
                      <a:srgbClr val="FF0000"/>
                    </a:solidFill>
                  </a:tcPr>
                </a:tc>
                <a:extLst>
                  <a:ext uri="{0D108BD9-81ED-4DB2-BD59-A6C34878D82A}">
                    <a16:rowId xmlns:a16="http://schemas.microsoft.com/office/drawing/2014/main" val="1100413748"/>
                  </a:ext>
                </a:extLst>
              </a:tr>
              <a:tr h="744282">
                <a:tc>
                  <a:txBody>
                    <a:bodyPr/>
                    <a:lstStyle/>
                    <a:p>
                      <a:r>
                        <a:rPr lang="en-US" dirty="0">
                          <a:latin typeface="Comic Sans MS" panose="030F0702030302020204" pitchFamily="66" charset="0"/>
                        </a:rPr>
                        <a:t>Replaces human workers creating economic problems</a:t>
                      </a:r>
                    </a:p>
                  </a:txBody>
                  <a:tcPr/>
                </a:tc>
                <a:extLst>
                  <a:ext uri="{0D108BD9-81ED-4DB2-BD59-A6C34878D82A}">
                    <a16:rowId xmlns:a16="http://schemas.microsoft.com/office/drawing/2014/main" val="1708372908"/>
                  </a:ext>
                </a:extLst>
              </a:tr>
              <a:tr h="744282">
                <a:tc>
                  <a:txBody>
                    <a:bodyPr/>
                    <a:lstStyle/>
                    <a:p>
                      <a:r>
                        <a:rPr lang="en-US" dirty="0">
                          <a:latin typeface="Comic Sans MS" panose="030F0702030302020204" pitchFamily="66" charset="0"/>
                        </a:rPr>
                        <a:t>lack capability to respond in emergencies</a:t>
                      </a:r>
                    </a:p>
                  </a:txBody>
                  <a:tcPr/>
                </a:tc>
                <a:extLst>
                  <a:ext uri="{0D108BD9-81ED-4DB2-BD59-A6C34878D82A}">
                    <a16:rowId xmlns:a16="http://schemas.microsoft.com/office/drawing/2014/main" val="2102289624"/>
                  </a:ext>
                </a:extLst>
              </a:tr>
              <a:tr h="1340974">
                <a:tc>
                  <a:txBody>
                    <a:bodyPr/>
                    <a:lstStyle/>
                    <a:p>
                      <a:r>
                        <a:rPr lang="en-US" dirty="0">
                          <a:latin typeface="Comic Sans MS" panose="030F0702030302020204" pitchFamily="66" charset="0"/>
                        </a:rPr>
                        <a:t>although superior in certain senses, have limited capabilities in Degree of freedom, Skill, Sensors, Vision system, Real time response system</a:t>
                      </a:r>
                    </a:p>
                  </a:txBody>
                  <a:tcPr/>
                </a:tc>
                <a:extLst>
                  <a:ext uri="{0D108BD9-81ED-4DB2-BD59-A6C34878D82A}">
                    <a16:rowId xmlns:a16="http://schemas.microsoft.com/office/drawing/2014/main" val="3179769438"/>
                  </a:ext>
                </a:extLst>
              </a:tr>
              <a:tr h="1031519">
                <a:tc>
                  <a:txBody>
                    <a:bodyPr/>
                    <a:lstStyle/>
                    <a:p>
                      <a:r>
                        <a:rPr lang="en-US" dirty="0">
                          <a:latin typeface="Comic Sans MS" panose="030F0702030302020204" pitchFamily="66" charset="0"/>
                        </a:rPr>
                        <a:t>Costly: due to Initial cost of equipment, Installation costs, need for peripherals, need for training, need for programming.</a:t>
                      </a:r>
                    </a:p>
                  </a:txBody>
                  <a:tcPr/>
                </a:tc>
                <a:extLst>
                  <a:ext uri="{0D108BD9-81ED-4DB2-BD59-A6C34878D82A}">
                    <a16:rowId xmlns:a16="http://schemas.microsoft.com/office/drawing/2014/main" val="831367483"/>
                  </a:ext>
                </a:extLst>
              </a:tr>
            </a:tbl>
          </a:graphicData>
        </a:graphic>
      </p:graphicFrame>
      <p:sp>
        <p:nvSpPr>
          <p:cNvPr id="2" name="Slide Number Placeholder 1">
            <a:extLst>
              <a:ext uri="{FF2B5EF4-FFF2-40B4-BE49-F238E27FC236}">
                <a16:creationId xmlns:a16="http://schemas.microsoft.com/office/drawing/2014/main" id="{C743C27A-0BD4-5873-C42B-F4074F3E216E}"/>
              </a:ext>
            </a:extLst>
          </p:cNvPr>
          <p:cNvSpPr>
            <a:spLocks noGrp="1"/>
          </p:cNvSpPr>
          <p:nvPr>
            <p:ph type="sldNum" sz="quarter" idx="12"/>
          </p:nvPr>
        </p:nvSpPr>
        <p:spPr/>
        <p:txBody>
          <a:bodyPr/>
          <a:lstStyle/>
          <a:p>
            <a:fld id="{F04FB3ED-50AA-4175-A868-3E4365A279BA}" type="slidenum">
              <a:rPr lang="en-US" smtClean="0"/>
              <a:t>11</a:t>
            </a:fld>
            <a:endParaRPr lang="en-US"/>
          </a:p>
        </p:txBody>
      </p:sp>
    </p:spTree>
    <p:extLst>
      <p:ext uri="{BB962C8B-B14F-4D97-AF65-F5344CB8AC3E}">
        <p14:creationId xmlns:p14="http://schemas.microsoft.com/office/powerpoint/2010/main" val="451523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507A6A-9135-C410-CF26-CD3F1AE24E13}"/>
              </a:ext>
            </a:extLst>
          </p:cNvPr>
          <p:cNvSpPr>
            <a:spLocks noGrp="1"/>
          </p:cNvSpPr>
          <p:nvPr>
            <p:ph type="sldNum" sz="quarter" idx="12"/>
          </p:nvPr>
        </p:nvSpPr>
        <p:spPr/>
        <p:txBody>
          <a:bodyPr/>
          <a:lstStyle/>
          <a:p>
            <a:fld id="{F04FB3ED-50AA-4175-A868-3E4365A279BA}" type="slidenum">
              <a:rPr lang="en-US" smtClean="0"/>
              <a:t>12</a:t>
            </a:fld>
            <a:endParaRPr lang="en-US"/>
          </a:p>
        </p:txBody>
      </p:sp>
      <p:sp>
        <p:nvSpPr>
          <p:cNvPr id="7" name="Title 1">
            <a:extLst>
              <a:ext uri="{FF2B5EF4-FFF2-40B4-BE49-F238E27FC236}">
                <a16:creationId xmlns:a16="http://schemas.microsoft.com/office/drawing/2014/main" id="{88F7363B-7641-2B0E-CF6E-0983B4CED467}"/>
              </a:ext>
            </a:extLst>
          </p:cNvPr>
          <p:cNvSpPr txBox="1">
            <a:spLocks/>
          </p:cNvSpPr>
          <p:nvPr/>
        </p:nvSpPr>
        <p:spPr>
          <a:xfrm>
            <a:off x="284747" y="136525"/>
            <a:ext cx="10515600" cy="8260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chemeClr val="accent1">
                    <a:lumMod val="75000"/>
                  </a:schemeClr>
                </a:solidFill>
                <a:latin typeface="Comic Sans MS" panose="030F0702030302020204" pitchFamily="66" charset="0"/>
              </a:rPr>
              <a:t>Components of Robot</a:t>
            </a:r>
          </a:p>
        </p:txBody>
      </p:sp>
      <p:sp>
        <p:nvSpPr>
          <p:cNvPr id="8" name="TextBox 7">
            <a:extLst>
              <a:ext uri="{FF2B5EF4-FFF2-40B4-BE49-F238E27FC236}">
                <a16:creationId xmlns:a16="http://schemas.microsoft.com/office/drawing/2014/main" id="{95FCDD28-92D0-60E1-0A3E-7E58D02AC881}"/>
              </a:ext>
            </a:extLst>
          </p:cNvPr>
          <p:cNvSpPr txBox="1"/>
          <p:nvPr/>
        </p:nvSpPr>
        <p:spPr>
          <a:xfrm>
            <a:off x="421259" y="832294"/>
            <a:ext cx="7164211" cy="5632311"/>
          </a:xfrm>
          <a:prstGeom prst="rect">
            <a:avLst/>
          </a:prstGeom>
          <a:noFill/>
        </p:spPr>
        <p:txBody>
          <a:bodyPr wrap="square">
            <a:spAutoFit/>
          </a:bodyPr>
          <a:lstStyle/>
          <a:p>
            <a:r>
              <a:rPr lang="en-US" sz="2400" dirty="0">
                <a:latin typeface="Comic Sans MS" panose="030F0702030302020204" pitchFamily="66" charset="0"/>
                <a:cs typeface="Times New Roman" panose="02020603050405020304" pitchFamily="18" charset="0"/>
              </a:rPr>
              <a:t>A robot as a whole consists of the following elements which are integrated together to form a whole.</a:t>
            </a:r>
          </a:p>
          <a:p>
            <a:pPr marL="342900" indent="-342900">
              <a:buFont typeface="Arial" panose="020B0604020202020204" pitchFamily="34" charset="0"/>
              <a:buChar char="•"/>
            </a:pPr>
            <a:r>
              <a:rPr lang="en-US" sz="2400" b="1" dirty="0">
                <a:latin typeface="Comic Sans MS" panose="030F0702030302020204" pitchFamily="66" charset="0"/>
                <a:cs typeface="Times New Roman" panose="02020603050405020304" pitchFamily="18" charset="0"/>
              </a:rPr>
              <a:t>Manipulator</a:t>
            </a:r>
          </a:p>
          <a:p>
            <a:pPr marL="342900" indent="-342900">
              <a:buFont typeface="Arial" panose="020B0604020202020204" pitchFamily="34" charset="0"/>
              <a:buChar char="•"/>
            </a:pPr>
            <a:r>
              <a:rPr lang="en-US" sz="2400" b="1" dirty="0">
                <a:latin typeface="Comic Sans MS" panose="030F0702030302020204" pitchFamily="66" charset="0"/>
                <a:cs typeface="Times New Roman" panose="02020603050405020304" pitchFamily="18" charset="0"/>
              </a:rPr>
              <a:t>End effector</a:t>
            </a:r>
          </a:p>
          <a:p>
            <a:pPr marL="342900" indent="-342900">
              <a:buFont typeface="Arial" panose="020B0604020202020204" pitchFamily="34" charset="0"/>
              <a:buChar char="•"/>
            </a:pPr>
            <a:r>
              <a:rPr lang="en-US" sz="2400" b="1" dirty="0">
                <a:latin typeface="Comic Sans MS" panose="030F0702030302020204" pitchFamily="66" charset="0"/>
                <a:cs typeface="Times New Roman" panose="02020603050405020304" pitchFamily="18" charset="0"/>
              </a:rPr>
              <a:t>Actuators</a:t>
            </a:r>
          </a:p>
          <a:p>
            <a:pPr marL="342900" indent="-342900">
              <a:buFont typeface="Arial" panose="020B0604020202020204" pitchFamily="34" charset="0"/>
              <a:buChar char="•"/>
            </a:pPr>
            <a:r>
              <a:rPr lang="en-US" sz="2400" b="1" dirty="0">
                <a:latin typeface="Comic Sans MS" panose="030F0702030302020204" pitchFamily="66" charset="0"/>
                <a:cs typeface="Times New Roman" panose="02020603050405020304" pitchFamily="18" charset="0"/>
              </a:rPr>
              <a:t>Sensors</a:t>
            </a:r>
          </a:p>
          <a:p>
            <a:pPr marL="342900" indent="-342900">
              <a:buFont typeface="Arial" panose="020B0604020202020204" pitchFamily="34" charset="0"/>
              <a:buChar char="•"/>
            </a:pPr>
            <a:r>
              <a:rPr lang="en-US" sz="2400" b="1" dirty="0">
                <a:latin typeface="Comic Sans MS" panose="030F0702030302020204" pitchFamily="66" charset="0"/>
                <a:cs typeface="Times New Roman" panose="02020603050405020304" pitchFamily="18" charset="0"/>
              </a:rPr>
              <a:t>Controller</a:t>
            </a:r>
          </a:p>
          <a:p>
            <a:endParaRPr lang="en-US" sz="2400" b="0" i="0" dirty="0">
              <a:effectLst/>
              <a:latin typeface="Comic Sans MS" panose="030F0702030302020204" pitchFamily="66" charset="0"/>
            </a:endParaRPr>
          </a:p>
          <a:p>
            <a:pPr marL="342900" indent="-342900" algn="just">
              <a:buFont typeface="Wingdings" panose="05000000000000000000" pitchFamily="2" charset="2"/>
              <a:buChar char="ü"/>
            </a:pPr>
            <a:r>
              <a:rPr lang="en-US" sz="2400" b="0" i="0" dirty="0">
                <a:effectLst/>
                <a:latin typeface="Comic Sans MS" panose="030F0702030302020204" pitchFamily="66" charset="0"/>
              </a:rPr>
              <a:t>Beside this each robot needs a power supply provides energy to drive the controller and actuator. The three basic types of power supplies are electrical, hydraulic, and pneumatic (operated by air or gas under pressure).</a:t>
            </a:r>
          </a:p>
        </p:txBody>
      </p:sp>
      <p:pic>
        <p:nvPicPr>
          <p:cNvPr id="9" name="Picture 8">
            <a:extLst>
              <a:ext uri="{FF2B5EF4-FFF2-40B4-BE49-F238E27FC236}">
                <a16:creationId xmlns:a16="http://schemas.microsoft.com/office/drawing/2014/main" id="{E3617EDF-994D-2774-3D00-387EB7B9D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5470" y="1795435"/>
            <a:ext cx="4198137" cy="3520642"/>
          </a:xfrm>
          <a:prstGeom prst="rect">
            <a:avLst/>
          </a:prstGeom>
        </p:spPr>
      </p:pic>
    </p:spTree>
    <p:extLst>
      <p:ext uri="{BB962C8B-B14F-4D97-AF65-F5344CB8AC3E}">
        <p14:creationId xmlns:p14="http://schemas.microsoft.com/office/powerpoint/2010/main" val="4077547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A932174-A0A0-024D-95F5-AF8166885059}"/>
              </a:ext>
            </a:extLst>
          </p:cNvPr>
          <p:cNvSpPr>
            <a:spLocks noGrp="1"/>
          </p:cNvSpPr>
          <p:nvPr>
            <p:ph type="title"/>
          </p:nvPr>
        </p:nvSpPr>
        <p:spPr>
          <a:xfrm>
            <a:off x="284747" y="316162"/>
            <a:ext cx="10515600" cy="962132"/>
          </a:xfrm>
        </p:spPr>
        <p:txBody>
          <a:bodyPr>
            <a:normAutofit fontScale="90000"/>
          </a:bodyPr>
          <a:lstStyle/>
          <a:p>
            <a:r>
              <a:rPr lang="en-US" sz="3100" b="1" dirty="0">
                <a:solidFill>
                  <a:schemeClr val="accent1">
                    <a:lumMod val="75000"/>
                  </a:schemeClr>
                </a:solidFill>
                <a:latin typeface="Comic Sans MS" panose="030F0702030302020204" pitchFamily="66" charset="0"/>
              </a:rPr>
              <a:t>Manipulator/Robot Arm</a:t>
            </a:r>
            <a:br>
              <a:rPr lang="en-US" sz="3600" b="1" dirty="0">
                <a:solidFill>
                  <a:schemeClr val="accent1">
                    <a:lumMod val="75000"/>
                  </a:schemeClr>
                </a:solidFill>
                <a:latin typeface="Comic Sans MS" panose="030F0702030302020204" pitchFamily="66" charset="0"/>
              </a:rPr>
            </a:br>
            <a:endParaRPr lang="en-US" sz="3600" b="1" dirty="0">
              <a:solidFill>
                <a:schemeClr val="accent1">
                  <a:lumMod val="75000"/>
                </a:schemeClr>
              </a:solidFill>
              <a:latin typeface="Comic Sans MS" panose="030F0702030302020204" pitchFamily="66" charset="0"/>
            </a:endParaRPr>
          </a:p>
        </p:txBody>
      </p:sp>
      <p:sp>
        <p:nvSpPr>
          <p:cNvPr id="32" name="Slide Number Placeholder 31">
            <a:extLst>
              <a:ext uri="{FF2B5EF4-FFF2-40B4-BE49-F238E27FC236}">
                <a16:creationId xmlns:a16="http://schemas.microsoft.com/office/drawing/2014/main" id="{C2B5746D-712A-9811-6169-824D6A4FC056}"/>
              </a:ext>
            </a:extLst>
          </p:cNvPr>
          <p:cNvSpPr>
            <a:spLocks noGrp="1"/>
          </p:cNvSpPr>
          <p:nvPr>
            <p:ph type="sldNum" sz="quarter" idx="12"/>
          </p:nvPr>
        </p:nvSpPr>
        <p:spPr/>
        <p:txBody>
          <a:bodyPr/>
          <a:lstStyle/>
          <a:p>
            <a:fld id="{F04FB3ED-50AA-4175-A868-3E4365A279BA}" type="slidenum">
              <a:rPr lang="en-US" smtClean="0"/>
              <a:t>13</a:t>
            </a:fld>
            <a:endParaRPr lang="en-US"/>
          </a:p>
        </p:txBody>
      </p:sp>
      <p:pic>
        <p:nvPicPr>
          <p:cNvPr id="7" name="Picture 6">
            <a:extLst>
              <a:ext uri="{FF2B5EF4-FFF2-40B4-BE49-F238E27FC236}">
                <a16:creationId xmlns:a16="http://schemas.microsoft.com/office/drawing/2014/main" id="{70688DCE-88A7-CB79-FF06-49821BF27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035" y="942392"/>
            <a:ext cx="7500520" cy="5331119"/>
          </a:xfrm>
          <a:prstGeom prst="rect">
            <a:avLst/>
          </a:prstGeom>
        </p:spPr>
      </p:pic>
    </p:spTree>
    <p:extLst>
      <p:ext uri="{BB962C8B-B14F-4D97-AF65-F5344CB8AC3E}">
        <p14:creationId xmlns:p14="http://schemas.microsoft.com/office/powerpoint/2010/main" val="2058207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4B1773-02C4-0443-561C-E30ED90A96B5}"/>
              </a:ext>
            </a:extLst>
          </p:cNvPr>
          <p:cNvSpPr>
            <a:spLocks noGrp="1"/>
          </p:cNvSpPr>
          <p:nvPr>
            <p:ph type="title"/>
          </p:nvPr>
        </p:nvSpPr>
        <p:spPr>
          <a:xfrm>
            <a:off x="284747" y="316162"/>
            <a:ext cx="10515600" cy="462771"/>
          </a:xfrm>
        </p:spPr>
        <p:txBody>
          <a:bodyPr>
            <a:noAutofit/>
          </a:bodyPr>
          <a:lstStyle/>
          <a:p>
            <a:r>
              <a:rPr lang="en-US" sz="2800" b="1" dirty="0">
                <a:solidFill>
                  <a:schemeClr val="accent1">
                    <a:lumMod val="75000"/>
                  </a:schemeClr>
                </a:solidFill>
                <a:latin typeface="Comic Sans MS" panose="030F0702030302020204" pitchFamily="66" charset="0"/>
              </a:rPr>
              <a:t>Manipulators</a:t>
            </a:r>
          </a:p>
        </p:txBody>
      </p:sp>
      <p:sp>
        <p:nvSpPr>
          <p:cNvPr id="16" name="Content Placeholder 15">
            <a:extLst>
              <a:ext uri="{FF2B5EF4-FFF2-40B4-BE49-F238E27FC236}">
                <a16:creationId xmlns:a16="http://schemas.microsoft.com/office/drawing/2014/main" id="{A33F23BF-E5B9-5299-5693-53252F3801CA}"/>
              </a:ext>
            </a:extLst>
          </p:cNvPr>
          <p:cNvSpPr>
            <a:spLocks noGrp="1"/>
          </p:cNvSpPr>
          <p:nvPr>
            <p:ph idx="1"/>
          </p:nvPr>
        </p:nvSpPr>
        <p:spPr>
          <a:xfrm>
            <a:off x="867746" y="1004711"/>
            <a:ext cx="10268743" cy="4938889"/>
          </a:xfrm>
        </p:spPr>
        <p:txBody>
          <a:bodyPr>
            <a:normAutofit/>
          </a:bodyPr>
          <a:lstStyle/>
          <a:p>
            <a:pPr algn="just"/>
            <a:r>
              <a:rPr lang="en-US" sz="2400" b="0" i="0" dirty="0">
                <a:effectLst/>
                <a:latin typeface="Comic Sans MS" panose="030F0702030302020204" pitchFamily="66" charset="0"/>
              </a:rPr>
              <a:t>The manipulator is the arm of the robot which  move materials, parts, tools or special devices through various motions to provide useful works.</a:t>
            </a:r>
          </a:p>
          <a:p>
            <a:pPr marL="0" indent="0" algn="just">
              <a:buNone/>
            </a:pPr>
            <a:endParaRPr lang="en-US" sz="2400" b="0" i="0" dirty="0">
              <a:effectLst/>
              <a:latin typeface="Comic Sans MS" panose="030F0702030302020204" pitchFamily="66" charset="0"/>
            </a:endParaRPr>
          </a:p>
          <a:p>
            <a:pPr algn="just"/>
            <a:r>
              <a:rPr lang="en-US" sz="2400" b="0" i="0" dirty="0">
                <a:effectLst/>
                <a:latin typeface="Comic Sans MS" panose="030F0702030302020204" pitchFamily="66" charset="0"/>
              </a:rPr>
              <a:t>There are mainly two types of joints that are found in robot manipulators: sliding joints and rotational joints.  (There are some others such as (ball joint, screw joint). </a:t>
            </a:r>
          </a:p>
          <a:p>
            <a:pPr marL="0" indent="0" algn="just">
              <a:buNone/>
            </a:pPr>
            <a:endParaRPr lang="en-US" sz="2400" b="0" i="0" dirty="0">
              <a:effectLst/>
              <a:latin typeface="Comic Sans MS" panose="030F0702030302020204" pitchFamily="66" charset="0"/>
            </a:endParaRPr>
          </a:p>
          <a:p>
            <a:pPr algn="just"/>
            <a:r>
              <a:rPr lang="en-US" sz="2400" b="0" i="0" dirty="0">
                <a:solidFill>
                  <a:srgbClr val="000000"/>
                </a:solidFill>
                <a:effectLst/>
                <a:latin typeface="Comic Sans MS" panose="030F0702030302020204" pitchFamily="66" charset="0"/>
              </a:rPr>
              <a:t>The first is a prismatic joint/sliding joint  where the pair of links makes a translational displacement along a fixed axis. In other words, one link slides on the other along a straight line. Therefore, it is also called a </a:t>
            </a:r>
            <a:r>
              <a:rPr lang="en-US" sz="2400" b="0" i="0" dirty="0">
                <a:solidFill>
                  <a:schemeClr val="accent1"/>
                </a:solidFill>
                <a:effectLst/>
                <a:latin typeface="Comic Sans MS" panose="030F0702030302020204" pitchFamily="66" charset="0"/>
              </a:rPr>
              <a:t>sliding joint</a:t>
            </a:r>
            <a:r>
              <a:rPr lang="en-US" sz="2400" b="0" i="0" dirty="0">
                <a:solidFill>
                  <a:srgbClr val="000000"/>
                </a:solidFill>
                <a:effectLst/>
                <a:latin typeface="Comic Sans MS" panose="030F0702030302020204" pitchFamily="66" charset="0"/>
              </a:rPr>
              <a:t>. </a:t>
            </a:r>
          </a:p>
          <a:p>
            <a:pPr algn="just"/>
            <a:endParaRPr lang="en-US" sz="2400" b="0" i="0" dirty="0">
              <a:solidFill>
                <a:srgbClr val="000000"/>
              </a:solidFill>
              <a:effectLst/>
              <a:latin typeface="Comic Sans MS" panose="030F0702030302020204" pitchFamily="66" charset="0"/>
            </a:endParaRPr>
          </a:p>
          <a:p>
            <a:pPr marL="0" indent="0" algn="just">
              <a:buNone/>
            </a:pPr>
            <a:endParaRPr lang="en-US" b="0" i="0" dirty="0">
              <a:effectLst/>
              <a:latin typeface="ff2"/>
            </a:endParaRPr>
          </a:p>
          <a:p>
            <a:pPr marL="0" indent="0">
              <a:buNone/>
            </a:pPr>
            <a:endParaRPr lang="en-US" dirty="0"/>
          </a:p>
        </p:txBody>
      </p:sp>
      <p:sp>
        <p:nvSpPr>
          <p:cNvPr id="21" name="Slide Number Placeholder 20">
            <a:extLst>
              <a:ext uri="{FF2B5EF4-FFF2-40B4-BE49-F238E27FC236}">
                <a16:creationId xmlns:a16="http://schemas.microsoft.com/office/drawing/2014/main" id="{5F9D5451-D429-C1C0-2C59-58020E61DD41}"/>
              </a:ext>
            </a:extLst>
          </p:cNvPr>
          <p:cNvSpPr>
            <a:spLocks noGrp="1"/>
          </p:cNvSpPr>
          <p:nvPr>
            <p:ph type="sldNum" sz="quarter" idx="12"/>
          </p:nvPr>
        </p:nvSpPr>
        <p:spPr/>
        <p:txBody>
          <a:bodyPr/>
          <a:lstStyle/>
          <a:p>
            <a:fld id="{F04FB3ED-50AA-4175-A868-3E4365A279BA}" type="slidenum">
              <a:rPr lang="en-US" smtClean="0"/>
              <a:t>14</a:t>
            </a:fld>
            <a:endParaRPr lang="en-US" dirty="0"/>
          </a:p>
        </p:txBody>
      </p:sp>
    </p:spTree>
    <p:extLst>
      <p:ext uri="{BB962C8B-B14F-4D97-AF65-F5344CB8AC3E}">
        <p14:creationId xmlns:p14="http://schemas.microsoft.com/office/powerpoint/2010/main" val="78046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4B1773-02C4-0443-561C-E30ED90A96B5}"/>
              </a:ext>
            </a:extLst>
          </p:cNvPr>
          <p:cNvSpPr>
            <a:spLocks noGrp="1"/>
          </p:cNvSpPr>
          <p:nvPr>
            <p:ph type="title"/>
          </p:nvPr>
        </p:nvSpPr>
        <p:spPr>
          <a:xfrm>
            <a:off x="284747" y="316162"/>
            <a:ext cx="10515600" cy="462771"/>
          </a:xfrm>
        </p:spPr>
        <p:txBody>
          <a:bodyPr>
            <a:noAutofit/>
          </a:bodyPr>
          <a:lstStyle/>
          <a:p>
            <a:r>
              <a:rPr lang="en-US" sz="2800" b="1" dirty="0">
                <a:solidFill>
                  <a:schemeClr val="accent1">
                    <a:lumMod val="75000"/>
                  </a:schemeClr>
                </a:solidFill>
                <a:latin typeface="Comic Sans MS" panose="030F0702030302020204" pitchFamily="66" charset="0"/>
              </a:rPr>
              <a:t>Manipulators</a:t>
            </a:r>
          </a:p>
        </p:txBody>
      </p:sp>
      <p:sp>
        <p:nvSpPr>
          <p:cNvPr id="16" name="Content Placeholder 15">
            <a:extLst>
              <a:ext uri="{FF2B5EF4-FFF2-40B4-BE49-F238E27FC236}">
                <a16:creationId xmlns:a16="http://schemas.microsoft.com/office/drawing/2014/main" id="{A33F23BF-E5B9-5299-5693-53252F3801CA}"/>
              </a:ext>
            </a:extLst>
          </p:cNvPr>
          <p:cNvSpPr>
            <a:spLocks noGrp="1"/>
          </p:cNvSpPr>
          <p:nvPr>
            <p:ph idx="1"/>
          </p:nvPr>
        </p:nvSpPr>
        <p:spPr>
          <a:xfrm>
            <a:off x="620889" y="1004711"/>
            <a:ext cx="10732911" cy="4938889"/>
          </a:xfrm>
        </p:spPr>
        <p:txBody>
          <a:bodyPr>
            <a:normAutofit/>
          </a:bodyPr>
          <a:lstStyle/>
          <a:p>
            <a:pPr algn="just"/>
            <a:r>
              <a:rPr lang="en-US" sz="2400" b="0" i="0" dirty="0">
                <a:solidFill>
                  <a:srgbClr val="000000"/>
                </a:solidFill>
                <a:effectLst/>
                <a:latin typeface="Comic Sans MS" panose="030F0702030302020204" pitchFamily="66" charset="0"/>
              </a:rPr>
              <a:t>The second type of primitive joint is a revolute joint where a pair of links rotates about a fixed axis. This type of joint is often referred to as a hinge, articulated, or </a:t>
            </a:r>
            <a:r>
              <a:rPr lang="en-US" sz="2400" b="0" i="0" dirty="0">
                <a:solidFill>
                  <a:schemeClr val="accent1"/>
                </a:solidFill>
                <a:effectLst/>
                <a:latin typeface="Comic Sans MS" panose="030F0702030302020204" pitchFamily="66" charset="0"/>
              </a:rPr>
              <a:t>rotational joint</a:t>
            </a:r>
            <a:r>
              <a:rPr lang="en-US" sz="2400" b="0" i="0" dirty="0">
                <a:solidFill>
                  <a:srgbClr val="000000"/>
                </a:solidFill>
                <a:effectLst/>
                <a:latin typeface="Comic Sans MS" panose="030F0702030302020204" pitchFamily="66" charset="0"/>
              </a:rPr>
              <a:t>.</a:t>
            </a:r>
          </a:p>
          <a:p>
            <a:pPr algn="just"/>
            <a:endParaRPr lang="en-US" sz="2400" dirty="0">
              <a:solidFill>
                <a:srgbClr val="000000"/>
              </a:solidFill>
              <a:latin typeface="Comic Sans MS" panose="030F0702030302020204" pitchFamily="66" charset="0"/>
            </a:endParaRPr>
          </a:p>
          <a:p>
            <a:pPr algn="just"/>
            <a:endParaRPr lang="en-US" sz="2400" b="0" i="0" dirty="0">
              <a:solidFill>
                <a:srgbClr val="000000"/>
              </a:solidFill>
              <a:effectLst/>
              <a:latin typeface="Comic Sans MS" panose="030F0702030302020204" pitchFamily="66" charset="0"/>
            </a:endParaRPr>
          </a:p>
          <a:p>
            <a:pPr algn="just"/>
            <a:endParaRPr lang="en-US" sz="2400" dirty="0">
              <a:solidFill>
                <a:srgbClr val="000000"/>
              </a:solidFill>
              <a:latin typeface="Comic Sans MS" panose="030F0702030302020204" pitchFamily="66" charset="0"/>
            </a:endParaRPr>
          </a:p>
          <a:p>
            <a:pPr marL="0" indent="0" algn="just">
              <a:buNone/>
            </a:pPr>
            <a:r>
              <a:rPr lang="en-US" sz="2400" b="0" i="0" dirty="0">
                <a:solidFill>
                  <a:srgbClr val="000000"/>
                </a:solidFill>
                <a:effectLst/>
                <a:latin typeface="Comic Sans MS" panose="030F0702030302020204" pitchFamily="66" charset="0"/>
              </a:rPr>
              <a:t> </a:t>
            </a:r>
          </a:p>
          <a:p>
            <a:pPr algn="just"/>
            <a:endParaRPr lang="en-US" sz="2400" b="0" i="0" dirty="0">
              <a:solidFill>
                <a:srgbClr val="000000"/>
              </a:solidFill>
              <a:effectLst/>
              <a:latin typeface="Comic Sans MS" panose="030F0702030302020204" pitchFamily="66" charset="0"/>
            </a:endParaRPr>
          </a:p>
          <a:p>
            <a:pPr algn="just"/>
            <a:endParaRPr lang="en-US" sz="2400" b="0" i="0" dirty="0">
              <a:solidFill>
                <a:srgbClr val="000000"/>
              </a:solidFill>
              <a:effectLst/>
              <a:latin typeface="Comic Sans MS" panose="030F0702030302020204" pitchFamily="66" charset="0"/>
            </a:endParaRPr>
          </a:p>
          <a:p>
            <a:pPr marL="0" indent="0" algn="just">
              <a:buNone/>
            </a:pPr>
            <a:r>
              <a:rPr lang="en-US" sz="2400" b="0" i="0" dirty="0">
                <a:effectLst/>
                <a:latin typeface="Comic Sans MS" panose="030F0702030302020204" pitchFamily="66" charset="0"/>
              </a:rPr>
              <a:t>  </a:t>
            </a:r>
            <a:endParaRPr lang="en-US" b="0" i="0" dirty="0">
              <a:effectLst/>
              <a:latin typeface="ff2"/>
            </a:endParaRPr>
          </a:p>
          <a:p>
            <a:pPr marL="0" indent="0">
              <a:buNone/>
            </a:pPr>
            <a:endParaRPr lang="en-US" dirty="0"/>
          </a:p>
        </p:txBody>
      </p:sp>
      <p:sp>
        <p:nvSpPr>
          <p:cNvPr id="21" name="Slide Number Placeholder 20">
            <a:extLst>
              <a:ext uri="{FF2B5EF4-FFF2-40B4-BE49-F238E27FC236}">
                <a16:creationId xmlns:a16="http://schemas.microsoft.com/office/drawing/2014/main" id="{5F9D5451-D429-C1C0-2C59-58020E61DD41}"/>
              </a:ext>
            </a:extLst>
          </p:cNvPr>
          <p:cNvSpPr>
            <a:spLocks noGrp="1"/>
          </p:cNvSpPr>
          <p:nvPr>
            <p:ph type="sldNum" sz="quarter" idx="12"/>
          </p:nvPr>
        </p:nvSpPr>
        <p:spPr/>
        <p:txBody>
          <a:bodyPr/>
          <a:lstStyle/>
          <a:p>
            <a:fld id="{F04FB3ED-50AA-4175-A868-3E4365A279BA}" type="slidenum">
              <a:rPr lang="en-US" smtClean="0"/>
              <a:t>15</a:t>
            </a:fld>
            <a:endParaRPr lang="en-US" dirty="0"/>
          </a:p>
        </p:txBody>
      </p:sp>
      <p:pic>
        <p:nvPicPr>
          <p:cNvPr id="5" name="Picture 4">
            <a:extLst>
              <a:ext uri="{FF2B5EF4-FFF2-40B4-BE49-F238E27FC236}">
                <a16:creationId xmlns:a16="http://schemas.microsoft.com/office/drawing/2014/main" id="{E1E6CD83-58C9-D6F6-4384-DD7561339D2A}"/>
              </a:ext>
            </a:extLst>
          </p:cNvPr>
          <p:cNvPicPr>
            <a:picLocks noChangeAspect="1"/>
          </p:cNvPicPr>
          <p:nvPr/>
        </p:nvPicPr>
        <p:blipFill>
          <a:blip r:embed="rId2"/>
          <a:stretch>
            <a:fillRect/>
          </a:stretch>
        </p:blipFill>
        <p:spPr>
          <a:xfrm>
            <a:off x="2943902" y="2339782"/>
            <a:ext cx="5197290" cy="1775614"/>
          </a:xfrm>
          <a:prstGeom prst="rect">
            <a:avLst/>
          </a:prstGeom>
        </p:spPr>
      </p:pic>
      <p:sp>
        <p:nvSpPr>
          <p:cNvPr id="7" name="TextBox 6">
            <a:extLst>
              <a:ext uri="{FF2B5EF4-FFF2-40B4-BE49-F238E27FC236}">
                <a16:creationId xmlns:a16="http://schemas.microsoft.com/office/drawing/2014/main" id="{A9B73CC5-6527-9D67-6460-26EAB2DB99C7}"/>
              </a:ext>
            </a:extLst>
          </p:cNvPr>
          <p:cNvSpPr txBox="1"/>
          <p:nvPr/>
        </p:nvSpPr>
        <p:spPr>
          <a:xfrm>
            <a:off x="691833" y="4018008"/>
            <a:ext cx="10808333" cy="1200329"/>
          </a:xfrm>
          <a:prstGeom prst="rect">
            <a:avLst/>
          </a:prstGeom>
          <a:noFill/>
        </p:spPr>
        <p:txBody>
          <a:bodyPr wrap="square">
            <a:spAutoFit/>
          </a:bodyPr>
          <a:lstStyle/>
          <a:p>
            <a:pPr marL="285750" indent="-285750">
              <a:buFont typeface="Arial" panose="020B0604020202020204" pitchFamily="34" charset="0"/>
              <a:buChar char="•"/>
            </a:pPr>
            <a:r>
              <a:rPr lang="en-US" sz="2400" b="0" i="0" dirty="0">
                <a:effectLst/>
                <a:latin typeface="Comic Sans MS" panose="030F0702030302020204" pitchFamily="66" charset="0"/>
              </a:rPr>
              <a:t>Tachometer</a:t>
            </a:r>
            <a:r>
              <a:rPr lang="en-US" sz="2400" b="0" i="0" dirty="0">
                <a:solidFill>
                  <a:srgbClr val="FF0000"/>
                </a:solidFill>
                <a:effectLst/>
                <a:latin typeface="Comic Sans MS" panose="030F0702030302020204" pitchFamily="66" charset="0"/>
              </a:rPr>
              <a:t> </a:t>
            </a:r>
            <a:r>
              <a:rPr lang="en-US" sz="2400" b="0" i="0" dirty="0">
                <a:solidFill>
                  <a:srgbClr val="000000"/>
                </a:solidFill>
                <a:effectLst/>
                <a:latin typeface="Comic Sans MS" panose="030F0702030302020204" pitchFamily="66" charset="0"/>
              </a:rPr>
              <a:t>is a device used to measure speed of an object. In the case of robotic systems, a tachometer is used to measure acceleration and deceleration of the manipulators movements</a:t>
            </a:r>
            <a:endParaRPr lang="en-US" sz="2400" dirty="0"/>
          </a:p>
        </p:txBody>
      </p:sp>
    </p:spTree>
    <p:extLst>
      <p:ext uri="{BB962C8B-B14F-4D97-AF65-F5344CB8AC3E}">
        <p14:creationId xmlns:p14="http://schemas.microsoft.com/office/powerpoint/2010/main" val="1432494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4B1773-02C4-0443-561C-E30ED90A96B5}"/>
              </a:ext>
            </a:extLst>
          </p:cNvPr>
          <p:cNvSpPr>
            <a:spLocks noGrp="1"/>
          </p:cNvSpPr>
          <p:nvPr>
            <p:ph type="title"/>
          </p:nvPr>
        </p:nvSpPr>
        <p:spPr>
          <a:xfrm>
            <a:off x="284747" y="316162"/>
            <a:ext cx="10515600" cy="462771"/>
          </a:xfrm>
        </p:spPr>
        <p:txBody>
          <a:bodyPr>
            <a:noAutofit/>
          </a:bodyPr>
          <a:lstStyle/>
          <a:p>
            <a:r>
              <a:rPr lang="en-US" sz="2800" b="1" dirty="0">
                <a:solidFill>
                  <a:schemeClr val="accent1">
                    <a:lumMod val="75000"/>
                  </a:schemeClr>
                </a:solidFill>
                <a:latin typeface="Comic Sans MS" panose="030F0702030302020204" pitchFamily="66" charset="0"/>
              </a:rPr>
              <a:t>Manipulators</a:t>
            </a:r>
          </a:p>
        </p:txBody>
      </p:sp>
      <p:sp>
        <p:nvSpPr>
          <p:cNvPr id="16" name="Content Placeholder 15">
            <a:extLst>
              <a:ext uri="{FF2B5EF4-FFF2-40B4-BE49-F238E27FC236}">
                <a16:creationId xmlns:a16="http://schemas.microsoft.com/office/drawing/2014/main" id="{A33F23BF-E5B9-5299-5693-53252F3801CA}"/>
              </a:ext>
            </a:extLst>
          </p:cNvPr>
          <p:cNvSpPr>
            <a:spLocks noGrp="1"/>
          </p:cNvSpPr>
          <p:nvPr>
            <p:ph idx="1"/>
          </p:nvPr>
        </p:nvSpPr>
        <p:spPr>
          <a:xfrm>
            <a:off x="620889" y="1004711"/>
            <a:ext cx="10732911" cy="4938889"/>
          </a:xfrm>
        </p:spPr>
        <p:txBody>
          <a:bodyPr>
            <a:normAutofit/>
          </a:bodyPr>
          <a:lstStyle/>
          <a:p>
            <a:pPr algn="just"/>
            <a:endParaRPr lang="en-US" sz="2400" b="0" i="0" dirty="0">
              <a:solidFill>
                <a:srgbClr val="000000"/>
              </a:solidFill>
              <a:effectLst/>
              <a:latin typeface="Comic Sans MS" panose="030F0702030302020204" pitchFamily="66" charset="0"/>
            </a:endParaRPr>
          </a:p>
          <a:p>
            <a:pPr algn="just"/>
            <a:endParaRPr lang="en-US" sz="2400" b="0" i="0" dirty="0">
              <a:solidFill>
                <a:srgbClr val="000000"/>
              </a:solidFill>
              <a:effectLst/>
              <a:latin typeface="Comic Sans MS" panose="030F0702030302020204" pitchFamily="66" charset="0"/>
            </a:endParaRPr>
          </a:p>
          <a:p>
            <a:pPr marL="0" indent="0" algn="just">
              <a:buNone/>
            </a:pPr>
            <a:r>
              <a:rPr lang="en-US" sz="2400" b="0" i="0" dirty="0">
                <a:effectLst/>
                <a:latin typeface="Comic Sans MS" panose="030F0702030302020204" pitchFamily="66" charset="0"/>
              </a:rPr>
              <a:t>  </a:t>
            </a:r>
            <a:endParaRPr lang="en-US" b="0" i="0" dirty="0">
              <a:effectLst/>
              <a:latin typeface="ff2"/>
            </a:endParaRPr>
          </a:p>
          <a:p>
            <a:pPr marL="0" indent="0">
              <a:buNone/>
            </a:pPr>
            <a:endParaRPr lang="en-US" dirty="0"/>
          </a:p>
        </p:txBody>
      </p:sp>
      <p:sp>
        <p:nvSpPr>
          <p:cNvPr id="21" name="Slide Number Placeholder 20">
            <a:extLst>
              <a:ext uri="{FF2B5EF4-FFF2-40B4-BE49-F238E27FC236}">
                <a16:creationId xmlns:a16="http://schemas.microsoft.com/office/drawing/2014/main" id="{5F9D5451-D429-C1C0-2C59-58020E61DD41}"/>
              </a:ext>
            </a:extLst>
          </p:cNvPr>
          <p:cNvSpPr>
            <a:spLocks noGrp="1"/>
          </p:cNvSpPr>
          <p:nvPr>
            <p:ph type="sldNum" sz="quarter" idx="12"/>
          </p:nvPr>
        </p:nvSpPr>
        <p:spPr/>
        <p:txBody>
          <a:bodyPr/>
          <a:lstStyle/>
          <a:p>
            <a:fld id="{F04FB3ED-50AA-4175-A868-3E4365A279BA}" type="slidenum">
              <a:rPr lang="en-US" smtClean="0"/>
              <a:t>16</a:t>
            </a:fld>
            <a:endParaRPr lang="en-US" dirty="0"/>
          </a:p>
        </p:txBody>
      </p:sp>
      <p:pic>
        <p:nvPicPr>
          <p:cNvPr id="6" name="Picture 5">
            <a:extLst>
              <a:ext uri="{FF2B5EF4-FFF2-40B4-BE49-F238E27FC236}">
                <a16:creationId xmlns:a16="http://schemas.microsoft.com/office/drawing/2014/main" id="{4D071D95-0281-8B15-9F7C-68F1429D4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864" y="1168053"/>
            <a:ext cx="5635366" cy="3224262"/>
          </a:xfrm>
          <a:prstGeom prst="rect">
            <a:avLst/>
          </a:prstGeom>
        </p:spPr>
      </p:pic>
      <p:sp>
        <p:nvSpPr>
          <p:cNvPr id="8" name="TextBox 7">
            <a:extLst>
              <a:ext uri="{FF2B5EF4-FFF2-40B4-BE49-F238E27FC236}">
                <a16:creationId xmlns:a16="http://schemas.microsoft.com/office/drawing/2014/main" id="{405B9B29-9CBF-758F-BC03-0A89FEEADEC4}"/>
              </a:ext>
            </a:extLst>
          </p:cNvPr>
          <p:cNvSpPr txBox="1"/>
          <p:nvPr/>
        </p:nvSpPr>
        <p:spPr>
          <a:xfrm>
            <a:off x="2165110" y="4555657"/>
            <a:ext cx="7861780" cy="646331"/>
          </a:xfrm>
          <a:prstGeom prst="rect">
            <a:avLst/>
          </a:prstGeom>
          <a:noFill/>
        </p:spPr>
        <p:txBody>
          <a:bodyPr wrap="square">
            <a:spAutoFit/>
          </a:bodyPr>
          <a:lstStyle/>
          <a:p>
            <a:pPr algn="ctr"/>
            <a:r>
              <a:rPr lang="en-US" sz="1800" b="0" i="1" dirty="0">
                <a:solidFill>
                  <a:srgbClr val="000000"/>
                </a:solidFill>
                <a:effectLst/>
                <a:latin typeface="Times New Roman" panose="02020603050405020304" pitchFamily="18" charset="0"/>
                <a:cs typeface="Times New Roman" panose="02020603050405020304" pitchFamily="18" charset="0"/>
              </a:rPr>
              <a:t>Figure: Schematic of a planar manipulator with two revolute and one </a:t>
            </a:r>
          </a:p>
          <a:p>
            <a:pPr algn="ctr"/>
            <a:r>
              <a:rPr lang="en-US" sz="1800" b="0" i="1" dirty="0">
                <a:solidFill>
                  <a:srgbClr val="000000"/>
                </a:solidFill>
                <a:effectLst/>
                <a:latin typeface="Times New Roman" panose="02020603050405020304" pitchFamily="18" charset="0"/>
                <a:cs typeface="Times New Roman" panose="02020603050405020304" pitchFamily="18" charset="0"/>
              </a:rPr>
              <a:t>prismatic joints</a:t>
            </a:r>
          </a:p>
        </p:txBody>
      </p:sp>
    </p:spTree>
    <p:extLst>
      <p:ext uri="{BB962C8B-B14F-4D97-AF65-F5344CB8AC3E}">
        <p14:creationId xmlns:p14="http://schemas.microsoft.com/office/powerpoint/2010/main" val="2255118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4B1773-02C4-0443-561C-E30ED90A96B5}"/>
              </a:ext>
            </a:extLst>
          </p:cNvPr>
          <p:cNvSpPr>
            <a:spLocks noGrp="1"/>
          </p:cNvSpPr>
          <p:nvPr>
            <p:ph type="title"/>
          </p:nvPr>
        </p:nvSpPr>
        <p:spPr>
          <a:xfrm>
            <a:off x="284747" y="316162"/>
            <a:ext cx="10515600" cy="462771"/>
          </a:xfrm>
        </p:spPr>
        <p:txBody>
          <a:bodyPr>
            <a:noAutofit/>
          </a:bodyPr>
          <a:lstStyle/>
          <a:p>
            <a:r>
              <a:rPr lang="en-US" sz="2800" b="1" dirty="0">
                <a:solidFill>
                  <a:schemeClr val="accent1">
                    <a:lumMod val="75000"/>
                  </a:schemeClr>
                </a:solidFill>
                <a:latin typeface="Comic Sans MS" panose="030F0702030302020204" pitchFamily="66" charset="0"/>
              </a:rPr>
              <a:t>Actuator</a:t>
            </a:r>
          </a:p>
        </p:txBody>
      </p:sp>
      <p:sp>
        <p:nvSpPr>
          <p:cNvPr id="21" name="Slide Number Placeholder 20">
            <a:extLst>
              <a:ext uri="{FF2B5EF4-FFF2-40B4-BE49-F238E27FC236}">
                <a16:creationId xmlns:a16="http://schemas.microsoft.com/office/drawing/2014/main" id="{5F9D5451-D429-C1C0-2C59-58020E61DD41}"/>
              </a:ext>
            </a:extLst>
          </p:cNvPr>
          <p:cNvSpPr>
            <a:spLocks noGrp="1"/>
          </p:cNvSpPr>
          <p:nvPr>
            <p:ph type="sldNum" sz="quarter" idx="12"/>
          </p:nvPr>
        </p:nvSpPr>
        <p:spPr/>
        <p:txBody>
          <a:bodyPr/>
          <a:lstStyle/>
          <a:p>
            <a:fld id="{F04FB3ED-50AA-4175-A868-3E4365A279BA}" type="slidenum">
              <a:rPr lang="en-US" smtClean="0"/>
              <a:t>17</a:t>
            </a:fld>
            <a:endParaRPr lang="en-US" dirty="0"/>
          </a:p>
        </p:txBody>
      </p:sp>
      <p:sp>
        <p:nvSpPr>
          <p:cNvPr id="9" name="Content Placeholder 2">
            <a:extLst>
              <a:ext uri="{FF2B5EF4-FFF2-40B4-BE49-F238E27FC236}">
                <a16:creationId xmlns:a16="http://schemas.microsoft.com/office/drawing/2014/main" id="{7C490158-4A8A-7E76-A526-77071F04E335}"/>
              </a:ext>
            </a:extLst>
          </p:cNvPr>
          <p:cNvSpPr>
            <a:spLocks noGrp="1"/>
          </p:cNvSpPr>
          <p:nvPr>
            <p:ph idx="1"/>
          </p:nvPr>
        </p:nvSpPr>
        <p:spPr>
          <a:xfrm>
            <a:off x="670820" y="1025050"/>
            <a:ext cx="10600559" cy="5085183"/>
          </a:xfrm>
        </p:spPr>
        <p:txBody>
          <a:bodyPr>
            <a:normAutofit/>
          </a:bodyPr>
          <a:lstStyle/>
          <a:p>
            <a:pPr algn="just">
              <a:buFont typeface="Wingdings" panose="05000000000000000000" pitchFamily="2" charset="2"/>
              <a:buChar char="§"/>
            </a:pPr>
            <a:r>
              <a:rPr lang="en-US" sz="2400" b="0" i="0" dirty="0">
                <a:effectLst/>
                <a:latin typeface="Comic Sans MS" panose="030F0702030302020204" pitchFamily="66" charset="0"/>
              </a:rPr>
              <a:t>A robot uses actuators to move its arm along programmed paths and then to hold its joints rigid once the correct position is reached.</a:t>
            </a:r>
          </a:p>
          <a:p>
            <a:pPr marL="0" indent="0" algn="just">
              <a:buNone/>
            </a:pPr>
            <a:endParaRPr lang="en-US" sz="2400" dirty="0">
              <a:latin typeface="Comic Sans MS" panose="030F0702030302020204" pitchFamily="66" charset="0"/>
            </a:endParaRPr>
          </a:p>
          <a:p>
            <a:pPr algn="just">
              <a:buFont typeface="Wingdings" panose="05000000000000000000" pitchFamily="2" charset="2"/>
              <a:buChar char="§"/>
            </a:pPr>
            <a:r>
              <a:rPr lang="en-US" sz="2400" dirty="0">
                <a:latin typeface="Comic Sans MS" panose="030F0702030302020204" pitchFamily="66" charset="0"/>
              </a:rPr>
              <a:t>Actuators are muscles of the manipulators.</a:t>
            </a:r>
          </a:p>
          <a:p>
            <a:pPr algn="just">
              <a:buFont typeface="Wingdings" panose="05000000000000000000" pitchFamily="2" charset="2"/>
              <a:buChar char="§"/>
            </a:pPr>
            <a:endParaRPr lang="en-US" sz="2400" dirty="0">
              <a:latin typeface="Comic Sans MS" panose="030F0702030302020204" pitchFamily="66" charset="0"/>
            </a:endParaRPr>
          </a:p>
          <a:p>
            <a:pPr algn="just">
              <a:buFont typeface="Wingdings" panose="05000000000000000000" pitchFamily="2" charset="2"/>
              <a:buChar char="§"/>
            </a:pPr>
            <a:r>
              <a:rPr lang="en-US" sz="2400" i="1" dirty="0">
                <a:solidFill>
                  <a:srgbClr val="000000"/>
                </a:solidFill>
                <a:effectLst/>
                <a:latin typeface="Comic Sans MS" panose="030F0702030302020204" pitchFamily="66" charset="0"/>
              </a:rPr>
              <a:t>An actuator is a motor that converts power into robot movements.</a:t>
            </a:r>
          </a:p>
          <a:p>
            <a:pPr marL="0" indent="0" algn="just">
              <a:buNone/>
            </a:pPr>
            <a:endParaRPr lang="en-US" sz="2400" b="0" i="0" dirty="0">
              <a:effectLst/>
              <a:latin typeface="Comic Sans MS" panose="030F0702030302020204" pitchFamily="66" charset="0"/>
            </a:endParaRPr>
          </a:p>
          <a:p>
            <a:pPr algn="just">
              <a:buFont typeface="Wingdings" panose="05000000000000000000" pitchFamily="2" charset="2"/>
              <a:buChar char="§"/>
            </a:pPr>
            <a:r>
              <a:rPr lang="en-US" sz="2400" b="0" i="0" dirty="0">
                <a:effectLst/>
                <a:latin typeface="Comic Sans MS" panose="030F0702030302020204" pitchFamily="66" charset="0"/>
              </a:rPr>
              <a:t>The working principle of a robot actuator is to change the energy into physical motion and most actuators generate linear or rotary motion.</a:t>
            </a:r>
          </a:p>
          <a:p>
            <a:pPr marL="0" indent="0">
              <a:buNone/>
            </a:pPr>
            <a:endParaRPr lang="en-US" sz="2000" dirty="0"/>
          </a:p>
        </p:txBody>
      </p:sp>
    </p:spTree>
    <p:extLst>
      <p:ext uri="{BB962C8B-B14F-4D97-AF65-F5344CB8AC3E}">
        <p14:creationId xmlns:p14="http://schemas.microsoft.com/office/powerpoint/2010/main" val="2886312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4B1773-02C4-0443-561C-E30ED90A96B5}"/>
              </a:ext>
            </a:extLst>
          </p:cNvPr>
          <p:cNvSpPr>
            <a:spLocks noGrp="1"/>
          </p:cNvSpPr>
          <p:nvPr>
            <p:ph type="title"/>
          </p:nvPr>
        </p:nvSpPr>
        <p:spPr>
          <a:xfrm>
            <a:off x="284747" y="316162"/>
            <a:ext cx="10515600" cy="462771"/>
          </a:xfrm>
        </p:spPr>
        <p:txBody>
          <a:bodyPr>
            <a:noAutofit/>
          </a:bodyPr>
          <a:lstStyle/>
          <a:p>
            <a:r>
              <a:rPr lang="en-US" sz="2800" b="1" dirty="0">
                <a:solidFill>
                  <a:schemeClr val="accent1">
                    <a:lumMod val="75000"/>
                  </a:schemeClr>
                </a:solidFill>
                <a:latin typeface="Comic Sans MS" panose="030F0702030302020204" pitchFamily="66" charset="0"/>
              </a:rPr>
              <a:t>Actuator</a:t>
            </a:r>
          </a:p>
        </p:txBody>
      </p:sp>
      <p:sp>
        <p:nvSpPr>
          <p:cNvPr id="16" name="Content Placeholder 15">
            <a:extLst>
              <a:ext uri="{FF2B5EF4-FFF2-40B4-BE49-F238E27FC236}">
                <a16:creationId xmlns:a16="http://schemas.microsoft.com/office/drawing/2014/main" id="{A33F23BF-E5B9-5299-5693-53252F3801CA}"/>
              </a:ext>
            </a:extLst>
          </p:cNvPr>
          <p:cNvSpPr>
            <a:spLocks noGrp="1"/>
          </p:cNvSpPr>
          <p:nvPr>
            <p:ph idx="1"/>
          </p:nvPr>
        </p:nvSpPr>
        <p:spPr>
          <a:xfrm>
            <a:off x="632920" y="1400724"/>
            <a:ext cx="5463080" cy="4150990"/>
          </a:xfrm>
        </p:spPr>
        <p:txBody>
          <a:bodyPr>
            <a:normAutofit/>
          </a:bodyPr>
          <a:lstStyle/>
          <a:p>
            <a:pPr algn="just"/>
            <a:r>
              <a:rPr lang="en-US" sz="2400" b="0" i="0" dirty="0">
                <a:effectLst/>
                <a:latin typeface="Comic Sans MS" panose="030F0702030302020204" pitchFamily="66" charset="0"/>
              </a:rPr>
              <a:t>There are two basic types of motions provided by actuators: linear and rotary.</a:t>
            </a:r>
          </a:p>
          <a:p>
            <a:pPr marL="0" indent="0" algn="just">
              <a:buNone/>
            </a:pPr>
            <a:endParaRPr lang="en-US" sz="2400" b="0" i="0" dirty="0">
              <a:effectLst/>
              <a:latin typeface="Comic Sans MS" panose="030F0702030302020204" pitchFamily="66" charset="0"/>
            </a:endParaRPr>
          </a:p>
          <a:p>
            <a:pPr algn="just"/>
            <a:r>
              <a:rPr lang="en-US" sz="2400" b="0" i="0" dirty="0">
                <a:effectLst/>
                <a:latin typeface="Comic Sans MS" panose="030F0702030302020204" pitchFamily="66" charset="0"/>
              </a:rPr>
              <a:t>Linear actuators provide motion along straight line</a:t>
            </a:r>
            <a:r>
              <a:rPr lang="en-US" sz="2400" dirty="0">
                <a:latin typeface="Comic Sans MS" panose="030F0702030302020204" pitchFamily="66" charset="0"/>
              </a:rPr>
              <a:t>. One the other </a:t>
            </a:r>
            <a:r>
              <a:rPr lang="en-US" sz="2400" dirty="0" err="1">
                <a:latin typeface="Comic Sans MS" panose="030F0702030302020204" pitchFamily="66" charset="0"/>
              </a:rPr>
              <a:t>hnad</a:t>
            </a:r>
            <a:r>
              <a:rPr lang="en-US" sz="2400" dirty="0">
                <a:latin typeface="Comic Sans MS" panose="030F0702030302020204" pitchFamily="66" charset="0"/>
              </a:rPr>
              <a:t> </a:t>
            </a:r>
            <a:r>
              <a:rPr lang="en-US" sz="2400" b="0" i="0" dirty="0">
                <a:effectLst/>
                <a:latin typeface="Comic Sans MS" panose="030F0702030302020204" pitchFamily="66" charset="0"/>
              </a:rPr>
              <a:t>Rotary actuators provide rotation, moving their loads in an arc or circle.</a:t>
            </a:r>
          </a:p>
          <a:p>
            <a:pPr marL="0" indent="0" algn="l">
              <a:buNone/>
            </a:pPr>
            <a:endParaRPr lang="en-US" b="0" i="0" dirty="0">
              <a:solidFill>
                <a:srgbClr val="000000"/>
              </a:solidFill>
              <a:effectLst/>
              <a:latin typeface="ff2"/>
            </a:endParaRPr>
          </a:p>
          <a:p>
            <a:pPr marL="0" indent="0">
              <a:buNone/>
            </a:pPr>
            <a:endParaRPr lang="en-US" dirty="0"/>
          </a:p>
        </p:txBody>
      </p:sp>
      <p:sp>
        <p:nvSpPr>
          <p:cNvPr id="21" name="Slide Number Placeholder 20">
            <a:extLst>
              <a:ext uri="{FF2B5EF4-FFF2-40B4-BE49-F238E27FC236}">
                <a16:creationId xmlns:a16="http://schemas.microsoft.com/office/drawing/2014/main" id="{5F9D5451-D429-C1C0-2C59-58020E61DD41}"/>
              </a:ext>
            </a:extLst>
          </p:cNvPr>
          <p:cNvSpPr>
            <a:spLocks noGrp="1"/>
          </p:cNvSpPr>
          <p:nvPr>
            <p:ph type="sldNum" sz="quarter" idx="12"/>
          </p:nvPr>
        </p:nvSpPr>
        <p:spPr/>
        <p:txBody>
          <a:bodyPr/>
          <a:lstStyle/>
          <a:p>
            <a:fld id="{F04FB3ED-50AA-4175-A868-3E4365A279BA}" type="slidenum">
              <a:rPr lang="en-US" smtClean="0"/>
              <a:t>18</a:t>
            </a:fld>
            <a:endParaRPr lang="en-US"/>
          </a:p>
        </p:txBody>
      </p:sp>
      <p:pic>
        <p:nvPicPr>
          <p:cNvPr id="6" name="Content Placeholder 3">
            <a:extLst>
              <a:ext uri="{FF2B5EF4-FFF2-40B4-BE49-F238E27FC236}">
                <a16:creationId xmlns:a16="http://schemas.microsoft.com/office/drawing/2014/main" id="{F0289B25-E1F4-8410-AFE8-C3E9B079C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3532" y="1021695"/>
            <a:ext cx="3174136" cy="3272834"/>
          </a:xfrm>
          <a:prstGeom prst="rect">
            <a:avLst/>
          </a:prstGeom>
        </p:spPr>
      </p:pic>
      <p:sp>
        <p:nvSpPr>
          <p:cNvPr id="7" name="TextBox 6">
            <a:extLst>
              <a:ext uri="{FF2B5EF4-FFF2-40B4-BE49-F238E27FC236}">
                <a16:creationId xmlns:a16="http://schemas.microsoft.com/office/drawing/2014/main" id="{2C11655E-F5A6-8A22-EC72-E81927827572}"/>
              </a:ext>
            </a:extLst>
          </p:cNvPr>
          <p:cNvSpPr txBox="1"/>
          <p:nvPr/>
        </p:nvSpPr>
        <p:spPr>
          <a:xfrm>
            <a:off x="6666492" y="4434032"/>
            <a:ext cx="5068711" cy="338554"/>
          </a:xfrm>
          <a:prstGeom prst="rect">
            <a:avLst/>
          </a:prstGeom>
          <a:noFill/>
        </p:spPr>
        <p:txBody>
          <a:bodyPr wrap="square" rtlCol="0">
            <a:spAutoFit/>
          </a:bodyPr>
          <a:lstStyle/>
          <a:p>
            <a:pPr algn="ctr"/>
            <a:r>
              <a:rPr lang="en-US" sz="1600" b="0" i="1" dirty="0">
                <a:solidFill>
                  <a:srgbClr val="000000"/>
                </a:solidFill>
                <a:effectLst/>
                <a:latin typeface="Times New Roman" panose="02020603050405020304" pitchFamily="18" charset="0"/>
                <a:cs typeface="Times New Roman" panose="02020603050405020304" pitchFamily="18" charset="0"/>
              </a:rPr>
              <a:t>Figure 2.6 Actuator Joints </a:t>
            </a:r>
            <a:endParaRPr lang="en-US" sz="1600" i="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7612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4B1773-02C4-0443-561C-E30ED90A96B5}"/>
              </a:ext>
            </a:extLst>
          </p:cNvPr>
          <p:cNvSpPr>
            <a:spLocks noGrp="1"/>
          </p:cNvSpPr>
          <p:nvPr>
            <p:ph type="title"/>
          </p:nvPr>
        </p:nvSpPr>
        <p:spPr>
          <a:xfrm>
            <a:off x="284747" y="316162"/>
            <a:ext cx="10515600" cy="462771"/>
          </a:xfrm>
        </p:spPr>
        <p:txBody>
          <a:bodyPr>
            <a:noAutofit/>
          </a:bodyPr>
          <a:lstStyle/>
          <a:p>
            <a:r>
              <a:rPr lang="en-US" sz="2800" b="1" dirty="0">
                <a:solidFill>
                  <a:schemeClr val="accent1">
                    <a:lumMod val="75000"/>
                  </a:schemeClr>
                </a:solidFill>
                <a:latin typeface="Comic Sans MS" panose="030F0702030302020204" pitchFamily="66" charset="0"/>
              </a:rPr>
              <a:t>Actuator</a:t>
            </a:r>
          </a:p>
        </p:txBody>
      </p:sp>
      <p:sp>
        <p:nvSpPr>
          <p:cNvPr id="21" name="Slide Number Placeholder 20">
            <a:extLst>
              <a:ext uri="{FF2B5EF4-FFF2-40B4-BE49-F238E27FC236}">
                <a16:creationId xmlns:a16="http://schemas.microsoft.com/office/drawing/2014/main" id="{5F9D5451-D429-C1C0-2C59-58020E61DD41}"/>
              </a:ext>
            </a:extLst>
          </p:cNvPr>
          <p:cNvSpPr>
            <a:spLocks noGrp="1"/>
          </p:cNvSpPr>
          <p:nvPr>
            <p:ph type="sldNum" sz="quarter" idx="12"/>
          </p:nvPr>
        </p:nvSpPr>
        <p:spPr/>
        <p:txBody>
          <a:bodyPr/>
          <a:lstStyle/>
          <a:p>
            <a:fld id="{F04FB3ED-50AA-4175-A868-3E4365A279BA}" type="slidenum">
              <a:rPr lang="en-US" smtClean="0"/>
              <a:t>19</a:t>
            </a:fld>
            <a:endParaRPr lang="en-US"/>
          </a:p>
        </p:txBody>
      </p:sp>
      <p:pic>
        <p:nvPicPr>
          <p:cNvPr id="9" name="Picture 8">
            <a:extLst>
              <a:ext uri="{FF2B5EF4-FFF2-40B4-BE49-F238E27FC236}">
                <a16:creationId xmlns:a16="http://schemas.microsoft.com/office/drawing/2014/main" id="{4DB88802-39FA-BEB2-C1BD-0213E67B34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659" y="1020745"/>
            <a:ext cx="5270784" cy="2786146"/>
          </a:xfrm>
          <a:prstGeom prst="rect">
            <a:avLst/>
          </a:prstGeom>
        </p:spPr>
      </p:pic>
      <p:sp>
        <p:nvSpPr>
          <p:cNvPr id="10" name="TextBox 9">
            <a:extLst>
              <a:ext uri="{FF2B5EF4-FFF2-40B4-BE49-F238E27FC236}">
                <a16:creationId xmlns:a16="http://schemas.microsoft.com/office/drawing/2014/main" id="{F03434A4-5C2B-8E7A-5D1A-CF4AC5013D4B}"/>
              </a:ext>
            </a:extLst>
          </p:cNvPr>
          <p:cNvSpPr txBox="1"/>
          <p:nvPr/>
        </p:nvSpPr>
        <p:spPr>
          <a:xfrm>
            <a:off x="284747" y="4168925"/>
            <a:ext cx="5270784" cy="584775"/>
          </a:xfrm>
          <a:prstGeom prst="rect">
            <a:avLst/>
          </a:prstGeom>
          <a:noFill/>
        </p:spPr>
        <p:txBody>
          <a:bodyPr wrap="square" rtlCol="0">
            <a:spAutoFit/>
          </a:bodyPr>
          <a:lstStyle/>
          <a:p>
            <a:pPr algn="ctr"/>
            <a:r>
              <a:rPr lang="en-US" sz="1600" b="0" i="1" dirty="0">
                <a:solidFill>
                  <a:srgbClr val="000000"/>
                </a:solidFill>
                <a:effectLst/>
                <a:latin typeface="Times New Roman" panose="02020603050405020304" pitchFamily="18" charset="0"/>
                <a:cs typeface="Times New Roman" panose="02020603050405020304" pitchFamily="18" charset="0"/>
              </a:rPr>
              <a:t>Figure 2.10 Heavy-Duty Industrial Robot Using AC Servo Motors</a:t>
            </a:r>
          </a:p>
        </p:txBody>
      </p:sp>
      <p:pic>
        <p:nvPicPr>
          <p:cNvPr id="11" name="Picture 10">
            <a:extLst>
              <a:ext uri="{FF2B5EF4-FFF2-40B4-BE49-F238E27FC236}">
                <a16:creationId xmlns:a16="http://schemas.microsoft.com/office/drawing/2014/main" id="{BF4AFA0F-2045-79D1-C489-1B88ED7E45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8926" y="881571"/>
            <a:ext cx="4323348" cy="3389992"/>
          </a:xfrm>
          <a:prstGeom prst="rect">
            <a:avLst/>
          </a:prstGeom>
        </p:spPr>
      </p:pic>
      <p:sp>
        <p:nvSpPr>
          <p:cNvPr id="12" name="TextBox 11">
            <a:extLst>
              <a:ext uri="{FF2B5EF4-FFF2-40B4-BE49-F238E27FC236}">
                <a16:creationId xmlns:a16="http://schemas.microsoft.com/office/drawing/2014/main" id="{1B637C7D-4C17-42B7-BFDD-E01C000E149E}"/>
              </a:ext>
            </a:extLst>
          </p:cNvPr>
          <p:cNvSpPr txBox="1"/>
          <p:nvPr/>
        </p:nvSpPr>
        <p:spPr>
          <a:xfrm>
            <a:off x="5542547" y="4235701"/>
            <a:ext cx="5725991" cy="584775"/>
          </a:xfrm>
          <a:prstGeom prst="rect">
            <a:avLst/>
          </a:prstGeom>
          <a:noFill/>
        </p:spPr>
        <p:txBody>
          <a:bodyPr wrap="square" rtlCol="0">
            <a:spAutoFit/>
          </a:bodyPr>
          <a:lstStyle/>
          <a:p>
            <a:pPr algn="ctr"/>
            <a:r>
              <a:rPr lang="en-US" sz="1600" b="0" i="1" dirty="0">
                <a:solidFill>
                  <a:srgbClr val="000000"/>
                </a:solidFill>
                <a:effectLst/>
                <a:latin typeface="Times New Roman" panose="02020603050405020304" pitchFamily="18" charset="0"/>
                <a:cs typeface="Times New Roman" panose="02020603050405020304" pitchFamily="18" charset="0"/>
              </a:rPr>
              <a:t>Figure 2.11: DC Stepper Motors Used to Control Educational Robots </a:t>
            </a:r>
          </a:p>
        </p:txBody>
      </p:sp>
    </p:spTree>
    <p:extLst>
      <p:ext uri="{BB962C8B-B14F-4D97-AF65-F5344CB8AC3E}">
        <p14:creationId xmlns:p14="http://schemas.microsoft.com/office/powerpoint/2010/main" val="4170483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B72F748-6623-BFDF-994F-9C662059C0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1400" y="872027"/>
            <a:ext cx="2142807" cy="2351659"/>
          </a:xfrm>
        </p:spPr>
      </p:pic>
      <p:sp>
        <p:nvSpPr>
          <p:cNvPr id="4" name="Slide Number Placeholder 3">
            <a:extLst>
              <a:ext uri="{FF2B5EF4-FFF2-40B4-BE49-F238E27FC236}">
                <a16:creationId xmlns:a16="http://schemas.microsoft.com/office/drawing/2014/main" id="{3ECBAFC9-5E42-A901-24E6-51F89A918F0A}"/>
              </a:ext>
            </a:extLst>
          </p:cNvPr>
          <p:cNvSpPr>
            <a:spLocks noGrp="1"/>
          </p:cNvSpPr>
          <p:nvPr>
            <p:ph type="sldNum" sz="quarter" idx="12"/>
          </p:nvPr>
        </p:nvSpPr>
        <p:spPr/>
        <p:txBody>
          <a:bodyPr/>
          <a:lstStyle/>
          <a:p>
            <a:fld id="{F04FB3ED-50AA-4175-A868-3E4365A279BA}" type="slidenum">
              <a:rPr lang="en-US" smtClean="0"/>
              <a:t>2</a:t>
            </a:fld>
            <a:endParaRPr lang="en-US"/>
          </a:p>
        </p:txBody>
      </p:sp>
      <p:pic>
        <p:nvPicPr>
          <p:cNvPr id="8" name="Picture 7">
            <a:extLst>
              <a:ext uri="{FF2B5EF4-FFF2-40B4-BE49-F238E27FC236}">
                <a16:creationId xmlns:a16="http://schemas.microsoft.com/office/drawing/2014/main" id="{7CA6EA53-6A47-B4AA-4D51-FB70E34EA7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25" y="997181"/>
            <a:ext cx="2101349" cy="2101349"/>
          </a:xfrm>
          <a:prstGeom prst="rect">
            <a:avLst/>
          </a:prstGeom>
        </p:spPr>
      </p:pic>
      <p:pic>
        <p:nvPicPr>
          <p:cNvPr id="10" name="Picture 9">
            <a:extLst>
              <a:ext uri="{FF2B5EF4-FFF2-40B4-BE49-F238E27FC236}">
                <a16:creationId xmlns:a16="http://schemas.microsoft.com/office/drawing/2014/main" id="{8ED02A57-76C4-073B-6A93-E9326AB00CA0}"/>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84000" y1="63800" x2="81200" y2="76000"/>
                        <a14:foregroundMark x1="81200" y1="76000" x2="79400" y2="63400"/>
                        <a14:foregroundMark x1="79400" y1="63400" x2="83200" y2="64200"/>
                        <a14:foregroundMark x1="83600" y1="62400" x2="81800" y2="60200"/>
                        <a14:foregroundMark x1="77200" y1="72000" x2="80800" y2="73800"/>
                      </a14:backgroundRemoval>
                    </a14:imgEffect>
                  </a14:imgLayer>
                </a14:imgProps>
              </a:ext>
              <a:ext uri="{28A0092B-C50C-407E-A947-70E740481C1C}">
                <a14:useLocalDpi xmlns:a14="http://schemas.microsoft.com/office/drawing/2010/main" val="0"/>
              </a:ext>
            </a:extLst>
          </a:blip>
          <a:stretch>
            <a:fillRect/>
          </a:stretch>
        </p:blipFill>
        <p:spPr>
          <a:xfrm>
            <a:off x="6161314" y="997181"/>
            <a:ext cx="2142807" cy="2142807"/>
          </a:xfrm>
          <a:prstGeom prst="rect">
            <a:avLst/>
          </a:prstGeom>
        </p:spPr>
      </p:pic>
      <p:pic>
        <p:nvPicPr>
          <p:cNvPr id="12" name="Picture 11">
            <a:extLst>
              <a:ext uri="{FF2B5EF4-FFF2-40B4-BE49-F238E27FC236}">
                <a16:creationId xmlns:a16="http://schemas.microsoft.com/office/drawing/2014/main" id="{B3F25EAE-22B6-F94F-B839-5B0E32EFDD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10600" y="1176317"/>
            <a:ext cx="2619375" cy="1743075"/>
          </a:xfrm>
          <a:prstGeom prst="rect">
            <a:avLst/>
          </a:prstGeom>
        </p:spPr>
      </p:pic>
      <p:pic>
        <p:nvPicPr>
          <p:cNvPr id="14" name="Picture 13">
            <a:extLst>
              <a:ext uri="{FF2B5EF4-FFF2-40B4-BE49-F238E27FC236}">
                <a16:creationId xmlns:a16="http://schemas.microsoft.com/office/drawing/2014/main" id="{82AB1CC3-5AA9-183D-B057-51F9E3A309B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7360" y="3449459"/>
            <a:ext cx="3273383" cy="2455037"/>
          </a:xfrm>
          <a:prstGeom prst="rect">
            <a:avLst/>
          </a:prstGeom>
        </p:spPr>
      </p:pic>
      <p:sp>
        <p:nvSpPr>
          <p:cNvPr id="15" name="TextBox 14">
            <a:extLst>
              <a:ext uri="{FF2B5EF4-FFF2-40B4-BE49-F238E27FC236}">
                <a16:creationId xmlns:a16="http://schemas.microsoft.com/office/drawing/2014/main" id="{BAAA9EA0-9E9E-6543-97B1-185FA789D8DF}"/>
              </a:ext>
            </a:extLst>
          </p:cNvPr>
          <p:cNvSpPr txBox="1"/>
          <p:nvPr/>
        </p:nvSpPr>
        <p:spPr>
          <a:xfrm>
            <a:off x="5216264" y="4119507"/>
            <a:ext cx="5329989" cy="1200329"/>
          </a:xfrm>
          <a:prstGeom prst="rect">
            <a:avLst/>
          </a:prstGeom>
          <a:noFill/>
        </p:spPr>
        <p:txBody>
          <a:bodyPr wrap="square" rtlCol="0">
            <a:spAutoFit/>
          </a:bodyPr>
          <a:lstStyle/>
          <a:p>
            <a:r>
              <a:rPr lang="en-US" sz="2400" dirty="0">
                <a:latin typeface="Comic Sans MS" panose="030F0702030302020204" pitchFamily="66" charset="0"/>
              </a:rPr>
              <a:t>World War 3 will be a war of AI, Nuclear, Bio-chemical weapons and Robots.</a:t>
            </a:r>
          </a:p>
        </p:txBody>
      </p:sp>
      <p:sp>
        <p:nvSpPr>
          <p:cNvPr id="9" name="Title 1">
            <a:extLst>
              <a:ext uri="{FF2B5EF4-FFF2-40B4-BE49-F238E27FC236}">
                <a16:creationId xmlns:a16="http://schemas.microsoft.com/office/drawing/2014/main" id="{89901DDD-65F1-5E93-AF6B-7C8A6B01B7EB}"/>
              </a:ext>
            </a:extLst>
          </p:cNvPr>
          <p:cNvSpPr>
            <a:spLocks noGrp="1"/>
          </p:cNvSpPr>
          <p:nvPr>
            <p:ph type="title"/>
          </p:nvPr>
        </p:nvSpPr>
        <p:spPr>
          <a:xfrm>
            <a:off x="522515" y="331990"/>
            <a:ext cx="9658084" cy="378216"/>
          </a:xfrm>
        </p:spPr>
        <p:txBody>
          <a:bodyPr>
            <a:noAutofit/>
          </a:bodyPr>
          <a:lstStyle/>
          <a:p>
            <a:r>
              <a:rPr lang="en-US" sz="2800" dirty="0">
                <a:solidFill>
                  <a:schemeClr val="accent1">
                    <a:lumMod val="75000"/>
                  </a:schemeClr>
                </a:solidFill>
                <a:latin typeface="Comic Sans MS" panose="030F0702030302020204" pitchFamily="66" charset="0"/>
              </a:rPr>
              <a:t>Introduction</a:t>
            </a:r>
          </a:p>
        </p:txBody>
      </p:sp>
    </p:spTree>
    <p:extLst>
      <p:ext uri="{BB962C8B-B14F-4D97-AF65-F5344CB8AC3E}">
        <p14:creationId xmlns:p14="http://schemas.microsoft.com/office/powerpoint/2010/main" val="99299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4B1773-02C4-0443-561C-E30ED90A96B5}"/>
              </a:ext>
            </a:extLst>
          </p:cNvPr>
          <p:cNvSpPr>
            <a:spLocks noGrp="1"/>
          </p:cNvSpPr>
          <p:nvPr>
            <p:ph type="title"/>
          </p:nvPr>
        </p:nvSpPr>
        <p:spPr>
          <a:xfrm>
            <a:off x="284747" y="316162"/>
            <a:ext cx="10515600" cy="462771"/>
          </a:xfrm>
        </p:spPr>
        <p:txBody>
          <a:bodyPr>
            <a:noAutofit/>
          </a:bodyPr>
          <a:lstStyle/>
          <a:p>
            <a:r>
              <a:rPr lang="en-US" sz="2800" b="1" dirty="0">
                <a:solidFill>
                  <a:schemeClr val="accent1">
                    <a:lumMod val="75000"/>
                  </a:schemeClr>
                </a:solidFill>
                <a:latin typeface="Comic Sans MS" panose="030F0702030302020204" pitchFamily="66" charset="0"/>
              </a:rPr>
              <a:t>End-Effectors</a:t>
            </a:r>
          </a:p>
        </p:txBody>
      </p:sp>
      <p:sp>
        <p:nvSpPr>
          <p:cNvPr id="21" name="Slide Number Placeholder 20">
            <a:extLst>
              <a:ext uri="{FF2B5EF4-FFF2-40B4-BE49-F238E27FC236}">
                <a16:creationId xmlns:a16="http://schemas.microsoft.com/office/drawing/2014/main" id="{5F9D5451-D429-C1C0-2C59-58020E61DD41}"/>
              </a:ext>
            </a:extLst>
          </p:cNvPr>
          <p:cNvSpPr>
            <a:spLocks noGrp="1"/>
          </p:cNvSpPr>
          <p:nvPr>
            <p:ph type="sldNum" sz="quarter" idx="12"/>
          </p:nvPr>
        </p:nvSpPr>
        <p:spPr/>
        <p:txBody>
          <a:bodyPr/>
          <a:lstStyle/>
          <a:p>
            <a:fld id="{F04FB3ED-50AA-4175-A868-3E4365A279BA}" type="slidenum">
              <a:rPr lang="en-US" smtClean="0"/>
              <a:t>20</a:t>
            </a:fld>
            <a:endParaRPr lang="en-US"/>
          </a:p>
        </p:txBody>
      </p:sp>
      <p:sp>
        <p:nvSpPr>
          <p:cNvPr id="8" name="Content Placeholder 2">
            <a:extLst>
              <a:ext uri="{FF2B5EF4-FFF2-40B4-BE49-F238E27FC236}">
                <a16:creationId xmlns:a16="http://schemas.microsoft.com/office/drawing/2014/main" id="{F5E78387-B9AE-920D-5895-0D2518A7F6F0}"/>
              </a:ext>
            </a:extLst>
          </p:cNvPr>
          <p:cNvSpPr>
            <a:spLocks noGrp="1"/>
          </p:cNvSpPr>
          <p:nvPr>
            <p:ph idx="1"/>
          </p:nvPr>
        </p:nvSpPr>
        <p:spPr>
          <a:xfrm>
            <a:off x="499843" y="1785176"/>
            <a:ext cx="6283512" cy="3144459"/>
          </a:xfrm>
        </p:spPr>
        <p:txBody>
          <a:bodyPr>
            <a:normAutofit/>
          </a:bodyPr>
          <a:lstStyle/>
          <a:p>
            <a:pPr algn="just"/>
            <a:r>
              <a:rPr lang="en-US" sz="2400" b="0" i="0" dirty="0">
                <a:solidFill>
                  <a:srgbClr val="010101"/>
                </a:solidFill>
                <a:effectLst/>
                <a:latin typeface="Comic Sans MS" panose="030F0702030302020204" pitchFamily="66" charset="0"/>
              </a:rPr>
              <a:t>An end effector is a peripheral device that attaches to a robot’s wrist, allowing the robot to interact with its task. </a:t>
            </a:r>
          </a:p>
          <a:p>
            <a:pPr marL="0" indent="0" algn="just">
              <a:buNone/>
            </a:pPr>
            <a:endParaRPr lang="en-US" sz="2400" b="0" i="0" dirty="0">
              <a:solidFill>
                <a:srgbClr val="010101"/>
              </a:solidFill>
              <a:effectLst/>
              <a:latin typeface="Comic Sans MS" panose="030F0702030302020204" pitchFamily="66" charset="0"/>
            </a:endParaRPr>
          </a:p>
          <a:p>
            <a:pPr algn="just"/>
            <a:r>
              <a:rPr lang="en-US" sz="2400" b="0" i="0" dirty="0">
                <a:solidFill>
                  <a:srgbClr val="010101"/>
                </a:solidFill>
                <a:effectLst/>
                <a:latin typeface="Comic Sans MS" panose="030F0702030302020204" pitchFamily="66" charset="0"/>
              </a:rPr>
              <a:t>It end effector represents the palm and fingers of a human, meaning it can firmly grasp and manipulate objects using the more advanced robotic arms.</a:t>
            </a:r>
          </a:p>
        </p:txBody>
      </p:sp>
      <p:pic>
        <p:nvPicPr>
          <p:cNvPr id="13" name="Picture 12">
            <a:extLst>
              <a:ext uri="{FF2B5EF4-FFF2-40B4-BE49-F238E27FC236}">
                <a16:creationId xmlns:a16="http://schemas.microsoft.com/office/drawing/2014/main" id="{6343F480-A1D1-57E6-A648-9D1DD1A442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1579" y="1420665"/>
            <a:ext cx="2603433" cy="3144459"/>
          </a:xfrm>
          <a:prstGeom prst="rect">
            <a:avLst/>
          </a:prstGeom>
        </p:spPr>
      </p:pic>
    </p:spTree>
    <p:extLst>
      <p:ext uri="{BB962C8B-B14F-4D97-AF65-F5344CB8AC3E}">
        <p14:creationId xmlns:p14="http://schemas.microsoft.com/office/powerpoint/2010/main" val="82979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44B6A6E-DC4A-D3CD-6E5F-B3594B9FC971}"/>
              </a:ext>
            </a:extLst>
          </p:cNvPr>
          <p:cNvSpPr>
            <a:spLocks noGrp="1"/>
          </p:cNvSpPr>
          <p:nvPr>
            <p:ph idx="1"/>
          </p:nvPr>
        </p:nvSpPr>
        <p:spPr>
          <a:xfrm>
            <a:off x="441157" y="1253331"/>
            <a:ext cx="4401431" cy="4351338"/>
          </a:xfrm>
        </p:spPr>
        <p:txBody>
          <a:bodyPr>
            <a:normAutofit/>
          </a:bodyPr>
          <a:lstStyle/>
          <a:p>
            <a:pPr algn="just"/>
            <a:r>
              <a:rPr lang="en-US" sz="2400" b="0" i="0" dirty="0">
                <a:solidFill>
                  <a:srgbClr val="303030"/>
                </a:solidFill>
                <a:effectLst/>
                <a:latin typeface="Comic Sans MS" panose="030F0702030302020204" pitchFamily="66" charset="0"/>
              </a:rPr>
              <a:t>Sensors is used to measure the condition of the robot and its surrounding environment.</a:t>
            </a:r>
          </a:p>
          <a:p>
            <a:pPr marL="0" indent="0" algn="just">
              <a:buNone/>
            </a:pPr>
            <a:endParaRPr lang="en-US" sz="2400" b="0" i="0" dirty="0">
              <a:solidFill>
                <a:srgbClr val="303030"/>
              </a:solidFill>
              <a:effectLst/>
              <a:latin typeface="Comic Sans MS" panose="030F0702030302020204" pitchFamily="66" charset="0"/>
            </a:endParaRPr>
          </a:p>
          <a:p>
            <a:pPr algn="just"/>
            <a:r>
              <a:rPr lang="en-US" sz="2400" b="0" i="0" dirty="0">
                <a:solidFill>
                  <a:srgbClr val="303030"/>
                </a:solidFill>
                <a:effectLst/>
                <a:latin typeface="Comic Sans MS" panose="030F0702030302020204" pitchFamily="66" charset="0"/>
              </a:rPr>
              <a:t>Sensors pass electronic signals to robots for executing desired tasks. </a:t>
            </a:r>
            <a:endParaRPr lang="en-US" sz="2400" dirty="0">
              <a:latin typeface="Comic Sans MS" panose="030F0702030302020204" pitchFamily="66" charset="0"/>
            </a:endParaRPr>
          </a:p>
        </p:txBody>
      </p:sp>
      <p:sp>
        <p:nvSpPr>
          <p:cNvPr id="8" name="Title 1">
            <a:extLst>
              <a:ext uri="{FF2B5EF4-FFF2-40B4-BE49-F238E27FC236}">
                <a16:creationId xmlns:a16="http://schemas.microsoft.com/office/drawing/2014/main" id="{599A6C8A-C98B-1C81-92BA-0976156874AE}"/>
              </a:ext>
            </a:extLst>
          </p:cNvPr>
          <p:cNvSpPr>
            <a:spLocks noGrp="1"/>
          </p:cNvSpPr>
          <p:nvPr>
            <p:ph type="title"/>
          </p:nvPr>
        </p:nvSpPr>
        <p:spPr>
          <a:xfrm>
            <a:off x="284747" y="316162"/>
            <a:ext cx="10515600" cy="826001"/>
          </a:xfrm>
        </p:spPr>
        <p:txBody>
          <a:bodyPr>
            <a:normAutofit/>
          </a:bodyPr>
          <a:lstStyle/>
          <a:p>
            <a:r>
              <a:rPr lang="en-US" sz="2800" b="1" dirty="0">
                <a:solidFill>
                  <a:schemeClr val="accent1">
                    <a:lumMod val="75000"/>
                  </a:schemeClr>
                </a:solidFill>
                <a:latin typeface="Comic Sans MS" panose="030F0702030302020204" pitchFamily="66" charset="0"/>
              </a:rPr>
              <a:t>Sensors</a:t>
            </a:r>
          </a:p>
        </p:txBody>
      </p:sp>
      <p:pic>
        <p:nvPicPr>
          <p:cNvPr id="10" name="Picture 9">
            <a:extLst>
              <a:ext uri="{FF2B5EF4-FFF2-40B4-BE49-F238E27FC236}">
                <a16:creationId xmlns:a16="http://schemas.microsoft.com/office/drawing/2014/main" id="{88631A25-B5AC-61D5-E839-65B856ABAE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931" y="2168258"/>
            <a:ext cx="5165905" cy="2796707"/>
          </a:xfrm>
          <a:prstGeom prst="rect">
            <a:avLst/>
          </a:prstGeom>
        </p:spPr>
      </p:pic>
      <p:sp>
        <p:nvSpPr>
          <p:cNvPr id="11" name="Slide Number Placeholder 10">
            <a:extLst>
              <a:ext uri="{FF2B5EF4-FFF2-40B4-BE49-F238E27FC236}">
                <a16:creationId xmlns:a16="http://schemas.microsoft.com/office/drawing/2014/main" id="{25E64E2C-688E-C0D4-A79A-9590AA335A70}"/>
              </a:ext>
            </a:extLst>
          </p:cNvPr>
          <p:cNvSpPr>
            <a:spLocks noGrp="1"/>
          </p:cNvSpPr>
          <p:nvPr>
            <p:ph type="sldNum" sz="quarter" idx="12"/>
          </p:nvPr>
        </p:nvSpPr>
        <p:spPr/>
        <p:txBody>
          <a:bodyPr/>
          <a:lstStyle/>
          <a:p>
            <a:fld id="{F04FB3ED-50AA-4175-A868-3E4365A279BA}" type="slidenum">
              <a:rPr lang="en-US" smtClean="0"/>
              <a:t>21</a:t>
            </a:fld>
            <a:endParaRPr lang="en-US"/>
          </a:p>
        </p:txBody>
      </p:sp>
    </p:spTree>
    <p:extLst>
      <p:ext uri="{BB962C8B-B14F-4D97-AF65-F5344CB8AC3E}">
        <p14:creationId xmlns:p14="http://schemas.microsoft.com/office/powerpoint/2010/main" val="3106042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44B6A6E-DC4A-D3CD-6E5F-B3594B9FC971}"/>
              </a:ext>
            </a:extLst>
          </p:cNvPr>
          <p:cNvSpPr>
            <a:spLocks noGrp="1"/>
          </p:cNvSpPr>
          <p:nvPr>
            <p:ph idx="1"/>
          </p:nvPr>
        </p:nvSpPr>
        <p:spPr>
          <a:xfrm>
            <a:off x="441156" y="1253330"/>
            <a:ext cx="5773031" cy="4475665"/>
          </a:xfrm>
        </p:spPr>
        <p:txBody>
          <a:bodyPr>
            <a:noAutofit/>
          </a:bodyPr>
          <a:lstStyle/>
          <a:p>
            <a:pPr algn="just"/>
            <a:r>
              <a:rPr lang="en-US" sz="2200" dirty="0">
                <a:latin typeface="Comic Sans MS" panose="030F0702030302020204" pitchFamily="66" charset="0"/>
                <a:cs typeface="Times New Roman" panose="02020603050405020304" pitchFamily="18" charset="0"/>
              </a:rPr>
              <a:t>The controller executes the programming to operate the robot.</a:t>
            </a:r>
          </a:p>
          <a:p>
            <a:pPr marL="0" indent="0" algn="just">
              <a:buNone/>
            </a:pPr>
            <a:r>
              <a:rPr lang="en-US" sz="2200" dirty="0">
                <a:latin typeface="Comic Sans MS" panose="030F0702030302020204" pitchFamily="66" charset="0"/>
                <a:cs typeface="Times New Roman" panose="02020603050405020304" pitchFamily="18" charset="0"/>
              </a:rPr>
              <a:t> </a:t>
            </a:r>
          </a:p>
          <a:p>
            <a:pPr algn="just"/>
            <a:r>
              <a:rPr lang="en-US" sz="2200" dirty="0">
                <a:latin typeface="Comic Sans MS" panose="030F0702030302020204" pitchFamily="66" charset="0"/>
                <a:cs typeface="Times New Roman" panose="02020603050405020304" pitchFamily="18" charset="0"/>
              </a:rPr>
              <a:t>A controller is also the mechanism that interfaces with other devices such as sensors, external motion axes, vision systems, IT/manufacturing information systems and even other robots. </a:t>
            </a:r>
          </a:p>
          <a:p>
            <a:pPr marL="0" indent="0" algn="just">
              <a:buNone/>
            </a:pPr>
            <a:endParaRPr lang="en-US" sz="2200" dirty="0">
              <a:latin typeface="Comic Sans MS" panose="030F0702030302020204" pitchFamily="66" charset="0"/>
              <a:cs typeface="Times New Roman" panose="02020603050405020304" pitchFamily="18" charset="0"/>
            </a:endParaRPr>
          </a:p>
          <a:p>
            <a:pPr marL="0" indent="0" algn="just">
              <a:buNone/>
            </a:pPr>
            <a:endParaRPr lang="en-US" sz="2200" dirty="0">
              <a:latin typeface="Comic Sans MS" panose="030F0702030302020204" pitchFamily="66" charset="0"/>
              <a:cs typeface="Times New Roman" panose="02020603050405020304" pitchFamily="18" charset="0"/>
            </a:endParaRPr>
          </a:p>
        </p:txBody>
      </p:sp>
      <p:sp>
        <p:nvSpPr>
          <p:cNvPr id="8" name="Title 1">
            <a:extLst>
              <a:ext uri="{FF2B5EF4-FFF2-40B4-BE49-F238E27FC236}">
                <a16:creationId xmlns:a16="http://schemas.microsoft.com/office/drawing/2014/main" id="{599A6C8A-C98B-1C81-92BA-0976156874AE}"/>
              </a:ext>
            </a:extLst>
          </p:cNvPr>
          <p:cNvSpPr>
            <a:spLocks noGrp="1"/>
          </p:cNvSpPr>
          <p:nvPr>
            <p:ph type="title"/>
          </p:nvPr>
        </p:nvSpPr>
        <p:spPr>
          <a:xfrm>
            <a:off x="284747" y="316162"/>
            <a:ext cx="10515600" cy="826001"/>
          </a:xfrm>
        </p:spPr>
        <p:txBody>
          <a:bodyPr>
            <a:normAutofit/>
          </a:bodyPr>
          <a:lstStyle/>
          <a:p>
            <a:r>
              <a:rPr lang="en-US" sz="2800" b="1" dirty="0">
                <a:solidFill>
                  <a:schemeClr val="accent1">
                    <a:lumMod val="75000"/>
                  </a:schemeClr>
                </a:solidFill>
                <a:latin typeface="Comic Sans MS" panose="030F0702030302020204" pitchFamily="66" charset="0"/>
              </a:rPr>
              <a:t>Controllers</a:t>
            </a:r>
          </a:p>
        </p:txBody>
      </p:sp>
      <p:sp>
        <p:nvSpPr>
          <p:cNvPr id="11" name="Slide Number Placeholder 10">
            <a:extLst>
              <a:ext uri="{FF2B5EF4-FFF2-40B4-BE49-F238E27FC236}">
                <a16:creationId xmlns:a16="http://schemas.microsoft.com/office/drawing/2014/main" id="{25E64E2C-688E-C0D4-A79A-9590AA335A70}"/>
              </a:ext>
            </a:extLst>
          </p:cNvPr>
          <p:cNvSpPr>
            <a:spLocks noGrp="1"/>
          </p:cNvSpPr>
          <p:nvPr>
            <p:ph type="sldNum" sz="quarter" idx="12"/>
          </p:nvPr>
        </p:nvSpPr>
        <p:spPr/>
        <p:txBody>
          <a:bodyPr/>
          <a:lstStyle/>
          <a:p>
            <a:fld id="{F04FB3ED-50AA-4175-A868-3E4365A279BA}" type="slidenum">
              <a:rPr lang="en-US" smtClean="0"/>
              <a:t>22</a:t>
            </a:fld>
            <a:endParaRPr lang="en-US"/>
          </a:p>
        </p:txBody>
      </p:sp>
      <p:pic>
        <p:nvPicPr>
          <p:cNvPr id="4" name="Picture 3">
            <a:extLst>
              <a:ext uri="{FF2B5EF4-FFF2-40B4-BE49-F238E27FC236}">
                <a16:creationId xmlns:a16="http://schemas.microsoft.com/office/drawing/2014/main" id="{697362D2-6065-3C91-0F5A-91C187D86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0461" y="2107080"/>
            <a:ext cx="3690884" cy="2768163"/>
          </a:xfrm>
          <a:prstGeom prst="rect">
            <a:avLst/>
          </a:prstGeom>
        </p:spPr>
      </p:pic>
    </p:spTree>
    <p:extLst>
      <p:ext uri="{BB962C8B-B14F-4D97-AF65-F5344CB8AC3E}">
        <p14:creationId xmlns:p14="http://schemas.microsoft.com/office/powerpoint/2010/main" val="3821819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44B6A6E-DC4A-D3CD-6E5F-B3594B9FC971}"/>
              </a:ext>
            </a:extLst>
          </p:cNvPr>
          <p:cNvSpPr>
            <a:spLocks noGrp="1"/>
          </p:cNvSpPr>
          <p:nvPr>
            <p:ph idx="1"/>
          </p:nvPr>
        </p:nvSpPr>
        <p:spPr>
          <a:xfrm>
            <a:off x="441156" y="1253330"/>
            <a:ext cx="5773031" cy="4475665"/>
          </a:xfrm>
        </p:spPr>
        <p:txBody>
          <a:bodyPr>
            <a:noAutofit/>
          </a:bodyPr>
          <a:lstStyle/>
          <a:p>
            <a:pPr marL="0" indent="0" algn="just">
              <a:buNone/>
            </a:pPr>
            <a:endParaRPr lang="en-US" sz="2200" dirty="0">
              <a:latin typeface="Comic Sans MS" panose="030F0702030302020204" pitchFamily="66" charset="0"/>
              <a:cs typeface="Times New Roman" panose="02020603050405020304" pitchFamily="18" charset="0"/>
            </a:endParaRPr>
          </a:p>
          <a:p>
            <a:pPr algn="just"/>
            <a:r>
              <a:rPr lang="en-US" sz="2400" b="0" i="0" dirty="0">
                <a:effectLst/>
                <a:latin typeface="Comic Sans MS" panose="030F0702030302020204" pitchFamily="66" charset="0"/>
              </a:rPr>
              <a:t>The controller coordinates all movements of the mechanical system. </a:t>
            </a:r>
            <a:r>
              <a:rPr lang="en-US" sz="2400" b="0" i="0" dirty="0">
                <a:solidFill>
                  <a:srgbClr val="000000"/>
                </a:solidFill>
                <a:effectLst/>
                <a:latin typeface="Comic Sans MS" panose="030F0702030302020204" pitchFamily="66" charset="0"/>
              </a:rPr>
              <a:t>It receives input from the environment through the various sensors. </a:t>
            </a:r>
          </a:p>
          <a:p>
            <a:pPr algn="just"/>
            <a:endParaRPr lang="en-US" sz="2400" dirty="0">
              <a:solidFill>
                <a:srgbClr val="000000"/>
              </a:solidFill>
              <a:latin typeface="Comic Sans MS" panose="030F0702030302020204" pitchFamily="66" charset="0"/>
            </a:endParaRPr>
          </a:p>
          <a:p>
            <a:pPr algn="just"/>
            <a:r>
              <a:rPr lang="en-US" sz="2400" b="0" i="0" dirty="0">
                <a:effectLst/>
                <a:latin typeface="Comic Sans MS" panose="030F0702030302020204" pitchFamily="66" charset="0"/>
              </a:rPr>
              <a:t>The heart of robot’s controller is generally a microprocessor linked to input/output and monitoring devices </a:t>
            </a:r>
            <a:r>
              <a:rPr lang="en-US" sz="2200" dirty="0">
                <a:latin typeface="Comic Sans MS" panose="030F0702030302020204" pitchFamily="66" charset="0"/>
                <a:cs typeface="Times New Roman" panose="02020603050405020304" pitchFamily="18" charset="0"/>
              </a:rPr>
              <a:t>A microprocessor can be embedded with a controller and it has its own user interface. It is also used to measure the velocity of the robot.</a:t>
            </a:r>
          </a:p>
        </p:txBody>
      </p:sp>
      <p:sp>
        <p:nvSpPr>
          <p:cNvPr id="8" name="Title 1">
            <a:extLst>
              <a:ext uri="{FF2B5EF4-FFF2-40B4-BE49-F238E27FC236}">
                <a16:creationId xmlns:a16="http://schemas.microsoft.com/office/drawing/2014/main" id="{599A6C8A-C98B-1C81-92BA-0976156874AE}"/>
              </a:ext>
            </a:extLst>
          </p:cNvPr>
          <p:cNvSpPr>
            <a:spLocks noGrp="1"/>
          </p:cNvSpPr>
          <p:nvPr>
            <p:ph type="title"/>
          </p:nvPr>
        </p:nvSpPr>
        <p:spPr>
          <a:xfrm>
            <a:off x="284747" y="316162"/>
            <a:ext cx="10515600" cy="826001"/>
          </a:xfrm>
        </p:spPr>
        <p:txBody>
          <a:bodyPr>
            <a:normAutofit/>
          </a:bodyPr>
          <a:lstStyle/>
          <a:p>
            <a:r>
              <a:rPr lang="en-US" sz="2800" b="1" dirty="0">
                <a:solidFill>
                  <a:schemeClr val="accent1">
                    <a:lumMod val="75000"/>
                  </a:schemeClr>
                </a:solidFill>
                <a:latin typeface="Comic Sans MS" panose="030F0702030302020204" pitchFamily="66" charset="0"/>
              </a:rPr>
              <a:t>Controllers</a:t>
            </a:r>
          </a:p>
        </p:txBody>
      </p:sp>
      <p:sp>
        <p:nvSpPr>
          <p:cNvPr id="11" name="Slide Number Placeholder 10">
            <a:extLst>
              <a:ext uri="{FF2B5EF4-FFF2-40B4-BE49-F238E27FC236}">
                <a16:creationId xmlns:a16="http://schemas.microsoft.com/office/drawing/2014/main" id="{25E64E2C-688E-C0D4-A79A-9590AA335A70}"/>
              </a:ext>
            </a:extLst>
          </p:cNvPr>
          <p:cNvSpPr>
            <a:spLocks noGrp="1"/>
          </p:cNvSpPr>
          <p:nvPr>
            <p:ph type="sldNum" sz="quarter" idx="12"/>
          </p:nvPr>
        </p:nvSpPr>
        <p:spPr/>
        <p:txBody>
          <a:bodyPr/>
          <a:lstStyle/>
          <a:p>
            <a:fld id="{F04FB3ED-50AA-4175-A868-3E4365A279BA}" type="slidenum">
              <a:rPr lang="en-US" smtClean="0"/>
              <a:t>23</a:t>
            </a:fld>
            <a:endParaRPr lang="en-US"/>
          </a:p>
        </p:txBody>
      </p:sp>
      <p:pic>
        <p:nvPicPr>
          <p:cNvPr id="4" name="Picture 3">
            <a:extLst>
              <a:ext uri="{FF2B5EF4-FFF2-40B4-BE49-F238E27FC236}">
                <a16:creationId xmlns:a16="http://schemas.microsoft.com/office/drawing/2014/main" id="{697362D2-6065-3C91-0F5A-91C187D86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0461" y="2107080"/>
            <a:ext cx="3690884" cy="2768163"/>
          </a:xfrm>
          <a:prstGeom prst="rect">
            <a:avLst/>
          </a:prstGeom>
        </p:spPr>
      </p:pic>
    </p:spTree>
    <p:extLst>
      <p:ext uri="{BB962C8B-B14F-4D97-AF65-F5344CB8AC3E}">
        <p14:creationId xmlns:p14="http://schemas.microsoft.com/office/powerpoint/2010/main" val="2693667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99A6C8A-C98B-1C81-92BA-0976156874AE}"/>
              </a:ext>
            </a:extLst>
          </p:cNvPr>
          <p:cNvSpPr>
            <a:spLocks noGrp="1"/>
          </p:cNvSpPr>
          <p:nvPr>
            <p:ph type="title"/>
          </p:nvPr>
        </p:nvSpPr>
        <p:spPr>
          <a:xfrm>
            <a:off x="284747" y="316162"/>
            <a:ext cx="10515600" cy="826001"/>
          </a:xfrm>
        </p:spPr>
        <p:txBody>
          <a:bodyPr>
            <a:normAutofit/>
          </a:bodyPr>
          <a:lstStyle/>
          <a:p>
            <a:r>
              <a:rPr lang="en-US" sz="2800" dirty="0">
                <a:solidFill>
                  <a:schemeClr val="accent1">
                    <a:lumMod val="75000"/>
                  </a:schemeClr>
                </a:solidFill>
                <a:latin typeface="Comic Sans MS" panose="030F0702030302020204" pitchFamily="66" charset="0"/>
              </a:rPr>
              <a:t>An Example of Industrial Robot</a:t>
            </a:r>
          </a:p>
        </p:txBody>
      </p:sp>
      <p:sp>
        <p:nvSpPr>
          <p:cNvPr id="11" name="Slide Number Placeholder 10">
            <a:extLst>
              <a:ext uri="{FF2B5EF4-FFF2-40B4-BE49-F238E27FC236}">
                <a16:creationId xmlns:a16="http://schemas.microsoft.com/office/drawing/2014/main" id="{25E64E2C-688E-C0D4-A79A-9590AA335A70}"/>
              </a:ext>
            </a:extLst>
          </p:cNvPr>
          <p:cNvSpPr>
            <a:spLocks noGrp="1"/>
          </p:cNvSpPr>
          <p:nvPr>
            <p:ph type="sldNum" sz="quarter" idx="12"/>
          </p:nvPr>
        </p:nvSpPr>
        <p:spPr/>
        <p:txBody>
          <a:bodyPr/>
          <a:lstStyle/>
          <a:p>
            <a:fld id="{F04FB3ED-50AA-4175-A868-3E4365A279BA}" type="slidenum">
              <a:rPr lang="en-US" smtClean="0"/>
              <a:t>24</a:t>
            </a:fld>
            <a:endParaRPr lang="en-US"/>
          </a:p>
        </p:txBody>
      </p:sp>
      <p:pic>
        <p:nvPicPr>
          <p:cNvPr id="9" name="Picture 8">
            <a:extLst>
              <a:ext uri="{FF2B5EF4-FFF2-40B4-BE49-F238E27FC236}">
                <a16:creationId xmlns:a16="http://schemas.microsoft.com/office/drawing/2014/main" id="{45FEF86C-9C5B-D43A-2FBB-EC4FE4A80318}"/>
              </a:ext>
            </a:extLst>
          </p:cNvPr>
          <p:cNvPicPr>
            <a:picLocks noChangeAspect="1"/>
          </p:cNvPicPr>
          <p:nvPr/>
        </p:nvPicPr>
        <p:blipFill>
          <a:blip r:embed="rId2"/>
          <a:stretch>
            <a:fillRect/>
          </a:stretch>
        </p:blipFill>
        <p:spPr>
          <a:xfrm>
            <a:off x="2510250" y="1014984"/>
            <a:ext cx="6605757" cy="4674843"/>
          </a:xfrm>
          <a:prstGeom prst="rect">
            <a:avLst/>
          </a:prstGeom>
        </p:spPr>
      </p:pic>
      <p:sp>
        <p:nvSpPr>
          <p:cNvPr id="12" name="TextBox 11">
            <a:extLst>
              <a:ext uri="{FF2B5EF4-FFF2-40B4-BE49-F238E27FC236}">
                <a16:creationId xmlns:a16="http://schemas.microsoft.com/office/drawing/2014/main" id="{76E8F6DB-9928-A957-60F1-8C9C3AE40F2D}"/>
              </a:ext>
            </a:extLst>
          </p:cNvPr>
          <p:cNvSpPr txBox="1"/>
          <p:nvPr/>
        </p:nvSpPr>
        <p:spPr>
          <a:xfrm>
            <a:off x="276112" y="5699923"/>
            <a:ext cx="11639775" cy="646331"/>
          </a:xfrm>
          <a:prstGeom prst="rect">
            <a:avLst/>
          </a:prstGeom>
          <a:noFill/>
        </p:spPr>
        <p:txBody>
          <a:bodyPr wrap="square">
            <a:spAutoFit/>
          </a:bodyPr>
          <a:lstStyle/>
          <a:p>
            <a:pPr marL="0" indent="0" algn="just">
              <a:buNone/>
            </a:pPr>
            <a:r>
              <a:rPr lang="en-US" sz="1800" dirty="0">
                <a:hlinkClick r:id="rId3"/>
              </a:rPr>
              <a:t>https://www.studocu.com/row/document/university-of-mines-and-technology/introduction-to-robotics/introduction-to-robotics-lecture-notes-1/15921441</a:t>
            </a:r>
            <a:endParaRPr lang="en-US" sz="1800" dirty="0"/>
          </a:p>
        </p:txBody>
      </p:sp>
    </p:spTree>
    <p:extLst>
      <p:ext uri="{BB962C8B-B14F-4D97-AF65-F5344CB8AC3E}">
        <p14:creationId xmlns:p14="http://schemas.microsoft.com/office/powerpoint/2010/main" val="3005933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E908B2-68FF-1B11-FA31-611DC7335E9B}"/>
              </a:ext>
            </a:extLst>
          </p:cNvPr>
          <p:cNvSpPr>
            <a:spLocks noGrp="1"/>
          </p:cNvSpPr>
          <p:nvPr>
            <p:ph idx="1"/>
          </p:nvPr>
        </p:nvSpPr>
        <p:spPr>
          <a:xfrm>
            <a:off x="4106780" y="2502568"/>
            <a:ext cx="3918284" cy="1082843"/>
          </a:xfrm>
        </p:spPr>
        <p:txBody>
          <a:bodyPr>
            <a:normAutofit/>
          </a:bodyPr>
          <a:lstStyle/>
          <a:p>
            <a:pPr marL="0" indent="0">
              <a:buNone/>
            </a:pPr>
            <a:r>
              <a:rPr lang="en-US" sz="6000" dirty="0">
                <a:latin typeface="Comic Sans MS" panose="030F0702030302020204" pitchFamily="66" charset="0"/>
              </a:rPr>
              <a:t>THE END</a:t>
            </a:r>
          </a:p>
        </p:txBody>
      </p:sp>
      <p:sp>
        <p:nvSpPr>
          <p:cNvPr id="4" name="Slide Number Placeholder 3">
            <a:extLst>
              <a:ext uri="{FF2B5EF4-FFF2-40B4-BE49-F238E27FC236}">
                <a16:creationId xmlns:a16="http://schemas.microsoft.com/office/drawing/2014/main" id="{15DDDBFF-4B41-72D1-1EFF-A0389554B0FE}"/>
              </a:ext>
            </a:extLst>
          </p:cNvPr>
          <p:cNvSpPr>
            <a:spLocks noGrp="1"/>
          </p:cNvSpPr>
          <p:nvPr>
            <p:ph type="sldNum" sz="quarter" idx="12"/>
          </p:nvPr>
        </p:nvSpPr>
        <p:spPr/>
        <p:txBody>
          <a:bodyPr/>
          <a:lstStyle/>
          <a:p>
            <a:fld id="{F04FB3ED-50AA-4175-A868-3E4365A279BA}" type="slidenum">
              <a:rPr lang="en-US" smtClean="0"/>
              <a:t>25</a:t>
            </a:fld>
            <a:endParaRPr lang="en-US"/>
          </a:p>
        </p:txBody>
      </p:sp>
    </p:spTree>
    <p:extLst>
      <p:ext uri="{BB962C8B-B14F-4D97-AF65-F5344CB8AC3E}">
        <p14:creationId xmlns:p14="http://schemas.microsoft.com/office/powerpoint/2010/main" val="38323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54F9A-B600-67CB-B4FB-ACD5B3984153}"/>
              </a:ext>
            </a:extLst>
          </p:cNvPr>
          <p:cNvSpPr>
            <a:spLocks noGrp="1"/>
          </p:cNvSpPr>
          <p:nvPr>
            <p:ph type="title"/>
          </p:nvPr>
        </p:nvSpPr>
        <p:spPr>
          <a:xfrm>
            <a:off x="308811" y="268036"/>
            <a:ext cx="10515600" cy="826001"/>
          </a:xfrm>
        </p:spPr>
        <p:txBody>
          <a:bodyPr>
            <a:normAutofit/>
          </a:bodyPr>
          <a:lstStyle/>
          <a:p>
            <a:r>
              <a:rPr lang="en-US" sz="3600" b="1" dirty="0">
                <a:solidFill>
                  <a:schemeClr val="accent1">
                    <a:lumMod val="75000"/>
                  </a:schemeClr>
                </a:solidFill>
                <a:latin typeface="Comic Sans MS" panose="030F0702030302020204" pitchFamily="66" charset="0"/>
              </a:rPr>
              <a:t>Introduction</a:t>
            </a:r>
          </a:p>
        </p:txBody>
      </p:sp>
      <p:sp>
        <p:nvSpPr>
          <p:cNvPr id="3" name="Content Placeholder 2">
            <a:extLst>
              <a:ext uri="{FF2B5EF4-FFF2-40B4-BE49-F238E27FC236}">
                <a16:creationId xmlns:a16="http://schemas.microsoft.com/office/drawing/2014/main" id="{6F45D97A-B21E-E7EB-9D15-67207641734F}"/>
              </a:ext>
            </a:extLst>
          </p:cNvPr>
          <p:cNvSpPr>
            <a:spLocks noGrp="1"/>
          </p:cNvSpPr>
          <p:nvPr>
            <p:ph idx="1"/>
          </p:nvPr>
        </p:nvSpPr>
        <p:spPr>
          <a:xfrm>
            <a:off x="646289" y="1094037"/>
            <a:ext cx="9766077" cy="4351338"/>
          </a:xfrm>
        </p:spPr>
        <p:txBody>
          <a:bodyPr>
            <a:normAutofit/>
          </a:bodyPr>
          <a:lstStyle/>
          <a:p>
            <a:pPr marL="0" indent="0" algn="just">
              <a:buNone/>
            </a:pPr>
            <a:r>
              <a:rPr lang="en-US" sz="2400" dirty="0">
                <a:latin typeface="Comic Sans MS" panose="030F0702030302020204" pitchFamily="66" charset="0"/>
              </a:rPr>
              <a:t>1495 : </a:t>
            </a:r>
            <a:r>
              <a:rPr lang="en-US" sz="2400" dirty="0">
                <a:solidFill>
                  <a:srgbClr val="0070C0"/>
                </a:solidFill>
                <a:latin typeface="Comic Sans MS" panose="030F0702030302020204" pitchFamily="66" charset="0"/>
              </a:rPr>
              <a:t>Leonardo DaVinci </a:t>
            </a:r>
            <a:r>
              <a:rPr lang="en-US" sz="2400" dirty="0">
                <a:latin typeface="Comic Sans MS" panose="030F0702030302020204" pitchFamily="66" charset="0"/>
              </a:rPr>
              <a:t>designs a mechanical device that looks like an armored knight. The mechanisms inside “Leonardo’s robot” are designed to make the knight move as if there was a real person inside.</a:t>
            </a:r>
          </a:p>
          <a:p>
            <a:pPr marL="0" indent="0" algn="just">
              <a:buNone/>
            </a:pPr>
            <a:endParaRPr lang="en-US" sz="2400" dirty="0">
              <a:latin typeface="Comic Sans MS" panose="030F0702030302020204" pitchFamily="66" charset="0"/>
            </a:endParaRPr>
          </a:p>
          <a:p>
            <a:pPr marL="0" indent="0" algn="just">
              <a:buNone/>
            </a:pPr>
            <a:r>
              <a:rPr lang="en-US" sz="2400" dirty="0">
                <a:latin typeface="Comic Sans MS" panose="030F0702030302020204" pitchFamily="66" charset="0"/>
              </a:rPr>
              <a:t>1920 : </a:t>
            </a:r>
            <a:r>
              <a:rPr lang="en-US" sz="2400" dirty="0">
                <a:solidFill>
                  <a:srgbClr val="0070C0"/>
                </a:solidFill>
                <a:latin typeface="Comic Sans MS" panose="030F0702030302020204" pitchFamily="66" charset="0"/>
              </a:rPr>
              <a:t>Czechoslovakian</a:t>
            </a:r>
            <a:r>
              <a:rPr lang="en-US" sz="2400" dirty="0">
                <a:latin typeface="Comic Sans MS" panose="030F0702030302020204" pitchFamily="66" charset="0"/>
              </a:rPr>
              <a:t> playwright </a:t>
            </a:r>
            <a:r>
              <a:rPr lang="en-US" sz="2400" dirty="0">
                <a:solidFill>
                  <a:srgbClr val="0070C0"/>
                </a:solidFill>
                <a:latin typeface="Comic Sans MS" panose="030F0702030302020204" pitchFamily="66" charset="0"/>
              </a:rPr>
              <a:t>Karel Capek </a:t>
            </a:r>
            <a:r>
              <a:rPr lang="en-US" sz="2400" dirty="0">
                <a:latin typeface="Comic Sans MS" panose="030F0702030302020204" pitchFamily="66" charset="0"/>
              </a:rPr>
              <a:t>introduces the word robot in the play “</a:t>
            </a:r>
            <a:r>
              <a:rPr lang="en-US" sz="2400" dirty="0">
                <a:solidFill>
                  <a:srgbClr val="0070C0"/>
                </a:solidFill>
                <a:latin typeface="Comic Sans MS" panose="030F0702030302020204" pitchFamily="66" charset="0"/>
              </a:rPr>
              <a:t>R.U.R- Rossum’s Universal Robots”</a:t>
            </a:r>
            <a:r>
              <a:rPr lang="en-US" sz="2400" dirty="0">
                <a:latin typeface="Comic Sans MS" panose="030F0702030302020204" pitchFamily="66" charset="0"/>
              </a:rPr>
              <a:t>. The word robot comes from Czech word “</a:t>
            </a:r>
            <a:r>
              <a:rPr lang="en-US" sz="2400" dirty="0" err="1">
                <a:solidFill>
                  <a:srgbClr val="0070C0"/>
                </a:solidFill>
                <a:latin typeface="Comic Sans MS" panose="030F0702030302020204" pitchFamily="66" charset="0"/>
              </a:rPr>
              <a:t>robota</a:t>
            </a:r>
            <a:r>
              <a:rPr lang="en-US" sz="2400" dirty="0">
                <a:latin typeface="Comic Sans MS" panose="030F0702030302020204" pitchFamily="66" charset="0"/>
              </a:rPr>
              <a:t>” which means forced labor.</a:t>
            </a:r>
          </a:p>
          <a:p>
            <a:pPr marL="0" indent="0" algn="just">
              <a:buNone/>
            </a:pPr>
            <a:endParaRPr lang="en-US" sz="2400" dirty="0">
              <a:latin typeface="Comic Sans MS" panose="030F0702030302020204" pitchFamily="66" charset="0"/>
            </a:endParaRPr>
          </a:p>
          <a:p>
            <a:pPr marL="0" indent="0" algn="just">
              <a:buNone/>
            </a:pPr>
            <a:r>
              <a:rPr lang="en-US" sz="2400" dirty="0">
                <a:latin typeface="Comic Sans MS" panose="030F0702030302020204" pitchFamily="66" charset="0"/>
              </a:rPr>
              <a:t>1942: </a:t>
            </a:r>
            <a:r>
              <a:rPr lang="en-US" sz="2400" dirty="0" err="1">
                <a:solidFill>
                  <a:srgbClr val="0070C0"/>
                </a:solidFill>
                <a:latin typeface="Comic Sans MS" panose="030F0702030302020204" pitchFamily="66" charset="0"/>
              </a:rPr>
              <a:t>Issac</a:t>
            </a:r>
            <a:r>
              <a:rPr lang="en-US" sz="2400" dirty="0">
                <a:solidFill>
                  <a:srgbClr val="0070C0"/>
                </a:solidFill>
                <a:latin typeface="Comic Sans MS" panose="030F0702030302020204" pitchFamily="66" charset="0"/>
              </a:rPr>
              <a:t> Asimov </a:t>
            </a:r>
            <a:r>
              <a:rPr lang="en-US" sz="2400" dirty="0">
                <a:latin typeface="Comic Sans MS" panose="030F0702030302020204" pitchFamily="66" charset="0"/>
              </a:rPr>
              <a:t>publishes </a:t>
            </a:r>
            <a:r>
              <a:rPr lang="en-US" sz="2400" dirty="0">
                <a:solidFill>
                  <a:srgbClr val="0070C0"/>
                </a:solidFill>
                <a:latin typeface="Comic Sans MS" panose="030F0702030302020204" pitchFamily="66" charset="0"/>
              </a:rPr>
              <a:t>Runaround</a:t>
            </a:r>
            <a:r>
              <a:rPr lang="en-US" sz="2400" dirty="0">
                <a:latin typeface="Comic Sans MS" panose="030F0702030302020204" pitchFamily="66" charset="0"/>
              </a:rPr>
              <a:t>, in which he defines the </a:t>
            </a:r>
            <a:r>
              <a:rPr lang="en-US" sz="2400" dirty="0">
                <a:solidFill>
                  <a:srgbClr val="0070C0"/>
                </a:solidFill>
                <a:latin typeface="Comic Sans MS" panose="030F0702030302020204" pitchFamily="66" charset="0"/>
              </a:rPr>
              <a:t>Three Laws of Robotics</a:t>
            </a:r>
            <a:r>
              <a:rPr lang="en-US" sz="2400" dirty="0">
                <a:latin typeface="Comic Sans MS" panose="030F0702030302020204" pitchFamily="66" charset="0"/>
              </a:rPr>
              <a:t>.  </a:t>
            </a:r>
          </a:p>
        </p:txBody>
      </p:sp>
      <p:sp>
        <p:nvSpPr>
          <p:cNvPr id="5" name="Slide Number Placeholder 4">
            <a:extLst>
              <a:ext uri="{FF2B5EF4-FFF2-40B4-BE49-F238E27FC236}">
                <a16:creationId xmlns:a16="http://schemas.microsoft.com/office/drawing/2014/main" id="{87897DFF-EDC1-DC63-AB5C-634A81DF301E}"/>
              </a:ext>
            </a:extLst>
          </p:cNvPr>
          <p:cNvSpPr>
            <a:spLocks noGrp="1"/>
          </p:cNvSpPr>
          <p:nvPr>
            <p:ph type="sldNum" sz="quarter" idx="12"/>
          </p:nvPr>
        </p:nvSpPr>
        <p:spPr/>
        <p:txBody>
          <a:bodyPr/>
          <a:lstStyle/>
          <a:p>
            <a:fld id="{F04FB3ED-50AA-4175-A868-3E4365A279BA}" type="slidenum">
              <a:rPr lang="en-US" smtClean="0"/>
              <a:t>3</a:t>
            </a:fld>
            <a:endParaRPr lang="en-US"/>
          </a:p>
        </p:txBody>
      </p:sp>
      <p:pic>
        <p:nvPicPr>
          <p:cNvPr id="7" name="Picture 6">
            <a:extLst>
              <a:ext uri="{FF2B5EF4-FFF2-40B4-BE49-F238E27FC236}">
                <a16:creationId xmlns:a16="http://schemas.microsoft.com/office/drawing/2014/main" id="{11A21220-B14D-D1D1-4644-14516112273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889" b="90222" l="9778" r="89778">
                        <a14:foregroundMark x1="46222" y1="87111" x2="46222" y2="90222"/>
                        <a14:foregroundMark x1="41778" y1="9333" x2="44889" y2="11556"/>
                        <a14:foregroundMark x1="63556" y1="18222" x2="62222" y2="29333"/>
                        <a14:foregroundMark x1="63556" y1="23111" x2="62667" y2="29333"/>
                        <a14:foregroundMark x1="64000" y1="87556" x2="56889" y2="90222"/>
                      </a14:backgroundRemoval>
                    </a14:imgEffect>
                  </a14:imgLayer>
                </a14:imgProps>
              </a:ext>
              <a:ext uri="{28A0092B-C50C-407E-A947-70E740481C1C}">
                <a14:useLocalDpi xmlns:a14="http://schemas.microsoft.com/office/drawing/2010/main" val="0"/>
              </a:ext>
            </a:extLst>
          </a:blip>
          <a:stretch>
            <a:fillRect/>
          </a:stretch>
        </p:blipFill>
        <p:spPr>
          <a:xfrm>
            <a:off x="10412366" y="933449"/>
            <a:ext cx="2143125" cy="2143125"/>
          </a:xfrm>
          <a:prstGeom prst="rect">
            <a:avLst/>
          </a:prstGeom>
        </p:spPr>
      </p:pic>
    </p:spTree>
    <p:extLst>
      <p:ext uri="{BB962C8B-B14F-4D97-AF65-F5344CB8AC3E}">
        <p14:creationId xmlns:p14="http://schemas.microsoft.com/office/powerpoint/2010/main" val="2148100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54F9A-B600-67CB-B4FB-ACD5B3984153}"/>
              </a:ext>
            </a:extLst>
          </p:cNvPr>
          <p:cNvSpPr>
            <a:spLocks noGrp="1"/>
          </p:cNvSpPr>
          <p:nvPr>
            <p:ph type="title"/>
          </p:nvPr>
        </p:nvSpPr>
        <p:spPr>
          <a:xfrm>
            <a:off x="308811" y="268036"/>
            <a:ext cx="10515600" cy="826001"/>
          </a:xfrm>
        </p:spPr>
        <p:txBody>
          <a:bodyPr>
            <a:normAutofit/>
          </a:bodyPr>
          <a:lstStyle/>
          <a:p>
            <a:r>
              <a:rPr lang="en-US" sz="3600" dirty="0">
                <a:solidFill>
                  <a:schemeClr val="accent1">
                    <a:lumMod val="75000"/>
                  </a:schemeClr>
                </a:solidFill>
                <a:latin typeface="Comic Sans MS" panose="030F0702030302020204" pitchFamily="66" charset="0"/>
              </a:rPr>
              <a:t>Introduction</a:t>
            </a:r>
          </a:p>
        </p:txBody>
      </p:sp>
      <p:sp>
        <p:nvSpPr>
          <p:cNvPr id="3" name="Content Placeholder 2">
            <a:extLst>
              <a:ext uri="{FF2B5EF4-FFF2-40B4-BE49-F238E27FC236}">
                <a16:creationId xmlns:a16="http://schemas.microsoft.com/office/drawing/2014/main" id="{6F45D97A-B21E-E7EB-9D15-67207641734F}"/>
              </a:ext>
            </a:extLst>
          </p:cNvPr>
          <p:cNvSpPr>
            <a:spLocks noGrp="1"/>
          </p:cNvSpPr>
          <p:nvPr>
            <p:ph idx="1"/>
          </p:nvPr>
        </p:nvSpPr>
        <p:spPr>
          <a:xfrm>
            <a:off x="590306" y="1542549"/>
            <a:ext cx="10515600" cy="4351338"/>
          </a:xfrm>
        </p:spPr>
        <p:txBody>
          <a:bodyPr>
            <a:normAutofit lnSpcReduction="10000"/>
          </a:bodyPr>
          <a:lstStyle/>
          <a:p>
            <a:pPr marL="0" indent="0">
              <a:buNone/>
            </a:pPr>
            <a:r>
              <a:rPr lang="en-US" sz="2400" dirty="0">
                <a:latin typeface="Comic Sans MS" panose="030F0702030302020204" pitchFamily="66" charset="0"/>
              </a:rPr>
              <a:t>1951 : In </a:t>
            </a:r>
            <a:r>
              <a:rPr lang="en-US" sz="2400" dirty="0">
                <a:solidFill>
                  <a:srgbClr val="0070C0"/>
                </a:solidFill>
                <a:latin typeface="Comic Sans MS" panose="030F0702030302020204" pitchFamily="66" charset="0"/>
              </a:rPr>
              <a:t>France, Raymond Goertz </a:t>
            </a:r>
            <a:r>
              <a:rPr lang="en-US" sz="2400" dirty="0">
                <a:latin typeface="Comic Sans MS" panose="030F0702030302020204" pitchFamily="66" charset="0"/>
              </a:rPr>
              <a:t>designs the </a:t>
            </a:r>
            <a:r>
              <a:rPr lang="en-US" sz="2400" dirty="0">
                <a:solidFill>
                  <a:srgbClr val="0070C0"/>
                </a:solidFill>
                <a:latin typeface="Comic Sans MS" panose="030F0702030302020204" pitchFamily="66" charset="0"/>
              </a:rPr>
              <a:t>first teleoperated articulated arm</a:t>
            </a:r>
            <a:r>
              <a:rPr lang="en-US" sz="2400" dirty="0">
                <a:solidFill>
                  <a:srgbClr val="FF0000"/>
                </a:solidFill>
                <a:latin typeface="Comic Sans MS" panose="030F0702030302020204" pitchFamily="66" charset="0"/>
              </a:rPr>
              <a:t> </a:t>
            </a:r>
            <a:r>
              <a:rPr lang="en-US" sz="2400" dirty="0">
                <a:latin typeface="Comic Sans MS" panose="030F0702030302020204" pitchFamily="66" charset="0"/>
              </a:rPr>
              <a:t>for the </a:t>
            </a:r>
            <a:r>
              <a:rPr lang="en-US" sz="2400" dirty="0">
                <a:solidFill>
                  <a:srgbClr val="0070C0"/>
                </a:solidFill>
                <a:latin typeface="Comic Sans MS" panose="030F0702030302020204" pitchFamily="66" charset="0"/>
              </a:rPr>
              <a:t>ATOMIC ENERGY COMMISSION</a:t>
            </a:r>
            <a:r>
              <a:rPr lang="en-US" sz="2400" dirty="0">
                <a:latin typeface="Comic Sans MS" panose="030F0702030302020204" pitchFamily="66" charset="0"/>
              </a:rPr>
              <a:t>. This is generally regarded as the major milestone in force feedback </a:t>
            </a:r>
          </a:p>
          <a:p>
            <a:pPr marL="0" indent="0">
              <a:buNone/>
            </a:pPr>
            <a:r>
              <a:rPr lang="en-US" sz="2400" dirty="0">
                <a:latin typeface="Comic Sans MS" panose="030F0702030302020204" pitchFamily="66" charset="0"/>
              </a:rPr>
              <a:t>technology</a:t>
            </a:r>
            <a:r>
              <a:rPr lang="en-US" sz="1800" b="0" i="0" dirty="0">
                <a:solidFill>
                  <a:srgbClr val="002060"/>
                </a:solidFill>
                <a:effectLst/>
                <a:latin typeface="Comic Sans MS" panose="030F0702030302020204" pitchFamily="66" charset="0"/>
              </a:rPr>
              <a:t> (</a:t>
            </a:r>
            <a:r>
              <a:rPr lang="en-US" sz="2000" b="0" i="0" dirty="0">
                <a:solidFill>
                  <a:srgbClr val="002060"/>
                </a:solidFill>
                <a:effectLst/>
                <a:latin typeface="Comic Sans MS" panose="030F0702030302020204" pitchFamily="66" charset="0"/>
              </a:rPr>
              <a:t>Force feedback devices use motors to manipulate the movement of an item held by the user</a:t>
            </a:r>
            <a:r>
              <a:rPr lang="en-US" sz="2000" dirty="0">
                <a:solidFill>
                  <a:srgbClr val="002060"/>
                </a:solidFill>
                <a:latin typeface="Comic Sans MS" panose="030F0702030302020204" pitchFamily="66" charset="0"/>
              </a:rPr>
              <a:t>).</a:t>
            </a:r>
          </a:p>
          <a:p>
            <a:pPr marL="0" indent="0">
              <a:buNone/>
            </a:pPr>
            <a:endParaRPr lang="en-US" sz="2400" dirty="0">
              <a:latin typeface="Comic Sans MS" panose="030F0702030302020204" pitchFamily="66" charset="0"/>
            </a:endParaRPr>
          </a:p>
          <a:p>
            <a:pPr marL="0" indent="0">
              <a:buNone/>
            </a:pPr>
            <a:r>
              <a:rPr lang="en-US" sz="2400" dirty="0">
                <a:latin typeface="Comic Sans MS" panose="030F0702030302020204" pitchFamily="66" charset="0"/>
              </a:rPr>
              <a:t>1954 : </a:t>
            </a:r>
            <a:r>
              <a:rPr lang="en-US" sz="2400" dirty="0">
                <a:solidFill>
                  <a:srgbClr val="0070C0"/>
                </a:solidFill>
                <a:latin typeface="Comic Sans MS" panose="030F0702030302020204" pitchFamily="66" charset="0"/>
              </a:rPr>
              <a:t>George </a:t>
            </a:r>
            <a:r>
              <a:rPr lang="en-US" sz="2400" dirty="0" err="1">
                <a:solidFill>
                  <a:srgbClr val="0070C0"/>
                </a:solidFill>
                <a:latin typeface="Comic Sans MS" panose="030F0702030302020204" pitchFamily="66" charset="0"/>
              </a:rPr>
              <a:t>Devol</a:t>
            </a:r>
            <a:r>
              <a:rPr lang="en-US" sz="2400" dirty="0">
                <a:solidFill>
                  <a:srgbClr val="0070C0"/>
                </a:solidFill>
                <a:latin typeface="Comic Sans MS" panose="030F0702030302020204" pitchFamily="66" charset="0"/>
              </a:rPr>
              <a:t> </a:t>
            </a:r>
            <a:r>
              <a:rPr lang="en-US" sz="2400" dirty="0">
                <a:latin typeface="Comic Sans MS" panose="030F0702030302020204" pitchFamily="66" charset="0"/>
              </a:rPr>
              <a:t>designs </a:t>
            </a:r>
            <a:r>
              <a:rPr lang="en-US" sz="2400" dirty="0">
                <a:solidFill>
                  <a:srgbClr val="0070C0"/>
                </a:solidFill>
                <a:latin typeface="Comic Sans MS" panose="030F0702030302020204" pitchFamily="66" charset="0"/>
              </a:rPr>
              <a:t>the first programmable robot </a:t>
            </a:r>
            <a:r>
              <a:rPr lang="en-US" sz="2400" dirty="0">
                <a:latin typeface="Comic Sans MS" panose="030F0702030302020204" pitchFamily="66" charset="0"/>
              </a:rPr>
              <a:t>and coins the </a:t>
            </a:r>
          </a:p>
          <a:p>
            <a:pPr marL="0" indent="0">
              <a:buNone/>
            </a:pPr>
            <a:r>
              <a:rPr lang="en-US" sz="2400" dirty="0">
                <a:latin typeface="Comic Sans MS" panose="030F0702030302020204" pitchFamily="66" charset="0"/>
              </a:rPr>
              <a:t>Term </a:t>
            </a:r>
            <a:r>
              <a:rPr lang="en-US" sz="2400" dirty="0">
                <a:solidFill>
                  <a:srgbClr val="0070C0"/>
                </a:solidFill>
                <a:latin typeface="Comic Sans MS" panose="030F0702030302020204" pitchFamily="66" charset="0"/>
              </a:rPr>
              <a:t>Universal Automation</a:t>
            </a:r>
            <a:r>
              <a:rPr lang="en-US" sz="2400" dirty="0">
                <a:latin typeface="Comic Sans MS" panose="030F0702030302020204" pitchFamily="66" charset="0"/>
              </a:rPr>
              <a:t>, planting the seed for the name of his future company </a:t>
            </a:r>
            <a:r>
              <a:rPr lang="en-US" sz="2400" dirty="0" err="1">
                <a:solidFill>
                  <a:srgbClr val="0070C0"/>
                </a:solidFill>
                <a:latin typeface="Comic Sans MS" panose="030F0702030302020204" pitchFamily="66" charset="0"/>
              </a:rPr>
              <a:t>Unimation</a:t>
            </a:r>
            <a:r>
              <a:rPr lang="en-US" sz="2400" dirty="0">
                <a:latin typeface="Comic Sans MS" panose="030F0702030302020204" pitchFamily="66" charset="0"/>
              </a:rPr>
              <a:t>.</a:t>
            </a:r>
          </a:p>
          <a:p>
            <a:pPr marL="0" indent="0">
              <a:buNone/>
            </a:pPr>
            <a:endParaRPr lang="en-US" sz="2400" dirty="0">
              <a:latin typeface="Comic Sans MS" panose="030F0702030302020204" pitchFamily="66" charset="0"/>
            </a:endParaRPr>
          </a:p>
          <a:p>
            <a:pPr marL="0" indent="0">
              <a:buNone/>
            </a:pPr>
            <a:r>
              <a:rPr lang="en-US" sz="2400" dirty="0">
                <a:solidFill>
                  <a:srgbClr val="002060"/>
                </a:solidFill>
                <a:latin typeface="Comic Sans MS" panose="030F0702030302020204" pitchFamily="66" charset="0"/>
              </a:rPr>
              <a:t>Articulated  = produced</a:t>
            </a:r>
          </a:p>
        </p:txBody>
      </p:sp>
      <p:sp>
        <p:nvSpPr>
          <p:cNvPr id="5" name="Slide Number Placeholder 4">
            <a:extLst>
              <a:ext uri="{FF2B5EF4-FFF2-40B4-BE49-F238E27FC236}">
                <a16:creationId xmlns:a16="http://schemas.microsoft.com/office/drawing/2014/main" id="{87897DFF-EDC1-DC63-AB5C-634A81DF301E}"/>
              </a:ext>
            </a:extLst>
          </p:cNvPr>
          <p:cNvSpPr>
            <a:spLocks noGrp="1"/>
          </p:cNvSpPr>
          <p:nvPr>
            <p:ph type="sldNum" sz="quarter" idx="12"/>
          </p:nvPr>
        </p:nvSpPr>
        <p:spPr/>
        <p:txBody>
          <a:bodyPr/>
          <a:lstStyle/>
          <a:p>
            <a:fld id="{F04FB3ED-50AA-4175-A868-3E4365A279BA}" type="slidenum">
              <a:rPr lang="en-US" smtClean="0"/>
              <a:t>4</a:t>
            </a:fld>
            <a:endParaRPr lang="en-US" dirty="0"/>
          </a:p>
        </p:txBody>
      </p:sp>
      <p:pic>
        <p:nvPicPr>
          <p:cNvPr id="7" name="Picture 6">
            <a:extLst>
              <a:ext uri="{FF2B5EF4-FFF2-40B4-BE49-F238E27FC236}">
                <a16:creationId xmlns:a16="http://schemas.microsoft.com/office/drawing/2014/main" id="{11A21220-B14D-D1D1-4644-14516112273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889" b="90222" l="9778" r="89778">
                        <a14:foregroundMark x1="46222" y1="87111" x2="46222" y2="90222"/>
                        <a14:foregroundMark x1="41778" y1="9333" x2="44889" y2="11556"/>
                        <a14:foregroundMark x1="63556" y1="18222" x2="62222" y2="29333"/>
                        <a14:foregroundMark x1="63556" y1="23111" x2="62667" y2="29333"/>
                        <a14:foregroundMark x1="64000" y1="87556" x2="56889" y2="90222"/>
                      </a14:backgroundRemoval>
                    </a14:imgEffect>
                  </a14:imgLayer>
                </a14:imgProps>
              </a:ext>
              <a:ext uri="{28A0092B-C50C-407E-A947-70E740481C1C}">
                <a14:useLocalDpi xmlns:a14="http://schemas.microsoft.com/office/drawing/2010/main" val="0"/>
              </a:ext>
            </a:extLst>
          </a:blip>
          <a:stretch>
            <a:fillRect/>
          </a:stretch>
        </p:blipFill>
        <p:spPr>
          <a:xfrm>
            <a:off x="10412366" y="933449"/>
            <a:ext cx="2143125" cy="2143125"/>
          </a:xfrm>
          <a:prstGeom prst="rect">
            <a:avLst/>
          </a:prstGeom>
        </p:spPr>
      </p:pic>
    </p:spTree>
    <p:extLst>
      <p:ext uri="{BB962C8B-B14F-4D97-AF65-F5344CB8AC3E}">
        <p14:creationId xmlns:p14="http://schemas.microsoft.com/office/powerpoint/2010/main" val="1097742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5F3BA9-A435-2984-2101-A10CF0D41521}"/>
              </a:ext>
            </a:extLst>
          </p:cNvPr>
          <p:cNvSpPr>
            <a:spLocks noGrp="1"/>
          </p:cNvSpPr>
          <p:nvPr>
            <p:ph idx="1"/>
          </p:nvPr>
        </p:nvSpPr>
        <p:spPr>
          <a:xfrm>
            <a:off x="653143" y="1031078"/>
            <a:ext cx="10700657" cy="4697163"/>
          </a:xfrm>
        </p:spPr>
        <p:txBody>
          <a:bodyPr>
            <a:normAutofit/>
          </a:bodyPr>
          <a:lstStyle/>
          <a:p>
            <a:pPr algn="just"/>
            <a:r>
              <a:rPr lang="en-US" sz="2400" dirty="0">
                <a:latin typeface="Comic Sans MS" panose="030F0702030302020204" pitchFamily="66" charset="0"/>
              </a:rPr>
              <a:t>The </a:t>
            </a:r>
            <a:r>
              <a:rPr lang="en-US" sz="2400" dirty="0">
                <a:solidFill>
                  <a:srgbClr val="0070C0"/>
                </a:solidFill>
                <a:latin typeface="Comic Sans MS" panose="030F0702030302020204" pitchFamily="66" charset="0"/>
              </a:rPr>
              <a:t>Robotic Industries Association (RIA) </a:t>
            </a:r>
            <a:r>
              <a:rPr lang="en-US" sz="2400" dirty="0">
                <a:latin typeface="Comic Sans MS" panose="030F0702030302020204" pitchFamily="66" charset="0"/>
              </a:rPr>
              <a:t>defines a robot as a reprogrammable, multifunctional manipulator designed to move material, parts, tools, or specialized devices through variable programmed motions for the performance of a variety of tasks(1980).</a:t>
            </a:r>
          </a:p>
          <a:p>
            <a:pPr marL="0" indent="0" algn="just">
              <a:buNone/>
            </a:pPr>
            <a:endParaRPr lang="en-US" sz="2400" dirty="0">
              <a:latin typeface="Comic Sans MS" panose="030F0702030302020204" pitchFamily="66" charset="0"/>
            </a:endParaRPr>
          </a:p>
          <a:p>
            <a:pPr algn="just"/>
            <a:r>
              <a:rPr lang="en-US" sz="2400" dirty="0">
                <a:latin typeface="Comic Sans MS" panose="030F0702030302020204" pitchFamily="66" charset="0"/>
              </a:rPr>
              <a:t>The branch of technology that deals with the design, construction, operation, and application of robots, as well as computer systems for their control, sensory feedback, and information processing is </a:t>
            </a:r>
            <a:r>
              <a:rPr lang="en-US" sz="2400" b="1" dirty="0">
                <a:latin typeface="Comic Sans MS" panose="030F0702030302020204" pitchFamily="66" charset="0"/>
              </a:rPr>
              <a:t>ROBOTICS</a:t>
            </a:r>
            <a:r>
              <a:rPr lang="en-US" sz="2400" dirty="0">
                <a:latin typeface="Comic Sans MS" panose="030F0702030302020204" pitchFamily="66" charset="0"/>
              </a:rPr>
              <a:t>.</a:t>
            </a:r>
          </a:p>
          <a:p>
            <a:pPr marL="0" indent="0" algn="just">
              <a:buNone/>
            </a:pPr>
            <a:endParaRPr lang="en-US" sz="2400" dirty="0">
              <a:latin typeface="Comic Sans MS" panose="030F0702030302020204" pitchFamily="66" charset="0"/>
            </a:endParaRPr>
          </a:p>
          <a:p>
            <a:pPr algn="just"/>
            <a:r>
              <a:rPr lang="en-US" sz="2400" dirty="0">
                <a:latin typeface="Comic Sans MS" panose="030F0702030302020204" pitchFamily="66" charset="0"/>
              </a:rPr>
              <a:t>ROBOTICS is a combination Computer Science, Mechanical Engineering,  Electronics Engineering</a:t>
            </a:r>
          </a:p>
          <a:p>
            <a:pPr algn="just"/>
            <a:endParaRPr lang="en-US" sz="2400" dirty="0">
              <a:latin typeface="Comic Sans MS" panose="030F0702030302020204" pitchFamily="66" charset="0"/>
            </a:endParaRPr>
          </a:p>
          <a:p>
            <a:pPr marL="0" indent="0" algn="just">
              <a:buNone/>
            </a:pPr>
            <a:endParaRPr lang="en-US" sz="2400" dirty="0">
              <a:latin typeface="Comic Sans MS" panose="030F0702030302020204" pitchFamily="66" charset="0"/>
            </a:endParaRPr>
          </a:p>
          <a:p>
            <a:pPr marL="0" indent="0">
              <a:buNone/>
            </a:pPr>
            <a:endParaRPr lang="en-US" sz="2400" dirty="0">
              <a:latin typeface="Comic Sans MS" panose="030F0702030302020204" pitchFamily="66" charset="0"/>
            </a:endParaRPr>
          </a:p>
          <a:p>
            <a:pPr marL="0" indent="0">
              <a:buNone/>
            </a:pPr>
            <a:endParaRPr lang="en-US" sz="2600" dirty="0">
              <a:latin typeface="Comic Sans MS" panose="030F0702030302020204" pitchFamily="66" charset="0"/>
            </a:endParaRPr>
          </a:p>
        </p:txBody>
      </p:sp>
      <p:sp>
        <p:nvSpPr>
          <p:cNvPr id="4" name="Title 1">
            <a:extLst>
              <a:ext uri="{FF2B5EF4-FFF2-40B4-BE49-F238E27FC236}">
                <a16:creationId xmlns:a16="http://schemas.microsoft.com/office/drawing/2014/main" id="{EE691DE3-CD2B-E017-4A5C-E76D8996F66F}"/>
              </a:ext>
            </a:extLst>
          </p:cNvPr>
          <p:cNvSpPr>
            <a:spLocks noGrp="1"/>
          </p:cNvSpPr>
          <p:nvPr>
            <p:ph type="title"/>
          </p:nvPr>
        </p:nvSpPr>
        <p:spPr>
          <a:xfrm>
            <a:off x="308811" y="268036"/>
            <a:ext cx="10515600" cy="826001"/>
          </a:xfrm>
        </p:spPr>
        <p:txBody>
          <a:bodyPr>
            <a:normAutofit/>
          </a:bodyPr>
          <a:lstStyle/>
          <a:p>
            <a:r>
              <a:rPr lang="en-US" sz="3600" dirty="0">
                <a:solidFill>
                  <a:schemeClr val="accent1">
                    <a:lumMod val="75000"/>
                  </a:schemeClr>
                </a:solidFill>
                <a:latin typeface="Comic Sans MS" panose="030F0702030302020204" pitchFamily="66" charset="0"/>
              </a:rPr>
              <a:t>Robot</a:t>
            </a:r>
          </a:p>
        </p:txBody>
      </p:sp>
      <p:sp>
        <p:nvSpPr>
          <p:cNvPr id="6" name="Slide Number Placeholder 5">
            <a:extLst>
              <a:ext uri="{FF2B5EF4-FFF2-40B4-BE49-F238E27FC236}">
                <a16:creationId xmlns:a16="http://schemas.microsoft.com/office/drawing/2014/main" id="{FC0B51E3-65EE-1A7A-3359-574C0E86C133}"/>
              </a:ext>
            </a:extLst>
          </p:cNvPr>
          <p:cNvSpPr>
            <a:spLocks noGrp="1"/>
          </p:cNvSpPr>
          <p:nvPr>
            <p:ph type="sldNum" sz="quarter" idx="12"/>
          </p:nvPr>
        </p:nvSpPr>
        <p:spPr/>
        <p:txBody>
          <a:bodyPr/>
          <a:lstStyle/>
          <a:p>
            <a:fld id="{F04FB3ED-50AA-4175-A868-3E4365A279BA}" type="slidenum">
              <a:rPr lang="en-US" smtClean="0"/>
              <a:t>5</a:t>
            </a:fld>
            <a:endParaRPr lang="en-US"/>
          </a:p>
        </p:txBody>
      </p:sp>
    </p:spTree>
    <p:extLst>
      <p:ext uri="{BB962C8B-B14F-4D97-AF65-F5344CB8AC3E}">
        <p14:creationId xmlns:p14="http://schemas.microsoft.com/office/powerpoint/2010/main" val="557094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A39968-7B38-3A8E-F43A-8C3AE273101D}"/>
              </a:ext>
            </a:extLst>
          </p:cNvPr>
          <p:cNvSpPr>
            <a:spLocks noGrp="1"/>
          </p:cNvSpPr>
          <p:nvPr>
            <p:ph idx="1"/>
          </p:nvPr>
        </p:nvSpPr>
        <p:spPr>
          <a:xfrm>
            <a:off x="549442" y="1253330"/>
            <a:ext cx="10804358" cy="4684625"/>
          </a:xfrm>
        </p:spPr>
        <p:txBody>
          <a:bodyPr>
            <a:normAutofit fontScale="92500" lnSpcReduction="10000"/>
          </a:bodyPr>
          <a:lstStyle/>
          <a:p>
            <a:pPr marL="0" indent="0">
              <a:buNone/>
            </a:pPr>
            <a:r>
              <a:rPr lang="en-US" sz="2600" dirty="0">
                <a:latin typeface="Comic Sans MS" panose="030F0702030302020204" pitchFamily="66" charset="0"/>
              </a:rPr>
              <a:t>There are different types of robots. But they can be divided in 2 broad </a:t>
            </a:r>
          </a:p>
          <a:p>
            <a:pPr marL="0" indent="0">
              <a:buNone/>
            </a:pPr>
            <a:r>
              <a:rPr lang="en-US" sz="2600" dirty="0">
                <a:latin typeface="Comic Sans MS" panose="030F0702030302020204" pitchFamily="66" charset="0"/>
              </a:rPr>
              <a:t>Categories.</a:t>
            </a:r>
          </a:p>
          <a:p>
            <a:pPr marL="0" indent="0">
              <a:buNone/>
            </a:pPr>
            <a:endParaRPr lang="en-US" sz="1300" dirty="0">
              <a:latin typeface="Comic Sans MS" panose="030F0702030302020204" pitchFamily="66" charset="0"/>
            </a:endParaRPr>
          </a:p>
          <a:p>
            <a:r>
              <a:rPr lang="en-US" sz="2600" dirty="0">
                <a:latin typeface="Comic Sans MS" panose="030F0702030302020204" pitchFamily="66" charset="0"/>
              </a:rPr>
              <a:t>A </a:t>
            </a:r>
            <a:r>
              <a:rPr lang="en-US" sz="2600" dirty="0">
                <a:solidFill>
                  <a:srgbClr val="0070C0"/>
                </a:solidFill>
                <a:latin typeface="Comic Sans MS" panose="030F0702030302020204" pitchFamily="66" charset="0"/>
              </a:rPr>
              <a:t>mobile robot </a:t>
            </a:r>
            <a:r>
              <a:rPr lang="en-US" sz="2600" dirty="0">
                <a:latin typeface="Comic Sans MS" panose="030F0702030302020204" pitchFamily="66" charset="0"/>
              </a:rPr>
              <a:t>is a machine controlled by software that uses sensors and other technology to identify its surroundings and</a:t>
            </a:r>
            <a:r>
              <a:rPr lang="en-US" sz="2600" dirty="0">
                <a:solidFill>
                  <a:schemeClr val="accent1">
                    <a:lumMod val="50000"/>
                  </a:schemeClr>
                </a:solidFill>
                <a:latin typeface="Comic Sans MS" panose="030F0702030302020204" pitchFamily="66" charset="0"/>
              </a:rPr>
              <a:t> move around its environment</a:t>
            </a:r>
            <a:r>
              <a:rPr lang="en-US" sz="2600" dirty="0">
                <a:latin typeface="Comic Sans MS" panose="030F0702030302020204" pitchFamily="66" charset="0"/>
              </a:rPr>
              <a:t>. It functions using a combination of artificial intelligence (AI) and physical robotic elements, such as </a:t>
            </a:r>
            <a:r>
              <a:rPr lang="en-US" sz="2600" dirty="0">
                <a:solidFill>
                  <a:schemeClr val="accent1">
                    <a:lumMod val="50000"/>
                  </a:schemeClr>
                </a:solidFill>
                <a:latin typeface="Comic Sans MS" panose="030F0702030302020204" pitchFamily="66" charset="0"/>
              </a:rPr>
              <a:t>wheels, tracks, and legs</a:t>
            </a:r>
            <a:r>
              <a:rPr lang="en-US" sz="2600" dirty="0">
                <a:latin typeface="Comic Sans MS" panose="030F0702030302020204" pitchFamily="66" charset="0"/>
              </a:rPr>
              <a:t>.</a:t>
            </a:r>
          </a:p>
          <a:p>
            <a:endParaRPr lang="en-US" sz="2600" dirty="0">
              <a:latin typeface="Comic Sans MS" panose="030F0702030302020204" pitchFamily="66" charset="0"/>
            </a:endParaRPr>
          </a:p>
          <a:p>
            <a:pPr algn="just"/>
            <a:r>
              <a:rPr lang="en-US" sz="2600" dirty="0">
                <a:latin typeface="Comic Sans MS" panose="030F0702030302020204" pitchFamily="66" charset="0"/>
              </a:rPr>
              <a:t>A </a:t>
            </a:r>
            <a:r>
              <a:rPr lang="en-US" sz="2600" dirty="0">
                <a:solidFill>
                  <a:srgbClr val="0070C0"/>
                </a:solidFill>
                <a:latin typeface="Comic Sans MS" panose="030F0702030302020204" pitchFamily="66" charset="0"/>
              </a:rPr>
              <a:t>manipulator robot </a:t>
            </a:r>
            <a:r>
              <a:rPr lang="en-US" sz="2600" dirty="0">
                <a:latin typeface="Comic Sans MS" panose="030F0702030302020204" pitchFamily="66" charset="0"/>
              </a:rPr>
              <a:t>is a reprogrammable and multifunctional mechanical device that moves materials, parts, objects, or tools through programmed motions to perform various tasks. It is composed of a series of jointed segments that form an arm-like manipulator. </a:t>
            </a:r>
            <a:r>
              <a:rPr lang="en-US" sz="2600" dirty="0">
                <a:solidFill>
                  <a:schemeClr val="accent1">
                    <a:lumMod val="50000"/>
                  </a:schemeClr>
                </a:solidFill>
                <a:latin typeface="Comic Sans MS" panose="030F0702030302020204" pitchFamily="66" charset="0"/>
              </a:rPr>
              <a:t>It is fixed and can not move around its environment.</a:t>
            </a:r>
          </a:p>
          <a:p>
            <a:endParaRPr lang="en-US" dirty="0"/>
          </a:p>
        </p:txBody>
      </p:sp>
      <p:sp>
        <p:nvSpPr>
          <p:cNvPr id="4" name="Title 1">
            <a:extLst>
              <a:ext uri="{FF2B5EF4-FFF2-40B4-BE49-F238E27FC236}">
                <a16:creationId xmlns:a16="http://schemas.microsoft.com/office/drawing/2014/main" id="{1A1DE4B8-44B3-DB02-F132-FA655B365DC4}"/>
              </a:ext>
            </a:extLst>
          </p:cNvPr>
          <p:cNvSpPr>
            <a:spLocks noGrp="1"/>
          </p:cNvSpPr>
          <p:nvPr>
            <p:ph type="title"/>
          </p:nvPr>
        </p:nvSpPr>
        <p:spPr>
          <a:xfrm>
            <a:off x="308811" y="268036"/>
            <a:ext cx="10515600" cy="826001"/>
          </a:xfrm>
        </p:spPr>
        <p:txBody>
          <a:bodyPr>
            <a:normAutofit/>
          </a:bodyPr>
          <a:lstStyle/>
          <a:p>
            <a:r>
              <a:rPr lang="en-US" sz="2800" dirty="0">
                <a:solidFill>
                  <a:schemeClr val="accent1">
                    <a:lumMod val="75000"/>
                  </a:schemeClr>
                </a:solidFill>
                <a:latin typeface="Comic Sans MS" panose="030F0702030302020204" pitchFamily="66" charset="0"/>
              </a:rPr>
              <a:t>Robot Types</a:t>
            </a:r>
          </a:p>
        </p:txBody>
      </p:sp>
      <p:sp>
        <p:nvSpPr>
          <p:cNvPr id="7" name="Slide Number Placeholder 6">
            <a:extLst>
              <a:ext uri="{FF2B5EF4-FFF2-40B4-BE49-F238E27FC236}">
                <a16:creationId xmlns:a16="http://schemas.microsoft.com/office/drawing/2014/main" id="{7D08E785-F3E0-BBF6-FEF8-093AA4AED78A}"/>
              </a:ext>
            </a:extLst>
          </p:cNvPr>
          <p:cNvSpPr>
            <a:spLocks noGrp="1"/>
          </p:cNvSpPr>
          <p:nvPr>
            <p:ph type="sldNum" sz="quarter" idx="12"/>
          </p:nvPr>
        </p:nvSpPr>
        <p:spPr/>
        <p:txBody>
          <a:bodyPr/>
          <a:lstStyle/>
          <a:p>
            <a:fld id="{F04FB3ED-50AA-4175-A868-3E4365A279BA}" type="slidenum">
              <a:rPr lang="en-US" smtClean="0"/>
              <a:t>6</a:t>
            </a:fld>
            <a:endParaRPr lang="en-US"/>
          </a:p>
        </p:txBody>
      </p:sp>
    </p:spTree>
    <p:extLst>
      <p:ext uri="{BB962C8B-B14F-4D97-AF65-F5344CB8AC3E}">
        <p14:creationId xmlns:p14="http://schemas.microsoft.com/office/powerpoint/2010/main" val="2471491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A1DE4B8-44B3-DB02-F132-FA655B365DC4}"/>
              </a:ext>
            </a:extLst>
          </p:cNvPr>
          <p:cNvSpPr>
            <a:spLocks noGrp="1"/>
          </p:cNvSpPr>
          <p:nvPr>
            <p:ph type="title"/>
          </p:nvPr>
        </p:nvSpPr>
        <p:spPr>
          <a:xfrm>
            <a:off x="308811" y="268036"/>
            <a:ext cx="10515600" cy="826001"/>
          </a:xfrm>
        </p:spPr>
        <p:txBody>
          <a:bodyPr>
            <a:normAutofit/>
          </a:bodyPr>
          <a:lstStyle/>
          <a:p>
            <a:r>
              <a:rPr lang="en-US" sz="2800" dirty="0">
                <a:solidFill>
                  <a:schemeClr val="accent1">
                    <a:lumMod val="75000"/>
                  </a:schemeClr>
                </a:solidFill>
                <a:latin typeface="Comic Sans MS" panose="030F0702030302020204" pitchFamily="66" charset="0"/>
              </a:rPr>
              <a:t>Robot Types</a:t>
            </a:r>
          </a:p>
        </p:txBody>
      </p:sp>
      <p:sp>
        <p:nvSpPr>
          <p:cNvPr id="7" name="Slide Number Placeholder 6">
            <a:extLst>
              <a:ext uri="{FF2B5EF4-FFF2-40B4-BE49-F238E27FC236}">
                <a16:creationId xmlns:a16="http://schemas.microsoft.com/office/drawing/2014/main" id="{7D08E785-F3E0-BBF6-FEF8-093AA4AED78A}"/>
              </a:ext>
            </a:extLst>
          </p:cNvPr>
          <p:cNvSpPr>
            <a:spLocks noGrp="1"/>
          </p:cNvSpPr>
          <p:nvPr>
            <p:ph type="sldNum" sz="quarter" idx="12"/>
          </p:nvPr>
        </p:nvSpPr>
        <p:spPr/>
        <p:txBody>
          <a:bodyPr/>
          <a:lstStyle/>
          <a:p>
            <a:fld id="{F04FB3ED-50AA-4175-A868-3E4365A279BA}" type="slidenum">
              <a:rPr lang="en-US" smtClean="0"/>
              <a:t>7</a:t>
            </a:fld>
            <a:endParaRPr lang="en-US"/>
          </a:p>
        </p:txBody>
      </p:sp>
      <p:pic>
        <p:nvPicPr>
          <p:cNvPr id="14" name="Content Placeholder 13">
            <a:extLst>
              <a:ext uri="{FF2B5EF4-FFF2-40B4-BE49-F238E27FC236}">
                <a16:creationId xmlns:a16="http://schemas.microsoft.com/office/drawing/2014/main" id="{3640EB7A-9E96-1DE8-5854-E55B2114C8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3654" y="1230842"/>
            <a:ext cx="2157193" cy="1399469"/>
          </a:xfrm>
        </p:spPr>
      </p:pic>
      <p:sp>
        <p:nvSpPr>
          <p:cNvPr id="17" name="TextBox 16">
            <a:extLst>
              <a:ext uri="{FF2B5EF4-FFF2-40B4-BE49-F238E27FC236}">
                <a16:creationId xmlns:a16="http://schemas.microsoft.com/office/drawing/2014/main" id="{28CE246A-5F22-3D81-8EF7-FE372321A2D7}"/>
              </a:ext>
            </a:extLst>
          </p:cNvPr>
          <p:cNvSpPr txBox="1"/>
          <p:nvPr/>
        </p:nvSpPr>
        <p:spPr>
          <a:xfrm>
            <a:off x="1569156" y="5184572"/>
            <a:ext cx="2731911" cy="523220"/>
          </a:xfrm>
          <a:prstGeom prst="rect">
            <a:avLst/>
          </a:prstGeom>
          <a:noFill/>
        </p:spPr>
        <p:txBody>
          <a:bodyPr wrap="square" rtlCol="0">
            <a:spAutoFit/>
          </a:bodyPr>
          <a:lstStyle/>
          <a:p>
            <a:pPr algn="ctr"/>
            <a:r>
              <a:rPr lang="en-US" sz="2800" dirty="0">
                <a:solidFill>
                  <a:schemeClr val="tx1">
                    <a:lumMod val="95000"/>
                    <a:lumOff val="5000"/>
                  </a:schemeClr>
                </a:solidFill>
                <a:latin typeface="Comic Sans MS" panose="030F0702030302020204" pitchFamily="66" charset="0"/>
              </a:rPr>
              <a:t>Mobile Robots</a:t>
            </a:r>
          </a:p>
        </p:txBody>
      </p:sp>
      <p:pic>
        <p:nvPicPr>
          <p:cNvPr id="19" name="Picture 18">
            <a:extLst>
              <a:ext uri="{FF2B5EF4-FFF2-40B4-BE49-F238E27FC236}">
                <a16:creationId xmlns:a16="http://schemas.microsoft.com/office/drawing/2014/main" id="{54A771E4-701B-7BC7-970F-C98D7DC44D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709" y="3083558"/>
            <a:ext cx="2962275" cy="1657776"/>
          </a:xfrm>
          <a:prstGeom prst="rect">
            <a:avLst/>
          </a:prstGeom>
        </p:spPr>
      </p:pic>
      <p:pic>
        <p:nvPicPr>
          <p:cNvPr id="21" name="Picture 20">
            <a:extLst>
              <a:ext uri="{FF2B5EF4-FFF2-40B4-BE49-F238E27FC236}">
                <a16:creationId xmlns:a16="http://schemas.microsoft.com/office/drawing/2014/main" id="{90CB700D-289E-49B0-CB5B-48C3D233BE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7468" y="1094037"/>
            <a:ext cx="2619375" cy="1743075"/>
          </a:xfrm>
          <a:prstGeom prst="rect">
            <a:avLst/>
          </a:prstGeom>
        </p:spPr>
      </p:pic>
      <p:cxnSp>
        <p:nvCxnSpPr>
          <p:cNvPr id="23" name="Straight Connector 22">
            <a:extLst>
              <a:ext uri="{FF2B5EF4-FFF2-40B4-BE49-F238E27FC236}">
                <a16:creationId xmlns:a16="http://schemas.microsoft.com/office/drawing/2014/main" id="{E69BDE7E-FB03-44AB-46C1-E14826B8CED6}"/>
              </a:ext>
            </a:extLst>
          </p:cNvPr>
          <p:cNvCxnSpPr>
            <a:cxnSpLocks/>
          </p:cNvCxnSpPr>
          <p:nvPr/>
        </p:nvCxnSpPr>
        <p:spPr>
          <a:xfrm>
            <a:off x="6479822" y="857956"/>
            <a:ext cx="0" cy="4588226"/>
          </a:xfrm>
          <a:prstGeom prst="line">
            <a:avLst/>
          </a:prstGeom>
          <a:ln w="25400"/>
        </p:spPr>
        <p:style>
          <a:lnRef idx="1">
            <a:schemeClr val="dk1"/>
          </a:lnRef>
          <a:fillRef idx="0">
            <a:schemeClr val="dk1"/>
          </a:fillRef>
          <a:effectRef idx="0">
            <a:schemeClr val="dk1"/>
          </a:effectRef>
          <a:fontRef idx="minor">
            <a:schemeClr val="tx1"/>
          </a:fontRef>
        </p:style>
      </p:cxnSp>
      <p:pic>
        <p:nvPicPr>
          <p:cNvPr id="26" name="Picture 25">
            <a:extLst>
              <a:ext uri="{FF2B5EF4-FFF2-40B4-BE49-F238E27FC236}">
                <a16:creationId xmlns:a16="http://schemas.microsoft.com/office/drawing/2014/main" id="{FBB4D7C4-F125-3DCA-288D-37F220F4B4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7695" y="1017113"/>
            <a:ext cx="4980635" cy="4133605"/>
          </a:xfrm>
          <a:prstGeom prst="rect">
            <a:avLst/>
          </a:prstGeom>
        </p:spPr>
      </p:pic>
      <p:sp>
        <p:nvSpPr>
          <p:cNvPr id="27" name="TextBox 26">
            <a:extLst>
              <a:ext uri="{FF2B5EF4-FFF2-40B4-BE49-F238E27FC236}">
                <a16:creationId xmlns:a16="http://schemas.microsoft.com/office/drawing/2014/main" id="{FA350728-7EEF-F847-269C-4275DA6B4442}"/>
              </a:ext>
            </a:extLst>
          </p:cNvPr>
          <p:cNvSpPr txBox="1"/>
          <p:nvPr/>
        </p:nvSpPr>
        <p:spPr>
          <a:xfrm>
            <a:off x="7952056" y="5317667"/>
            <a:ext cx="3600293" cy="523220"/>
          </a:xfrm>
          <a:prstGeom prst="rect">
            <a:avLst/>
          </a:prstGeom>
          <a:noFill/>
        </p:spPr>
        <p:txBody>
          <a:bodyPr wrap="square" rtlCol="0">
            <a:spAutoFit/>
          </a:bodyPr>
          <a:lstStyle/>
          <a:p>
            <a:pPr algn="ctr"/>
            <a:r>
              <a:rPr lang="en-US" sz="2800" dirty="0">
                <a:solidFill>
                  <a:schemeClr val="tx1">
                    <a:lumMod val="95000"/>
                    <a:lumOff val="5000"/>
                  </a:schemeClr>
                </a:solidFill>
                <a:latin typeface="Comic Sans MS" panose="030F0702030302020204" pitchFamily="66" charset="0"/>
              </a:rPr>
              <a:t>Manipulator Robots</a:t>
            </a:r>
          </a:p>
        </p:txBody>
      </p:sp>
    </p:spTree>
    <p:extLst>
      <p:ext uri="{BB962C8B-B14F-4D97-AF65-F5344CB8AC3E}">
        <p14:creationId xmlns:p14="http://schemas.microsoft.com/office/powerpoint/2010/main" val="4123259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291920-CC4F-49BB-0F3A-C69CB9EA22CB}"/>
              </a:ext>
            </a:extLst>
          </p:cNvPr>
          <p:cNvSpPr>
            <a:spLocks noGrp="1"/>
          </p:cNvSpPr>
          <p:nvPr>
            <p:ph idx="1"/>
          </p:nvPr>
        </p:nvSpPr>
        <p:spPr>
          <a:xfrm>
            <a:off x="693822" y="1253331"/>
            <a:ext cx="10515600" cy="4834648"/>
          </a:xfrm>
        </p:spPr>
        <p:txBody>
          <a:bodyPr>
            <a:noAutofit/>
          </a:bodyPr>
          <a:lstStyle/>
          <a:p>
            <a:pPr marL="0" indent="0">
              <a:buNone/>
            </a:pPr>
            <a:r>
              <a:rPr lang="en-US" sz="2400" dirty="0">
                <a:latin typeface="Comic Sans MS" panose="030F0702030302020204" pitchFamily="66" charset="0"/>
              </a:rPr>
              <a:t>Essential characteristics:</a:t>
            </a:r>
          </a:p>
          <a:p>
            <a:pPr marL="0" indent="0">
              <a:buNone/>
            </a:pPr>
            <a:r>
              <a:rPr lang="en-US" sz="2400" b="1" dirty="0">
                <a:latin typeface="Comic Sans MS" panose="030F0702030302020204" pitchFamily="66" charset="0"/>
              </a:rPr>
              <a:t>Sensing: </a:t>
            </a:r>
            <a:r>
              <a:rPr lang="en-US" sz="2400" dirty="0">
                <a:latin typeface="Comic Sans MS" panose="030F0702030302020204" pitchFamily="66" charset="0"/>
              </a:rPr>
              <a:t>Robot would have to be able to sense its surroundings. Light sensors (eyes), touch and pressure sensors (hands), chemical sensors (nose), hearing and sonar sensors (ears), and taste sensors (tongue) gives awareness of environment.</a:t>
            </a:r>
          </a:p>
          <a:p>
            <a:pPr marL="0" indent="0">
              <a:buNone/>
            </a:pPr>
            <a:r>
              <a:rPr lang="en-US" sz="2400" b="1" dirty="0">
                <a:latin typeface="Comic Sans MS" panose="030F0702030302020204" pitchFamily="66" charset="0"/>
              </a:rPr>
              <a:t>Movement: </a:t>
            </a:r>
            <a:r>
              <a:rPr lang="en-US" sz="2400" dirty="0">
                <a:latin typeface="Comic Sans MS" panose="030F0702030302020204" pitchFamily="66" charset="0"/>
              </a:rPr>
              <a:t>Robot needs to move around its environment. Whether rolling on wheels, walking on legs or propelling by thrusters a robot needs to move.</a:t>
            </a:r>
          </a:p>
          <a:p>
            <a:pPr marL="0" indent="0">
              <a:buNone/>
            </a:pPr>
            <a:r>
              <a:rPr lang="en-US" sz="2400" b="1" dirty="0">
                <a:latin typeface="Comic Sans MS" panose="030F0702030302020204" pitchFamily="66" charset="0"/>
              </a:rPr>
              <a:t>Energy: </a:t>
            </a:r>
            <a:r>
              <a:rPr lang="en-US" sz="2400" dirty="0">
                <a:latin typeface="Comic Sans MS" panose="030F0702030302020204" pitchFamily="66" charset="0"/>
              </a:rPr>
              <a:t>A robot needs to power itself. A robot might be solar powered, electrically powered, battery powered. </a:t>
            </a:r>
          </a:p>
          <a:p>
            <a:pPr marL="0" indent="0">
              <a:buNone/>
            </a:pPr>
            <a:r>
              <a:rPr lang="en-US" sz="2400" b="1" dirty="0">
                <a:latin typeface="Comic Sans MS" panose="030F0702030302020204" pitchFamily="66" charset="0"/>
              </a:rPr>
              <a:t>Intelligence: </a:t>
            </a:r>
            <a:r>
              <a:rPr lang="en-US" sz="2400" dirty="0">
                <a:latin typeface="Comic Sans MS" panose="030F0702030302020204" pitchFamily="66" charset="0"/>
              </a:rPr>
              <a:t>A robot needs some kind of intelligence. A programmer gives the robot its intelligence via program so that it knows what it is to do. Artificial Intelligence plays big role.</a:t>
            </a:r>
          </a:p>
        </p:txBody>
      </p:sp>
      <p:sp>
        <p:nvSpPr>
          <p:cNvPr id="4" name="Title 1">
            <a:extLst>
              <a:ext uri="{FF2B5EF4-FFF2-40B4-BE49-F238E27FC236}">
                <a16:creationId xmlns:a16="http://schemas.microsoft.com/office/drawing/2014/main" id="{237ACB16-5CA9-2796-BF9E-71D33EB607E7}"/>
              </a:ext>
            </a:extLst>
          </p:cNvPr>
          <p:cNvSpPr>
            <a:spLocks noGrp="1"/>
          </p:cNvSpPr>
          <p:nvPr>
            <p:ph type="title"/>
          </p:nvPr>
        </p:nvSpPr>
        <p:spPr>
          <a:xfrm>
            <a:off x="308811" y="268036"/>
            <a:ext cx="10515600" cy="826001"/>
          </a:xfrm>
        </p:spPr>
        <p:txBody>
          <a:bodyPr>
            <a:normAutofit/>
          </a:bodyPr>
          <a:lstStyle/>
          <a:p>
            <a:r>
              <a:rPr lang="en-US" sz="2400" dirty="0">
                <a:solidFill>
                  <a:schemeClr val="accent1">
                    <a:lumMod val="75000"/>
                  </a:schemeClr>
                </a:solidFill>
                <a:latin typeface="Comic Sans MS" panose="030F0702030302020204" pitchFamily="66" charset="0"/>
              </a:rPr>
              <a:t>Robot Characteristics</a:t>
            </a:r>
          </a:p>
        </p:txBody>
      </p:sp>
      <p:sp>
        <p:nvSpPr>
          <p:cNvPr id="2" name="Slide Number Placeholder 1">
            <a:extLst>
              <a:ext uri="{FF2B5EF4-FFF2-40B4-BE49-F238E27FC236}">
                <a16:creationId xmlns:a16="http://schemas.microsoft.com/office/drawing/2014/main" id="{E99F6691-12E6-7679-69DE-BFC6A52EBBAA}"/>
              </a:ext>
            </a:extLst>
          </p:cNvPr>
          <p:cNvSpPr>
            <a:spLocks noGrp="1"/>
          </p:cNvSpPr>
          <p:nvPr>
            <p:ph type="sldNum" sz="quarter" idx="12"/>
          </p:nvPr>
        </p:nvSpPr>
        <p:spPr/>
        <p:txBody>
          <a:bodyPr/>
          <a:lstStyle/>
          <a:p>
            <a:fld id="{F04FB3ED-50AA-4175-A868-3E4365A279BA}" type="slidenum">
              <a:rPr lang="en-US" smtClean="0"/>
              <a:t>8</a:t>
            </a:fld>
            <a:endParaRPr lang="en-US" dirty="0"/>
          </a:p>
        </p:txBody>
      </p:sp>
    </p:spTree>
    <p:extLst>
      <p:ext uri="{BB962C8B-B14F-4D97-AF65-F5344CB8AC3E}">
        <p14:creationId xmlns:p14="http://schemas.microsoft.com/office/powerpoint/2010/main" val="3488398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073CD9-A9BE-9D0C-8D50-46A20E736502}"/>
              </a:ext>
            </a:extLst>
          </p:cNvPr>
          <p:cNvSpPr>
            <a:spLocks noGrp="1"/>
          </p:cNvSpPr>
          <p:nvPr>
            <p:ph idx="1"/>
          </p:nvPr>
        </p:nvSpPr>
        <p:spPr>
          <a:xfrm>
            <a:off x="895739" y="1253331"/>
            <a:ext cx="9778481" cy="4351338"/>
          </a:xfrm>
        </p:spPr>
        <p:txBody>
          <a:bodyPr>
            <a:normAutofit/>
          </a:bodyPr>
          <a:lstStyle/>
          <a:p>
            <a:pPr marL="0" indent="0" algn="just">
              <a:buNone/>
            </a:pPr>
            <a:r>
              <a:rPr lang="en-US" sz="2400" dirty="0">
                <a:latin typeface="Comic Sans MS" panose="030F0702030302020204" pitchFamily="66" charset="0"/>
              </a:rPr>
              <a:t>Isaac Asimov's "Three Laws of Robotics"</a:t>
            </a:r>
          </a:p>
          <a:p>
            <a:pPr algn="just"/>
            <a:endParaRPr lang="en-US" sz="2400" dirty="0">
              <a:latin typeface="Comic Sans MS" panose="030F0702030302020204" pitchFamily="66" charset="0"/>
            </a:endParaRPr>
          </a:p>
          <a:p>
            <a:pPr marL="514350" indent="-514350" algn="just">
              <a:buFont typeface="+mj-lt"/>
              <a:buAutoNum type="arabicPeriod"/>
            </a:pPr>
            <a:r>
              <a:rPr lang="en-US" sz="2400" dirty="0">
                <a:latin typeface="Comic Sans MS" panose="030F0702030302020204" pitchFamily="66" charset="0"/>
              </a:rPr>
              <a:t>A robot may not injure a human being or, through inaction, allow a human being to come to harm.</a:t>
            </a:r>
          </a:p>
          <a:p>
            <a:pPr marL="514350" indent="-514350" algn="just">
              <a:buFont typeface="+mj-lt"/>
              <a:buAutoNum type="arabicPeriod"/>
            </a:pPr>
            <a:r>
              <a:rPr lang="en-US" sz="2400" dirty="0">
                <a:latin typeface="Comic Sans MS" panose="030F0702030302020204" pitchFamily="66" charset="0"/>
              </a:rPr>
              <a:t>A robot must obey orders given by human beings except where such orders would conflict with the First Law.</a:t>
            </a:r>
          </a:p>
          <a:p>
            <a:pPr marL="514350" indent="-514350" algn="just">
              <a:buFont typeface="+mj-lt"/>
              <a:buAutoNum type="arabicPeriod"/>
            </a:pPr>
            <a:r>
              <a:rPr lang="en-US" sz="2400" dirty="0">
                <a:latin typeface="Comic Sans MS" panose="030F0702030302020204" pitchFamily="66" charset="0"/>
              </a:rPr>
              <a:t>A robot must protect its own existence as long as such protection does not conflict with the First or Second Law.</a:t>
            </a:r>
          </a:p>
        </p:txBody>
      </p:sp>
      <p:sp>
        <p:nvSpPr>
          <p:cNvPr id="4" name="Title 1">
            <a:extLst>
              <a:ext uri="{FF2B5EF4-FFF2-40B4-BE49-F238E27FC236}">
                <a16:creationId xmlns:a16="http://schemas.microsoft.com/office/drawing/2014/main" id="{92D69A8B-329F-EE13-7DCA-52D4D24C13A7}"/>
              </a:ext>
            </a:extLst>
          </p:cNvPr>
          <p:cNvSpPr>
            <a:spLocks noGrp="1"/>
          </p:cNvSpPr>
          <p:nvPr>
            <p:ph type="title"/>
          </p:nvPr>
        </p:nvSpPr>
        <p:spPr>
          <a:xfrm>
            <a:off x="308811" y="268036"/>
            <a:ext cx="10515600" cy="826001"/>
          </a:xfrm>
        </p:spPr>
        <p:txBody>
          <a:bodyPr>
            <a:normAutofit/>
          </a:bodyPr>
          <a:lstStyle/>
          <a:p>
            <a:r>
              <a:rPr lang="en-US" sz="2800" dirty="0">
                <a:solidFill>
                  <a:schemeClr val="accent1">
                    <a:lumMod val="75000"/>
                  </a:schemeClr>
                </a:solidFill>
                <a:latin typeface="Comic Sans MS" panose="030F0702030302020204" pitchFamily="66" charset="0"/>
              </a:rPr>
              <a:t>Law of Robotics</a:t>
            </a:r>
          </a:p>
        </p:txBody>
      </p:sp>
      <p:sp>
        <p:nvSpPr>
          <p:cNvPr id="2" name="Slide Number Placeholder 1">
            <a:extLst>
              <a:ext uri="{FF2B5EF4-FFF2-40B4-BE49-F238E27FC236}">
                <a16:creationId xmlns:a16="http://schemas.microsoft.com/office/drawing/2014/main" id="{9A8016E7-2017-204C-F36E-E694284DC371}"/>
              </a:ext>
            </a:extLst>
          </p:cNvPr>
          <p:cNvSpPr>
            <a:spLocks noGrp="1"/>
          </p:cNvSpPr>
          <p:nvPr>
            <p:ph type="sldNum" sz="quarter" idx="12"/>
          </p:nvPr>
        </p:nvSpPr>
        <p:spPr/>
        <p:txBody>
          <a:bodyPr/>
          <a:lstStyle/>
          <a:p>
            <a:fld id="{F04FB3ED-50AA-4175-A868-3E4365A279BA}" type="slidenum">
              <a:rPr lang="en-US" smtClean="0"/>
              <a:t>9</a:t>
            </a:fld>
            <a:endParaRPr lang="en-US"/>
          </a:p>
        </p:txBody>
      </p:sp>
    </p:spTree>
    <p:extLst>
      <p:ext uri="{BB962C8B-B14F-4D97-AF65-F5344CB8AC3E}">
        <p14:creationId xmlns:p14="http://schemas.microsoft.com/office/powerpoint/2010/main" val="983341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1542</TotalTime>
  <Words>1489</Words>
  <Application>Microsoft Office PowerPoint</Application>
  <PresentationFormat>Widescreen</PresentationFormat>
  <Paragraphs>171</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Comic Sans MS</vt:lpstr>
      <vt:lpstr>ff2</vt:lpstr>
      <vt:lpstr>Times New Roman</vt:lpstr>
      <vt:lpstr>Wingdings</vt:lpstr>
      <vt:lpstr>Office Theme</vt:lpstr>
      <vt:lpstr>Lecture 15 CSE - 4101 Topic:  Introduction to Robotics</vt:lpstr>
      <vt:lpstr>Introduction</vt:lpstr>
      <vt:lpstr>Introduction</vt:lpstr>
      <vt:lpstr>Introduction</vt:lpstr>
      <vt:lpstr>Robot</vt:lpstr>
      <vt:lpstr>Robot Types</vt:lpstr>
      <vt:lpstr>Robot Types</vt:lpstr>
      <vt:lpstr>Robot Characteristics</vt:lpstr>
      <vt:lpstr>Law of Robotics</vt:lpstr>
      <vt:lpstr>Robot Applications</vt:lpstr>
      <vt:lpstr>Advantage and Disadvantage of Robots</vt:lpstr>
      <vt:lpstr>PowerPoint Presentation</vt:lpstr>
      <vt:lpstr>Manipulator/Robot Arm </vt:lpstr>
      <vt:lpstr>Manipulators</vt:lpstr>
      <vt:lpstr>Manipulators</vt:lpstr>
      <vt:lpstr>Manipulators</vt:lpstr>
      <vt:lpstr>Actuator</vt:lpstr>
      <vt:lpstr>Actuator</vt:lpstr>
      <vt:lpstr>Actuator</vt:lpstr>
      <vt:lpstr>End-Effectors</vt:lpstr>
      <vt:lpstr>Sensors</vt:lpstr>
      <vt:lpstr>Controllers</vt:lpstr>
      <vt:lpstr>Controllers</vt:lpstr>
      <vt:lpstr>An Example of Industrial Robot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Md. Waliul Islam Rayhan</cp:lastModifiedBy>
  <cp:revision>23</cp:revision>
  <dcterms:created xsi:type="dcterms:W3CDTF">2023-05-31T05:07:52Z</dcterms:created>
  <dcterms:modified xsi:type="dcterms:W3CDTF">2024-09-21T07:20:04Z</dcterms:modified>
</cp:coreProperties>
</file>