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y="6858000" cx="9144000"/>
  <p:notesSz cx="6858000" cy="9144000"/>
  <p:embeddedFontLst>
    <p:embeddedFont>
      <p:font typeface="Arimo"/>
      <p:regular r:id="rId44"/>
      <p:bold r:id="rId45"/>
      <p:italic r:id="rId46"/>
      <p:boldItalic r:id="rId47"/>
    </p:embeddedFont>
    <p:embeddedFont>
      <p:font typeface="Century Gothic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2" roundtripDataSignature="AMtx7mhh6JRsY5DFA9JLh1AoSvHhtgH9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6C277E-4F5D-4B4D-86A8-2C2839693FA4}">
  <a:tblStyle styleId="{5F6C277E-4F5D-4B4D-86A8-2C2839693FA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Arimo-regular.fntdata"/><Relationship Id="rId43" Type="http://schemas.openxmlformats.org/officeDocument/2006/relationships/slide" Target="slides/slide36.xml"/><Relationship Id="rId46" Type="http://schemas.openxmlformats.org/officeDocument/2006/relationships/font" Target="fonts/Arimo-italic.fntdata"/><Relationship Id="rId45" Type="http://schemas.openxmlformats.org/officeDocument/2006/relationships/font" Target="fonts/Arim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CenturyGothic-regular.fntdata"/><Relationship Id="rId47" Type="http://schemas.openxmlformats.org/officeDocument/2006/relationships/font" Target="fonts/Arimo-boldItalic.fntdata"/><Relationship Id="rId49" Type="http://schemas.openxmlformats.org/officeDocument/2006/relationships/font" Target="fonts/CenturyGothic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CenturyGothic-boldItalic.fntdata"/><Relationship Id="rId50" Type="http://schemas.openxmlformats.org/officeDocument/2006/relationships/font" Target="fonts/CenturyGothic-italic.fntdata"/><Relationship Id="rId52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4" name="Google Shape;2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1" name="Google Shape;3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2" name="Google Shape;3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3:notes"/>
          <p:cNvSpPr/>
          <p:nvPr>
            <p:ph idx="2" type="sldImg"/>
          </p:nvPr>
        </p:nvSpPr>
        <p:spPr>
          <a:xfrm>
            <a:off x="1190625" y="1114425"/>
            <a:ext cx="4525962" cy="3395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05" name="Google Shape;5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4:notes"/>
          <p:cNvSpPr/>
          <p:nvPr>
            <p:ph idx="2" type="sldImg"/>
          </p:nvPr>
        </p:nvSpPr>
        <p:spPr>
          <a:xfrm>
            <a:off x="1190625" y="1114425"/>
            <a:ext cx="4525962" cy="3395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36" name="Google Shape;5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5:notes"/>
          <p:cNvSpPr/>
          <p:nvPr>
            <p:ph idx="2" type="sldImg"/>
          </p:nvPr>
        </p:nvSpPr>
        <p:spPr>
          <a:xfrm>
            <a:off x="1190625" y="1114425"/>
            <a:ext cx="4525962" cy="3395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78" name="Google Shape;5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6:notes"/>
          <p:cNvSpPr/>
          <p:nvPr>
            <p:ph idx="2" type="sldImg"/>
          </p:nvPr>
        </p:nvSpPr>
        <p:spPr>
          <a:xfrm>
            <a:off x="1190625" y="1114425"/>
            <a:ext cx="4525962" cy="3395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85" name="Google Shape;5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7:notes"/>
          <p:cNvSpPr/>
          <p:nvPr>
            <p:ph idx="2" type="sldImg"/>
          </p:nvPr>
        </p:nvSpPr>
        <p:spPr>
          <a:xfrm>
            <a:off x="1190625" y="1114425"/>
            <a:ext cx="4525962" cy="3395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16" name="Google Shape;6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8:notes"/>
          <p:cNvSpPr/>
          <p:nvPr>
            <p:ph idx="2" type="sldImg"/>
          </p:nvPr>
        </p:nvSpPr>
        <p:spPr>
          <a:xfrm>
            <a:off x="1190625" y="1114425"/>
            <a:ext cx="4525962" cy="3395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45" name="Google Shape;64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9:notes"/>
          <p:cNvSpPr/>
          <p:nvPr>
            <p:ph idx="2" type="sldImg"/>
          </p:nvPr>
        </p:nvSpPr>
        <p:spPr>
          <a:xfrm>
            <a:off x="1190625" y="1114425"/>
            <a:ext cx="4525962" cy="3395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680" name="Google Shape;6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0:notes"/>
          <p:cNvSpPr/>
          <p:nvPr>
            <p:ph idx="2" type="sldImg"/>
          </p:nvPr>
        </p:nvSpPr>
        <p:spPr>
          <a:xfrm>
            <a:off x="1190625" y="1114425"/>
            <a:ext cx="4525962" cy="3395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13" name="Google Shape;71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1:notes"/>
          <p:cNvSpPr/>
          <p:nvPr>
            <p:ph idx="2" type="sldImg"/>
          </p:nvPr>
        </p:nvSpPr>
        <p:spPr>
          <a:xfrm>
            <a:off x="1190625" y="1114425"/>
            <a:ext cx="4525962" cy="3395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44" name="Google Shape;74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73" name="Google Shape;77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04" name="Google Shape;80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35" name="Google Shape;83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67" name="Google Shape;86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8" name="Google Shape;89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8"/>
          <p:cNvSpPr txBox="1"/>
          <p:nvPr>
            <p:ph type="ctrTitle"/>
          </p:nvPr>
        </p:nvSpPr>
        <p:spPr>
          <a:xfrm>
            <a:off x="0" y="25146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500">
                <a:solidFill>
                  <a:srgbClr val="05366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0" type="dt"/>
          </p:nvPr>
        </p:nvSpPr>
        <p:spPr>
          <a:xfrm>
            <a:off x="6588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1" type="ftr"/>
          </p:nvPr>
        </p:nvSpPr>
        <p:spPr>
          <a:xfrm>
            <a:off x="3097212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2" type="sldNum"/>
          </p:nvPr>
        </p:nvSpPr>
        <p:spPr>
          <a:xfrm>
            <a:off x="65262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8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8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8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89" name="Google Shape;89;p4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90" name="Google Shape;90;p4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91" name="Google Shape;91;p4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92" name="Google Shape;92;p49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9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9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0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0"/>
          <p:cNvSpPr txBox="1"/>
          <p:nvPr>
            <p:ph idx="1" type="body"/>
          </p:nvPr>
        </p:nvSpPr>
        <p:spPr>
          <a:xfrm>
            <a:off x="533400" y="1066800"/>
            <a:ext cx="39354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9pPr>
          </a:lstStyle>
          <a:p/>
        </p:txBody>
      </p:sp>
      <p:sp>
        <p:nvSpPr>
          <p:cNvPr id="98" name="Google Shape;98;p50"/>
          <p:cNvSpPr txBox="1"/>
          <p:nvPr>
            <p:ph idx="2" type="body"/>
          </p:nvPr>
        </p:nvSpPr>
        <p:spPr>
          <a:xfrm>
            <a:off x="4621213" y="1066800"/>
            <a:ext cx="3937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9pPr>
          </a:lstStyle>
          <a:p/>
        </p:txBody>
      </p:sp>
      <p:sp>
        <p:nvSpPr>
          <p:cNvPr id="99" name="Google Shape;99;p50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0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0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9pPr>
          </a:lstStyle>
          <a:p/>
        </p:txBody>
      </p:sp>
      <p:sp>
        <p:nvSpPr>
          <p:cNvPr id="105" name="Google Shape;105;p51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1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1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0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4pPr>
            <a:lvl5pPr indent="-311150" lvl="4" marL="22860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0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 txBox="1"/>
          <p:nvPr>
            <p:ph type="title"/>
          </p:nvPr>
        </p:nvSpPr>
        <p:spPr>
          <a:xfrm>
            <a:off x="533400" y="161925"/>
            <a:ext cx="8018463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" type="body"/>
          </p:nvPr>
        </p:nvSpPr>
        <p:spPr>
          <a:xfrm>
            <a:off x="533400" y="1066800"/>
            <a:ext cx="39354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2" type="body"/>
          </p:nvPr>
        </p:nvSpPr>
        <p:spPr>
          <a:xfrm>
            <a:off x="4621213" y="1066800"/>
            <a:ext cx="3937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2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2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3"/>
          <p:cNvSpPr txBox="1"/>
          <p:nvPr>
            <p:ph type="title"/>
          </p:nvPr>
        </p:nvSpPr>
        <p:spPr>
          <a:xfrm>
            <a:off x="533400" y="161925"/>
            <a:ext cx="8018463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" type="body"/>
          </p:nvPr>
        </p:nvSpPr>
        <p:spPr>
          <a:xfrm>
            <a:off x="533400" y="1066800"/>
            <a:ext cx="39354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2" type="body"/>
          </p:nvPr>
        </p:nvSpPr>
        <p:spPr>
          <a:xfrm>
            <a:off x="4621213" y="1066800"/>
            <a:ext cx="3937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3" type="body"/>
          </p:nvPr>
        </p:nvSpPr>
        <p:spPr>
          <a:xfrm>
            <a:off x="4621213" y="3619500"/>
            <a:ext cx="3937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4"/>
          <p:cNvSpPr txBox="1"/>
          <p:nvPr>
            <p:ph type="title"/>
          </p:nvPr>
        </p:nvSpPr>
        <p:spPr>
          <a:xfrm rot="5400000">
            <a:off x="4626769" y="2088356"/>
            <a:ext cx="5857875" cy="200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" type="body"/>
          </p:nvPr>
        </p:nvSpPr>
        <p:spPr>
          <a:xfrm rot="5400000">
            <a:off x="538162" y="157162"/>
            <a:ext cx="5857875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4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" type="body"/>
          </p:nvPr>
        </p:nvSpPr>
        <p:spPr>
          <a:xfrm rot="5400000">
            <a:off x="2069306" y="-469106"/>
            <a:ext cx="4953000" cy="80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5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4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  <p:sp>
        <p:nvSpPr>
          <p:cNvPr id="71" name="Google Shape;71;p46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9pPr>
          </a:lstStyle>
          <a:p/>
        </p:txBody>
      </p:sp>
      <p:sp>
        <p:nvSpPr>
          <p:cNvPr id="77" name="Google Shape;77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  <p:sp>
        <p:nvSpPr>
          <p:cNvPr id="78" name="Google Shape;78;p47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인터넷01" id="10" name="Google Shape;10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55112" cy="68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7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•"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0" type="dt"/>
          </p:nvPr>
        </p:nvSpPr>
        <p:spPr>
          <a:xfrm>
            <a:off x="6588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1" type="ftr"/>
          </p:nvPr>
        </p:nvSpPr>
        <p:spPr>
          <a:xfrm>
            <a:off x="3097212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37"/>
          <p:cNvSpPr txBox="1"/>
          <p:nvPr>
            <p:ph idx="12" type="sldNum"/>
          </p:nvPr>
        </p:nvSpPr>
        <p:spPr>
          <a:xfrm>
            <a:off x="65262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인터넷01-1" id="22" name="Google Shape;22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55112" cy="68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9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Google Shape;24;p39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•"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Google Shape;25;p39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Google Shape;26;p39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Google Shape;27;p39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gannath_University_logo_1.jpg" id="28" name="Google Shape;2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8187" y="6072187"/>
            <a:ext cx="785812" cy="78581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9"/>
          <p:cNvSpPr txBox="1"/>
          <p:nvPr/>
        </p:nvSpPr>
        <p:spPr>
          <a:xfrm>
            <a:off x="2286000" y="6581775"/>
            <a:ext cx="513715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Md. Manowarul Islam, Dept. of CSE, Jagannath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"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24" y="1714488"/>
            <a:ext cx="37020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3733600" y="1681200"/>
            <a:ext cx="57150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mpact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CSE- 4105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Lecture</a:t>
            </a: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- 12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Clipping-I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Line Clipping</a:t>
            </a:r>
            <a:endParaRPr/>
          </a:p>
        </p:txBody>
      </p:sp>
      <p:sp>
        <p:nvSpPr>
          <p:cNvPr id="234" name="Google Shape;234;p10"/>
          <p:cNvSpPr txBox="1"/>
          <p:nvPr>
            <p:ph idx="1" type="body"/>
          </p:nvPr>
        </p:nvSpPr>
        <p:spPr>
          <a:xfrm>
            <a:off x="533400" y="1066800"/>
            <a:ext cx="8024812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Possible relationships between line positions and a standard rectangular clipping region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5" name="Google Shape;235;p10"/>
          <p:cNvSpPr txBox="1"/>
          <p:nvPr/>
        </p:nvSpPr>
        <p:spPr>
          <a:xfrm>
            <a:off x="1447800" y="3429000"/>
            <a:ext cx="2286000" cy="160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6" name="Google Shape;236;p10"/>
          <p:cNvCxnSpPr/>
          <p:nvPr/>
        </p:nvCxnSpPr>
        <p:spPr>
          <a:xfrm>
            <a:off x="2743200" y="2743200"/>
            <a:ext cx="2057400" cy="99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" name="Google Shape;237;p10"/>
          <p:cNvCxnSpPr/>
          <p:nvPr/>
        </p:nvCxnSpPr>
        <p:spPr>
          <a:xfrm>
            <a:off x="2133600" y="3962400"/>
            <a:ext cx="1143000" cy="30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8" name="Google Shape;238;p10"/>
          <p:cNvCxnSpPr/>
          <p:nvPr/>
        </p:nvCxnSpPr>
        <p:spPr>
          <a:xfrm flipH="1" rot="10800000">
            <a:off x="914400" y="4495800"/>
            <a:ext cx="1600200" cy="5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10"/>
          <p:cNvCxnSpPr/>
          <p:nvPr/>
        </p:nvCxnSpPr>
        <p:spPr>
          <a:xfrm flipH="1">
            <a:off x="838200" y="3352800"/>
            <a:ext cx="304800" cy="99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0" name="Google Shape;240;p10"/>
          <p:cNvCxnSpPr/>
          <p:nvPr/>
        </p:nvCxnSpPr>
        <p:spPr>
          <a:xfrm flipH="1">
            <a:off x="2209800" y="4419600"/>
            <a:ext cx="1828800" cy="99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1" name="Google Shape;241;p10"/>
          <p:cNvSpPr txBox="1"/>
          <p:nvPr/>
        </p:nvSpPr>
        <p:spPr>
          <a:xfrm>
            <a:off x="5181600" y="3505200"/>
            <a:ext cx="2286000" cy="1600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2" name="Google Shape;242;p10"/>
          <p:cNvCxnSpPr/>
          <p:nvPr/>
        </p:nvCxnSpPr>
        <p:spPr>
          <a:xfrm>
            <a:off x="5867400" y="4038600"/>
            <a:ext cx="1143000" cy="30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3" name="Google Shape;243;p10"/>
          <p:cNvCxnSpPr/>
          <p:nvPr/>
        </p:nvCxnSpPr>
        <p:spPr>
          <a:xfrm flipH="1" rot="10800000">
            <a:off x="5181600" y="45720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4" name="Google Shape;244;p10"/>
          <p:cNvCxnSpPr/>
          <p:nvPr/>
        </p:nvCxnSpPr>
        <p:spPr>
          <a:xfrm flipH="1">
            <a:off x="6705600" y="4648200"/>
            <a:ext cx="762000" cy="45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" name="Google Shape;245;p10"/>
          <p:cNvSpPr txBox="1"/>
          <p:nvPr/>
        </p:nvSpPr>
        <p:spPr>
          <a:xfrm>
            <a:off x="714375" y="5638800"/>
            <a:ext cx="3171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Before clipping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5410200" y="56388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after clipping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1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Line Clipping</a:t>
            </a:r>
            <a:endParaRPr/>
          </a:p>
        </p:txBody>
      </p:sp>
      <p:sp>
        <p:nvSpPr>
          <p:cNvPr id="252" name="Google Shape;252;p11"/>
          <p:cNvSpPr txBox="1"/>
          <p:nvPr>
            <p:ph idx="1" type="body"/>
          </p:nvPr>
        </p:nvSpPr>
        <p:spPr>
          <a:xfrm>
            <a:off x="533400" y="1066800"/>
            <a:ext cx="8024812" cy="171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Possible relationships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Completely inside the clipping window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Completely outside the window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Partially inside the window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Line Clipping</a:t>
            </a:r>
            <a:endParaRPr/>
          </a:p>
        </p:txBody>
      </p:sp>
      <p:sp>
        <p:nvSpPr>
          <p:cNvPr id="259" name="Google Shape;259;p12"/>
          <p:cNvSpPr txBox="1"/>
          <p:nvPr>
            <p:ph idx="1" type="body"/>
          </p:nvPr>
        </p:nvSpPr>
        <p:spPr>
          <a:xfrm>
            <a:off x="457200" y="1268412"/>
            <a:ext cx="8291512" cy="1512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Harder - examine the end-points of each line to see if they are in the window or not</a:t>
            </a:r>
            <a:endParaRPr/>
          </a:p>
        </p:txBody>
      </p:sp>
      <p:graphicFrame>
        <p:nvGraphicFramePr>
          <p:cNvPr id="260" name="Google Shape;260;p12"/>
          <p:cNvGraphicFramePr/>
          <p:nvPr/>
        </p:nvGraphicFramePr>
        <p:xfrm>
          <a:off x="673100" y="21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{5F6C277E-4F5D-4B4D-86A8-2C2839693FA4}</a:tableStyleId>
              </a:tblPr>
              <a:tblGrid>
                <a:gridCol w="3284525"/>
                <a:gridCol w="2049450"/>
                <a:gridCol w="2589200"/>
              </a:tblGrid>
              <a:tr h="6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Situation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Solution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end-points inside the window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Don’t clip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 end-point inside the window, one outside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Must clip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end-points outside the window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Don’t know!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61" name="Google Shape;261;p12"/>
          <p:cNvGrpSpPr/>
          <p:nvPr/>
        </p:nvGrpSpPr>
        <p:grpSpPr>
          <a:xfrm>
            <a:off x="6638925" y="2868612"/>
            <a:ext cx="1352550" cy="1003300"/>
            <a:chOff x="3696" y="1827"/>
            <a:chExt cx="938" cy="696"/>
          </a:xfrm>
        </p:grpSpPr>
        <p:cxnSp>
          <p:nvCxnSpPr>
            <p:cNvPr id="262" name="Google Shape;262;p12"/>
            <p:cNvCxnSpPr/>
            <p:nvPr/>
          </p:nvCxnSpPr>
          <p:spPr>
            <a:xfrm>
              <a:off x="3696" y="2512"/>
              <a:ext cx="93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3" name="Google Shape;263;p12"/>
            <p:cNvCxnSpPr/>
            <p:nvPr/>
          </p:nvCxnSpPr>
          <p:spPr>
            <a:xfrm rot="10800000">
              <a:off x="3712" y="1827"/>
              <a:ext cx="0" cy="6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64" name="Google Shape;264;p12"/>
            <p:cNvSpPr txBox="1"/>
            <p:nvPr/>
          </p:nvSpPr>
          <p:spPr>
            <a:xfrm>
              <a:off x="3878" y="1953"/>
              <a:ext cx="488" cy="408"/>
            </a:xfrm>
            <a:prstGeom prst="rect">
              <a:avLst/>
            </a:prstGeom>
            <a:noFill/>
            <a:ln cap="flat" cmpd="sng" w="2857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65" name="Google Shape;265;p12"/>
            <p:cNvCxnSpPr/>
            <p:nvPr/>
          </p:nvCxnSpPr>
          <p:spPr>
            <a:xfrm flipH="1" rot="10800000">
              <a:off x="3956" y="2024"/>
              <a:ext cx="149" cy="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266" name="Google Shape;266;p12"/>
            <p:cNvCxnSpPr/>
            <p:nvPr/>
          </p:nvCxnSpPr>
          <p:spPr>
            <a:xfrm>
              <a:off x="4105" y="2140"/>
              <a:ext cx="136" cy="1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</p:grpSp>
      <p:grpSp>
        <p:nvGrpSpPr>
          <p:cNvPr id="267" name="Google Shape;267;p12"/>
          <p:cNvGrpSpPr/>
          <p:nvPr/>
        </p:nvGrpSpPr>
        <p:grpSpPr>
          <a:xfrm>
            <a:off x="6638925" y="4114800"/>
            <a:ext cx="1331912" cy="989012"/>
            <a:chOff x="3787" y="2659"/>
            <a:chExt cx="938" cy="696"/>
          </a:xfrm>
        </p:grpSpPr>
        <p:cxnSp>
          <p:nvCxnSpPr>
            <p:cNvPr id="268" name="Google Shape;268;p12"/>
            <p:cNvCxnSpPr/>
            <p:nvPr/>
          </p:nvCxnSpPr>
          <p:spPr>
            <a:xfrm>
              <a:off x="3787" y="3344"/>
              <a:ext cx="93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69" name="Google Shape;269;p12"/>
            <p:cNvCxnSpPr/>
            <p:nvPr/>
          </p:nvCxnSpPr>
          <p:spPr>
            <a:xfrm rot="10800000">
              <a:off x="3803" y="2659"/>
              <a:ext cx="0" cy="6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70" name="Google Shape;270;p12"/>
            <p:cNvSpPr txBox="1"/>
            <p:nvPr/>
          </p:nvSpPr>
          <p:spPr>
            <a:xfrm>
              <a:off x="3969" y="2785"/>
              <a:ext cx="488" cy="408"/>
            </a:xfrm>
            <a:prstGeom prst="rect">
              <a:avLst/>
            </a:prstGeom>
            <a:noFill/>
            <a:ln cap="flat" cmpd="sng" w="2857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71" name="Google Shape;271;p12"/>
            <p:cNvCxnSpPr/>
            <p:nvPr/>
          </p:nvCxnSpPr>
          <p:spPr>
            <a:xfrm flipH="1" rot="10800000">
              <a:off x="4332" y="2840"/>
              <a:ext cx="317" cy="18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272" name="Google Shape;272;p12"/>
            <p:cNvCxnSpPr/>
            <p:nvPr/>
          </p:nvCxnSpPr>
          <p:spPr>
            <a:xfrm>
              <a:off x="4150" y="2886"/>
              <a:ext cx="182" cy="4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273" name="Google Shape;273;p12"/>
            <p:cNvCxnSpPr/>
            <p:nvPr/>
          </p:nvCxnSpPr>
          <p:spPr>
            <a:xfrm>
              <a:off x="4014" y="2704"/>
              <a:ext cx="91" cy="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</p:grpSp>
      <p:grpSp>
        <p:nvGrpSpPr>
          <p:cNvPr id="274" name="Google Shape;274;p12"/>
          <p:cNvGrpSpPr/>
          <p:nvPr/>
        </p:nvGrpSpPr>
        <p:grpSpPr>
          <a:xfrm>
            <a:off x="6638925" y="5303837"/>
            <a:ext cx="1379537" cy="1023937"/>
            <a:chOff x="3787" y="3420"/>
            <a:chExt cx="938" cy="696"/>
          </a:xfrm>
        </p:grpSpPr>
        <p:cxnSp>
          <p:nvCxnSpPr>
            <p:cNvPr id="275" name="Google Shape;275;p12"/>
            <p:cNvCxnSpPr/>
            <p:nvPr/>
          </p:nvCxnSpPr>
          <p:spPr>
            <a:xfrm>
              <a:off x="3787" y="4105"/>
              <a:ext cx="93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76" name="Google Shape;276;p12"/>
            <p:cNvCxnSpPr/>
            <p:nvPr/>
          </p:nvCxnSpPr>
          <p:spPr>
            <a:xfrm rot="10800000">
              <a:off x="3803" y="3420"/>
              <a:ext cx="0" cy="6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77" name="Google Shape;277;p12"/>
            <p:cNvSpPr txBox="1"/>
            <p:nvPr/>
          </p:nvSpPr>
          <p:spPr>
            <a:xfrm>
              <a:off x="3969" y="3546"/>
              <a:ext cx="488" cy="408"/>
            </a:xfrm>
            <a:prstGeom prst="rect">
              <a:avLst/>
            </a:prstGeom>
            <a:noFill/>
            <a:ln cap="flat" cmpd="sng" w="2857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78" name="Google Shape;278;p12"/>
            <p:cNvCxnSpPr/>
            <p:nvPr/>
          </p:nvCxnSpPr>
          <p:spPr>
            <a:xfrm>
              <a:off x="4150" y="3475"/>
              <a:ext cx="408" cy="22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279" name="Google Shape;279;p12"/>
            <p:cNvCxnSpPr/>
            <p:nvPr/>
          </p:nvCxnSpPr>
          <p:spPr>
            <a:xfrm flipH="1" rot="10800000">
              <a:off x="4059" y="3793"/>
              <a:ext cx="499" cy="2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280" name="Google Shape;280;p12"/>
            <p:cNvCxnSpPr/>
            <p:nvPr/>
          </p:nvCxnSpPr>
          <p:spPr>
            <a:xfrm>
              <a:off x="3858" y="3657"/>
              <a:ext cx="91" cy="4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Brute Force Line Clipping</a:t>
            </a:r>
            <a:endParaRPr/>
          </a:p>
        </p:txBody>
      </p:sp>
      <p:sp>
        <p:nvSpPr>
          <p:cNvPr id="287" name="Google Shape;287;p13"/>
          <p:cNvSpPr txBox="1"/>
          <p:nvPr>
            <p:ph idx="1" type="body"/>
          </p:nvPr>
        </p:nvSpPr>
        <p:spPr>
          <a:xfrm>
            <a:off x="457200" y="1333500"/>
            <a:ext cx="4543425" cy="416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Brute force line clipping can be performed as follows:</a:t>
            </a:r>
            <a:endParaRPr/>
          </a:p>
          <a:p>
            <a:pPr indent="-285749" lvl="1" marL="830262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Don’t clip lines 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both </a:t>
            </a:r>
            <a:b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end-points within the </a:t>
            </a:r>
            <a:b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window</a:t>
            </a:r>
            <a:endParaRPr/>
          </a:p>
          <a:p>
            <a:pPr indent="-285749" lvl="1" marL="830262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lines with </a:t>
            </a:r>
            <a:r>
              <a:rPr b="0" i="0" lang="en-US" sz="20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one end-</a:t>
            </a:r>
            <a:br>
              <a:rPr b="0" i="0" lang="en-US" sz="20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point inside the window </a:t>
            </a:r>
            <a:br>
              <a:rPr b="0" i="0" lang="en-US" sz="20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and one end-point </a:t>
            </a:r>
            <a:br>
              <a:rPr b="0" i="0" lang="en-US" sz="20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outside,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calculate the </a:t>
            </a:r>
            <a:b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intersection point</a:t>
            </a:r>
            <a:endParaRPr/>
          </a:p>
          <a:p>
            <a:pPr indent="-228599" lvl="2" marL="1230312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using the equation of the line and clip from this point out</a:t>
            </a:r>
            <a:endParaRPr/>
          </a:p>
        </p:txBody>
      </p:sp>
      <p:grpSp>
        <p:nvGrpSpPr>
          <p:cNvPr id="288" name="Google Shape;288;p13"/>
          <p:cNvGrpSpPr/>
          <p:nvPr/>
        </p:nvGrpSpPr>
        <p:grpSpPr>
          <a:xfrm>
            <a:off x="5443537" y="2574925"/>
            <a:ext cx="3449637" cy="2560637"/>
            <a:chOff x="2018" y="2787"/>
            <a:chExt cx="1905" cy="1414"/>
          </a:xfrm>
        </p:grpSpPr>
        <p:cxnSp>
          <p:nvCxnSpPr>
            <p:cNvPr id="289" name="Google Shape;289;p13"/>
            <p:cNvCxnSpPr/>
            <p:nvPr/>
          </p:nvCxnSpPr>
          <p:spPr>
            <a:xfrm>
              <a:off x="2018" y="4179"/>
              <a:ext cx="190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0" name="Google Shape;290;p13"/>
            <p:cNvCxnSpPr/>
            <p:nvPr/>
          </p:nvCxnSpPr>
          <p:spPr>
            <a:xfrm rot="10800000">
              <a:off x="2050" y="2787"/>
              <a:ext cx="0" cy="141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91" name="Google Shape;291;p13"/>
            <p:cNvSpPr txBox="1"/>
            <p:nvPr/>
          </p:nvSpPr>
          <p:spPr>
            <a:xfrm>
              <a:off x="2388" y="3043"/>
              <a:ext cx="991" cy="829"/>
            </a:xfrm>
            <a:prstGeom prst="rect">
              <a:avLst/>
            </a:prstGeom>
            <a:noFill/>
            <a:ln cap="flat" cmpd="sng" w="2857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92" name="Google Shape;292;p13"/>
            <p:cNvCxnSpPr/>
            <p:nvPr/>
          </p:nvCxnSpPr>
          <p:spPr>
            <a:xfrm flipH="1" rot="10800000">
              <a:off x="3125" y="3155"/>
              <a:ext cx="644" cy="36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293" name="Google Shape;293;p13"/>
            <p:cNvCxnSpPr/>
            <p:nvPr/>
          </p:nvCxnSpPr>
          <p:spPr>
            <a:xfrm>
              <a:off x="2755" y="3248"/>
              <a:ext cx="370" cy="8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294" name="Google Shape;294;p13"/>
            <p:cNvCxnSpPr/>
            <p:nvPr/>
          </p:nvCxnSpPr>
          <p:spPr>
            <a:xfrm>
              <a:off x="2479" y="2878"/>
              <a:ext cx="185" cy="83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295" name="Google Shape;295;p13"/>
            <p:cNvCxnSpPr/>
            <p:nvPr/>
          </p:nvCxnSpPr>
          <p:spPr>
            <a:xfrm flipH="1" rot="10800000">
              <a:off x="3385" y="3158"/>
              <a:ext cx="388" cy="222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296" name="Google Shape;296;p13"/>
            <p:cNvCxnSpPr/>
            <p:nvPr/>
          </p:nvCxnSpPr>
          <p:spPr>
            <a:xfrm rot="10800000">
              <a:off x="2478" y="2880"/>
              <a:ext cx="39" cy="163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297" name="Google Shape;297;p13"/>
            <p:cNvCxnSpPr/>
            <p:nvPr/>
          </p:nvCxnSpPr>
          <p:spPr>
            <a:xfrm>
              <a:off x="3028" y="3872"/>
              <a:ext cx="98" cy="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Brute Force Line Clipping</a:t>
            </a:r>
            <a:endParaRPr/>
          </a:p>
        </p:txBody>
      </p:sp>
      <p:sp>
        <p:nvSpPr>
          <p:cNvPr id="304" name="Google Shape;304;p14"/>
          <p:cNvSpPr txBox="1"/>
          <p:nvPr>
            <p:ph idx="1" type="body"/>
          </p:nvPr>
        </p:nvSpPr>
        <p:spPr>
          <a:xfrm>
            <a:off x="457200" y="1333500"/>
            <a:ext cx="4900612" cy="416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lines with both end-points outside the window test the line for </a:t>
            </a: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intersection with all of the window boundaries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clip appropriately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However, calculating line intersections is computationally expensive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Because a scene can contain so many lines, the brute force approach to clipping is much too slow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05" name="Google Shape;305;p14"/>
          <p:cNvGrpSpPr/>
          <p:nvPr/>
        </p:nvGrpSpPr>
        <p:grpSpPr>
          <a:xfrm>
            <a:off x="5476875" y="3192462"/>
            <a:ext cx="3381375" cy="2451100"/>
            <a:chOff x="2018" y="1653"/>
            <a:chExt cx="1951" cy="1414"/>
          </a:xfrm>
        </p:grpSpPr>
        <p:cxnSp>
          <p:nvCxnSpPr>
            <p:cNvPr id="306" name="Google Shape;306;p14"/>
            <p:cNvCxnSpPr/>
            <p:nvPr/>
          </p:nvCxnSpPr>
          <p:spPr>
            <a:xfrm>
              <a:off x="2018" y="3045"/>
              <a:ext cx="190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07" name="Google Shape;307;p14"/>
            <p:cNvCxnSpPr/>
            <p:nvPr/>
          </p:nvCxnSpPr>
          <p:spPr>
            <a:xfrm rot="10800000">
              <a:off x="2050" y="1653"/>
              <a:ext cx="0" cy="141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08" name="Google Shape;308;p14"/>
            <p:cNvSpPr txBox="1"/>
            <p:nvPr/>
          </p:nvSpPr>
          <p:spPr>
            <a:xfrm>
              <a:off x="2388" y="1909"/>
              <a:ext cx="991" cy="829"/>
            </a:xfrm>
            <a:prstGeom prst="rect">
              <a:avLst/>
            </a:prstGeom>
            <a:noFill/>
            <a:ln cap="flat" cmpd="sng" w="2857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09" name="Google Shape;309;p14"/>
            <p:cNvCxnSpPr/>
            <p:nvPr/>
          </p:nvCxnSpPr>
          <p:spPr>
            <a:xfrm>
              <a:off x="2880" y="1797"/>
              <a:ext cx="816" cy="5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10" name="Google Shape;310;p14"/>
            <p:cNvCxnSpPr/>
            <p:nvPr/>
          </p:nvCxnSpPr>
          <p:spPr>
            <a:xfrm flipH="1">
              <a:off x="3125" y="2614"/>
              <a:ext cx="844" cy="329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11" name="Google Shape;311;p14"/>
            <p:cNvCxnSpPr/>
            <p:nvPr/>
          </p:nvCxnSpPr>
          <p:spPr>
            <a:xfrm>
              <a:off x="2479" y="1744"/>
              <a:ext cx="265" cy="12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12" name="Google Shape;312;p14"/>
            <p:cNvCxnSpPr/>
            <p:nvPr/>
          </p:nvCxnSpPr>
          <p:spPr>
            <a:xfrm>
              <a:off x="2154" y="2024"/>
              <a:ext cx="136" cy="952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13" name="Google Shape;313;p14"/>
            <p:cNvCxnSpPr/>
            <p:nvPr/>
          </p:nvCxnSpPr>
          <p:spPr>
            <a:xfrm>
              <a:off x="2477" y="1742"/>
              <a:ext cx="37" cy="164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14" name="Google Shape;314;p14"/>
            <p:cNvCxnSpPr/>
            <p:nvPr/>
          </p:nvCxnSpPr>
          <p:spPr>
            <a:xfrm>
              <a:off x="2697" y="2748"/>
              <a:ext cx="49" cy="23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15" name="Google Shape;315;p14"/>
            <p:cNvCxnSpPr/>
            <p:nvPr/>
          </p:nvCxnSpPr>
          <p:spPr>
            <a:xfrm>
              <a:off x="3379" y="2128"/>
              <a:ext cx="319" cy="212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316" name="Google Shape;316;p14"/>
            <p:cNvCxnSpPr/>
            <p:nvPr/>
          </p:nvCxnSpPr>
          <p:spPr>
            <a:xfrm>
              <a:off x="2879" y="1796"/>
              <a:ext cx="175" cy="116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Cohen-Sutherland Clipping Algorithm</a:t>
            </a:r>
            <a:endParaRPr/>
          </a:p>
        </p:txBody>
      </p:sp>
      <p:sp>
        <p:nvSpPr>
          <p:cNvPr id="322" name="Google Shape;322;p15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efficient line clipping algorithm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key advantage of the algorithm is that it vastly </a:t>
            </a: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reduces the number of line intersections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that must be calculated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Trivial Accepts </a:t>
            </a:r>
            <a:endParaRPr/>
          </a:p>
        </p:txBody>
      </p:sp>
      <p:sp>
        <p:nvSpPr>
          <p:cNvPr id="328" name="Google Shape;328;p16"/>
          <p:cNvSpPr txBox="1"/>
          <p:nvPr>
            <p:ph idx="1" type="body"/>
          </p:nvPr>
        </p:nvSpPr>
        <p:spPr>
          <a:xfrm>
            <a:off x="533400" y="1066800"/>
            <a:ext cx="8024812" cy="186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700"/>
              <a:buFont typeface="Georgia"/>
              <a:buChar char="•"/>
            </a:pPr>
            <a:r>
              <a:rPr b="0" i="0" lang="en-US" sz="27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Big optimization: trivial accept/rejects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2700"/>
              <a:buFont typeface="Georgia"/>
              <a:buChar char="•"/>
            </a:pPr>
            <a:r>
              <a:rPr b="0" i="0" lang="en-US" sz="27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A: test both endpoints.</a:t>
            </a: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eorgia"/>
              <a:buChar char="•"/>
            </a:pPr>
            <a:r>
              <a:rPr b="1" i="1" lang="en-US" sz="24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Trivial Accept</a:t>
            </a:r>
            <a:r>
              <a:rPr b="1" i="0" lang="en-US" sz="24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b="0" i="0" lang="en-US" sz="24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When both end points are inside the window, and therefore the line is completely visible.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29" name="Google Shape;329;p16"/>
          <p:cNvGrpSpPr/>
          <p:nvPr/>
        </p:nvGrpSpPr>
        <p:grpSpPr>
          <a:xfrm>
            <a:off x="1752600" y="3257550"/>
            <a:ext cx="4724400" cy="2743200"/>
            <a:chOff x="1104" y="2304"/>
            <a:chExt cx="2976" cy="1728"/>
          </a:xfrm>
        </p:grpSpPr>
        <p:cxnSp>
          <p:nvCxnSpPr>
            <p:cNvPr id="330" name="Google Shape;330;p16"/>
            <p:cNvCxnSpPr/>
            <p:nvPr/>
          </p:nvCxnSpPr>
          <p:spPr>
            <a:xfrm>
              <a:off x="1632" y="2592"/>
              <a:ext cx="2448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1632" y="3792"/>
              <a:ext cx="2448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 rot="10800000">
              <a:off x="1920" y="2304"/>
              <a:ext cx="0" cy="1728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 rot="10800000">
              <a:off x="3840" y="2304"/>
              <a:ext cx="0" cy="1728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1104" y="2928"/>
              <a:ext cx="288" cy="67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1392" y="2928"/>
              <a:ext cx="1248" cy="24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 flipH="1" rot="10800000">
              <a:off x="2565" y="2832"/>
              <a:ext cx="699" cy="705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37" name="Google Shape;337;p16"/>
          <p:cNvSpPr txBox="1"/>
          <p:nvPr/>
        </p:nvSpPr>
        <p:spPr>
          <a:xfrm>
            <a:off x="3659187" y="5000625"/>
            <a:ext cx="4127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6"/>
          <p:cNvSpPr txBox="1"/>
          <p:nvPr/>
        </p:nvSpPr>
        <p:spPr>
          <a:xfrm>
            <a:off x="5159375" y="3929062"/>
            <a:ext cx="3619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Trivial Rejects</a:t>
            </a:r>
            <a:endParaRPr/>
          </a:p>
        </p:txBody>
      </p:sp>
      <p:sp>
        <p:nvSpPr>
          <p:cNvPr id="344" name="Google Shape;344;p17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How can we know a line is outside viewport?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Georgia"/>
              <a:buChar char="•"/>
            </a:pPr>
            <a:r>
              <a:rPr b="1" i="1" lang="en-US" sz="24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Trivial Reject</a:t>
            </a:r>
            <a:r>
              <a:rPr b="1" i="0" lang="en-US" sz="240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When both end points are outside the window </a:t>
            </a:r>
            <a:r>
              <a:rPr b="0" i="0" lang="en-US" sz="24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on the same side of the window.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Then the line is completely outside, and hence can be rejected.</a:t>
            </a:r>
            <a:endParaRPr/>
          </a:p>
        </p:txBody>
      </p:sp>
      <p:grpSp>
        <p:nvGrpSpPr>
          <p:cNvPr id="345" name="Google Shape;345;p17"/>
          <p:cNvGrpSpPr/>
          <p:nvPr/>
        </p:nvGrpSpPr>
        <p:grpSpPr>
          <a:xfrm>
            <a:off x="1752600" y="3257550"/>
            <a:ext cx="4724400" cy="2743200"/>
            <a:chOff x="1104" y="2304"/>
            <a:chExt cx="2976" cy="1728"/>
          </a:xfrm>
        </p:grpSpPr>
        <p:cxnSp>
          <p:nvCxnSpPr>
            <p:cNvPr id="346" name="Google Shape;346;p17"/>
            <p:cNvCxnSpPr/>
            <p:nvPr/>
          </p:nvCxnSpPr>
          <p:spPr>
            <a:xfrm>
              <a:off x="1632" y="2592"/>
              <a:ext cx="2448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7" name="Google Shape;347;p17"/>
            <p:cNvCxnSpPr/>
            <p:nvPr/>
          </p:nvCxnSpPr>
          <p:spPr>
            <a:xfrm>
              <a:off x="1632" y="3792"/>
              <a:ext cx="2448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8" name="Google Shape;348;p17"/>
            <p:cNvCxnSpPr/>
            <p:nvPr/>
          </p:nvCxnSpPr>
          <p:spPr>
            <a:xfrm rot="10800000">
              <a:off x="1920" y="2304"/>
              <a:ext cx="0" cy="1728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17"/>
            <p:cNvCxnSpPr/>
            <p:nvPr/>
          </p:nvCxnSpPr>
          <p:spPr>
            <a:xfrm rot="10800000">
              <a:off x="3840" y="2304"/>
              <a:ext cx="0" cy="1728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" name="Google Shape;350;p17"/>
            <p:cNvCxnSpPr/>
            <p:nvPr/>
          </p:nvCxnSpPr>
          <p:spPr>
            <a:xfrm>
              <a:off x="1104" y="2928"/>
              <a:ext cx="288" cy="67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1" name="Google Shape;351;p17"/>
            <p:cNvCxnSpPr/>
            <p:nvPr/>
          </p:nvCxnSpPr>
          <p:spPr>
            <a:xfrm>
              <a:off x="1392" y="2928"/>
              <a:ext cx="1248" cy="24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2" name="Google Shape;352;p17"/>
            <p:cNvCxnSpPr/>
            <p:nvPr/>
          </p:nvCxnSpPr>
          <p:spPr>
            <a:xfrm flipH="1" rot="10800000">
              <a:off x="3120" y="2832"/>
              <a:ext cx="144" cy="528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3" name="Google Shape;353;p17"/>
          <p:cNvSpPr txBox="1"/>
          <p:nvPr/>
        </p:nvSpPr>
        <p:spPr>
          <a:xfrm>
            <a:off x="1422400" y="3929062"/>
            <a:ext cx="4349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"/>
          <p:cNvSpPr txBox="1"/>
          <p:nvPr/>
        </p:nvSpPr>
        <p:spPr>
          <a:xfrm>
            <a:off x="1922462" y="5214937"/>
            <a:ext cx="4143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Clipping Lines To Viewport</a:t>
            </a:r>
            <a:endParaRPr/>
          </a:p>
        </p:txBody>
      </p:sp>
      <p:sp>
        <p:nvSpPr>
          <p:cNvPr id="360" name="Google Shape;360;p18"/>
          <p:cNvSpPr txBox="1"/>
          <p:nvPr>
            <p:ph idx="1" type="body"/>
          </p:nvPr>
        </p:nvSpPr>
        <p:spPr>
          <a:xfrm>
            <a:off x="533400" y="1066800"/>
            <a:ext cx="8024812" cy="243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Char char="•"/>
            </a:pPr>
            <a:r>
              <a:rPr b="0" i="0" lang="en-US" sz="23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Combining trivial accepts/rejects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Trivially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accept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lines with both endpoints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inside all edges of the viewport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Trivially </a:t>
            </a:r>
            <a:r>
              <a:rPr b="0" i="0" lang="en-US" sz="2000" u="none" cap="none" strike="noStrike">
                <a:solidFill>
                  <a:srgbClr val="00FF00"/>
                </a:solidFill>
                <a:latin typeface="Georgia"/>
                <a:ea typeface="Georgia"/>
                <a:cs typeface="Georgia"/>
                <a:sym typeface="Georgia"/>
              </a:rPr>
              <a:t>reject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lines with both endpoints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outside the same edge of the viewport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Otherwise, reduce to trivial cases</a:t>
            </a:r>
            <a:r>
              <a:rPr b="0" i="0" lang="en-US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by splitting into two segments</a:t>
            </a:r>
            <a:endParaRPr/>
          </a:p>
        </p:txBody>
      </p:sp>
      <p:grpSp>
        <p:nvGrpSpPr>
          <p:cNvPr id="361" name="Google Shape;361;p18"/>
          <p:cNvGrpSpPr/>
          <p:nvPr/>
        </p:nvGrpSpPr>
        <p:grpSpPr>
          <a:xfrm>
            <a:off x="1752600" y="3257550"/>
            <a:ext cx="4724400" cy="2743200"/>
            <a:chOff x="1104" y="2304"/>
            <a:chExt cx="2976" cy="1728"/>
          </a:xfrm>
        </p:grpSpPr>
        <p:cxnSp>
          <p:nvCxnSpPr>
            <p:cNvPr id="362" name="Google Shape;362;p18"/>
            <p:cNvCxnSpPr/>
            <p:nvPr/>
          </p:nvCxnSpPr>
          <p:spPr>
            <a:xfrm>
              <a:off x="1632" y="2592"/>
              <a:ext cx="2448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3" name="Google Shape;363;p18"/>
            <p:cNvCxnSpPr/>
            <p:nvPr/>
          </p:nvCxnSpPr>
          <p:spPr>
            <a:xfrm>
              <a:off x="1632" y="3792"/>
              <a:ext cx="2448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4" name="Google Shape;364;p18"/>
            <p:cNvCxnSpPr/>
            <p:nvPr/>
          </p:nvCxnSpPr>
          <p:spPr>
            <a:xfrm rot="10800000">
              <a:off x="1920" y="2304"/>
              <a:ext cx="0" cy="1728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18"/>
            <p:cNvCxnSpPr/>
            <p:nvPr/>
          </p:nvCxnSpPr>
          <p:spPr>
            <a:xfrm rot="10800000">
              <a:off x="3840" y="2304"/>
              <a:ext cx="0" cy="1728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18"/>
            <p:cNvCxnSpPr/>
            <p:nvPr/>
          </p:nvCxnSpPr>
          <p:spPr>
            <a:xfrm>
              <a:off x="1104" y="2928"/>
              <a:ext cx="288" cy="67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18"/>
            <p:cNvCxnSpPr/>
            <p:nvPr/>
          </p:nvCxnSpPr>
          <p:spPr>
            <a:xfrm>
              <a:off x="1392" y="2928"/>
              <a:ext cx="1248" cy="24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18"/>
            <p:cNvCxnSpPr/>
            <p:nvPr/>
          </p:nvCxnSpPr>
          <p:spPr>
            <a:xfrm flipH="1" rot="10800000">
              <a:off x="3120" y="2832"/>
              <a:ext cx="144" cy="528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Clipping</a:t>
            </a:r>
            <a:endParaRPr/>
          </a:p>
        </p:txBody>
      </p:sp>
      <p:sp>
        <p:nvSpPr>
          <p:cNvPr id="375" name="Google Shape;375;p19"/>
          <p:cNvSpPr txBox="1"/>
          <p:nvPr>
            <p:ph idx="1" type="body"/>
          </p:nvPr>
        </p:nvSpPr>
        <p:spPr>
          <a:xfrm>
            <a:off x="457200" y="1333500"/>
            <a:ext cx="8229600" cy="180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the image below consider which lines and points should be kept and which ones should be clipped</a:t>
            </a:r>
            <a:endParaRPr/>
          </a:p>
        </p:txBody>
      </p:sp>
      <p:cxnSp>
        <p:nvCxnSpPr>
          <p:cNvPr id="376" name="Google Shape;376;p19"/>
          <p:cNvCxnSpPr/>
          <p:nvPr/>
        </p:nvCxnSpPr>
        <p:spPr>
          <a:xfrm>
            <a:off x="1851025" y="5670550"/>
            <a:ext cx="49688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7" name="Google Shape;377;p19"/>
          <p:cNvCxnSpPr/>
          <p:nvPr/>
        </p:nvCxnSpPr>
        <p:spPr>
          <a:xfrm rot="10800000">
            <a:off x="2355850" y="2357437"/>
            <a:ext cx="0" cy="36734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8" name="Google Shape;378;p19"/>
          <p:cNvSpPr txBox="1"/>
          <p:nvPr/>
        </p:nvSpPr>
        <p:spPr>
          <a:xfrm>
            <a:off x="3430587" y="3367087"/>
            <a:ext cx="2165350" cy="1444625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79" name="Google Shape;379;p19"/>
          <p:cNvCxnSpPr/>
          <p:nvPr/>
        </p:nvCxnSpPr>
        <p:spPr>
          <a:xfrm rot="10800000">
            <a:off x="2239962" y="3349625"/>
            <a:ext cx="244475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0" name="Google Shape;380;p19"/>
          <p:cNvCxnSpPr/>
          <p:nvPr/>
        </p:nvCxnSpPr>
        <p:spPr>
          <a:xfrm rot="10800000">
            <a:off x="2239962" y="4827587"/>
            <a:ext cx="215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1" name="Google Shape;381;p19"/>
          <p:cNvCxnSpPr/>
          <p:nvPr/>
        </p:nvCxnSpPr>
        <p:spPr>
          <a:xfrm>
            <a:off x="3436937" y="5568950"/>
            <a:ext cx="0" cy="217487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2" name="Google Shape;382;p19"/>
          <p:cNvCxnSpPr/>
          <p:nvPr/>
        </p:nvCxnSpPr>
        <p:spPr>
          <a:xfrm>
            <a:off x="5594350" y="5568950"/>
            <a:ext cx="0" cy="217487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3" name="Google Shape;383;p19"/>
          <p:cNvSpPr txBox="1"/>
          <p:nvPr/>
        </p:nvSpPr>
        <p:spPr>
          <a:xfrm>
            <a:off x="1619250" y="3117850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Century Gothic"/>
              <a:buNone/>
            </a:pPr>
            <a:r>
              <a:rPr b="0" i="0" lang="en-US" sz="2400" u="none" cap="none" strike="noStrike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wy</a:t>
            </a:r>
            <a:r>
              <a:rPr b="0" baseline="-25000" i="0" lang="en-US" sz="2400" u="none" cap="none" strike="noStrike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9"/>
          <p:cNvSpPr txBox="1"/>
          <p:nvPr/>
        </p:nvSpPr>
        <p:spPr>
          <a:xfrm>
            <a:off x="1619250" y="4595812"/>
            <a:ext cx="708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Century Gothic"/>
              <a:buNone/>
            </a:pPr>
            <a:r>
              <a:rPr b="0" i="0" lang="en-US" sz="2400" u="none" cap="none" strike="noStrike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wy</a:t>
            </a:r>
            <a:r>
              <a:rPr b="0" baseline="-25000" i="0" lang="en-US" sz="2400" u="none" cap="none" strike="noStrike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9"/>
          <p:cNvSpPr txBox="1"/>
          <p:nvPr/>
        </p:nvSpPr>
        <p:spPr>
          <a:xfrm>
            <a:off x="3076575" y="5667375"/>
            <a:ext cx="708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Century Gothic"/>
              <a:buNone/>
            </a:pPr>
            <a:r>
              <a:rPr b="0" i="0" lang="en-US" sz="2400" u="none" cap="none" strike="noStrike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wx</a:t>
            </a:r>
            <a:r>
              <a:rPr b="0" baseline="-25000" i="0" lang="en-US" sz="2400" u="none" cap="none" strike="noStrike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9"/>
          <p:cNvSpPr txBox="1"/>
          <p:nvPr/>
        </p:nvSpPr>
        <p:spPr>
          <a:xfrm>
            <a:off x="5235575" y="5668962"/>
            <a:ext cx="750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Century Gothic"/>
              <a:buNone/>
            </a:pPr>
            <a:r>
              <a:rPr b="0" i="0" lang="en-US" sz="2400" u="none" cap="none" strike="noStrike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wx</a:t>
            </a:r>
            <a:r>
              <a:rPr b="0" baseline="-25000" i="0" lang="en-US" sz="2400" u="none" cap="none" strike="noStrike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9"/>
          <p:cNvSpPr txBox="1"/>
          <p:nvPr/>
        </p:nvSpPr>
        <p:spPr>
          <a:xfrm>
            <a:off x="3940175" y="2940050"/>
            <a:ext cx="996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Century Gothic"/>
              <a:buNone/>
            </a:pPr>
            <a:r>
              <a:rPr b="0" i="0" lang="en-US" sz="2400" u="none" cap="none" strike="noStrike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Window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9"/>
          <p:cNvSpPr/>
          <p:nvPr/>
        </p:nvSpPr>
        <p:spPr>
          <a:xfrm>
            <a:off x="5019675" y="3803650"/>
            <a:ext cx="82550" cy="825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5956300" y="3155950"/>
            <a:ext cx="82550" cy="8255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90" name="Google Shape;390;p19"/>
          <p:cNvCxnSpPr/>
          <p:nvPr/>
        </p:nvCxnSpPr>
        <p:spPr>
          <a:xfrm flipH="1" rot="10800000">
            <a:off x="3722687" y="3516312"/>
            <a:ext cx="720725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91" name="Google Shape;391;p19"/>
          <p:cNvCxnSpPr/>
          <p:nvPr/>
        </p:nvCxnSpPr>
        <p:spPr>
          <a:xfrm flipH="1" rot="10800000">
            <a:off x="2716212" y="2579687"/>
            <a:ext cx="792162" cy="936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92" name="Google Shape;392;p19"/>
          <p:cNvCxnSpPr/>
          <p:nvPr/>
        </p:nvCxnSpPr>
        <p:spPr>
          <a:xfrm>
            <a:off x="4011612" y="4451350"/>
            <a:ext cx="576262" cy="720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93" name="Google Shape;393;p19"/>
          <p:cNvCxnSpPr/>
          <p:nvPr/>
        </p:nvCxnSpPr>
        <p:spPr>
          <a:xfrm>
            <a:off x="3003550" y="4019550"/>
            <a:ext cx="3024187" cy="5762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394" name="Google Shape;394;p19"/>
          <p:cNvSpPr txBox="1"/>
          <p:nvPr/>
        </p:nvSpPr>
        <p:spPr>
          <a:xfrm>
            <a:off x="5029200" y="3698875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9"/>
          <p:cNvSpPr txBox="1"/>
          <p:nvPr/>
        </p:nvSpPr>
        <p:spPr>
          <a:xfrm>
            <a:off x="6011862" y="3043237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9"/>
          <p:cNvSpPr txBox="1"/>
          <p:nvPr/>
        </p:nvSpPr>
        <p:spPr>
          <a:xfrm>
            <a:off x="2443162" y="3484562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9"/>
          <p:cNvSpPr txBox="1"/>
          <p:nvPr/>
        </p:nvSpPr>
        <p:spPr>
          <a:xfrm>
            <a:off x="4411662" y="3355975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9"/>
          <p:cNvSpPr txBox="1"/>
          <p:nvPr/>
        </p:nvSpPr>
        <p:spPr>
          <a:xfrm>
            <a:off x="3676650" y="3836987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9"/>
          <p:cNvSpPr txBox="1"/>
          <p:nvPr/>
        </p:nvSpPr>
        <p:spPr>
          <a:xfrm>
            <a:off x="2643187" y="3844925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9"/>
          <p:cNvSpPr txBox="1"/>
          <p:nvPr/>
        </p:nvSpPr>
        <p:spPr>
          <a:xfrm>
            <a:off x="4587875" y="5083175"/>
            <a:ext cx="4302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9"/>
          <p:cNvSpPr txBox="1"/>
          <p:nvPr/>
        </p:nvSpPr>
        <p:spPr>
          <a:xfrm>
            <a:off x="3690937" y="4308475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9"/>
          <p:cNvSpPr txBox="1"/>
          <p:nvPr/>
        </p:nvSpPr>
        <p:spPr>
          <a:xfrm>
            <a:off x="3508375" y="2363787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9"/>
          <p:cNvSpPr txBox="1"/>
          <p:nvPr/>
        </p:nvSpPr>
        <p:spPr>
          <a:xfrm>
            <a:off x="6011862" y="4451350"/>
            <a:ext cx="3667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9"/>
          <p:cNvSpPr txBox="1"/>
          <p:nvPr/>
        </p:nvSpPr>
        <p:spPr>
          <a:xfrm>
            <a:off x="3363912" y="4827587"/>
            <a:ext cx="2376487" cy="6270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19"/>
          <p:cNvSpPr txBox="1"/>
          <p:nvPr/>
        </p:nvSpPr>
        <p:spPr>
          <a:xfrm>
            <a:off x="2403475" y="2600325"/>
            <a:ext cx="1008062" cy="2774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6" name="Google Shape;406;p19"/>
          <p:cNvSpPr txBox="1"/>
          <p:nvPr/>
        </p:nvSpPr>
        <p:spPr>
          <a:xfrm>
            <a:off x="5614987" y="2555875"/>
            <a:ext cx="1420812" cy="2774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"/>
          <p:cNvGrpSpPr/>
          <p:nvPr/>
        </p:nvGrpSpPr>
        <p:grpSpPr>
          <a:xfrm>
            <a:off x="1843087" y="2357437"/>
            <a:ext cx="6310312" cy="2768600"/>
            <a:chOff x="1161" y="2288"/>
            <a:chExt cx="3975" cy="1744"/>
          </a:xfrm>
        </p:grpSpPr>
        <p:sp>
          <p:nvSpPr>
            <p:cNvPr id="119" name="Google Shape;119;p2"/>
            <p:cNvSpPr txBox="1"/>
            <p:nvPr/>
          </p:nvSpPr>
          <p:spPr>
            <a:xfrm>
              <a:off x="1488" y="2288"/>
              <a:ext cx="2496" cy="1440"/>
            </a:xfrm>
            <a:prstGeom prst="rect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20" name="Google Shape;120;p2"/>
            <p:cNvCxnSpPr/>
            <p:nvPr/>
          </p:nvCxnSpPr>
          <p:spPr>
            <a:xfrm flipH="1" rot="10800000">
              <a:off x="2064" y="2384"/>
              <a:ext cx="3072" cy="384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2"/>
            <p:cNvCxnSpPr/>
            <p:nvPr/>
          </p:nvCxnSpPr>
          <p:spPr>
            <a:xfrm>
              <a:off x="1161" y="3230"/>
              <a:ext cx="1559" cy="80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2"/>
            <p:cNvCxnSpPr/>
            <p:nvPr/>
          </p:nvCxnSpPr>
          <p:spPr>
            <a:xfrm flipH="1" rot="10800000">
              <a:off x="4130" y="2879"/>
              <a:ext cx="787" cy="1153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3" name="Google Shape;123;p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Clipping</a:t>
            </a:r>
            <a:endParaRPr/>
          </a:p>
        </p:txBody>
      </p:sp>
      <p:sp>
        <p:nvSpPr>
          <p:cNvPr id="124" name="Google Shape;124;p2"/>
          <p:cNvSpPr txBox="1"/>
          <p:nvPr>
            <p:ph idx="1" type="body"/>
          </p:nvPr>
        </p:nvSpPr>
        <p:spPr>
          <a:xfrm>
            <a:off x="533400" y="1066800"/>
            <a:ext cx="8024812" cy="143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Analytically calculating the portions of primitives within the viewport</a:t>
            </a:r>
            <a:endParaRPr/>
          </a:p>
        </p:txBody>
      </p:sp>
      <p:cxnSp>
        <p:nvCxnSpPr>
          <p:cNvPr id="125" name="Google Shape;125;p2"/>
          <p:cNvCxnSpPr/>
          <p:nvPr/>
        </p:nvCxnSpPr>
        <p:spPr>
          <a:xfrm flipH="1" rot="10800000">
            <a:off x="3276600" y="2738437"/>
            <a:ext cx="3048000" cy="3810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126" name="Google Shape;126;p2"/>
          <p:cNvCxnSpPr/>
          <p:nvPr/>
        </p:nvCxnSpPr>
        <p:spPr>
          <a:xfrm>
            <a:off x="2362200" y="4135437"/>
            <a:ext cx="914400" cy="4699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miter lim="800000"/>
            <a:headEnd len="med" w="med" type="oval"/>
            <a:tailEnd len="med" w="med" type="oval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33400" y="1066800"/>
            <a:ext cx="8024812" cy="79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point is assigned a unique region code depending on the location of the point with respect to the window.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412" name="Google Shape;412;p20"/>
          <p:cNvGrpSpPr/>
          <p:nvPr/>
        </p:nvGrpSpPr>
        <p:grpSpPr>
          <a:xfrm>
            <a:off x="1981200" y="3086956"/>
            <a:ext cx="4233905" cy="2628044"/>
            <a:chOff x="1981200" y="3074906"/>
            <a:chExt cx="4984800" cy="3478294"/>
          </a:xfrm>
        </p:grpSpPr>
        <p:sp>
          <p:nvSpPr>
            <p:cNvPr id="413" name="Google Shape;413;p20"/>
            <p:cNvSpPr txBox="1"/>
            <p:nvPr/>
          </p:nvSpPr>
          <p:spPr>
            <a:xfrm>
              <a:off x="3124200" y="4038600"/>
              <a:ext cx="2616200" cy="1524000"/>
            </a:xfrm>
            <a:prstGeom prst="rect">
              <a:avLst/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414" name="Google Shape;414;p20"/>
            <p:cNvCxnSpPr/>
            <p:nvPr/>
          </p:nvCxnSpPr>
          <p:spPr>
            <a:xfrm rot="10800000">
              <a:off x="1981200" y="4038600"/>
              <a:ext cx="1143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20"/>
            <p:cNvCxnSpPr/>
            <p:nvPr/>
          </p:nvCxnSpPr>
          <p:spPr>
            <a:xfrm rot="10800000">
              <a:off x="2057400" y="5562600"/>
              <a:ext cx="10668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20"/>
            <p:cNvCxnSpPr/>
            <p:nvPr/>
          </p:nvCxnSpPr>
          <p:spPr>
            <a:xfrm rot="10800000">
              <a:off x="5791200" y="4038600"/>
              <a:ext cx="1143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20"/>
            <p:cNvCxnSpPr/>
            <p:nvPr/>
          </p:nvCxnSpPr>
          <p:spPr>
            <a:xfrm rot="10800000">
              <a:off x="5715000" y="5562600"/>
              <a:ext cx="1219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20"/>
            <p:cNvCxnSpPr/>
            <p:nvPr/>
          </p:nvCxnSpPr>
          <p:spPr>
            <a:xfrm rot="10800000">
              <a:off x="3124200" y="3200400"/>
              <a:ext cx="0" cy="838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20"/>
            <p:cNvCxnSpPr/>
            <p:nvPr/>
          </p:nvCxnSpPr>
          <p:spPr>
            <a:xfrm rot="10800000">
              <a:off x="5791200" y="3124200"/>
              <a:ext cx="0" cy="914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20"/>
            <p:cNvCxnSpPr/>
            <p:nvPr/>
          </p:nvCxnSpPr>
          <p:spPr>
            <a:xfrm rot="10800000">
              <a:off x="3124200" y="5562600"/>
              <a:ext cx="0" cy="838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20"/>
            <p:cNvCxnSpPr/>
            <p:nvPr/>
          </p:nvCxnSpPr>
          <p:spPr>
            <a:xfrm rot="10800000">
              <a:off x="5715000" y="5562600"/>
              <a:ext cx="0" cy="990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22" name="Google Shape;422;p20"/>
            <p:cNvSpPr txBox="1"/>
            <p:nvPr/>
          </p:nvSpPr>
          <p:spPr>
            <a:xfrm>
              <a:off x="2057400" y="3074906"/>
              <a:ext cx="79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0"/>
            <p:cNvSpPr txBox="1"/>
            <p:nvPr/>
          </p:nvSpPr>
          <p:spPr>
            <a:xfrm>
              <a:off x="4038600" y="3074906"/>
              <a:ext cx="79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0"/>
            <p:cNvSpPr txBox="1"/>
            <p:nvPr/>
          </p:nvSpPr>
          <p:spPr>
            <a:xfrm>
              <a:off x="6172200" y="3074906"/>
              <a:ext cx="79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0"/>
            <p:cNvSpPr txBox="1"/>
            <p:nvPr/>
          </p:nvSpPr>
          <p:spPr>
            <a:xfrm>
              <a:off x="1981200" y="4572000"/>
              <a:ext cx="793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0001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0"/>
            <p:cNvSpPr txBox="1"/>
            <p:nvPr/>
          </p:nvSpPr>
          <p:spPr>
            <a:xfrm>
              <a:off x="3962400" y="4193259"/>
              <a:ext cx="793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0"/>
            <p:cNvSpPr txBox="1"/>
            <p:nvPr/>
          </p:nvSpPr>
          <p:spPr>
            <a:xfrm>
              <a:off x="6172200" y="4572000"/>
              <a:ext cx="793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0010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0"/>
            <p:cNvSpPr txBox="1"/>
            <p:nvPr/>
          </p:nvSpPr>
          <p:spPr>
            <a:xfrm>
              <a:off x="1981200" y="5943600"/>
              <a:ext cx="793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0101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0"/>
            <p:cNvSpPr txBox="1"/>
            <p:nvPr/>
          </p:nvSpPr>
          <p:spPr>
            <a:xfrm>
              <a:off x="4114800" y="5943600"/>
              <a:ext cx="793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0"/>
            <p:cNvSpPr txBox="1"/>
            <p:nvPr/>
          </p:nvSpPr>
          <p:spPr>
            <a:xfrm>
              <a:off x="6096000" y="5943600"/>
              <a:ext cx="793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0110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0"/>
            <p:cNvSpPr txBox="1"/>
            <p:nvPr/>
          </p:nvSpPr>
          <p:spPr>
            <a:xfrm>
              <a:off x="3517557" y="5029901"/>
              <a:ext cx="2026047" cy="447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eorgia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Clipping window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2" name="Google Shape;432;p20"/>
          <p:cNvSpPr txBox="1"/>
          <p:nvPr/>
        </p:nvSpPr>
        <p:spPr>
          <a:xfrm>
            <a:off x="2357437" y="2000250"/>
            <a:ext cx="3352800" cy="7858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433" name="Google Shape;433;p20"/>
          <p:cNvCxnSpPr/>
          <p:nvPr/>
        </p:nvCxnSpPr>
        <p:spPr>
          <a:xfrm>
            <a:off x="3271837" y="2024062"/>
            <a:ext cx="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4" name="Google Shape;434;p20"/>
          <p:cNvCxnSpPr/>
          <p:nvPr/>
        </p:nvCxnSpPr>
        <p:spPr>
          <a:xfrm>
            <a:off x="4110037" y="2024062"/>
            <a:ext cx="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5" name="Google Shape;435;p20"/>
          <p:cNvCxnSpPr/>
          <p:nvPr/>
        </p:nvCxnSpPr>
        <p:spPr>
          <a:xfrm>
            <a:off x="4948237" y="2024062"/>
            <a:ext cx="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6" name="Google Shape;436;p20"/>
          <p:cNvSpPr txBox="1"/>
          <p:nvPr/>
        </p:nvSpPr>
        <p:spPr>
          <a:xfrm>
            <a:off x="3608387" y="2174875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"/>
          <p:cNvSpPr txBox="1"/>
          <p:nvPr/>
        </p:nvSpPr>
        <p:spPr>
          <a:xfrm>
            <a:off x="4357687" y="2174875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0"/>
          <p:cNvSpPr txBox="1"/>
          <p:nvPr/>
        </p:nvSpPr>
        <p:spPr>
          <a:xfrm>
            <a:off x="5284787" y="2174875"/>
            <a:ext cx="339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0"/>
          <p:cNvSpPr txBox="1"/>
          <p:nvPr/>
        </p:nvSpPr>
        <p:spPr>
          <a:xfrm>
            <a:off x="1371600" y="0"/>
            <a:ext cx="441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0" name="Google Shape;440;p20"/>
          <p:cNvSpPr txBox="1"/>
          <p:nvPr/>
        </p:nvSpPr>
        <p:spPr>
          <a:xfrm>
            <a:off x="2528887" y="2098675"/>
            <a:ext cx="404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0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Region Codes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"/>
          <p:cNvSpPr txBox="1"/>
          <p:nvPr/>
        </p:nvSpPr>
        <p:spPr>
          <a:xfrm>
            <a:off x="2749550" y="3016250"/>
            <a:ext cx="2808287" cy="1746250"/>
          </a:xfrm>
          <a:prstGeom prst="rect">
            <a:avLst/>
          </a:prstGeom>
          <a:solidFill>
            <a:srgbClr val="0033CC">
              <a:alpha val="29411"/>
            </a:srgbClr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47" name="Google Shape;447;p21"/>
          <p:cNvGrpSpPr/>
          <p:nvPr/>
        </p:nvGrpSpPr>
        <p:grpSpPr>
          <a:xfrm>
            <a:off x="1689100" y="1498600"/>
            <a:ext cx="5310187" cy="4705350"/>
            <a:chOff x="921" y="152"/>
            <a:chExt cx="3345" cy="2964"/>
          </a:xfrm>
        </p:grpSpPr>
        <p:cxnSp>
          <p:nvCxnSpPr>
            <p:cNvPr id="448" name="Google Shape;448;p21"/>
            <p:cNvCxnSpPr/>
            <p:nvPr/>
          </p:nvCxnSpPr>
          <p:spPr>
            <a:xfrm>
              <a:off x="3358" y="248"/>
              <a:ext cx="0" cy="2868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id="449" name="Google Shape;44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83" y="152"/>
              <a:ext cx="712" cy="2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0" name="Google Shape;450;p21"/>
            <p:cNvSpPr txBox="1"/>
            <p:nvPr/>
          </p:nvSpPr>
          <p:spPr>
            <a:xfrm>
              <a:off x="2450" y="535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1"/>
            <p:cNvSpPr txBox="1"/>
            <p:nvPr/>
          </p:nvSpPr>
          <p:spPr>
            <a:xfrm>
              <a:off x="4027" y="535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1"/>
            <p:cNvSpPr txBox="1"/>
            <p:nvPr/>
          </p:nvSpPr>
          <p:spPr>
            <a:xfrm>
              <a:off x="921" y="535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1"/>
            <p:cNvSpPr txBox="1"/>
            <p:nvPr/>
          </p:nvSpPr>
          <p:spPr>
            <a:xfrm>
              <a:off x="2450" y="1529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1"/>
            <p:cNvSpPr txBox="1"/>
            <p:nvPr/>
          </p:nvSpPr>
          <p:spPr>
            <a:xfrm>
              <a:off x="4027" y="1529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1"/>
            <p:cNvSpPr txBox="1"/>
            <p:nvPr/>
          </p:nvSpPr>
          <p:spPr>
            <a:xfrm>
              <a:off x="921" y="1529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1"/>
            <p:cNvSpPr txBox="1"/>
            <p:nvPr/>
          </p:nvSpPr>
          <p:spPr>
            <a:xfrm>
              <a:off x="2450" y="2532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1"/>
            <p:cNvSpPr txBox="1"/>
            <p:nvPr/>
          </p:nvSpPr>
          <p:spPr>
            <a:xfrm>
              <a:off x="4027" y="2532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1"/>
            <p:cNvSpPr txBox="1"/>
            <p:nvPr/>
          </p:nvSpPr>
          <p:spPr>
            <a:xfrm>
              <a:off x="921" y="2532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9" name="Google Shape;459;p21"/>
          <p:cNvGrpSpPr/>
          <p:nvPr/>
        </p:nvGrpSpPr>
        <p:grpSpPr>
          <a:xfrm>
            <a:off x="1308100" y="2106612"/>
            <a:ext cx="6678612" cy="3632200"/>
            <a:chOff x="681" y="535"/>
            <a:chExt cx="4207" cy="2288"/>
          </a:xfrm>
        </p:grpSpPr>
        <p:cxnSp>
          <p:nvCxnSpPr>
            <p:cNvPr id="460" name="Google Shape;460;p21"/>
            <p:cNvCxnSpPr/>
            <p:nvPr/>
          </p:nvCxnSpPr>
          <p:spPr>
            <a:xfrm>
              <a:off x="824" y="2208"/>
              <a:ext cx="3395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61" name="Google Shape;461;p21"/>
            <p:cNvSpPr txBox="1"/>
            <p:nvPr/>
          </p:nvSpPr>
          <p:spPr>
            <a:xfrm>
              <a:off x="2210" y="535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1"/>
            <p:cNvSpPr txBox="1"/>
            <p:nvPr/>
          </p:nvSpPr>
          <p:spPr>
            <a:xfrm>
              <a:off x="3787" y="535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1"/>
            <p:cNvSpPr txBox="1"/>
            <p:nvPr/>
          </p:nvSpPr>
          <p:spPr>
            <a:xfrm>
              <a:off x="681" y="535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1"/>
            <p:cNvSpPr txBox="1"/>
            <p:nvPr/>
          </p:nvSpPr>
          <p:spPr>
            <a:xfrm>
              <a:off x="2210" y="1529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1"/>
            <p:cNvSpPr txBox="1"/>
            <p:nvPr/>
          </p:nvSpPr>
          <p:spPr>
            <a:xfrm>
              <a:off x="3787" y="1529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1"/>
            <p:cNvSpPr txBox="1"/>
            <p:nvPr/>
          </p:nvSpPr>
          <p:spPr>
            <a:xfrm>
              <a:off x="681" y="1529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1"/>
            <p:cNvSpPr txBox="1"/>
            <p:nvPr/>
          </p:nvSpPr>
          <p:spPr>
            <a:xfrm>
              <a:off x="2210" y="2532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1"/>
            <p:cNvSpPr txBox="1"/>
            <p:nvPr/>
          </p:nvSpPr>
          <p:spPr>
            <a:xfrm>
              <a:off x="3787" y="2532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1"/>
            <p:cNvSpPr txBox="1"/>
            <p:nvPr/>
          </p:nvSpPr>
          <p:spPr>
            <a:xfrm>
              <a:off x="681" y="2532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0" name="Google Shape;470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19" y="2064"/>
              <a:ext cx="669" cy="2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" name="Google Shape;471;p21"/>
          <p:cNvGrpSpPr/>
          <p:nvPr/>
        </p:nvGrpSpPr>
        <p:grpSpPr>
          <a:xfrm>
            <a:off x="928687" y="2106612"/>
            <a:ext cx="7058025" cy="3632200"/>
            <a:chOff x="442" y="535"/>
            <a:chExt cx="4446" cy="2288"/>
          </a:xfrm>
        </p:grpSpPr>
        <p:cxnSp>
          <p:nvCxnSpPr>
            <p:cNvPr id="472" name="Google Shape;472;p21"/>
            <p:cNvCxnSpPr/>
            <p:nvPr/>
          </p:nvCxnSpPr>
          <p:spPr>
            <a:xfrm>
              <a:off x="824" y="1108"/>
              <a:ext cx="3395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73" name="Google Shape;473;p21"/>
            <p:cNvSpPr txBox="1"/>
            <p:nvPr/>
          </p:nvSpPr>
          <p:spPr>
            <a:xfrm>
              <a:off x="1971" y="535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1"/>
            <p:cNvSpPr txBox="1"/>
            <p:nvPr/>
          </p:nvSpPr>
          <p:spPr>
            <a:xfrm>
              <a:off x="3548" y="535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1"/>
            <p:cNvSpPr txBox="1"/>
            <p:nvPr/>
          </p:nvSpPr>
          <p:spPr>
            <a:xfrm>
              <a:off x="442" y="535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1"/>
            <p:cNvSpPr txBox="1"/>
            <p:nvPr/>
          </p:nvSpPr>
          <p:spPr>
            <a:xfrm>
              <a:off x="1971" y="1529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1"/>
            <p:cNvSpPr txBox="1"/>
            <p:nvPr/>
          </p:nvSpPr>
          <p:spPr>
            <a:xfrm>
              <a:off x="3548" y="1529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1"/>
            <p:cNvSpPr txBox="1"/>
            <p:nvPr/>
          </p:nvSpPr>
          <p:spPr>
            <a:xfrm>
              <a:off x="442" y="1529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1"/>
            <p:cNvSpPr txBox="1"/>
            <p:nvPr/>
          </p:nvSpPr>
          <p:spPr>
            <a:xfrm>
              <a:off x="1971" y="2532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1"/>
            <p:cNvSpPr txBox="1"/>
            <p:nvPr/>
          </p:nvSpPr>
          <p:spPr>
            <a:xfrm>
              <a:off x="3548" y="2532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1"/>
            <p:cNvSpPr txBox="1"/>
            <p:nvPr/>
          </p:nvSpPr>
          <p:spPr>
            <a:xfrm>
              <a:off x="442" y="2532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2" name="Google Shape;482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19" y="965"/>
              <a:ext cx="669" cy="2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3" name="Google Shape;483;p21"/>
          <p:cNvGrpSpPr/>
          <p:nvPr/>
        </p:nvGrpSpPr>
        <p:grpSpPr>
          <a:xfrm>
            <a:off x="2068512" y="1558925"/>
            <a:ext cx="5310187" cy="4570412"/>
            <a:chOff x="1160" y="190"/>
            <a:chExt cx="3345" cy="2879"/>
          </a:xfrm>
        </p:grpSpPr>
        <p:cxnSp>
          <p:nvCxnSpPr>
            <p:cNvPr id="484" name="Google Shape;484;p21"/>
            <p:cNvCxnSpPr/>
            <p:nvPr/>
          </p:nvCxnSpPr>
          <p:spPr>
            <a:xfrm>
              <a:off x="1589" y="296"/>
              <a:ext cx="0" cy="2773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85" name="Google Shape;485;p21"/>
            <p:cNvSpPr txBox="1"/>
            <p:nvPr/>
          </p:nvSpPr>
          <p:spPr>
            <a:xfrm>
              <a:off x="2689" y="535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1"/>
            <p:cNvSpPr txBox="1"/>
            <p:nvPr/>
          </p:nvSpPr>
          <p:spPr>
            <a:xfrm>
              <a:off x="4266" y="535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1"/>
            <p:cNvSpPr txBox="1"/>
            <p:nvPr/>
          </p:nvSpPr>
          <p:spPr>
            <a:xfrm>
              <a:off x="1160" y="535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1"/>
            <p:cNvSpPr txBox="1"/>
            <p:nvPr/>
          </p:nvSpPr>
          <p:spPr>
            <a:xfrm>
              <a:off x="2689" y="1529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1"/>
            <p:cNvSpPr txBox="1"/>
            <p:nvPr/>
          </p:nvSpPr>
          <p:spPr>
            <a:xfrm>
              <a:off x="4266" y="1529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1"/>
            <p:cNvSpPr txBox="1"/>
            <p:nvPr/>
          </p:nvSpPr>
          <p:spPr>
            <a:xfrm>
              <a:off x="1160" y="1529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1"/>
            <p:cNvSpPr txBox="1"/>
            <p:nvPr/>
          </p:nvSpPr>
          <p:spPr>
            <a:xfrm>
              <a:off x="2689" y="2532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1"/>
            <p:cNvSpPr txBox="1"/>
            <p:nvPr/>
          </p:nvSpPr>
          <p:spPr>
            <a:xfrm>
              <a:off x="4266" y="2532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1"/>
            <p:cNvSpPr txBox="1"/>
            <p:nvPr/>
          </p:nvSpPr>
          <p:spPr>
            <a:xfrm>
              <a:off x="1160" y="2532"/>
              <a:ext cx="239" cy="29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Georgi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4" name="Google Shape;494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55" y="190"/>
              <a:ext cx="622" cy="2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5" name="Google Shape;495;p21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Region Codes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Cohen-Sutherland Line Clipping</a:t>
            </a:r>
            <a:endParaRPr/>
          </a:p>
        </p:txBody>
      </p:sp>
      <p:sp>
        <p:nvSpPr>
          <p:cNvPr id="501" name="Google Shape;501;p22"/>
          <p:cNvSpPr txBox="1"/>
          <p:nvPr>
            <p:ph idx="1" type="body"/>
          </p:nvPr>
        </p:nvSpPr>
        <p:spPr>
          <a:xfrm>
            <a:off x="533400" y="1066800"/>
            <a:ext cx="8024812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Assign an outcode to each vertex of line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both outcodes = 0, trivial accept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bitwise AND vertex outcodes together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result ≠ 0, trivial reject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those lines lie on one </a:t>
            </a:r>
            <a:b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side of the boundary lines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3"/>
          <p:cNvGrpSpPr/>
          <p:nvPr/>
        </p:nvGrpSpPr>
        <p:grpSpPr>
          <a:xfrm>
            <a:off x="2152650" y="2571750"/>
            <a:ext cx="5848350" cy="3516312"/>
            <a:chOff x="736600" y="1220788"/>
            <a:chExt cx="7264400" cy="4938712"/>
          </a:xfrm>
        </p:grpSpPr>
        <p:cxnSp>
          <p:nvCxnSpPr>
            <p:cNvPr id="508" name="Google Shape;508;p23"/>
            <p:cNvCxnSpPr/>
            <p:nvPr/>
          </p:nvCxnSpPr>
          <p:spPr>
            <a:xfrm>
              <a:off x="1144588" y="2514600"/>
              <a:ext cx="6856412" cy="0"/>
            </a:xfrm>
            <a:prstGeom prst="straightConnector1">
              <a:avLst/>
            </a:prstGeom>
            <a:noFill/>
            <a:ln cap="flat" cmpd="sng" w="12700">
              <a:solidFill>
                <a:srgbClr val="CF0E3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9" name="Google Shape;509;p23"/>
            <p:cNvCxnSpPr/>
            <p:nvPr/>
          </p:nvCxnSpPr>
          <p:spPr>
            <a:xfrm>
              <a:off x="1144588" y="4495800"/>
              <a:ext cx="6856412" cy="0"/>
            </a:xfrm>
            <a:prstGeom prst="straightConnector1">
              <a:avLst/>
            </a:prstGeom>
            <a:noFill/>
            <a:ln cap="flat" cmpd="sng" w="12700">
              <a:solidFill>
                <a:srgbClr val="CF0E3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0" name="Google Shape;510;p23"/>
            <p:cNvCxnSpPr/>
            <p:nvPr/>
          </p:nvCxnSpPr>
          <p:spPr>
            <a:xfrm>
              <a:off x="3429000" y="1220788"/>
              <a:ext cx="0" cy="4570412"/>
            </a:xfrm>
            <a:prstGeom prst="straightConnector1">
              <a:avLst/>
            </a:prstGeom>
            <a:noFill/>
            <a:ln cap="flat" cmpd="sng" w="12700">
              <a:solidFill>
                <a:srgbClr val="CF0E3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" name="Google Shape;511;p23"/>
            <p:cNvCxnSpPr/>
            <p:nvPr/>
          </p:nvCxnSpPr>
          <p:spPr>
            <a:xfrm>
              <a:off x="5562600" y="1220788"/>
              <a:ext cx="0" cy="4570412"/>
            </a:xfrm>
            <a:prstGeom prst="straightConnector1">
              <a:avLst/>
            </a:prstGeom>
            <a:noFill/>
            <a:ln cap="flat" cmpd="sng" w="12700">
              <a:solidFill>
                <a:srgbClr val="CF0E3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12" name="Google Shape;512;p23"/>
            <p:cNvSpPr txBox="1"/>
            <p:nvPr/>
          </p:nvSpPr>
          <p:spPr>
            <a:xfrm>
              <a:off x="3441700" y="2527300"/>
              <a:ext cx="2108200" cy="1955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513" name="Google Shape;513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6600" y="4356100"/>
              <a:ext cx="355600" cy="26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" name="Google Shape;514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7307" y="2400288"/>
              <a:ext cx="291872" cy="227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5" name="Google Shape;515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38500" y="5880100"/>
              <a:ext cx="368300" cy="26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" name="Google Shape;516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35600" y="5880100"/>
              <a:ext cx="393700" cy="27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7" name="Google Shape;517;p23"/>
            <p:cNvSpPr txBox="1"/>
            <p:nvPr/>
          </p:nvSpPr>
          <p:spPr>
            <a:xfrm>
              <a:off x="1736725" y="1423988"/>
              <a:ext cx="7493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9100"/>
                </a:buClr>
                <a:buSzPts val="2000"/>
                <a:buFont typeface="Century Gothic"/>
                <a:buNone/>
              </a:pPr>
              <a:r>
                <a:rPr b="0" i="0" lang="en-US" sz="2000" u="none" cap="none" strike="noStrike">
                  <a:solidFill>
                    <a:srgbClr val="EF91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3"/>
            <p:cNvSpPr txBox="1"/>
            <p:nvPr/>
          </p:nvSpPr>
          <p:spPr>
            <a:xfrm>
              <a:off x="4098925" y="1423988"/>
              <a:ext cx="7493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9100"/>
                </a:buClr>
                <a:buSzPts val="2000"/>
                <a:buFont typeface="Century Gothic"/>
                <a:buNone/>
              </a:pPr>
              <a:r>
                <a:rPr b="0" i="0" lang="en-US" sz="2000" u="none" cap="none" strike="noStrike">
                  <a:solidFill>
                    <a:srgbClr val="EF91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3"/>
            <p:cNvSpPr txBox="1"/>
            <p:nvPr/>
          </p:nvSpPr>
          <p:spPr>
            <a:xfrm>
              <a:off x="6232525" y="1423988"/>
              <a:ext cx="7493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9100"/>
                </a:buClr>
                <a:buSzPts val="2000"/>
                <a:buFont typeface="Century Gothic"/>
                <a:buNone/>
              </a:pPr>
              <a:r>
                <a:rPr b="0" i="0" lang="en-US" sz="2000" u="none" cap="none" strike="noStrike">
                  <a:solidFill>
                    <a:srgbClr val="EF91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3"/>
            <p:cNvSpPr txBox="1"/>
            <p:nvPr/>
          </p:nvSpPr>
          <p:spPr>
            <a:xfrm>
              <a:off x="1736725" y="3328988"/>
              <a:ext cx="7493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9100"/>
                </a:buClr>
                <a:buSzPts val="2000"/>
                <a:buFont typeface="Century Gothic"/>
                <a:buNone/>
              </a:pPr>
              <a:r>
                <a:rPr b="0" i="0" lang="en-US" sz="2000" u="none" cap="none" strike="noStrike">
                  <a:solidFill>
                    <a:srgbClr val="EF91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0001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3"/>
            <p:cNvSpPr txBox="1"/>
            <p:nvPr/>
          </p:nvSpPr>
          <p:spPr>
            <a:xfrm>
              <a:off x="1736725" y="5310188"/>
              <a:ext cx="7493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9100"/>
                </a:buClr>
                <a:buSzPts val="2000"/>
                <a:buFont typeface="Century Gothic"/>
                <a:buNone/>
              </a:pPr>
              <a:r>
                <a:rPr b="0" i="0" lang="en-US" sz="2000" u="none" cap="none" strike="noStrike">
                  <a:solidFill>
                    <a:srgbClr val="EF91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0101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3"/>
            <p:cNvSpPr txBox="1"/>
            <p:nvPr/>
          </p:nvSpPr>
          <p:spPr>
            <a:xfrm>
              <a:off x="4098925" y="5233988"/>
              <a:ext cx="7493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9100"/>
                </a:buClr>
                <a:buSzPts val="2000"/>
                <a:buFont typeface="Century Gothic"/>
                <a:buNone/>
              </a:pPr>
              <a:r>
                <a:rPr b="0" i="0" lang="en-US" sz="2000" u="none" cap="none" strike="noStrike">
                  <a:solidFill>
                    <a:srgbClr val="EF91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3"/>
            <p:cNvSpPr txBox="1"/>
            <p:nvPr/>
          </p:nvSpPr>
          <p:spPr>
            <a:xfrm>
              <a:off x="6232525" y="5233988"/>
              <a:ext cx="7493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9100"/>
                </a:buClr>
                <a:buSzPts val="2000"/>
                <a:buFont typeface="Century Gothic"/>
                <a:buNone/>
              </a:pPr>
              <a:r>
                <a:rPr b="0" i="0" lang="en-US" sz="2000" u="none" cap="none" strike="noStrike">
                  <a:solidFill>
                    <a:srgbClr val="EF91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0110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3"/>
            <p:cNvSpPr txBox="1"/>
            <p:nvPr/>
          </p:nvSpPr>
          <p:spPr>
            <a:xfrm>
              <a:off x="6232525" y="3328988"/>
              <a:ext cx="7493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9100"/>
                </a:buClr>
                <a:buSzPts val="2000"/>
                <a:buFont typeface="Century Gothic"/>
                <a:buNone/>
              </a:pPr>
              <a:r>
                <a:rPr b="0" i="0" lang="en-US" sz="2000" u="none" cap="none" strike="noStrike">
                  <a:solidFill>
                    <a:srgbClr val="EF91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0010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3"/>
            <p:cNvSpPr txBox="1"/>
            <p:nvPr/>
          </p:nvSpPr>
          <p:spPr>
            <a:xfrm>
              <a:off x="4098925" y="3328988"/>
              <a:ext cx="7493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9100"/>
                </a:buClr>
                <a:buSzPts val="2000"/>
                <a:buFont typeface="Century Gothic"/>
                <a:buNone/>
              </a:pPr>
              <a:r>
                <a:rPr b="0" i="0" lang="en-US" sz="2000" u="none" cap="none" strike="noStrike">
                  <a:solidFill>
                    <a:srgbClr val="EF91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6" name="Google Shape;526;p23"/>
            <p:cNvCxnSpPr/>
            <p:nvPr/>
          </p:nvCxnSpPr>
          <p:spPr>
            <a:xfrm flipH="1" rot="10800000">
              <a:off x="3735388" y="2744788"/>
              <a:ext cx="836612" cy="12176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27" name="Google Shape;527;p23"/>
            <p:cNvSpPr/>
            <p:nvPr/>
          </p:nvSpPr>
          <p:spPr>
            <a:xfrm>
              <a:off x="3671888" y="3951288"/>
              <a:ext cx="63500" cy="63500"/>
            </a:xfrm>
            <a:prstGeom prst="ellipse">
              <a:avLst/>
            </a:prstGeom>
            <a:solidFill>
              <a:srgbClr val="00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4560888" y="2673350"/>
              <a:ext cx="63500" cy="63500"/>
            </a:xfrm>
            <a:prstGeom prst="ellipse">
              <a:avLst/>
            </a:prstGeom>
            <a:solidFill>
              <a:srgbClr val="00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9" name="Google Shape;529;p23"/>
            <p:cNvSpPr txBox="1"/>
            <p:nvPr/>
          </p:nvSpPr>
          <p:spPr>
            <a:xfrm>
              <a:off x="3641725" y="3971925"/>
              <a:ext cx="398463" cy="312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3"/>
            <p:cNvSpPr txBox="1"/>
            <p:nvPr/>
          </p:nvSpPr>
          <p:spPr>
            <a:xfrm>
              <a:off x="4589463" y="2547938"/>
              <a:ext cx="398462" cy="312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Google Shape;531;p23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Cohen-Sutherland Line Clipping</a:t>
            </a:r>
            <a:endParaRPr/>
          </a:p>
        </p:txBody>
      </p:sp>
      <p:sp>
        <p:nvSpPr>
          <p:cNvPr id="532" name="Google Shape;532;p23"/>
          <p:cNvSpPr txBox="1"/>
          <p:nvPr>
            <p:ph idx="1" type="body"/>
          </p:nvPr>
        </p:nvSpPr>
        <p:spPr>
          <a:xfrm>
            <a:off x="533400" y="1066800"/>
            <a:ext cx="80248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Trivial Acceptance: </a:t>
            </a:r>
            <a:r>
              <a:rPr b="0" i="0" lang="en-US" sz="1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O(P0) = O(P1) = 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4"/>
          <p:cNvGrpSpPr/>
          <p:nvPr/>
        </p:nvGrpSpPr>
        <p:grpSpPr>
          <a:xfrm>
            <a:off x="2214562" y="2428875"/>
            <a:ext cx="5715000" cy="3730625"/>
            <a:chOff x="723900" y="1220788"/>
            <a:chExt cx="7277100" cy="4938712"/>
          </a:xfrm>
        </p:grpSpPr>
        <p:cxnSp>
          <p:nvCxnSpPr>
            <p:cNvPr id="539" name="Google Shape;539;p24"/>
            <p:cNvCxnSpPr/>
            <p:nvPr/>
          </p:nvCxnSpPr>
          <p:spPr>
            <a:xfrm>
              <a:off x="1144588" y="2514600"/>
              <a:ext cx="6856412" cy="0"/>
            </a:xfrm>
            <a:prstGeom prst="straightConnector1">
              <a:avLst/>
            </a:prstGeom>
            <a:noFill/>
            <a:ln cap="flat" cmpd="sng" w="12700">
              <a:solidFill>
                <a:srgbClr val="CF0E3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0" name="Google Shape;540;p24"/>
            <p:cNvCxnSpPr/>
            <p:nvPr/>
          </p:nvCxnSpPr>
          <p:spPr>
            <a:xfrm>
              <a:off x="1144588" y="4495800"/>
              <a:ext cx="6856412" cy="0"/>
            </a:xfrm>
            <a:prstGeom prst="straightConnector1">
              <a:avLst/>
            </a:prstGeom>
            <a:noFill/>
            <a:ln cap="flat" cmpd="sng" w="12700">
              <a:solidFill>
                <a:srgbClr val="CF0E3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1" name="Google Shape;541;p24"/>
            <p:cNvCxnSpPr/>
            <p:nvPr/>
          </p:nvCxnSpPr>
          <p:spPr>
            <a:xfrm>
              <a:off x="3429000" y="1220788"/>
              <a:ext cx="0" cy="4570412"/>
            </a:xfrm>
            <a:prstGeom prst="straightConnector1">
              <a:avLst/>
            </a:prstGeom>
            <a:noFill/>
            <a:ln cap="flat" cmpd="sng" w="12700">
              <a:solidFill>
                <a:srgbClr val="CF0E3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2" name="Google Shape;542;p24"/>
            <p:cNvCxnSpPr/>
            <p:nvPr/>
          </p:nvCxnSpPr>
          <p:spPr>
            <a:xfrm>
              <a:off x="5562600" y="1220788"/>
              <a:ext cx="0" cy="4570412"/>
            </a:xfrm>
            <a:prstGeom prst="straightConnector1">
              <a:avLst/>
            </a:prstGeom>
            <a:noFill/>
            <a:ln cap="flat" cmpd="sng" w="12700">
              <a:solidFill>
                <a:srgbClr val="CF0E3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43" name="Google Shape;543;p24"/>
            <p:cNvSpPr txBox="1"/>
            <p:nvPr/>
          </p:nvSpPr>
          <p:spPr>
            <a:xfrm>
              <a:off x="3441700" y="2527300"/>
              <a:ext cx="2108200" cy="19558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544" name="Google Shape;54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6600" y="4356100"/>
              <a:ext cx="355600" cy="26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3900" y="2374900"/>
              <a:ext cx="381000" cy="27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6" name="Google Shape;546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38500" y="5880100"/>
              <a:ext cx="368300" cy="26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35600" y="5880100"/>
              <a:ext cx="393700" cy="27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8" name="Google Shape;548;p24"/>
            <p:cNvSpPr txBox="1"/>
            <p:nvPr/>
          </p:nvSpPr>
          <p:spPr>
            <a:xfrm>
              <a:off x="1736725" y="1423988"/>
              <a:ext cx="7493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9100"/>
                </a:buClr>
                <a:buSzPts val="2000"/>
                <a:buFont typeface="Century Gothic"/>
                <a:buNone/>
              </a:pPr>
              <a:r>
                <a:rPr b="0" i="0" lang="en-US" sz="2000" u="none" cap="none" strike="noStrike">
                  <a:solidFill>
                    <a:srgbClr val="EF91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4"/>
            <p:cNvSpPr txBox="1"/>
            <p:nvPr/>
          </p:nvSpPr>
          <p:spPr>
            <a:xfrm>
              <a:off x="4098925" y="1423988"/>
              <a:ext cx="7493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9100"/>
                </a:buClr>
                <a:buSzPts val="2000"/>
                <a:buFont typeface="Century Gothic"/>
                <a:buNone/>
              </a:pPr>
              <a:r>
                <a:rPr b="0" i="0" lang="en-US" sz="2000" u="none" cap="none" strike="noStrike">
                  <a:solidFill>
                    <a:srgbClr val="EF91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4"/>
            <p:cNvSpPr txBox="1"/>
            <p:nvPr/>
          </p:nvSpPr>
          <p:spPr>
            <a:xfrm>
              <a:off x="6232525" y="1423988"/>
              <a:ext cx="7493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9100"/>
                </a:buClr>
                <a:buSzPts val="2000"/>
                <a:buFont typeface="Century Gothic"/>
                <a:buNone/>
              </a:pPr>
              <a:r>
                <a:rPr b="0" i="0" lang="en-US" sz="2000" u="none" cap="none" strike="noStrike">
                  <a:solidFill>
                    <a:srgbClr val="EF91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4"/>
            <p:cNvSpPr txBox="1"/>
            <p:nvPr/>
          </p:nvSpPr>
          <p:spPr>
            <a:xfrm>
              <a:off x="1736725" y="3328988"/>
              <a:ext cx="7493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9100"/>
                </a:buClr>
                <a:buSzPts val="2000"/>
                <a:buFont typeface="Century Gothic"/>
                <a:buNone/>
              </a:pPr>
              <a:r>
                <a:rPr b="0" i="0" lang="en-US" sz="2000" u="none" cap="none" strike="noStrike">
                  <a:solidFill>
                    <a:srgbClr val="EF91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0001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4"/>
            <p:cNvSpPr txBox="1"/>
            <p:nvPr/>
          </p:nvSpPr>
          <p:spPr>
            <a:xfrm>
              <a:off x="1736725" y="5310188"/>
              <a:ext cx="7493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9100"/>
                </a:buClr>
                <a:buSzPts val="2000"/>
                <a:buFont typeface="Century Gothic"/>
                <a:buNone/>
              </a:pPr>
              <a:r>
                <a:rPr b="0" i="0" lang="en-US" sz="2000" u="none" cap="none" strike="noStrike">
                  <a:solidFill>
                    <a:srgbClr val="EF91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0101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4"/>
            <p:cNvSpPr txBox="1"/>
            <p:nvPr/>
          </p:nvSpPr>
          <p:spPr>
            <a:xfrm>
              <a:off x="4098925" y="5233988"/>
              <a:ext cx="7493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9100"/>
                </a:buClr>
                <a:buSzPts val="2000"/>
                <a:buFont typeface="Century Gothic"/>
                <a:buNone/>
              </a:pPr>
              <a:r>
                <a:rPr b="0" i="0" lang="en-US" sz="2000" u="none" cap="none" strike="noStrike">
                  <a:solidFill>
                    <a:srgbClr val="EF91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4"/>
            <p:cNvSpPr txBox="1"/>
            <p:nvPr/>
          </p:nvSpPr>
          <p:spPr>
            <a:xfrm>
              <a:off x="6232525" y="5233988"/>
              <a:ext cx="7493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9100"/>
                </a:buClr>
                <a:buSzPts val="2000"/>
                <a:buFont typeface="Century Gothic"/>
                <a:buNone/>
              </a:pPr>
              <a:r>
                <a:rPr b="0" i="0" lang="en-US" sz="2000" u="none" cap="none" strike="noStrike">
                  <a:solidFill>
                    <a:srgbClr val="EF91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0110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4"/>
            <p:cNvSpPr txBox="1"/>
            <p:nvPr/>
          </p:nvSpPr>
          <p:spPr>
            <a:xfrm>
              <a:off x="6232525" y="3328988"/>
              <a:ext cx="7493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9100"/>
                </a:buClr>
                <a:buSzPts val="2000"/>
                <a:buFont typeface="Century Gothic"/>
                <a:buNone/>
              </a:pPr>
              <a:r>
                <a:rPr b="0" i="0" lang="en-US" sz="2000" u="none" cap="none" strike="noStrike">
                  <a:solidFill>
                    <a:srgbClr val="EF91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0010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4"/>
            <p:cNvSpPr txBox="1"/>
            <p:nvPr/>
          </p:nvSpPr>
          <p:spPr>
            <a:xfrm>
              <a:off x="4098925" y="3328988"/>
              <a:ext cx="7493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F9100"/>
                </a:buClr>
                <a:buSzPts val="2000"/>
                <a:buFont typeface="Century Gothic"/>
                <a:buNone/>
              </a:pPr>
              <a:r>
                <a:rPr b="0" i="0" lang="en-US" sz="2000" u="none" cap="none" strike="noStrike">
                  <a:solidFill>
                    <a:srgbClr val="EF91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0000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2597150" y="1555750"/>
              <a:ext cx="63500" cy="63500"/>
            </a:xfrm>
            <a:prstGeom prst="ellipse">
              <a:avLst/>
            </a:prstGeom>
            <a:solidFill>
              <a:srgbClr val="00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8" name="Google Shape;558;p24"/>
            <p:cNvSpPr txBox="1"/>
            <p:nvPr/>
          </p:nvSpPr>
          <p:spPr>
            <a:xfrm>
              <a:off x="2422525" y="1228725"/>
              <a:ext cx="398463" cy="312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4"/>
            <p:cNvSpPr txBox="1"/>
            <p:nvPr/>
          </p:nvSpPr>
          <p:spPr>
            <a:xfrm>
              <a:off x="6342063" y="1862138"/>
              <a:ext cx="398462" cy="312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0" name="Google Shape;560;p24"/>
            <p:cNvCxnSpPr/>
            <p:nvPr/>
          </p:nvCxnSpPr>
          <p:spPr>
            <a:xfrm>
              <a:off x="2668588" y="1601788"/>
              <a:ext cx="3808412" cy="6842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1" name="Google Shape;561;p24"/>
            <p:cNvCxnSpPr/>
            <p:nvPr/>
          </p:nvCxnSpPr>
          <p:spPr>
            <a:xfrm>
              <a:off x="5868988" y="3354388"/>
              <a:ext cx="455612" cy="16748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2" name="Google Shape;562;p24"/>
            <p:cNvCxnSpPr/>
            <p:nvPr/>
          </p:nvCxnSpPr>
          <p:spPr>
            <a:xfrm rot="10800000">
              <a:off x="2211388" y="4649788"/>
              <a:ext cx="1979612" cy="3794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63" name="Google Shape;563;p24"/>
            <p:cNvSpPr/>
            <p:nvPr/>
          </p:nvSpPr>
          <p:spPr>
            <a:xfrm>
              <a:off x="2130425" y="4603750"/>
              <a:ext cx="63500" cy="63500"/>
            </a:xfrm>
            <a:prstGeom prst="ellipse">
              <a:avLst/>
            </a:prstGeom>
            <a:solidFill>
              <a:srgbClr val="00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197350" y="5002213"/>
              <a:ext cx="63500" cy="63500"/>
            </a:xfrm>
            <a:prstGeom prst="ellipse">
              <a:avLst/>
            </a:prstGeom>
            <a:solidFill>
              <a:srgbClr val="00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5813425" y="3308350"/>
              <a:ext cx="63500" cy="63500"/>
            </a:xfrm>
            <a:prstGeom prst="ellipse">
              <a:avLst/>
            </a:prstGeom>
            <a:solidFill>
              <a:srgbClr val="00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6288088" y="5018088"/>
              <a:ext cx="63500" cy="63500"/>
            </a:xfrm>
            <a:prstGeom prst="ellipse">
              <a:avLst/>
            </a:prstGeom>
            <a:solidFill>
              <a:srgbClr val="00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6456363" y="2259013"/>
              <a:ext cx="63500" cy="63500"/>
            </a:xfrm>
            <a:prstGeom prst="ellipse">
              <a:avLst/>
            </a:prstGeom>
            <a:solidFill>
              <a:srgbClr val="00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8" name="Google Shape;568;p24"/>
            <p:cNvSpPr txBox="1"/>
            <p:nvPr/>
          </p:nvSpPr>
          <p:spPr>
            <a:xfrm>
              <a:off x="6342063" y="4833938"/>
              <a:ext cx="398462" cy="312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4"/>
            <p:cNvSpPr txBox="1"/>
            <p:nvPr/>
          </p:nvSpPr>
          <p:spPr>
            <a:xfrm>
              <a:off x="7086600" y="5181600"/>
              <a:ext cx="184150" cy="312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0" name="Google Shape;570;p24"/>
            <p:cNvSpPr txBox="1"/>
            <p:nvPr/>
          </p:nvSpPr>
          <p:spPr>
            <a:xfrm>
              <a:off x="4284663" y="4833938"/>
              <a:ext cx="398462" cy="312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4"/>
            <p:cNvSpPr txBox="1"/>
            <p:nvPr/>
          </p:nvSpPr>
          <p:spPr>
            <a:xfrm>
              <a:off x="5622925" y="2981325"/>
              <a:ext cx="398463" cy="312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4"/>
            <p:cNvSpPr txBox="1"/>
            <p:nvPr/>
          </p:nvSpPr>
          <p:spPr>
            <a:xfrm>
              <a:off x="1812925" y="4505325"/>
              <a:ext cx="398463" cy="3127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3" name="Google Shape;573;p24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Cohen-Sutherland Line Clipping</a:t>
            </a:r>
            <a:endParaRPr/>
          </a:p>
        </p:txBody>
      </p:sp>
      <p:sp>
        <p:nvSpPr>
          <p:cNvPr id="574" name="Google Shape;574;p24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Trivial Rejection:  </a:t>
            </a:r>
            <a:r>
              <a:rPr b="0" i="0" lang="en-US" sz="16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O(P0) &amp; O(P1) ≠ 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5"/>
          <p:cNvSpPr txBox="1"/>
          <p:nvPr>
            <p:ph idx="1" type="body"/>
          </p:nvPr>
        </p:nvSpPr>
        <p:spPr>
          <a:xfrm>
            <a:off x="533400" y="1066800"/>
            <a:ext cx="8024812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Compute the outcodes for the two vertices</a:t>
            </a:r>
            <a:endParaRPr/>
          </a:p>
          <a:p>
            <a:pPr indent="-342900" lvl="0" marL="342900" marR="0" rtl="0" algn="l">
              <a:lnSpc>
                <a:spcPct val="91666"/>
              </a:lnSpc>
              <a:spcBef>
                <a:spcPts val="1080"/>
              </a:spcBef>
              <a:spcAft>
                <a:spcPts val="0"/>
              </a:spcAft>
              <a:buClr>
                <a:srgbClr val="FF0000"/>
              </a:buClr>
              <a:buSzPts val="2160"/>
              <a:buFont typeface="Georgia"/>
              <a:buChar char="•"/>
            </a:pPr>
            <a:r>
              <a:rPr b="0" i="0" lang="en-US" sz="24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Test for trivial acceptance or rejection</a:t>
            </a:r>
            <a:endParaRPr/>
          </a:p>
          <a:p>
            <a:pPr indent="-342900" lvl="0" marL="342900" marR="0" rtl="0" algn="l">
              <a:lnSpc>
                <a:spcPct val="91666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Select the first nonzero bit in the outcode to define the boundary against which the line segment will be clipped</a:t>
            </a:r>
            <a:endParaRPr/>
          </a:p>
          <a:p>
            <a:pPr indent="-342900" lvl="0" marL="342900" marR="0" rtl="0" algn="l">
              <a:lnSpc>
                <a:spcPct val="91666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Compute the intersection and replace the vertex with the intersection point</a:t>
            </a:r>
            <a:endParaRPr/>
          </a:p>
          <a:p>
            <a:pPr indent="-342900" lvl="0" marL="342900" marR="0" rtl="0" algn="l">
              <a:lnSpc>
                <a:spcPct val="91666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Compute the outcode for the new point and iterate</a:t>
            </a:r>
            <a:endParaRPr/>
          </a:p>
        </p:txBody>
      </p:sp>
      <p:sp>
        <p:nvSpPr>
          <p:cNvPr id="581" name="Google Shape;581;p25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Cohen-Sutherland Line Clipping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7" name="Google Shape;587;p26"/>
          <p:cNvCxnSpPr/>
          <p:nvPr/>
        </p:nvCxnSpPr>
        <p:spPr>
          <a:xfrm>
            <a:off x="1144587" y="2514600"/>
            <a:ext cx="6856412" cy="0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8" name="Google Shape;588;p26"/>
          <p:cNvCxnSpPr/>
          <p:nvPr/>
        </p:nvCxnSpPr>
        <p:spPr>
          <a:xfrm>
            <a:off x="1144587" y="4495800"/>
            <a:ext cx="6856412" cy="0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9" name="Google Shape;589;p26"/>
          <p:cNvCxnSpPr/>
          <p:nvPr/>
        </p:nvCxnSpPr>
        <p:spPr>
          <a:xfrm>
            <a:off x="3429000" y="1220787"/>
            <a:ext cx="0" cy="4570412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0" name="Google Shape;590;p26"/>
          <p:cNvCxnSpPr/>
          <p:nvPr/>
        </p:nvCxnSpPr>
        <p:spPr>
          <a:xfrm>
            <a:off x="5562600" y="1220787"/>
            <a:ext cx="0" cy="4570412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1" name="Google Shape;591;p26"/>
          <p:cNvSpPr txBox="1"/>
          <p:nvPr/>
        </p:nvSpPr>
        <p:spPr>
          <a:xfrm>
            <a:off x="3441700" y="2527300"/>
            <a:ext cx="2108200" cy="195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2" name="Google Shape;5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600" y="4356100"/>
            <a:ext cx="3556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" y="2374900"/>
            <a:ext cx="3810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8500" y="5880100"/>
            <a:ext cx="3683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5600" y="5880100"/>
            <a:ext cx="393700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26"/>
          <p:cNvSpPr txBox="1"/>
          <p:nvPr/>
        </p:nvSpPr>
        <p:spPr>
          <a:xfrm>
            <a:off x="1736725" y="142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6"/>
          <p:cNvSpPr txBox="1"/>
          <p:nvPr/>
        </p:nvSpPr>
        <p:spPr>
          <a:xfrm>
            <a:off x="4098925" y="142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6"/>
          <p:cNvSpPr txBox="1"/>
          <p:nvPr/>
        </p:nvSpPr>
        <p:spPr>
          <a:xfrm>
            <a:off x="6232525" y="142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6"/>
          <p:cNvSpPr txBox="1"/>
          <p:nvPr/>
        </p:nvSpPr>
        <p:spPr>
          <a:xfrm>
            <a:off x="1736725" y="3328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6"/>
          <p:cNvSpPr txBox="1"/>
          <p:nvPr/>
        </p:nvSpPr>
        <p:spPr>
          <a:xfrm>
            <a:off x="1736725" y="53101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6"/>
          <p:cNvSpPr txBox="1"/>
          <p:nvPr/>
        </p:nvSpPr>
        <p:spPr>
          <a:xfrm>
            <a:off x="4098925" y="523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6"/>
          <p:cNvSpPr txBox="1"/>
          <p:nvPr/>
        </p:nvSpPr>
        <p:spPr>
          <a:xfrm>
            <a:off x="6232525" y="523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6"/>
          <p:cNvSpPr txBox="1"/>
          <p:nvPr/>
        </p:nvSpPr>
        <p:spPr>
          <a:xfrm>
            <a:off x="6232525" y="3328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6"/>
          <p:cNvSpPr txBox="1"/>
          <p:nvPr/>
        </p:nvSpPr>
        <p:spPr>
          <a:xfrm>
            <a:off x="4098925" y="3328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5" name="Google Shape;605;p26"/>
          <p:cNvCxnSpPr/>
          <p:nvPr/>
        </p:nvCxnSpPr>
        <p:spPr>
          <a:xfrm>
            <a:off x="2744787" y="1525587"/>
            <a:ext cx="2360612" cy="15224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6" name="Google Shape;606;p26"/>
          <p:cNvSpPr/>
          <p:nvPr/>
        </p:nvSpPr>
        <p:spPr>
          <a:xfrm>
            <a:off x="2689225" y="1487487"/>
            <a:ext cx="63500" cy="635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7" name="Google Shape;607;p26"/>
          <p:cNvSpPr/>
          <p:nvPr/>
        </p:nvSpPr>
        <p:spPr>
          <a:xfrm>
            <a:off x="4257675" y="2486025"/>
            <a:ext cx="63500" cy="635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8" name="Google Shape;608;p26"/>
          <p:cNvSpPr/>
          <p:nvPr/>
        </p:nvSpPr>
        <p:spPr>
          <a:xfrm>
            <a:off x="5094287" y="3036887"/>
            <a:ext cx="63500" cy="635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9" name="Google Shape;609;p26"/>
          <p:cNvSpPr txBox="1"/>
          <p:nvPr/>
        </p:nvSpPr>
        <p:spPr>
          <a:xfrm>
            <a:off x="2557462" y="1147762"/>
            <a:ext cx="3492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6"/>
          <p:cNvSpPr txBox="1"/>
          <p:nvPr/>
        </p:nvSpPr>
        <p:spPr>
          <a:xfrm>
            <a:off x="4183062" y="2181225"/>
            <a:ext cx="3492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6"/>
          <p:cNvSpPr txBox="1"/>
          <p:nvPr/>
        </p:nvSpPr>
        <p:spPr>
          <a:xfrm>
            <a:off x="5106987" y="2808287"/>
            <a:ext cx="3492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6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8" name="Google Shape;618;p27"/>
          <p:cNvCxnSpPr/>
          <p:nvPr/>
        </p:nvCxnSpPr>
        <p:spPr>
          <a:xfrm>
            <a:off x="1144587" y="2514600"/>
            <a:ext cx="6856412" cy="0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9" name="Google Shape;619;p27"/>
          <p:cNvCxnSpPr/>
          <p:nvPr/>
        </p:nvCxnSpPr>
        <p:spPr>
          <a:xfrm>
            <a:off x="1144587" y="4495800"/>
            <a:ext cx="6856412" cy="0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0" name="Google Shape;620;p27"/>
          <p:cNvCxnSpPr/>
          <p:nvPr/>
        </p:nvCxnSpPr>
        <p:spPr>
          <a:xfrm>
            <a:off x="3429000" y="1220787"/>
            <a:ext cx="0" cy="4570412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1" name="Google Shape;621;p27"/>
          <p:cNvCxnSpPr/>
          <p:nvPr/>
        </p:nvCxnSpPr>
        <p:spPr>
          <a:xfrm>
            <a:off x="5562600" y="1220787"/>
            <a:ext cx="0" cy="4570412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2" name="Google Shape;622;p27"/>
          <p:cNvSpPr txBox="1"/>
          <p:nvPr/>
        </p:nvSpPr>
        <p:spPr>
          <a:xfrm>
            <a:off x="3441700" y="2527300"/>
            <a:ext cx="2108200" cy="195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3" name="Google Shape;6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600" y="4356100"/>
            <a:ext cx="3556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" y="2374900"/>
            <a:ext cx="3810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8500" y="5880100"/>
            <a:ext cx="3683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5600" y="5880100"/>
            <a:ext cx="393700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27"/>
          <p:cNvSpPr txBox="1"/>
          <p:nvPr/>
        </p:nvSpPr>
        <p:spPr>
          <a:xfrm>
            <a:off x="1736725" y="142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7"/>
          <p:cNvSpPr txBox="1"/>
          <p:nvPr/>
        </p:nvSpPr>
        <p:spPr>
          <a:xfrm>
            <a:off x="4098925" y="142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7"/>
          <p:cNvSpPr txBox="1"/>
          <p:nvPr/>
        </p:nvSpPr>
        <p:spPr>
          <a:xfrm>
            <a:off x="6232525" y="142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7"/>
          <p:cNvSpPr txBox="1"/>
          <p:nvPr/>
        </p:nvSpPr>
        <p:spPr>
          <a:xfrm>
            <a:off x="1736725" y="3328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27"/>
          <p:cNvSpPr txBox="1"/>
          <p:nvPr/>
        </p:nvSpPr>
        <p:spPr>
          <a:xfrm>
            <a:off x="1736725" y="53101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7"/>
          <p:cNvSpPr txBox="1"/>
          <p:nvPr/>
        </p:nvSpPr>
        <p:spPr>
          <a:xfrm>
            <a:off x="4098925" y="523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7"/>
          <p:cNvSpPr txBox="1"/>
          <p:nvPr/>
        </p:nvSpPr>
        <p:spPr>
          <a:xfrm>
            <a:off x="6232525" y="523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7"/>
          <p:cNvSpPr txBox="1"/>
          <p:nvPr/>
        </p:nvSpPr>
        <p:spPr>
          <a:xfrm>
            <a:off x="6232525" y="3328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7"/>
          <p:cNvSpPr txBox="1"/>
          <p:nvPr/>
        </p:nvSpPr>
        <p:spPr>
          <a:xfrm>
            <a:off x="4098925" y="3328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7"/>
          <p:cNvSpPr/>
          <p:nvPr/>
        </p:nvSpPr>
        <p:spPr>
          <a:xfrm>
            <a:off x="4257675" y="2486025"/>
            <a:ext cx="63500" cy="635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7" name="Google Shape;637;p27"/>
          <p:cNvSpPr/>
          <p:nvPr/>
        </p:nvSpPr>
        <p:spPr>
          <a:xfrm>
            <a:off x="5094287" y="3036887"/>
            <a:ext cx="63500" cy="635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8" name="Google Shape;638;p27"/>
          <p:cNvSpPr txBox="1"/>
          <p:nvPr/>
        </p:nvSpPr>
        <p:spPr>
          <a:xfrm>
            <a:off x="4183062" y="2181225"/>
            <a:ext cx="3492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7"/>
          <p:cNvSpPr txBox="1"/>
          <p:nvPr/>
        </p:nvSpPr>
        <p:spPr>
          <a:xfrm>
            <a:off x="5106987" y="2808287"/>
            <a:ext cx="3492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0" name="Google Shape;640;p27"/>
          <p:cNvCxnSpPr/>
          <p:nvPr/>
        </p:nvCxnSpPr>
        <p:spPr>
          <a:xfrm>
            <a:off x="4268787" y="2516187"/>
            <a:ext cx="836612" cy="5318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1" name="Google Shape;641;p27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8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Example 2</a:t>
            </a:r>
            <a:endParaRPr/>
          </a:p>
        </p:txBody>
      </p:sp>
      <p:cxnSp>
        <p:nvCxnSpPr>
          <p:cNvPr id="648" name="Google Shape;648;p28"/>
          <p:cNvCxnSpPr/>
          <p:nvPr/>
        </p:nvCxnSpPr>
        <p:spPr>
          <a:xfrm>
            <a:off x="1144587" y="2514600"/>
            <a:ext cx="6856412" cy="0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9" name="Google Shape;649;p28"/>
          <p:cNvCxnSpPr/>
          <p:nvPr/>
        </p:nvCxnSpPr>
        <p:spPr>
          <a:xfrm>
            <a:off x="1144587" y="4495800"/>
            <a:ext cx="6856412" cy="0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0" name="Google Shape;650;p28"/>
          <p:cNvCxnSpPr/>
          <p:nvPr/>
        </p:nvCxnSpPr>
        <p:spPr>
          <a:xfrm>
            <a:off x="3429000" y="1220787"/>
            <a:ext cx="0" cy="4570412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1" name="Google Shape;651;p28"/>
          <p:cNvCxnSpPr/>
          <p:nvPr/>
        </p:nvCxnSpPr>
        <p:spPr>
          <a:xfrm>
            <a:off x="5562600" y="1220787"/>
            <a:ext cx="0" cy="4570412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2" name="Google Shape;652;p28"/>
          <p:cNvSpPr txBox="1"/>
          <p:nvPr/>
        </p:nvSpPr>
        <p:spPr>
          <a:xfrm>
            <a:off x="3441700" y="2527300"/>
            <a:ext cx="2108200" cy="195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3" name="Google Shape;6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600" y="4356100"/>
            <a:ext cx="3556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" y="2374900"/>
            <a:ext cx="3810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8500" y="5880100"/>
            <a:ext cx="3683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5600" y="5880100"/>
            <a:ext cx="393700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28"/>
          <p:cNvSpPr txBox="1"/>
          <p:nvPr/>
        </p:nvSpPr>
        <p:spPr>
          <a:xfrm>
            <a:off x="1736725" y="142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8"/>
          <p:cNvSpPr txBox="1"/>
          <p:nvPr/>
        </p:nvSpPr>
        <p:spPr>
          <a:xfrm>
            <a:off x="4098925" y="142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8"/>
          <p:cNvSpPr txBox="1"/>
          <p:nvPr/>
        </p:nvSpPr>
        <p:spPr>
          <a:xfrm>
            <a:off x="6232525" y="142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8"/>
          <p:cNvSpPr txBox="1"/>
          <p:nvPr/>
        </p:nvSpPr>
        <p:spPr>
          <a:xfrm>
            <a:off x="1736725" y="3328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8"/>
          <p:cNvSpPr txBox="1"/>
          <p:nvPr/>
        </p:nvSpPr>
        <p:spPr>
          <a:xfrm>
            <a:off x="1736725" y="53101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8"/>
          <p:cNvSpPr txBox="1"/>
          <p:nvPr/>
        </p:nvSpPr>
        <p:spPr>
          <a:xfrm>
            <a:off x="4098925" y="523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8"/>
          <p:cNvSpPr txBox="1"/>
          <p:nvPr/>
        </p:nvSpPr>
        <p:spPr>
          <a:xfrm>
            <a:off x="6232525" y="523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8"/>
          <p:cNvSpPr txBox="1"/>
          <p:nvPr/>
        </p:nvSpPr>
        <p:spPr>
          <a:xfrm>
            <a:off x="6232525" y="3328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8"/>
          <p:cNvSpPr txBox="1"/>
          <p:nvPr/>
        </p:nvSpPr>
        <p:spPr>
          <a:xfrm>
            <a:off x="4098925" y="3328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28"/>
          <p:cNvSpPr/>
          <p:nvPr/>
        </p:nvSpPr>
        <p:spPr>
          <a:xfrm>
            <a:off x="6442075" y="2478087"/>
            <a:ext cx="63500" cy="635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7" name="Google Shape;667;p28"/>
          <p:cNvSpPr/>
          <p:nvPr/>
        </p:nvSpPr>
        <p:spPr>
          <a:xfrm>
            <a:off x="5526087" y="3509962"/>
            <a:ext cx="63500" cy="635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8" name="Google Shape;668;p28"/>
          <p:cNvSpPr txBox="1"/>
          <p:nvPr/>
        </p:nvSpPr>
        <p:spPr>
          <a:xfrm>
            <a:off x="4691062" y="4508500"/>
            <a:ext cx="3492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8"/>
          <p:cNvSpPr txBox="1"/>
          <p:nvPr/>
        </p:nvSpPr>
        <p:spPr>
          <a:xfrm>
            <a:off x="5564187" y="3494087"/>
            <a:ext cx="3492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0" name="Google Shape;670;p28"/>
          <p:cNvCxnSpPr/>
          <p:nvPr/>
        </p:nvCxnSpPr>
        <p:spPr>
          <a:xfrm flipH="1" rot="10800000">
            <a:off x="4268787" y="1982787"/>
            <a:ext cx="2665412" cy="30464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1" name="Google Shape;671;p28"/>
          <p:cNvSpPr txBox="1"/>
          <p:nvPr/>
        </p:nvSpPr>
        <p:spPr>
          <a:xfrm>
            <a:off x="4327525" y="4949825"/>
            <a:ext cx="3492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8"/>
          <p:cNvSpPr txBox="1"/>
          <p:nvPr/>
        </p:nvSpPr>
        <p:spPr>
          <a:xfrm>
            <a:off x="6427787" y="2562225"/>
            <a:ext cx="3492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8"/>
          <p:cNvSpPr txBox="1"/>
          <p:nvPr/>
        </p:nvSpPr>
        <p:spPr>
          <a:xfrm>
            <a:off x="6926262" y="1901825"/>
            <a:ext cx="3365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8"/>
          <p:cNvSpPr/>
          <p:nvPr/>
        </p:nvSpPr>
        <p:spPr>
          <a:xfrm>
            <a:off x="4713287" y="4451350"/>
            <a:ext cx="63500" cy="635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5" name="Google Shape;675;p28"/>
          <p:cNvSpPr/>
          <p:nvPr/>
        </p:nvSpPr>
        <p:spPr>
          <a:xfrm>
            <a:off x="4222750" y="5010150"/>
            <a:ext cx="63500" cy="635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6" name="Google Shape;676;p28"/>
          <p:cNvSpPr/>
          <p:nvPr/>
        </p:nvSpPr>
        <p:spPr>
          <a:xfrm>
            <a:off x="6899275" y="1944687"/>
            <a:ext cx="63500" cy="635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9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Example 2</a:t>
            </a:r>
            <a:endParaRPr/>
          </a:p>
        </p:txBody>
      </p:sp>
      <p:cxnSp>
        <p:nvCxnSpPr>
          <p:cNvPr id="683" name="Google Shape;683;p29"/>
          <p:cNvCxnSpPr/>
          <p:nvPr/>
        </p:nvCxnSpPr>
        <p:spPr>
          <a:xfrm>
            <a:off x="1144587" y="2514600"/>
            <a:ext cx="6856412" cy="0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4" name="Google Shape;684;p29"/>
          <p:cNvCxnSpPr/>
          <p:nvPr/>
        </p:nvCxnSpPr>
        <p:spPr>
          <a:xfrm>
            <a:off x="1144587" y="4495800"/>
            <a:ext cx="6856412" cy="0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5" name="Google Shape;685;p29"/>
          <p:cNvCxnSpPr/>
          <p:nvPr/>
        </p:nvCxnSpPr>
        <p:spPr>
          <a:xfrm>
            <a:off x="3429000" y="1220787"/>
            <a:ext cx="0" cy="4570412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6" name="Google Shape;686;p29"/>
          <p:cNvCxnSpPr/>
          <p:nvPr/>
        </p:nvCxnSpPr>
        <p:spPr>
          <a:xfrm>
            <a:off x="5562600" y="1220787"/>
            <a:ext cx="0" cy="4570412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7" name="Google Shape;687;p29"/>
          <p:cNvSpPr txBox="1"/>
          <p:nvPr/>
        </p:nvSpPr>
        <p:spPr>
          <a:xfrm>
            <a:off x="3441700" y="2527300"/>
            <a:ext cx="2108200" cy="195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8" name="Google Shape;6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600" y="4356100"/>
            <a:ext cx="3556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" y="2374900"/>
            <a:ext cx="3810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8500" y="5880100"/>
            <a:ext cx="3683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5600" y="5880100"/>
            <a:ext cx="393700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29"/>
          <p:cNvSpPr txBox="1"/>
          <p:nvPr/>
        </p:nvSpPr>
        <p:spPr>
          <a:xfrm>
            <a:off x="1736725" y="142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9"/>
          <p:cNvSpPr txBox="1"/>
          <p:nvPr/>
        </p:nvSpPr>
        <p:spPr>
          <a:xfrm>
            <a:off x="4098925" y="142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9"/>
          <p:cNvSpPr txBox="1"/>
          <p:nvPr/>
        </p:nvSpPr>
        <p:spPr>
          <a:xfrm>
            <a:off x="6232525" y="142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9"/>
          <p:cNvSpPr txBox="1"/>
          <p:nvPr/>
        </p:nvSpPr>
        <p:spPr>
          <a:xfrm>
            <a:off x="1736725" y="3328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9"/>
          <p:cNvSpPr txBox="1"/>
          <p:nvPr/>
        </p:nvSpPr>
        <p:spPr>
          <a:xfrm>
            <a:off x="1736725" y="53101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9"/>
          <p:cNvSpPr txBox="1"/>
          <p:nvPr/>
        </p:nvSpPr>
        <p:spPr>
          <a:xfrm>
            <a:off x="4098925" y="523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9"/>
          <p:cNvSpPr txBox="1"/>
          <p:nvPr/>
        </p:nvSpPr>
        <p:spPr>
          <a:xfrm>
            <a:off x="6232525" y="523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29"/>
          <p:cNvSpPr txBox="1"/>
          <p:nvPr/>
        </p:nvSpPr>
        <p:spPr>
          <a:xfrm>
            <a:off x="6232525" y="3328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9"/>
          <p:cNvSpPr txBox="1"/>
          <p:nvPr/>
        </p:nvSpPr>
        <p:spPr>
          <a:xfrm>
            <a:off x="4098925" y="3328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9"/>
          <p:cNvSpPr/>
          <p:nvPr/>
        </p:nvSpPr>
        <p:spPr>
          <a:xfrm>
            <a:off x="6442075" y="2478087"/>
            <a:ext cx="63500" cy="635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2" name="Google Shape;702;p29"/>
          <p:cNvSpPr/>
          <p:nvPr/>
        </p:nvSpPr>
        <p:spPr>
          <a:xfrm>
            <a:off x="5526087" y="3509962"/>
            <a:ext cx="63500" cy="635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3" name="Google Shape;703;p29"/>
          <p:cNvSpPr txBox="1"/>
          <p:nvPr/>
        </p:nvSpPr>
        <p:spPr>
          <a:xfrm>
            <a:off x="4691062" y="4508500"/>
            <a:ext cx="3492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9"/>
          <p:cNvSpPr txBox="1"/>
          <p:nvPr/>
        </p:nvSpPr>
        <p:spPr>
          <a:xfrm>
            <a:off x="5564187" y="3494087"/>
            <a:ext cx="3492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5" name="Google Shape;705;p29"/>
          <p:cNvCxnSpPr/>
          <p:nvPr/>
        </p:nvCxnSpPr>
        <p:spPr>
          <a:xfrm flipH="1" rot="10800000">
            <a:off x="4725987" y="1982787"/>
            <a:ext cx="2208212" cy="25130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6" name="Google Shape;706;p29"/>
          <p:cNvSpPr txBox="1"/>
          <p:nvPr/>
        </p:nvSpPr>
        <p:spPr>
          <a:xfrm>
            <a:off x="6427787" y="2562225"/>
            <a:ext cx="3492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9"/>
          <p:cNvSpPr txBox="1"/>
          <p:nvPr/>
        </p:nvSpPr>
        <p:spPr>
          <a:xfrm>
            <a:off x="6926262" y="1901825"/>
            <a:ext cx="3365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9"/>
          <p:cNvSpPr/>
          <p:nvPr/>
        </p:nvSpPr>
        <p:spPr>
          <a:xfrm>
            <a:off x="4713287" y="4451350"/>
            <a:ext cx="63500" cy="635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9" name="Google Shape;709;p29"/>
          <p:cNvSpPr/>
          <p:nvPr/>
        </p:nvSpPr>
        <p:spPr>
          <a:xfrm>
            <a:off x="6899275" y="1944687"/>
            <a:ext cx="63500" cy="635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Clipping</a:t>
            </a:r>
            <a:endParaRPr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533400" y="1066800"/>
            <a:ext cx="8024812" cy="257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algorithm for 3D clipping identifies and saves all surface segments within the view volume for display.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All parts of object that are outside  the view volume are discarded. </a:t>
            </a:r>
            <a:endParaRPr/>
          </a:p>
        </p:txBody>
      </p:sp>
      <p:pic>
        <p:nvPicPr>
          <p:cNvPr descr="C:\BOOK\OpenGL\Paul Final\jpeg_new\AN08F11A.jpg" id="133" name="Google Shape;133;p3"/>
          <p:cNvPicPr preferRelativeResize="0"/>
          <p:nvPr/>
        </p:nvPicPr>
        <p:blipFill rotWithShape="1">
          <a:blip r:embed="rId3">
            <a:alphaModFix/>
          </a:blip>
          <a:srcRect b="20985" l="0" r="0" t="0"/>
          <a:stretch/>
        </p:blipFill>
        <p:spPr>
          <a:xfrm>
            <a:off x="2486025" y="3657600"/>
            <a:ext cx="14001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BOOK\OpenGL\Paul Final\jpeg_new\AN08F11B.jpg" id="134" name="Google Shape;134;p3"/>
          <p:cNvPicPr preferRelativeResize="0"/>
          <p:nvPr/>
        </p:nvPicPr>
        <p:blipFill rotWithShape="1">
          <a:blip r:embed="rId4">
            <a:alphaModFix/>
          </a:blip>
          <a:srcRect b="20704" l="0" r="0" t="0"/>
          <a:stretch/>
        </p:blipFill>
        <p:spPr>
          <a:xfrm>
            <a:off x="5181600" y="3810000"/>
            <a:ext cx="11525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0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Example 2</a:t>
            </a:r>
            <a:endParaRPr/>
          </a:p>
        </p:txBody>
      </p:sp>
      <p:cxnSp>
        <p:nvCxnSpPr>
          <p:cNvPr id="716" name="Google Shape;716;p30"/>
          <p:cNvCxnSpPr/>
          <p:nvPr/>
        </p:nvCxnSpPr>
        <p:spPr>
          <a:xfrm>
            <a:off x="1144587" y="2514600"/>
            <a:ext cx="6856412" cy="0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7" name="Google Shape;717;p30"/>
          <p:cNvCxnSpPr/>
          <p:nvPr/>
        </p:nvCxnSpPr>
        <p:spPr>
          <a:xfrm>
            <a:off x="1144587" y="4495800"/>
            <a:ext cx="6856412" cy="0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8" name="Google Shape;718;p30"/>
          <p:cNvCxnSpPr/>
          <p:nvPr/>
        </p:nvCxnSpPr>
        <p:spPr>
          <a:xfrm>
            <a:off x="3429000" y="1220787"/>
            <a:ext cx="0" cy="4570412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9" name="Google Shape;719;p30"/>
          <p:cNvCxnSpPr/>
          <p:nvPr/>
        </p:nvCxnSpPr>
        <p:spPr>
          <a:xfrm>
            <a:off x="5562600" y="1220787"/>
            <a:ext cx="0" cy="4570412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0" name="Google Shape;720;p30"/>
          <p:cNvSpPr txBox="1"/>
          <p:nvPr/>
        </p:nvSpPr>
        <p:spPr>
          <a:xfrm>
            <a:off x="3441700" y="2527300"/>
            <a:ext cx="2108200" cy="195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21" name="Google Shape;7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600" y="4356100"/>
            <a:ext cx="3556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" y="2374900"/>
            <a:ext cx="3810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8500" y="5880100"/>
            <a:ext cx="3683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5600" y="5880100"/>
            <a:ext cx="393700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30"/>
          <p:cNvSpPr txBox="1"/>
          <p:nvPr/>
        </p:nvSpPr>
        <p:spPr>
          <a:xfrm>
            <a:off x="1736725" y="142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0"/>
          <p:cNvSpPr txBox="1"/>
          <p:nvPr/>
        </p:nvSpPr>
        <p:spPr>
          <a:xfrm>
            <a:off x="4098925" y="142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0"/>
          <p:cNvSpPr txBox="1"/>
          <p:nvPr/>
        </p:nvSpPr>
        <p:spPr>
          <a:xfrm>
            <a:off x="6232525" y="142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0"/>
          <p:cNvSpPr txBox="1"/>
          <p:nvPr/>
        </p:nvSpPr>
        <p:spPr>
          <a:xfrm>
            <a:off x="1736725" y="3328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0"/>
          <p:cNvSpPr txBox="1"/>
          <p:nvPr/>
        </p:nvSpPr>
        <p:spPr>
          <a:xfrm>
            <a:off x="1736725" y="53101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30"/>
          <p:cNvSpPr txBox="1"/>
          <p:nvPr/>
        </p:nvSpPr>
        <p:spPr>
          <a:xfrm>
            <a:off x="4098925" y="523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30"/>
          <p:cNvSpPr txBox="1"/>
          <p:nvPr/>
        </p:nvSpPr>
        <p:spPr>
          <a:xfrm>
            <a:off x="6232525" y="523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30"/>
          <p:cNvSpPr txBox="1"/>
          <p:nvPr/>
        </p:nvSpPr>
        <p:spPr>
          <a:xfrm>
            <a:off x="6232525" y="3328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0"/>
          <p:cNvSpPr txBox="1"/>
          <p:nvPr/>
        </p:nvSpPr>
        <p:spPr>
          <a:xfrm>
            <a:off x="4098925" y="3328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0"/>
          <p:cNvSpPr/>
          <p:nvPr/>
        </p:nvSpPr>
        <p:spPr>
          <a:xfrm>
            <a:off x="6442075" y="2478087"/>
            <a:ext cx="63500" cy="635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5" name="Google Shape;735;p30"/>
          <p:cNvSpPr/>
          <p:nvPr/>
        </p:nvSpPr>
        <p:spPr>
          <a:xfrm>
            <a:off x="5526087" y="3509962"/>
            <a:ext cx="63500" cy="635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6" name="Google Shape;736;p30"/>
          <p:cNvSpPr txBox="1"/>
          <p:nvPr/>
        </p:nvSpPr>
        <p:spPr>
          <a:xfrm>
            <a:off x="4691062" y="4508500"/>
            <a:ext cx="3492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0"/>
          <p:cNvSpPr txBox="1"/>
          <p:nvPr/>
        </p:nvSpPr>
        <p:spPr>
          <a:xfrm>
            <a:off x="5564187" y="3494087"/>
            <a:ext cx="3492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8" name="Google Shape;738;p30"/>
          <p:cNvCxnSpPr/>
          <p:nvPr/>
        </p:nvCxnSpPr>
        <p:spPr>
          <a:xfrm flipH="1" rot="10800000">
            <a:off x="4725987" y="2516187"/>
            <a:ext cx="1751012" cy="19796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9" name="Google Shape;739;p30"/>
          <p:cNvSpPr txBox="1"/>
          <p:nvPr/>
        </p:nvSpPr>
        <p:spPr>
          <a:xfrm>
            <a:off x="6427787" y="2562225"/>
            <a:ext cx="3492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0"/>
          <p:cNvSpPr/>
          <p:nvPr/>
        </p:nvSpPr>
        <p:spPr>
          <a:xfrm>
            <a:off x="4713287" y="4451350"/>
            <a:ext cx="63500" cy="635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1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Example 2</a:t>
            </a:r>
            <a:endParaRPr/>
          </a:p>
        </p:txBody>
      </p:sp>
      <p:cxnSp>
        <p:nvCxnSpPr>
          <p:cNvPr id="747" name="Google Shape;747;p31"/>
          <p:cNvCxnSpPr/>
          <p:nvPr/>
        </p:nvCxnSpPr>
        <p:spPr>
          <a:xfrm>
            <a:off x="1144587" y="2514600"/>
            <a:ext cx="6856412" cy="0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8" name="Google Shape;748;p31"/>
          <p:cNvCxnSpPr/>
          <p:nvPr/>
        </p:nvCxnSpPr>
        <p:spPr>
          <a:xfrm>
            <a:off x="1144587" y="4495800"/>
            <a:ext cx="6856412" cy="0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9" name="Google Shape;749;p31"/>
          <p:cNvCxnSpPr/>
          <p:nvPr/>
        </p:nvCxnSpPr>
        <p:spPr>
          <a:xfrm>
            <a:off x="3429000" y="1220787"/>
            <a:ext cx="0" cy="4570412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0" name="Google Shape;750;p31"/>
          <p:cNvCxnSpPr/>
          <p:nvPr/>
        </p:nvCxnSpPr>
        <p:spPr>
          <a:xfrm>
            <a:off x="5562600" y="1220787"/>
            <a:ext cx="0" cy="4570412"/>
          </a:xfrm>
          <a:prstGeom prst="straightConnector1">
            <a:avLst/>
          </a:prstGeom>
          <a:noFill/>
          <a:ln cap="flat" cmpd="sng" w="12700">
            <a:solidFill>
              <a:srgbClr val="CF0E3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1" name="Google Shape;751;p31"/>
          <p:cNvSpPr txBox="1"/>
          <p:nvPr/>
        </p:nvSpPr>
        <p:spPr>
          <a:xfrm>
            <a:off x="3441700" y="2527300"/>
            <a:ext cx="2108200" cy="195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52" name="Google Shape;7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600" y="4356100"/>
            <a:ext cx="3556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" y="2374900"/>
            <a:ext cx="3810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8500" y="5880100"/>
            <a:ext cx="3683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5600" y="5880100"/>
            <a:ext cx="393700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31"/>
          <p:cNvSpPr txBox="1"/>
          <p:nvPr/>
        </p:nvSpPr>
        <p:spPr>
          <a:xfrm>
            <a:off x="1736725" y="142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1"/>
          <p:cNvSpPr txBox="1"/>
          <p:nvPr/>
        </p:nvSpPr>
        <p:spPr>
          <a:xfrm>
            <a:off x="4098925" y="142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1"/>
          <p:cNvSpPr txBox="1"/>
          <p:nvPr/>
        </p:nvSpPr>
        <p:spPr>
          <a:xfrm>
            <a:off x="6232525" y="142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1"/>
          <p:cNvSpPr txBox="1"/>
          <p:nvPr/>
        </p:nvSpPr>
        <p:spPr>
          <a:xfrm>
            <a:off x="1736725" y="3328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1"/>
          <p:cNvSpPr txBox="1"/>
          <p:nvPr/>
        </p:nvSpPr>
        <p:spPr>
          <a:xfrm>
            <a:off x="1736725" y="53101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1"/>
          <p:cNvSpPr txBox="1"/>
          <p:nvPr/>
        </p:nvSpPr>
        <p:spPr>
          <a:xfrm>
            <a:off x="4098925" y="523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31"/>
          <p:cNvSpPr txBox="1"/>
          <p:nvPr/>
        </p:nvSpPr>
        <p:spPr>
          <a:xfrm>
            <a:off x="6232525" y="5233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1"/>
          <p:cNvSpPr txBox="1"/>
          <p:nvPr/>
        </p:nvSpPr>
        <p:spPr>
          <a:xfrm>
            <a:off x="6232525" y="3328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1"/>
          <p:cNvSpPr txBox="1"/>
          <p:nvPr/>
        </p:nvSpPr>
        <p:spPr>
          <a:xfrm>
            <a:off x="4098925" y="3328987"/>
            <a:ext cx="749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91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EF91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1"/>
          <p:cNvSpPr/>
          <p:nvPr/>
        </p:nvSpPr>
        <p:spPr>
          <a:xfrm>
            <a:off x="5526087" y="3509962"/>
            <a:ext cx="63500" cy="635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6" name="Google Shape;766;p31"/>
          <p:cNvSpPr txBox="1"/>
          <p:nvPr/>
        </p:nvSpPr>
        <p:spPr>
          <a:xfrm>
            <a:off x="4691062" y="4508500"/>
            <a:ext cx="3492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1"/>
          <p:cNvSpPr txBox="1"/>
          <p:nvPr/>
        </p:nvSpPr>
        <p:spPr>
          <a:xfrm>
            <a:off x="5564187" y="3494087"/>
            <a:ext cx="3492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8" name="Google Shape;768;p31"/>
          <p:cNvCxnSpPr/>
          <p:nvPr/>
        </p:nvCxnSpPr>
        <p:spPr>
          <a:xfrm flipH="1" rot="10800000">
            <a:off x="4725987" y="3506787"/>
            <a:ext cx="836612" cy="9890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9" name="Google Shape;769;p31"/>
          <p:cNvSpPr/>
          <p:nvPr/>
        </p:nvSpPr>
        <p:spPr>
          <a:xfrm>
            <a:off x="4713287" y="4451350"/>
            <a:ext cx="63500" cy="63500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Cohen-Sutherland Examples</a:t>
            </a:r>
            <a:endParaRPr/>
          </a:p>
        </p:txBody>
      </p:sp>
      <p:sp>
        <p:nvSpPr>
          <p:cNvPr id="776" name="Google Shape;776;p32"/>
          <p:cNvSpPr txBox="1"/>
          <p:nvPr>
            <p:ph idx="1" type="body"/>
          </p:nvPr>
        </p:nvSpPr>
        <p:spPr>
          <a:xfrm>
            <a:off x="457200" y="1333500"/>
            <a:ext cx="4686300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the line P</a:t>
            </a:r>
            <a:r>
              <a:rPr b="0" baseline="-2500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9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P</a:t>
            </a:r>
            <a:r>
              <a:rPr b="0" baseline="-2500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10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below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Start at P</a:t>
            </a:r>
            <a:r>
              <a:rPr b="0" baseline="-2500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Calculate the intersection of the line with the bottom boundary to generate point P</a:t>
            </a:r>
            <a:r>
              <a:rPr b="0" baseline="-2500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10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’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line P</a:t>
            </a:r>
            <a:r>
              <a:rPr b="0" baseline="-2500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9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P</a:t>
            </a:r>
            <a:r>
              <a:rPr b="0" baseline="-2500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10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’ is completely inside the window so is retained</a:t>
            </a:r>
            <a:endParaRPr/>
          </a:p>
        </p:txBody>
      </p:sp>
      <p:grpSp>
        <p:nvGrpSpPr>
          <p:cNvPr id="777" name="Google Shape;777;p32"/>
          <p:cNvGrpSpPr/>
          <p:nvPr/>
        </p:nvGrpSpPr>
        <p:grpSpPr>
          <a:xfrm>
            <a:off x="5280025" y="1930529"/>
            <a:ext cx="3576637" cy="3079620"/>
            <a:chOff x="3026" y="2050"/>
            <a:chExt cx="2452" cy="2111"/>
          </a:xfrm>
        </p:grpSpPr>
        <p:cxnSp>
          <p:nvCxnSpPr>
            <p:cNvPr id="778" name="Google Shape;778;p32"/>
            <p:cNvCxnSpPr/>
            <p:nvPr/>
          </p:nvCxnSpPr>
          <p:spPr>
            <a:xfrm rot="5400000">
              <a:off x="2960" y="2954"/>
              <a:ext cx="1809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9" name="Google Shape;779;p32"/>
            <p:cNvCxnSpPr/>
            <p:nvPr/>
          </p:nvCxnSpPr>
          <p:spPr>
            <a:xfrm rot="5400000">
              <a:off x="4211" y="2966"/>
              <a:ext cx="1832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0" name="Google Shape;780;p32"/>
            <p:cNvCxnSpPr/>
            <p:nvPr/>
          </p:nvCxnSpPr>
          <p:spPr>
            <a:xfrm rot="10800000">
              <a:off x="3487" y="2465"/>
              <a:ext cx="1983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1" name="Google Shape;781;p32"/>
            <p:cNvCxnSpPr/>
            <p:nvPr/>
          </p:nvCxnSpPr>
          <p:spPr>
            <a:xfrm rot="10800000">
              <a:off x="3513" y="3368"/>
              <a:ext cx="1965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2" name="Google Shape;782;p32"/>
            <p:cNvCxnSpPr/>
            <p:nvPr/>
          </p:nvCxnSpPr>
          <p:spPr>
            <a:xfrm>
              <a:off x="3161" y="3910"/>
              <a:ext cx="231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783" name="Google Shape;783;p32"/>
            <p:cNvCxnSpPr/>
            <p:nvPr/>
          </p:nvCxnSpPr>
          <p:spPr>
            <a:xfrm rot="10800000">
              <a:off x="3456" y="2050"/>
              <a:ext cx="0" cy="20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784" name="Google Shape;784;p32"/>
            <p:cNvSpPr txBox="1"/>
            <p:nvPr/>
          </p:nvSpPr>
          <p:spPr>
            <a:xfrm>
              <a:off x="3864" y="2456"/>
              <a:ext cx="1264" cy="912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785" name="Google Shape;785;p32"/>
            <p:cNvCxnSpPr/>
            <p:nvPr/>
          </p:nvCxnSpPr>
          <p:spPr>
            <a:xfrm rot="10800000">
              <a:off x="3388" y="2462"/>
              <a:ext cx="12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6" name="Google Shape;786;p32"/>
            <p:cNvCxnSpPr/>
            <p:nvPr/>
          </p:nvCxnSpPr>
          <p:spPr>
            <a:xfrm rot="10800000">
              <a:off x="3388" y="3369"/>
              <a:ext cx="12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7" name="Google Shape;787;p32"/>
            <p:cNvCxnSpPr/>
            <p:nvPr/>
          </p:nvCxnSpPr>
          <p:spPr>
            <a:xfrm>
              <a:off x="3867" y="3845"/>
              <a:ext cx="0" cy="1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8" name="Google Shape;788;p32"/>
            <p:cNvCxnSpPr/>
            <p:nvPr/>
          </p:nvCxnSpPr>
          <p:spPr>
            <a:xfrm>
              <a:off x="5127" y="3845"/>
              <a:ext cx="0" cy="1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89" name="Google Shape;789;p32"/>
            <p:cNvSpPr txBox="1"/>
            <p:nvPr/>
          </p:nvSpPr>
          <p:spPr>
            <a:xfrm>
              <a:off x="3026" y="2327"/>
              <a:ext cx="515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wy</a:t>
              </a:r>
              <a:r>
                <a:rPr b="0" baseline="-2500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2"/>
            <p:cNvSpPr txBox="1"/>
            <p:nvPr/>
          </p:nvSpPr>
          <p:spPr>
            <a:xfrm>
              <a:off x="3026" y="3232"/>
              <a:ext cx="485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wy</a:t>
              </a:r>
              <a:r>
                <a:rPr b="0" baseline="-2500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2"/>
            <p:cNvSpPr txBox="1"/>
            <p:nvPr/>
          </p:nvSpPr>
          <p:spPr>
            <a:xfrm>
              <a:off x="3656" y="3908"/>
              <a:ext cx="486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wx</a:t>
              </a:r>
              <a:r>
                <a:rPr b="0" baseline="-2500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2"/>
            <p:cNvSpPr txBox="1"/>
            <p:nvPr/>
          </p:nvSpPr>
          <p:spPr>
            <a:xfrm>
              <a:off x="4918" y="3909"/>
              <a:ext cx="514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wx</a:t>
              </a:r>
              <a:r>
                <a:rPr b="0" baseline="-2500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2"/>
            <p:cNvSpPr txBox="1"/>
            <p:nvPr/>
          </p:nvSpPr>
          <p:spPr>
            <a:xfrm>
              <a:off x="4162" y="2188"/>
              <a:ext cx="684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Window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4" name="Google Shape;794;p32"/>
            <p:cNvCxnSpPr/>
            <p:nvPr/>
          </p:nvCxnSpPr>
          <p:spPr>
            <a:xfrm>
              <a:off x="4094" y="3216"/>
              <a:ext cx="297" cy="5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795" name="Google Shape;795;p32"/>
            <p:cNvSpPr txBox="1"/>
            <p:nvPr/>
          </p:nvSpPr>
          <p:spPr>
            <a:xfrm>
              <a:off x="4401" y="3657"/>
              <a:ext cx="679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</a:t>
              </a:r>
              <a:r>
                <a:rPr b="1" baseline="-25000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[0100]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2"/>
            <p:cNvSpPr txBox="1"/>
            <p:nvPr/>
          </p:nvSpPr>
          <p:spPr>
            <a:xfrm>
              <a:off x="4090" y="3105"/>
              <a:ext cx="6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</a:t>
              </a:r>
              <a:r>
                <a:rPr b="1" baseline="-25000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[0000]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2"/>
            <p:cNvSpPr txBox="1"/>
            <p:nvPr/>
          </p:nvSpPr>
          <p:spPr>
            <a:xfrm>
              <a:off x="4198" y="3357"/>
              <a:ext cx="713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400"/>
                <a:buFont typeface="Century Gothic"/>
                <a:buNone/>
              </a:pPr>
              <a:r>
                <a:rPr b="1" i="0" lang="en-US" sz="1400" u="none" cap="none" strike="noStrike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</a:t>
              </a:r>
              <a:r>
                <a:rPr b="1" baseline="-25000" i="0" lang="en-US" sz="1400" u="none" cap="none" strike="noStrike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10</a:t>
              </a:r>
              <a:r>
                <a:rPr b="1" i="0" lang="en-US" sz="1400" u="none" cap="none" strike="noStrike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’ [0000]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152" y="3343"/>
              <a:ext cx="45" cy="4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799" name="Google Shape;799;p32"/>
            <p:cNvCxnSpPr/>
            <p:nvPr/>
          </p:nvCxnSpPr>
          <p:spPr>
            <a:xfrm>
              <a:off x="4096" y="3212"/>
              <a:ext cx="78" cy="161"/>
            </a:xfrm>
            <a:prstGeom prst="straightConnector1">
              <a:avLst/>
            </a:prstGeom>
            <a:noFill/>
            <a:ln cap="flat" cmpd="sng" w="25400">
              <a:solidFill>
                <a:srgbClr val="3333CC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800" name="Google Shape;800;p32"/>
            <p:cNvSpPr txBox="1"/>
            <p:nvPr/>
          </p:nvSpPr>
          <p:spPr>
            <a:xfrm>
              <a:off x="4086" y="3105"/>
              <a:ext cx="636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400"/>
                <a:buFont typeface="Century Gothic"/>
                <a:buNone/>
              </a:pPr>
              <a:r>
                <a:rPr b="1" i="0" lang="en-US" sz="1400" u="none" cap="none" strike="noStrike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</a:t>
              </a:r>
              <a:r>
                <a:rPr b="1" baseline="-25000" i="0" lang="en-US" sz="1400" u="none" cap="none" strike="noStrike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9</a:t>
              </a:r>
              <a:r>
                <a:rPr b="1" i="0" lang="en-US" sz="1400" u="none" cap="none" strike="noStrike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[0000]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3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Cohen-Sutherland Examples (cont…)</a:t>
            </a:r>
            <a:endParaRPr/>
          </a:p>
        </p:txBody>
      </p:sp>
      <p:sp>
        <p:nvSpPr>
          <p:cNvPr id="807" name="Google Shape;807;p33"/>
          <p:cNvSpPr txBox="1"/>
          <p:nvPr>
            <p:ph idx="1" type="body"/>
          </p:nvPr>
        </p:nvSpPr>
        <p:spPr>
          <a:xfrm>
            <a:off x="533400" y="1066800"/>
            <a:ext cx="453866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the line P</a:t>
            </a:r>
            <a:r>
              <a:rPr b="0" baseline="-2500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P</a:t>
            </a:r>
            <a:r>
              <a:rPr b="0" baseline="-2500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below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Start at P</a:t>
            </a:r>
            <a:r>
              <a:rPr b="0" baseline="-2500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Calculate  the intersection point to generate P</a:t>
            </a:r>
            <a:r>
              <a:rPr b="0" baseline="-2500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’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line P</a:t>
            </a:r>
            <a:r>
              <a:rPr b="0" baseline="-2500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P</a:t>
            </a:r>
            <a:r>
              <a:rPr b="0" baseline="-2500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’ is completely outside the window so is clipped</a:t>
            </a:r>
            <a:endParaRPr/>
          </a:p>
        </p:txBody>
      </p:sp>
      <p:grpSp>
        <p:nvGrpSpPr>
          <p:cNvPr id="808" name="Google Shape;808;p33"/>
          <p:cNvGrpSpPr/>
          <p:nvPr/>
        </p:nvGrpSpPr>
        <p:grpSpPr>
          <a:xfrm>
            <a:off x="5010150" y="2054224"/>
            <a:ext cx="4022725" cy="3319463"/>
            <a:chOff x="3026" y="2050"/>
            <a:chExt cx="2534" cy="2090"/>
          </a:xfrm>
        </p:grpSpPr>
        <p:cxnSp>
          <p:nvCxnSpPr>
            <p:cNvPr id="809" name="Google Shape;809;p33"/>
            <p:cNvCxnSpPr/>
            <p:nvPr/>
          </p:nvCxnSpPr>
          <p:spPr>
            <a:xfrm rot="5400000">
              <a:off x="3130" y="2954"/>
              <a:ext cx="1809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0" name="Google Shape;810;p33"/>
            <p:cNvCxnSpPr/>
            <p:nvPr/>
          </p:nvCxnSpPr>
          <p:spPr>
            <a:xfrm rot="5400000">
              <a:off x="4381" y="2966"/>
              <a:ext cx="1832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1" name="Google Shape;811;p33"/>
            <p:cNvCxnSpPr/>
            <p:nvPr/>
          </p:nvCxnSpPr>
          <p:spPr>
            <a:xfrm rot="10800000">
              <a:off x="3487" y="2465"/>
              <a:ext cx="1983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2" name="Google Shape;812;p33"/>
            <p:cNvCxnSpPr/>
            <p:nvPr/>
          </p:nvCxnSpPr>
          <p:spPr>
            <a:xfrm rot="10800000">
              <a:off x="3513" y="3368"/>
              <a:ext cx="1965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3" name="Google Shape;813;p33"/>
            <p:cNvCxnSpPr/>
            <p:nvPr/>
          </p:nvCxnSpPr>
          <p:spPr>
            <a:xfrm>
              <a:off x="3161" y="3910"/>
              <a:ext cx="231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14" name="Google Shape;814;p33"/>
            <p:cNvCxnSpPr/>
            <p:nvPr/>
          </p:nvCxnSpPr>
          <p:spPr>
            <a:xfrm rot="10800000">
              <a:off x="3456" y="2050"/>
              <a:ext cx="0" cy="20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15" name="Google Shape;815;p33"/>
            <p:cNvSpPr txBox="1"/>
            <p:nvPr/>
          </p:nvSpPr>
          <p:spPr>
            <a:xfrm>
              <a:off x="4034" y="2456"/>
              <a:ext cx="1264" cy="912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816" name="Google Shape;816;p33"/>
            <p:cNvCxnSpPr/>
            <p:nvPr/>
          </p:nvCxnSpPr>
          <p:spPr>
            <a:xfrm rot="10800000">
              <a:off x="3388" y="2462"/>
              <a:ext cx="12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7" name="Google Shape;817;p33"/>
            <p:cNvCxnSpPr/>
            <p:nvPr/>
          </p:nvCxnSpPr>
          <p:spPr>
            <a:xfrm rot="10800000">
              <a:off x="3388" y="3369"/>
              <a:ext cx="12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8" name="Google Shape;818;p33"/>
            <p:cNvCxnSpPr/>
            <p:nvPr/>
          </p:nvCxnSpPr>
          <p:spPr>
            <a:xfrm>
              <a:off x="4037" y="3845"/>
              <a:ext cx="0" cy="1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9" name="Google Shape;819;p33"/>
            <p:cNvCxnSpPr/>
            <p:nvPr/>
          </p:nvCxnSpPr>
          <p:spPr>
            <a:xfrm>
              <a:off x="5297" y="3845"/>
              <a:ext cx="0" cy="1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20" name="Google Shape;820;p33"/>
            <p:cNvSpPr txBox="1"/>
            <p:nvPr/>
          </p:nvSpPr>
          <p:spPr>
            <a:xfrm>
              <a:off x="3026" y="2326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wy</a:t>
              </a:r>
              <a:r>
                <a:rPr b="0" baseline="-2500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3"/>
            <p:cNvSpPr txBox="1"/>
            <p:nvPr/>
          </p:nvSpPr>
          <p:spPr>
            <a:xfrm>
              <a:off x="3026" y="3232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wy</a:t>
              </a:r>
              <a:r>
                <a:rPr b="0" baseline="-2500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3"/>
            <p:cNvSpPr txBox="1"/>
            <p:nvPr/>
          </p:nvSpPr>
          <p:spPr>
            <a:xfrm>
              <a:off x="3826" y="3908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wx</a:t>
              </a:r>
              <a:r>
                <a:rPr b="0" baseline="-2500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3"/>
            <p:cNvSpPr txBox="1"/>
            <p:nvPr/>
          </p:nvSpPr>
          <p:spPr>
            <a:xfrm>
              <a:off x="5087" y="3909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wx</a:t>
              </a:r>
              <a:r>
                <a:rPr b="0" baseline="-2500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3"/>
            <p:cNvSpPr txBox="1"/>
            <p:nvPr/>
          </p:nvSpPr>
          <p:spPr>
            <a:xfrm>
              <a:off x="4332" y="2228"/>
              <a:ext cx="6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Window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3"/>
            <p:cNvSpPr txBox="1"/>
            <p:nvPr/>
          </p:nvSpPr>
          <p:spPr>
            <a:xfrm>
              <a:off x="3453" y="2163"/>
              <a:ext cx="61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Century Gothic"/>
                <a:buNone/>
              </a:pPr>
              <a:r>
                <a:rPr b="1" i="0" lang="en-US" sz="1400" u="none" cap="none" strike="noStrike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</a:t>
              </a:r>
              <a:r>
                <a:rPr b="1" baseline="-25000" i="0" lang="en-US" sz="1400" u="none" cap="none" strike="noStrike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</a:t>
              </a:r>
              <a:r>
                <a:rPr b="1" i="0" lang="en-US" sz="1400" u="none" cap="none" strike="noStrike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’ [1001]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6" name="Google Shape;826;p33"/>
            <p:cNvCxnSpPr/>
            <p:nvPr/>
          </p:nvCxnSpPr>
          <p:spPr>
            <a:xfrm flipH="1" rot="10800000">
              <a:off x="3699" y="2160"/>
              <a:ext cx="509" cy="4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827" name="Google Shape;827;p33"/>
            <p:cNvSpPr txBox="1"/>
            <p:nvPr/>
          </p:nvSpPr>
          <p:spPr>
            <a:xfrm>
              <a:off x="3466" y="2617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</a:t>
              </a:r>
              <a:r>
                <a:rPr b="1" baseline="-25000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[0001]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3"/>
            <p:cNvSpPr txBox="1"/>
            <p:nvPr/>
          </p:nvSpPr>
          <p:spPr>
            <a:xfrm>
              <a:off x="4220" y="2077"/>
              <a:ext cx="57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</a:t>
              </a:r>
              <a:r>
                <a:rPr b="1" baseline="-25000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 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[1000]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4010" y="2292"/>
              <a:ext cx="45" cy="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830" name="Google Shape;830;p33"/>
            <p:cNvCxnSpPr/>
            <p:nvPr/>
          </p:nvCxnSpPr>
          <p:spPr>
            <a:xfrm flipH="1" rot="10800000">
              <a:off x="3699" y="2314"/>
              <a:ext cx="336" cy="301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831" name="Google Shape;831;p33"/>
            <p:cNvSpPr txBox="1"/>
            <p:nvPr/>
          </p:nvSpPr>
          <p:spPr>
            <a:xfrm>
              <a:off x="3467" y="2618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400"/>
                <a:buFont typeface="Century Gothic"/>
                <a:buNone/>
              </a:pPr>
              <a:r>
                <a:rPr b="1" i="0" lang="en-US" sz="1400" u="none" cap="none" strike="noStrike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</a:t>
              </a:r>
              <a:r>
                <a:rPr b="1" baseline="-25000" i="0" lang="en-US" sz="1400" u="none" cap="none" strike="noStrike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r>
                <a:rPr b="1" i="0" lang="en-US" sz="1400" u="none" cap="none" strike="noStrike">
                  <a:solidFill>
                    <a:srgbClr val="FF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[0001]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4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Cohen-Sutherland Examples (cont…)</a:t>
            </a:r>
            <a:endParaRPr/>
          </a:p>
        </p:txBody>
      </p:sp>
      <p:sp>
        <p:nvSpPr>
          <p:cNvPr id="838" name="Google Shape;838;p34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the line P</a:t>
            </a:r>
            <a:r>
              <a:rPr b="0" baseline="-2500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P</a:t>
            </a:r>
            <a:r>
              <a:rPr b="0" baseline="-2500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8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below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Start at P</a:t>
            </a:r>
            <a:r>
              <a:rPr b="0" baseline="-2500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the two region </a:t>
            </a:r>
            <a:b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codes of the two </a:t>
            </a:r>
            <a:b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end-points we know </a:t>
            </a:r>
            <a:b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line crosses the </a:t>
            </a:r>
            <a:b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left boundary so </a:t>
            </a:r>
            <a:b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calculate the </a:t>
            </a:r>
            <a:b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intersection point to </a:t>
            </a:r>
            <a:b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generate P</a:t>
            </a:r>
            <a:r>
              <a:rPr b="0" baseline="-2500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’</a:t>
            </a:r>
            <a:endParaRPr/>
          </a:p>
        </p:txBody>
      </p:sp>
      <p:grpSp>
        <p:nvGrpSpPr>
          <p:cNvPr id="839" name="Google Shape;839;p34"/>
          <p:cNvGrpSpPr/>
          <p:nvPr/>
        </p:nvGrpSpPr>
        <p:grpSpPr>
          <a:xfrm>
            <a:off x="4613275" y="2133599"/>
            <a:ext cx="4594225" cy="3319463"/>
            <a:chOff x="2906" y="2150"/>
            <a:chExt cx="2894" cy="2090"/>
          </a:xfrm>
        </p:grpSpPr>
        <p:cxnSp>
          <p:nvCxnSpPr>
            <p:cNvPr id="840" name="Google Shape;840;p34"/>
            <p:cNvCxnSpPr/>
            <p:nvPr/>
          </p:nvCxnSpPr>
          <p:spPr>
            <a:xfrm rot="5400000">
              <a:off x="3010" y="3054"/>
              <a:ext cx="1809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1" name="Google Shape;841;p34"/>
            <p:cNvCxnSpPr/>
            <p:nvPr/>
          </p:nvCxnSpPr>
          <p:spPr>
            <a:xfrm rot="5400000">
              <a:off x="4261" y="3066"/>
              <a:ext cx="1832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2" name="Google Shape;842;p34"/>
            <p:cNvCxnSpPr/>
            <p:nvPr/>
          </p:nvCxnSpPr>
          <p:spPr>
            <a:xfrm rot="10800000">
              <a:off x="3367" y="2565"/>
              <a:ext cx="1983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3" name="Google Shape;843;p34"/>
            <p:cNvCxnSpPr/>
            <p:nvPr/>
          </p:nvCxnSpPr>
          <p:spPr>
            <a:xfrm rot="10800000">
              <a:off x="3393" y="3468"/>
              <a:ext cx="1965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4" name="Google Shape;844;p34"/>
            <p:cNvCxnSpPr/>
            <p:nvPr/>
          </p:nvCxnSpPr>
          <p:spPr>
            <a:xfrm>
              <a:off x="3041" y="4010"/>
              <a:ext cx="231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45" name="Google Shape;845;p34"/>
            <p:cNvCxnSpPr/>
            <p:nvPr/>
          </p:nvCxnSpPr>
          <p:spPr>
            <a:xfrm rot="10800000">
              <a:off x="3336" y="2150"/>
              <a:ext cx="0" cy="20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46" name="Google Shape;846;p34"/>
            <p:cNvSpPr txBox="1"/>
            <p:nvPr/>
          </p:nvSpPr>
          <p:spPr>
            <a:xfrm>
              <a:off x="3914" y="2556"/>
              <a:ext cx="1264" cy="912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847" name="Google Shape;847;p34"/>
            <p:cNvCxnSpPr/>
            <p:nvPr/>
          </p:nvCxnSpPr>
          <p:spPr>
            <a:xfrm rot="10800000">
              <a:off x="3268" y="2562"/>
              <a:ext cx="12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8" name="Google Shape;848;p34"/>
            <p:cNvCxnSpPr/>
            <p:nvPr/>
          </p:nvCxnSpPr>
          <p:spPr>
            <a:xfrm rot="10800000">
              <a:off x="3268" y="3469"/>
              <a:ext cx="12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9" name="Google Shape;849;p34"/>
            <p:cNvCxnSpPr/>
            <p:nvPr/>
          </p:nvCxnSpPr>
          <p:spPr>
            <a:xfrm>
              <a:off x="3917" y="3945"/>
              <a:ext cx="0" cy="1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0" name="Google Shape;850;p34"/>
            <p:cNvCxnSpPr/>
            <p:nvPr/>
          </p:nvCxnSpPr>
          <p:spPr>
            <a:xfrm>
              <a:off x="5177" y="3945"/>
              <a:ext cx="0" cy="1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51" name="Google Shape;851;p34"/>
            <p:cNvSpPr txBox="1"/>
            <p:nvPr/>
          </p:nvSpPr>
          <p:spPr>
            <a:xfrm>
              <a:off x="2906" y="2426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wy</a:t>
              </a:r>
              <a:r>
                <a:rPr b="0" baseline="-2500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4"/>
            <p:cNvSpPr txBox="1"/>
            <p:nvPr/>
          </p:nvSpPr>
          <p:spPr>
            <a:xfrm>
              <a:off x="2906" y="3332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wy</a:t>
              </a:r>
              <a:r>
                <a:rPr b="0" baseline="-2500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4"/>
            <p:cNvSpPr txBox="1"/>
            <p:nvPr/>
          </p:nvSpPr>
          <p:spPr>
            <a:xfrm>
              <a:off x="3706" y="4008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wx</a:t>
              </a:r>
              <a:r>
                <a:rPr b="0" baseline="-2500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4"/>
            <p:cNvSpPr txBox="1"/>
            <p:nvPr/>
          </p:nvSpPr>
          <p:spPr>
            <a:xfrm>
              <a:off x="4967" y="4009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wx</a:t>
              </a:r>
              <a:r>
                <a:rPr b="0" baseline="-2500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4"/>
            <p:cNvSpPr txBox="1"/>
            <p:nvPr/>
          </p:nvSpPr>
          <p:spPr>
            <a:xfrm>
              <a:off x="4212" y="2328"/>
              <a:ext cx="6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Window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4"/>
            <p:cNvSpPr txBox="1"/>
            <p:nvPr/>
          </p:nvSpPr>
          <p:spPr>
            <a:xfrm>
              <a:off x="3899" y="2920"/>
              <a:ext cx="61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400"/>
                <a:buFont typeface="Century Gothic"/>
                <a:buNone/>
              </a:pPr>
              <a:r>
                <a:rPr b="1" i="0" lang="en-US" sz="1400" u="none" cap="none" strike="noStrike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</a:t>
              </a:r>
              <a:r>
                <a:rPr b="1" baseline="-25000" i="0" lang="en-US" sz="1400" u="none" cap="none" strike="noStrike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7</a:t>
              </a:r>
              <a:r>
                <a:rPr b="1" i="0" lang="en-US" sz="1400" u="none" cap="none" strike="noStrike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’ [0000]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7" name="Google Shape;857;p34"/>
            <p:cNvCxnSpPr/>
            <p:nvPr/>
          </p:nvCxnSpPr>
          <p:spPr>
            <a:xfrm>
              <a:off x="3579" y="3059"/>
              <a:ext cx="2013" cy="21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858" name="Google Shape;858;p34"/>
            <p:cNvSpPr txBox="1"/>
            <p:nvPr/>
          </p:nvSpPr>
          <p:spPr>
            <a:xfrm>
              <a:off x="3310" y="3084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</a:t>
              </a:r>
              <a:r>
                <a:rPr b="1" baseline="-25000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7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[0001]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4"/>
            <p:cNvSpPr txBox="1"/>
            <p:nvPr/>
          </p:nvSpPr>
          <p:spPr>
            <a:xfrm>
              <a:off x="5216" y="3070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</a:t>
              </a:r>
              <a:r>
                <a:rPr b="1" baseline="-25000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8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[0010]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3890" y="3068"/>
              <a:ext cx="45" cy="4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1" name="Google Shape;861;p34"/>
            <p:cNvSpPr txBox="1"/>
            <p:nvPr/>
          </p:nvSpPr>
          <p:spPr>
            <a:xfrm>
              <a:off x="4592" y="3215"/>
              <a:ext cx="61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400"/>
                <a:buFont typeface="Century Gothic"/>
                <a:buNone/>
              </a:pPr>
              <a:r>
                <a:rPr b="1" i="0" lang="en-US" sz="1400" u="none" cap="none" strike="noStrike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</a:t>
              </a:r>
              <a:r>
                <a:rPr b="1" baseline="-25000" i="0" lang="en-US" sz="1400" u="none" cap="none" strike="noStrike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8</a:t>
              </a:r>
              <a:r>
                <a:rPr b="1" i="0" lang="en-US" sz="1400" u="none" cap="none" strike="noStrike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’ [0000]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5158" y="3213"/>
              <a:ext cx="45" cy="4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863" name="Google Shape;863;p34"/>
            <p:cNvCxnSpPr/>
            <p:nvPr/>
          </p:nvCxnSpPr>
          <p:spPr>
            <a:xfrm>
              <a:off x="3913" y="3090"/>
              <a:ext cx="1267" cy="144"/>
            </a:xfrm>
            <a:prstGeom prst="straightConnector1">
              <a:avLst/>
            </a:prstGeom>
            <a:noFill/>
            <a:ln cap="flat" cmpd="sng" w="25400">
              <a:solidFill>
                <a:srgbClr val="3333CC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5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Cohen-Sutherland Examples (cont…)</a:t>
            </a:r>
            <a:endParaRPr/>
          </a:p>
        </p:txBody>
      </p:sp>
      <p:sp>
        <p:nvSpPr>
          <p:cNvPr id="870" name="Google Shape;870;p35"/>
          <p:cNvSpPr txBox="1"/>
          <p:nvPr>
            <p:ph idx="1" type="body"/>
          </p:nvPr>
        </p:nvSpPr>
        <p:spPr>
          <a:xfrm>
            <a:off x="533400" y="1066800"/>
            <a:ext cx="3824287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the line P</a:t>
            </a:r>
            <a:r>
              <a:rPr b="0" baseline="-2500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’ to P</a:t>
            </a:r>
            <a:r>
              <a:rPr b="0" baseline="-2500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8</a:t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Start at P</a:t>
            </a:r>
            <a:r>
              <a:rPr b="0" baseline="-2500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8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Calculate the intersection with the  right boundary to  generate P</a:t>
            </a:r>
            <a:r>
              <a:rPr b="0" baseline="-2500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8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’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b="0" baseline="-2500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’ to P</a:t>
            </a:r>
            <a:r>
              <a:rPr b="0" baseline="-2500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8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’ is inside  the window so is retained</a:t>
            </a:r>
            <a:endParaRPr/>
          </a:p>
        </p:txBody>
      </p:sp>
      <p:grpSp>
        <p:nvGrpSpPr>
          <p:cNvPr id="871" name="Google Shape;871;p35"/>
          <p:cNvGrpSpPr/>
          <p:nvPr/>
        </p:nvGrpSpPr>
        <p:grpSpPr>
          <a:xfrm>
            <a:off x="4613275" y="2136774"/>
            <a:ext cx="4594225" cy="3319463"/>
            <a:chOff x="2906" y="2150"/>
            <a:chExt cx="2894" cy="2090"/>
          </a:xfrm>
        </p:grpSpPr>
        <p:cxnSp>
          <p:nvCxnSpPr>
            <p:cNvPr id="872" name="Google Shape;872;p35"/>
            <p:cNvCxnSpPr/>
            <p:nvPr/>
          </p:nvCxnSpPr>
          <p:spPr>
            <a:xfrm rot="5400000">
              <a:off x="3010" y="3054"/>
              <a:ext cx="1809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3" name="Google Shape;873;p35"/>
            <p:cNvCxnSpPr/>
            <p:nvPr/>
          </p:nvCxnSpPr>
          <p:spPr>
            <a:xfrm rot="5400000">
              <a:off x="4261" y="3066"/>
              <a:ext cx="1832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4" name="Google Shape;874;p35"/>
            <p:cNvCxnSpPr/>
            <p:nvPr/>
          </p:nvCxnSpPr>
          <p:spPr>
            <a:xfrm rot="10800000">
              <a:off x="3367" y="2565"/>
              <a:ext cx="1983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5" name="Google Shape;875;p35"/>
            <p:cNvCxnSpPr/>
            <p:nvPr/>
          </p:nvCxnSpPr>
          <p:spPr>
            <a:xfrm rot="10800000">
              <a:off x="3393" y="3468"/>
              <a:ext cx="1965" cy="0"/>
            </a:xfrm>
            <a:prstGeom prst="straightConnector1">
              <a:avLst/>
            </a:prstGeom>
            <a:noFill/>
            <a:ln cap="flat" cmpd="sng" w="9525">
              <a:solidFill>
                <a:srgbClr val="3366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6" name="Google Shape;876;p35"/>
            <p:cNvCxnSpPr/>
            <p:nvPr/>
          </p:nvCxnSpPr>
          <p:spPr>
            <a:xfrm>
              <a:off x="3041" y="4010"/>
              <a:ext cx="231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77" name="Google Shape;877;p35"/>
            <p:cNvCxnSpPr/>
            <p:nvPr/>
          </p:nvCxnSpPr>
          <p:spPr>
            <a:xfrm rot="10800000">
              <a:off x="3336" y="2150"/>
              <a:ext cx="0" cy="20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78" name="Google Shape;878;p35"/>
            <p:cNvSpPr txBox="1"/>
            <p:nvPr/>
          </p:nvSpPr>
          <p:spPr>
            <a:xfrm>
              <a:off x="3914" y="2556"/>
              <a:ext cx="1264" cy="912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879" name="Google Shape;879;p35"/>
            <p:cNvCxnSpPr/>
            <p:nvPr/>
          </p:nvCxnSpPr>
          <p:spPr>
            <a:xfrm rot="10800000">
              <a:off x="3268" y="2562"/>
              <a:ext cx="12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0" name="Google Shape;880;p35"/>
            <p:cNvCxnSpPr/>
            <p:nvPr/>
          </p:nvCxnSpPr>
          <p:spPr>
            <a:xfrm rot="10800000">
              <a:off x="3268" y="3469"/>
              <a:ext cx="12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1" name="Google Shape;881;p35"/>
            <p:cNvCxnSpPr/>
            <p:nvPr/>
          </p:nvCxnSpPr>
          <p:spPr>
            <a:xfrm>
              <a:off x="3917" y="3945"/>
              <a:ext cx="0" cy="1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2" name="Google Shape;882;p35"/>
            <p:cNvCxnSpPr/>
            <p:nvPr/>
          </p:nvCxnSpPr>
          <p:spPr>
            <a:xfrm>
              <a:off x="5177" y="3945"/>
              <a:ext cx="0" cy="1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83" name="Google Shape;883;p35"/>
            <p:cNvSpPr txBox="1"/>
            <p:nvPr/>
          </p:nvSpPr>
          <p:spPr>
            <a:xfrm>
              <a:off x="2906" y="2426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wy</a:t>
              </a:r>
              <a:r>
                <a:rPr b="0" baseline="-2500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5"/>
            <p:cNvSpPr txBox="1"/>
            <p:nvPr/>
          </p:nvSpPr>
          <p:spPr>
            <a:xfrm>
              <a:off x="2906" y="3332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wy</a:t>
              </a:r>
              <a:r>
                <a:rPr b="0" baseline="-2500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5"/>
            <p:cNvSpPr txBox="1"/>
            <p:nvPr/>
          </p:nvSpPr>
          <p:spPr>
            <a:xfrm>
              <a:off x="3706" y="4008"/>
              <a:ext cx="4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wx</a:t>
              </a:r>
              <a:r>
                <a:rPr b="0" baseline="-2500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5"/>
            <p:cNvSpPr txBox="1"/>
            <p:nvPr/>
          </p:nvSpPr>
          <p:spPr>
            <a:xfrm>
              <a:off x="4967" y="4009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wx</a:t>
              </a:r>
              <a:r>
                <a:rPr b="0" baseline="-2500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5"/>
            <p:cNvSpPr txBox="1"/>
            <p:nvPr/>
          </p:nvSpPr>
          <p:spPr>
            <a:xfrm>
              <a:off x="4212" y="2328"/>
              <a:ext cx="6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Window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5"/>
            <p:cNvSpPr txBox="1"/>
            <p:nvPr/>
          </p:nvSpPr>
          <p:spPr>
            <a:xfrm>
              <a:off x="3899" y="2920"/>
              <a:ext cx="61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400"/>
                <a:buFont typeface="Century Gothic"/>
                <a:buNone/>
              </a:pPr>
              <a:r>
                <a:rPr b="1" i="0" lang="en-US" sz="1400" u="none" cap="none" strike="noStrike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</a:t>
              </a:r>
              <a:r>
                <a:rPr b="1" baseline="-25000" i="0" lang="en-US" sz="1400" u="none" cap="none" strike="noStrike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7</a:t>
              </a:r>
              <a:r>
                <a:rPr b="1" i="0" lang="en-US" sz="1400" u="none" cap="none" strike="noStrike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’ [0000]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9" name="Google Shape;889;p35"/>
            <p:cNvCxnSpPr/>
            <p:nvPr/>
          </p:nvCxnSpPr>
          <p:spPr>
            <a:xfrm>
              <a:off x="3579" y="3059"/>
              <a:ext cx="2013" cy="21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890" name="Google Shape;890;p35"/>
            <p:cNvSpPr txBox="1"/>
            <p:nvPr/>
          </p:nvSpPr>
          <p:spPr>
            <a:xfrm>
              <a:off x="3310" y="3084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</a:t>
              </a:r>
              <a:r>
                <a:rPr b="1" baseline="-25000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7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[0001]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5"/>
            <p:cNvSpPr txBox="1"/>
            <p:nvPr/>
          </p:nvSpPr>
          <p:spPr>
            <a:xfrm>
              <a:off x="5216" y="3070"/>
              <a:ext cx="5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</a:t>
              </a:r>
              <a:r>
                <a:rPr b="1" baseline="-25000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8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[0010]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3890" y="3068"/>
              <a:ext cx="45" cy="4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3" name="Google Shape;893;p35"/>
            <p:cNvSpPr txBox="1"/>
            <p:nvPr/>
          </p:nvSpPr>
          <p:spPr>
            <a:xfrm>
              <a:off x="4592" y="3215"/>
              <a:ext cx="61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CC"/>
                </a:buClr>
                <a:buSzPts val="1400"/>
                <a:buFont typeface="Century Gothic"/>
                <a:buNone/>
              </a:pPr>
              <a:r>
                <a:rPr b="1" i="0" lang="en-US" sz="1400" u="none" cap="none" strike="noStrike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</a:t>
              </a:r>
              <a:r>
                <a:rPr b="1" baseline="-25000" i="0" lang="en-US" sz="1400" u="none" cap="none" strike="noStrike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8</a:t>
              </a:r>
              <a:r>
                <a:rPr b="1" i="0" lang="en-US" sz="1400" u="none" cap="none" strike="noStrike">
                  <a:solidFill>
                    <a:srgbClr val="3333C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’ [0000]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5158" y="3213"/>
              <a:ext cx="45" cy="45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895" name="Google Shape;895;p35"/>
            <p:cNvCxnSpPr/>
            <p:nvPr/>
          </p:nvCxnSpPr>
          <p:spPr>
            <a:xfrm>
              <a:off x="3913" y="3090"/>
              <a:ext cx="1267" cy="144"/>
            </a:xfrm>
            <a:prstGeom prst="straightConnector1">
              <a:avLst/>
            </a:prstGeom>
            <a:noFill/>
            <a:ln cap="flat" cmpd="sng" w="25400">
              <a:solidFill>
                <a:srgbClr val="3333CC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6"/>
          <p:cNvSpPr txBox="1"/>
          <p:nvPr>
            <p:ph type="ctrTitle"/>
          </p:nvPr>
        </p:nvSpPr>
        <p:spPr>
          <a:xfrm>
            <a:off x="0" y="25146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667"/>
              </a:buClr>
              <a:buSzPts val="5500"/>
              <a:buFont typeface="Georgia"/>
              <a:buNone/>
            </a:pPr>
            <a:r>
              <a:rPr b="0" i="0" lang="en-US" sz="5500" u="none">
                <a:solidFill>
                  <a:srgbClr val="053667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Coordinate Systems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522287" y="4556125"/>
            <a:ext cx="3838575" cy="120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World Coordinates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User-Defined Limits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Floating point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4714875" y="4419600"/>
            <a:ext cx="4200525" cy="120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Device Coordinates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Device dependent Limits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Positive Integer values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4"/>
          <p:cNvCxnSpPr/>
          <p:nvPr/>
        </p:nvCxnSpPr>
        <p:spPr>
          <a:xfrm>
            <a:off x="762000" y="3352800"/>
            <a:ext cx="2590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p4"/>
          <p:cNvCxnSpPr/>
          <p:nvPr/>
        </p:nvCxnSpPr>
        <p:spPr>
          <a:xfrm rot="10800000">
            <a:off x="1447800" y="1828800"/>
            <a:ext cx="0" cy="2438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5" name="Google Shape;145;p4"/>
          <p:cNvSpPr txBox="1"/>
          <p:nvPr/>
        </p:nvSpPr>
        <p:spPr>
          <a:xfrm>
            <a:off x="3352800" y="3276600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1009650" y="1447800"/>
            <a:ext cx="3619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1066800" y="3276600"/>
            <a:ext cx="3619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4"/>
          <p:cNvCxnSpPr/>
          <p:nvPr/>
        </p:nvCxnSpPr>
        <p:spPr>
          <a:xfrm>
            <a:off x="5638800" y="3657600"/>
            <a:ext cx="2362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" name="Google Shape;149;p4"/>
          <p:cNvCxnSpPr/>
          <p:nvPr/>
        </p:nvCxnSpPr>
        <p:spPr>
          <a:xfrm rot="10800000">
            <a:off x="5638800" y="1828800"/>
            <a:ext cx="0" cy="182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0" name="Google Shape;150;p4"/>
          <p:cNvSpPr txBox="1"/>
          <p:nvPr/>
        </p:nvSpPr>
        <p:spPr>
          <a:xfrm>
            <a:off x="5181600" y="1600200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5334000" y="3352800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8077200" y="3505200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1828800" y="25908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2057400" y="2438400"/>
            <a:ext cx="7334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(x, 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6324600" y="2286000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6553200" y="2133600"/>
            <a:ext cx="6699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(u,v)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5638800" y="1752600"/>
            <a:ext cx="2514600" cy="190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5029200" y="1447800"/>
            <a:ext cx="3810000" cy="2743200"/>
          </a:xfrm>
          <a:prstGeom prst="flowChartAlternateProcess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1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The Viewing Pipeline</a:t>
            </a:r>
            <a:endParaRPr/>
          </a:p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eorgi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Window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world-coordinate area selected for display.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defines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to be viewed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eorgi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Viewport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area on a display device to which a window is mapped.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defines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it is to be displayed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eorgi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Viewing transformation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mapping of a part of a world-coordinate scene to device coordinates.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eorgi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window could be a rectangle to have any orientation.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</a:pPr>
            <a:r>
              <a:rPr b="0" i="0" lang="en-US" sz="48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Window to Viewport</a:t>
            </a:r>
            <a:endParaRPr/>
          </a:p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denote the boundaries of the world window by four real values xmin, ymin, xmax, ymax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left, bottom, right, top margins respectively.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Similary the boundaries of the viewport on the screen are defined by four integer values umin, vmin, umax, vmax. 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When a graphics display is generated using arbitrary coordinates on the world window, the important problem encountered in viewing this display on the actual viewport on the screen is to have a function which maps every point (x,y) on the window to a corresponding point (u,v) on the viewport.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following </a:t>
            </a:r>
            <a:r>
              <a:rPr b="1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window to viewport transformation</a:t>
            </a: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achieves this relationship.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7"/>
          <p:cNvGrpSpPr/>
          <p:nvPr/>
        </p:nvGrpSpPr>
        <p:grpSpPr>
          <a:xfrm>
            <a:off x="1000125" y="1158875"/>
            <a:ext cx="4562475" cy="2698750"/>
            <a:chOff x="520" y="336"/>
            <a:chExt cx="2984" cy="1814"/>
          </a:xfrm>
        </p:grpSpPr>
        <p:sp>
          <p:nvSpPr>
            <p:cNvPr id="176" name="Google Shape;176;p7"/>
            <p:cNvSpPr txBox="1"/>
            <p:nvPr/>
          </p:nvSpPr>
          <p:spPr>
            <a:xfrm>
              <a:off x="1513" y="1034"/>
              <a:ext cx="363" cy="266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392" y="864"/>
              <a:ext cx="580" cy="170"/>
            </a:xfrm>
            <a:prstGeom prst="triangle">
              <a:avLst>
                <a:gd fmla="val 50000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Google Shape;178;p7"/>
            <p:cNvSpPr txBox="1"/>
            <p:nvPr/>
          </p:nvSpPr>
          <p:spPr>
            <a:xfrm>
              <a:off x="1562" y="1082"/>
              <a:ext cx="97" cy="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Google Shape;179;p7"/>
            <p:cNvSpPr txBox="1"/>
            <p:nvPr/>
          </p:nvSpPr>
          <p:spPr>
            <a:xfrm>
              <a:off x="1731" y="1082"/>
              <a:ext cx="97" cy="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68" y="768"/>
              <a:ext cx="2592" cy="912"/>
            </a:xfrm>
            <a:custGeom>
              <a:rect b="b" l="l" r="r" t="t"/>
              <a:pathLst>
                <a:path extrusionOk="0" h="912" w="2592">
                  <a:moveTo>
                    <a:pt x="0" y="912"/>
                  </a:moveTo>
                  <a:lnTo>
                    <a:pt x="1296" y="240"/>
                  </a:lnTo>
                  <a:lnTo>
                    <a:pt x="1440" y="480"/>
                  </a:lnTo>
                  <a:lnTo>
                    <a:pt x="1824" y="96"/>
                  </a:lnTo>
                  <a:lnTo>
                    <a:pt x="1968" y="288"/>
                  </a:lnTo>
                  <a:lnTo>
                    <a:pt x="2160" y="0"/>
                  </a:lnTo>
                  <a:lnTo>
                    <a:pt x="2592" y="912"/>
                  </a:lnTo>
                  <a:lnTo>
                    <a:pt x="1632" y="816"/>
                  </a:lnTo>
                  <a:lnTo>
                    <a:pt x="864" y="912"/>
                  </a:lnTo>
                  <a:lnTo>
                    <a:pt x="432" y="864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Google Shape;181;p7"/>
            <p:cNvSpPr txBox="1"/>
            <p:nvPr/>
          </p:nvSpPr>
          <p:spPr>
            <a:xfrm>
              <a:off x="1248" y="624"/>
              <a:ext cx="1008" cy="864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82" name="Google Shape;182;p7"/>
            <p:cNvCxnSpPr/>
            <p:nvPr/>
          </p:nvCxnSpPr>
          <p:spPr>
            <a:xfrm>
              <a:off x="1248" y="1344"/>
              <a:ext cx="0" cy="528"/>
            </a:xfrm>
            <a:prstGeom prst="straightConnector1">
              <a:avLst/>
            </a:prstGeom>
            <a:noFill/>
            <a:ln cap="flat" cmpd="sng" w="19050">
              <a:solidFill>
                <a:srgbClr val="B2B2B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7"/>
            <p:cNvCxnSpPr/>
            <p:nvPr/>
          </p:nvCxnSpPr>
          <p:spPr>
            <a:xfrm>
              <a:off x="2256" y="1344"/>
              <a:ext cx="0" cy="528"/>
            </a:xfrm>
            <a:prstGeom prst="straightConnector1">
              <a:avLst/>
            </a:prstGeom>
            <a:noFill/>
            <a:ln cap="flat" cmpd="sng" w="19050">
              <a:solidFill>
                <a:srgbClr val="B2B2B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7"/>
            <p:cNvCxnSpPr/>
            <p:nvPr/>
          </p:nvCxnSpPr>
          <p:spPr>
            <a:xfrm rot="10800000">
              <a:off x="960" y="1488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B2B2B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7"/>
            <p:cNvCxnSpPr/>
            <p:nvPr/>
          </p:nvCxnSpPr>
          <p:spPr>
            <a:xfrm rot="10800000">
              <a:off x="960" y="624"/>
              <a:ext cx="288" cy="0"/>
            </a:xfrm>
            <a:prstGeom prst="straightConnector1">
              <a:avLst/>
            </a:prstGeom>
            <a:noFill/>
            <a:ln cap="flat" cmpd="sng" w="19050">
              <a:solidFill>
                <a:srgbClr val="B2B2B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7"/>
            <p:cNvCxnSpPr/>
            <p:nvPr/>
          </p:nvCxnSpPr>
          <p:spPr>
            <a:xfrm>
              <a:off x="1056" y="384"/>
              <a:ext cx="0" cy="158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7"/>
            <p:cNvCxnSpPr/>
            <p:nvPr/>
          </p:nvCxnSpPr>
          <p:spPr>
            <a:xfrm>
              <a:off x="624" y="1776"/>
              <a:ext cx="288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id="188" name="Google Shape;188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4" y="1872"/>
              <a:ext cx="432" cy="2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57" y="1872"/>
              <a:ext cx="447" cy="2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21" y="1344"/>
              <a:ext cx="447" cy="2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20" y="480"/>
              <a:ext cx="463" cy="2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7"/>
            <p:cNvSpPr txBox="1"/>
            <p:nvPr/>
          </p:nvSpPr>
          <p:spPr>
            <a:xfrm>
              <a:off x="1152" y="336"/>
              <a:ext cx="1424" cy="2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Clipping Window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7"/>
          <p:cNvGrpSpPr/>
          <p:nvPr/>
        </p:nvGrpSpPr>
        <p:grpSpPr>
          <a:xfrm>
            <a:off x="857250" y="4071937"/>
            <a:ext cx="3776662" cy="2312987"/>
            <a:chOff x="536" y="2256"/>
            <a:chExt cx="2968" cy="1766"/>
          </a:xfrm>
        </p:grpSpPr>
        <p:grpSp>
          <p:nvGrpSpPr>
            <p:cNvPr id="194" name="Google Shape;194;p7"/>
            <p:cNvGrpSpPr/>
            <p:nvPr/>
          </p:nvGrpSpPr>
          <p:grpSpPr>
            <a:xfrm>
              <a:off x="1618" y="2867"/>
              <a:ext cx="912" cy="411"/>
              <a:chOff x="2565" y="2813"/>
              <a:chExt cx="580" cy="436"/>
            </a:xfrm>
          </p:grpSpPr>
          <p:sp>
            <p:nvSpPr>
              <p:cNvPr id="195" name="Google Shape;195;p7"/>
              <p:cNvSpPr txBox="1"/>
              <p:nvPr/>
            </p:nvSpPr>
            <p:spPr>
              <a:xfrm>
                <a:off x="2686" y="2983"/>
                <a:ext cx="363" cy="266"/>
              </a:xfrm>
              <a:prstGeom prst="rect">
                <a:avLst/>
              </a:prstGeom>
              <a:solidFill>
                <a:srgbClr val="9933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2565" y="2813"/>
                <a:ext cx="580" cy="170"/>
              </a:xfrm>
              <a:prstGeom prst="triangle">
                <a:avLst>
                  <a:gd fmla="val 50000" name="adj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7" name="Google Shape;197;p7"/>
              <p:cNvSpPr txBox="1"/>
              <p:nvPr/>
            </p:nvSpPr>
            <p:spPr>
              <a:xfrm>
                <a:off x="2735" y="3031"/>
                <a:ext cx="97" cy="9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8" name="Google Shape;198;p7"/>
              <p:cNvSpPr txBox="1"/>
              <p:nvPr/>
            </p:nvSpPr>
            <p:spPr>
              <a:xfrm>
                <a:off x="2904" y="3031"/>
                <a:ext cx="97" cy="9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99" name="Google Shape;199;p7"/>
            <p:cNvSpPr/>
            <p:nvPr/>
          </p:nvSpPr>
          <p:spPr>
            <a:xfrm>
              <a:off x="1392" y="3003"/>
              <a:ext cx="1584" cy="453"/>
            </a:xfrm>
            <a:custGeom>
              <a:rect b="b" l="l" r="r" t="t"/>
              <a:pathLst>
                <a:path extrusionOk="0" h="480" w="1008">
                  <a:moveTo>
                    <a:pt x="0" y="432"/>
                  </a:moveTo>
                  <a:lnTo>
                    <a:pt x="816" y="0"/>
                  </a:lnTo>
                  <a:lnTo>
                    <a:pt x="960" y="240"/>
                  </a:lnTo>
                  <a:lnTo>
                    <a:pt x="1008" y="192"/>
                  </a:lnTo>
                  <a:lnTo>
                    <a:pt x="1008" y="480"/>
                  </a:lnTo>
                  <a:lnTo>
                    <a:pt x="0" y="48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0" name="Google Shape;200;p7"/>
            <p:cNvSpPr txBox="1"/>
            <p:nvPr/>
          </p:nvSpPr>
          <p:spPr>
            <a:xfrm>
              <a:off x="1392" y="2640"/>
              <a:ext cx="1584" cy="816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01" name="Google Shape;201;p7"/>
            <p:cNvCxnSpPr/>
            <p:nvPr/>
          </p:nvCxnSpPr>
          <p:spPr>
            <a:xfrm>
              <a:off x="1056" y="2256"/>
              <a:ext cx="0" cy="158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7"/>
            <p:cNvCxnSpPr/>
            <p:nvPr/>
          </p:nvCxnSpPr>
          <p:spPr>
            <a:xfrm>
              <a:off x="624" y="3648"/>
              <a:ext cx="288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id="203" name="Google Shape;203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20" y="3744"/>
              <a:ext cx="400" cy="2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704" y="3744"/>
              <a:ext cx="416" cy="2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36" y="3216"/>
              <a:ext cx="416" cy="2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68" y="2496"/>
              <a:ext cx="432" cy="27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7" name="Google Shape;207;p7"/>
            <p:cNvCxnSpPr/>
            <p:nvPr/>
          </p:nvCxnSpPr>
          <p:spPr>
            <a:xfrm rot="10800000">
              <a:off x="960" y="2640"/>
              <a:ext cx="432" cy="0"/>
            </a:xfrm>
            <a:prstGeom prst="straightConnector1">
              <a:avLst/>
            </a:prstGeom>
            <a:noFill/>
            <a:ln cap="flat" cmpd="sng" w="19050">
              <a:solidFill>
                <a:srgbClr val="B2B2B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7"/>
            <p:cNvCxnSpPr/>
            <p:nvPr/>
          </p:nvCxnSpPr>
          <p:spPr>
            <a:xfrm rot="10800000">
              <a:off x="960" y="3456"/>
              <a:ext cx="432" cy="0"/>
            </a:xfrm>
            <a:prstGeom prst="straightConnector1">
              <a:avLst/>
            </a:prstGeom>
            <a:noFill/>
            <a:ln cap="flat" cmpd="sng" w="19050">
              <a:solidFill>
                <a:srgbClr val="B2B2B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7"/>
            <p:cNvCxnSpPr/>
            <p:nvPr/>
          </p:nvCxnSpPr>
          <p:spPr>
            <a:xfrm>
              <a:off x="1392" y="3456"/>
              <a:ext cx="0" cy="336"/>
            </a:xfrm>
            <a:prstGeom prst="straightConnector1">
              <a:avLst/>
            </a:prstGeom>
            <a:noFill/>
            <a:ln cap="flat" cmpd="sng" w="19050">
              <a:solidFill>
                <a:srgbClr val="B2B2B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7"/>
            <p:cNvCxnSpPr/>
            <p:nvPr/>
          </p:nvCxnSpPr>
          <p:spPr>
            <a:xfrm>
              <a:off x="2976" y="3456"/>
              <a:ext cx="0" cy="336"/>
            </a:xfrm>
            <a:prstGeom prst="straightConnector1">
              <a:avLst/>
            </a:prstGeom>
            <a:noFill/>
            <a:ln cap="flat" cmpd="sng" w="19050">
              <a:solidFill>
                <a:srgbClr val="B2B2B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1" name="Google Shape;211;p7"/>
            <p:cNvSpPr txBox="1"/>
            <p:nvPr/>
          </p:nvSpPr>
          <p:spPr>
            <a:xfrm>
              <a:off x="1584" y="2352"/>
              <a:ext cx="120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Viewport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7"/>
          <p:cNvSpPr txBox="1"/>
          <p:nvPr/>
        </p:nvSpPr>
        <p:spPr>
          <a:xfrm>
            <a:off x="4786312" y="5929312"/>
            <a:ext cx="3429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Viewport Coordinates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5429250" y="2143125"/>
            <a:ext cx="3500437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clipping window is mapped into a viewport.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4814887" y="4714875"/>
            <a:ext cx="4329112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Viewing world has its own coordinates, which may be a non-uniform scaling of world coordinates.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5286375" y="1571625"/>
            <a:ext cx="33432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World Coordinates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eorgia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Window to Viewport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Clipping Operations</a:t>
            </a:r>
            <a:endParaRPr/>
          </a:p>
        </p:txBody>
      </p:sp>
      <p:sp>
        <p:nvSpPr>
          <p:cNvPr id="222" name="Google Shape;222;p8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Georgia"/>
              <a:buChar char="•"/>
            </a:pPr>
            <a:r>
              <a:rPr b="0" i="0" lang="en-US" sz="28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Clipping</a:t>
            </a: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Identify those portions of a picture that are either inside or outside of a specified region of space.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Georgia"/>
              <a:buChar char="•"/>
            </a:pPr>
            <a:r>
              <a:rPr b="0" i="0" lang="en-US" sz="2800" u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Clip window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region against which an object is to be clipped.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shape of clip window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Applications of clipping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World-coordinate clipping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Clipping Operations</a:t>
            </a:r>
            <a:endParaRPr/>
          </a:p>
        </p:txBody>
      </p:sp>
      <p:sp>
        <p:nvSpPr>
          <p:cNvPr id="228" name="Google Shape;228;p9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Viewport clipping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can reduce calculations by allowing concatenation of viewing and geometric transformation matrices.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Types of clipping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Point clipping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Line clipping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Area (Polygon) clipping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Curve clipping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Text clipping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Point clipping (Rectangular clip window)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1_B081">
  <a:themeElements>
    <a:clrScheme name="B08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081">
  <a:themeElements>
    <a:clrScheme name="B08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2003-07-30T02:53:17Z</dcterms:created>
  <dc:creator>ADP Department</dc:creator>
</cp:coreProperties>
</file>