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6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y="6858000" cx="9144000"/>
  <p:notesSz cx="6858000" cy="9144000"/>
  <p:embeddedFontLst>
    <p:embeddedFont>
      <p:font typeface="Arimo"/>
      <p:regular r:id="rId42"/>
      <p:bold r:id="rId43"/>
      <p:italic r:id="rId44"/>
      <p:boldItalic r:id="rId45"/>
    </p:embeddedFont>
    <p:embeddedFont>
      <p:font typeface="Century Gothic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0" roundtripDataSignature="AMtx7mgLyYBnUWl7CWq7ovtm68BLlpP6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CB01A9-F6FA-43D9-8294-B2341E93CB59}">
  <a:tblStyle styleId="{A0CB01A9-F6FA-43D9-8294-B2341E93CB5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font" Target="fonts/Arimo-regular.fntdata"/><Relationship Id="rId41" Type="http://schemas.openxmlformats.org/officeDocument/2006/relationships/slide" Target="slides/slide33.xml"/><Relationship Id="rId44" Type="http://schemas.openxmlformats.org/officeDocument/2006/relationships/font" Target="fonts/Arimo-italic.fntdata"/><Relationship Id="rId43" Type="http://schemas.openxmlformats.org/officeDocument/2006/relationships/font" Target="fonts/Arimo-bold.fntdata"/><Relationship Id="rId46" Type="http://schemas.openxmlformats.org/officeDocument/2006/relationships/font" Target="fonts/CenturyGothic-regular.fntdata"/><Relationship Id="rId45" Type="http://schemas.openxmlformats.org/officeDocument/2006/relationships/font" Target="fonts/Arim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CenturyGothic-italic.fntdata"/><Relationship Id="rId47" Type="http://schemas.openxmlformats.org/officeDocument/2006/relationships/font" Target="fonts/CenturyGothic-bold.fntdata"/><Relationship Id="rId49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0" Type="http://customschemas.google.com/relationships/presentationmetadata" Target="meta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16f5a09d7_0_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d16f5a09d7_0_2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16f5a09d7_0_2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d16f5a09d7_0_2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16f5a09d7_0_2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d16f5a09d7_0_2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16f5a09d7_0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d16f5a09d7_0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16f5a09d7_0_3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d16f5a09d7_0_3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16f5a09d7_0_3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d16f5a09d7_0_3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16f5a09d7_0_3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d16f5a09d7_0_3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7ae02a56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7ae02a5662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ctrTitle"/>
          </p:nvPr>
        </p:nvSpPr>
        <p:spPr>
          <a:xfrm>
            <a:off x="0" y="2514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500">
                <a:solidFill>
                  <a:srgbClr val="05366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6588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09721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262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89" name="Google Shape;89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90" name="Google Shape;90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91" name="Google Shape;91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92" name="Google Shape;92;p38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98" name="Google Shape;98;p39"/>
          <p:cNvSpPr txBox="1"/>
          <p:nvPr>
            <p:ph idx="2" type="body"/>
          </p:nvPr>
        </p:nvSpPr>
        <p:spPr>
          <a:xfrm>
            <a:off x="4621213" y="1066800"/>
            <a:ext cx="3937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99" name="Google Shape;99;p39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9pPr>
          </a:lstStyle>
          <a:p/>
        </p:txBody>
      </p:sp>
      <p:sp>
        <p:nvSpPr>
          <p:cNvPr id="105" name="Google Shape;105;p40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16f5a09d7_0_40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d16f5a09d7_0_40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rtl="0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1pPr>
            <a:lvl2pPr lvl="1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17" name="Google Shape;117;gd16f5a09d7_0_405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gd16f5a09d7_0_405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16f5a09d7_0_410"/>
          <p:cNvSpPr txBox="1"/>
          <p:nvPr>
            <p:ph type="title"/>
          </p:nvPr>
        </p:nvSpPr>
        <p:spPr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d16f5a09d7_0_410"/>
          <p:cNvSpPr txBox="1"/>
          <p:nvPr>
            <p:ph idx="1" type="body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gd16f5a09d7_0_410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gd16f5a09d7_0_410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16f5a09d7_0_415"/>
          <p:cNvSpPr txBox="1"/>
          <p:nvPr>
            <p:ph type="title"/>
          </p:nvPr>
        </p:nvSpPr>
        <p:spPr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d16f5a09d7_0_415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gd16f5a09d7_0_415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16f5a09d7_0_419"/>
          <p:cNvSpPr txBox="1"/>
          <p:nvPr>
            <p:ph type="title"/>
          </p:nvPr>
        </p:nvSpPr>
        <p:spPr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d16f5a09d7_0_419"/>
          <p:cNvSpPr txBox="1"/>
          <p:nvPr>
            <p:ph idx="1" type="body"/>
          </p:nvPr>
        </p:nvSpPr>
        <p:spPr>
          <a:xfrm>
            <a:off x="685800" y="1600200"/>
            <a:ext cx="381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gd16f5a09d7_0_419"/>
          <p:cNvSpPr txBox="1"/>
          <p:nvPr>
            <p:ph idx="2" type="body"/>
          </p:nvPr>
        </p:nvSpPr>
        <p:spPr>
          <a:xfrm>
            <a:off x="4648200" y="1600200"/>
            <a:ext cx="381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gd16f5a09d7_0_419"/>
          <p:cNvSpPr txBox="1"/>
          <p:nvPr>
            <p:ph idx="3" type="body"/>
          </p:nvPr>
        </p:nvSpPr>
        <p:spPr>
          <a:xfrm>
            <a:off x="685800" y="4038600"/>
            <a:ext cx="381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gd16f5a09d7_0_419"/>
          <p:cNvSpPr txBox="1"/>
          <p:nvPr>
            <p:ph idx="4" type="body"/>
          </p:nvPr>
        </p:nvSpPr>
        <p:spPr>
          <a:xfrm>
            <a:off x="4648200" y="4038600"/>
            <a:ext cx="381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gd16f5a09d7_0_419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d16f5a09d7_0_419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6f5a09d7_0_427"/>
          <p:cNvSpPr txBox="1"/>
          <p:nvPr>
            <p:ph type="title"/>
          </p:nvPr>
        </p:nvSpPr>
        <p:spPr>
          <a:xfrm rot="5400000">
            <a:off x="4438650" y="2305050"/>
            <a:ext cx="6096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d16f5a09d7_0_427"/>
          <p:cNvSpPr txBox="1"/>
          <p:nvPr>
            <p:ph idx="1" type="body"/>
          </p:nvPr>
        </p:nvSpPr>
        <p:spPr>
          <a:xfrm rot="5400000">
            <a:off x="476250" y="438150"/>
            <a:ext cx="60960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gd16f5a09d7_0_427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gd16f5a09d7_0_427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16f5a09d7_0_432"/>
          <p:cNvSpPr txBox="1"/>
          <p:nvPr>
            <p:ph type="title"/>
          </p:nvPr>
        </p:nvSpPr>
        <p:spPr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d16f5a09d7_0_432"/>
          <p:cNvSpPr txBox="1"/>
          <p:nvPr>
            <p:ph idx="1" type="body"/>
          </p:nvPr>
        </p:nvSpPr>
        <p:spPr>
          <a:xfrm rot="5400000">
            <a:off x="2209800" y="76200"/>
            <a:ext cx="47244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gd16f5a09d7_0_43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d16f5a09d7_0_432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16f5a09d7_0_43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d16f5a09d7_0_4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gd16f5a09d7_0_43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50" name="Google Shape;150;gd16f5a09d7_0_437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gd16f5a09d7_0_437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16f5a09d7_0_443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d16f5a09d7_0_44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­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155" name="Google Shape;155;gd16f5a09d7_0_44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56" name="Google Shape;156;gd16f5a09d7_0_443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gd16f5a09d7_0_443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16f5a09d7_0_449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gd16f5a09d7_0_449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6f5a09d7_0_4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d16f5a09d7_0_45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64" name="Google Shape;164;gd16f5a09d7_0_45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­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165" name="Google Shape;165;gd16f5a09d7_0_45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66" name="Google Shape;166;gd16f5a09d7_0_45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­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167" name="Google Shape;167;gd16f5a09d7_0_45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gd16f5a09d7_0_452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16f5a09d7_0_460"/>
          <p:cNvSpPr txBox="1"/>
          <p:nvPr>
            <p:ph type="title"/>
          </p:nvPr>
        </p:nvSpPr>
        <p:spPr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d16f5a09d7_0_460"/>
          <p:cNvSpPr txBox="1"/>
          <p:nvPr>
            <p:ph idx="1" type="body"/>
          </p:nvPr>
        </p:nvSpPr>
        <p:spPr>
          <a:xfrm>
            <a:off x="685800" y="16002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­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172" name="Google Shape;172;gd16f5a09d7_0_460"/>
          <p:cNvSpPr txBox="1"/>
          <p:nvPr>
            <p:ph idx="2" type="body"/>
          </p:nvPr>
        </p:nvSpPr>
        <p:spPr>
          <a:xfrm>
            <a:off x="4648200" y="16002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­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173" name="Google Shape;173;gd16f5a09d7_0_460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gd16f5a09d7_0_460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16f5a09d7_0_46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d16f5a09d7_0_46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78" name="Google Shape;178;gd16f5a09d7_0_466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d16f5a09d7_0_466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621213" y="1066800"/>
            <a:ext cx="3937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/>
          <p:nvPr>
            <p:ph type="title"/>
          </p:nvPr>
        </p:nvSpPr>
        <p:spPr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4621213" y="1066800"/>
            <a:ext cx="3937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3" type="body"/>
          </p:nvPr>
        </p:nvSpPr>
        <p:spPr>
          <a:xfrm>
            <a:off x="4621213" y="3619500"/>
            <a:ext cx="3937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 txBox="1"/>
          <p:nvPr>
            <p:ph type="title"/>
          </p:nvPr>
        </p:nvSpPr>
        <p:spPr>
          <a:xfrm rot="5400000">
            <a:off x="4626769" y="2088356"/>
            <a:ext cx="5857875" cy="200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" type="body"/>
          </p:nvPr>
        </p:nvSpPr>
        <p:spPr>
          <a:xfrm rot="5400000">
            <a:off x="538162" y="157162"/>
            <a:ext cx="585787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" type="body"/>
          </p:nvPr>
        </p:nvSpPr>
        <p:spPr>
          <a:xfrm rot="5400000">
            <a:off x="2069306" y="-469106"/>
            <a:ext cx="4953000" cy="80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9pPr>
          </a:lstStyle>
          <a:p/>
        </p:txBody>
      </p:sp>
      <p:sp>
        <p:nvSpPr>
          <p:cNvPr id="77" name="Google Shape;77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  <p:sp>
        <p:nvSpPr>
          <p:cNvPr id="78" name="Google Shape;78;p36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인터넷0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5112" cy="68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0" type="dt"/>
          </p:nvPr>
        </p:nvSpPr>
        <p:spPr>
          <a:xfrm>
            <a:off x="6588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1" type="ftr"/>
          </p:nvPr>
        </p:nvSpPr>
        <p:spPr>
          <a:xfrm>
            <a:off x="309721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65262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인터넷01-1" id="22" name="Google Shape;2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5112" cy="68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28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gannath_University_logo_1.jpg" id="28" name="Google Shape;2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8187" y="6072187"/>
            <a:ext cx="785812" cy="78581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8"/>
          <p:cNvSpPr txBox="1"/>
          <p:nvPr/>
        </p:nvSpPr>
        <p:spPr>
          <a:xfrm>
            <a:off x="2286000" y="6581775"/>
            <a:ext cx="513715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0" i="0" lang="en-US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Md. Manowarul Islam, Dept. of CSE, Jagannath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16f5a09d7_0_399"/>
          <p:cNvSpPr txBox="1"/>
          <p:nvPr>
            <p:ph type="title"/>
          </p:nvPr>
        </p:nvSpPr>
        <p:spPr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gd16f5a09d7_0_399"/>
          <p:cNvSpPr txBox="1"/>
          <p:nvPr>
            <p:ph idx="1" type="body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25450" lvl="0" marL="4572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­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gd16f5a09d7_0_399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112" name="Google Shape;112;gd16f5a09d7_0_399"/>
          <p:cNvCxnSpPr/>
          <p:nvPr/>
        </p:nvCxnSpPr>
        <p:spPr>
          <a:xfrm>
            <a:off x="609600" y="1447800"/>
            <a:ext cx="61722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3" name="Google Shape;113;gd16f5a09d7_0_399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" id="184" name="Google Shape;1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1714488"/>
            <a:ext cx="37020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"/>
          <p:cNvSpPr txBox="1"/>
          <p:nvPr/>
        </p:nvSpPr>
        <p:spPr>
          <a:xfrm>
            <a:off x="3771275" y="17145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mpact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CSE- 4105</a:t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Lecture</a:t>
            </a: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-13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Clipping-II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Sutherland-Hodgman Clipping</a:t>
            </a:r>
            <a:endParaRPr/>
          </a:p>
        </p:txBody>
      </p:sp>
      <p:sp>
        <p:nvSpPr>
          <p:cNvPr id="273" name="Google Shape;273;p10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idea: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each edge of the viewport individually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Clip the polygon against the edge equation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doing all planes, the polygon is fully clipped</a:t>
            </a:r>
            <a:endParaRPr/>
          </a:p>
        </p:txBody>
      </p:sp>
      <p:sp>
        <p:nvSpPr>
          <p:cNvPr id="274" name="Google Shape;274;p10"/>
          <p:cNvSpPr txBox="1"/>
          <p:nvPr/>
        </p:nvSpPr>
        <p:spPr>
          <a:xfrm>
            <a:off x="3581400" y="4114800"/>
            <a:ext cx="2057400" cy="1676400"/>
          </a:xfrm>
          <a:prstGeom prst="rect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5" name="Google Shape;275;p10"/>
          <p:cNvCxnSpPr/>
          <p:nvPr/>
        </p:nvCxnSpPr>
        <p:spPr>
          <a:xfrm>
            <a:off x="2895600" y="5791200"/>
            <a:ext cx="3505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6" name="Google Shape;276;p10"/>
          <p:cNvSpPr/>
          <p:nvPr/>
        </p:nvSpPr>
        <p:spPr>
          <a:xfrm>
            <a:off x="3200400" y="3835400"/>
            <a:ext cx="2425700" cy="1955800"/>
          </a:xfrm>
          <a:custGeom>
            <a:rect b="b" l="l" r="r" t="t"/>
            <a:pathLst>
              <a:path extrusionOk="0" h="1232" w="1528">
                <a:moveTo>
                  <a:pt x="1528" y="0"/>
                </a:moveTo>
                <a:lnTo>
                  <a:pt x="0" y="704"/>
                </a:lnTo>
                <a:lnTo>
                  <a:pt x="888" y="1232"/>
                </a:lnTo>
                <a:lnTo>
                  <a:pt x="1456" y="1232"/>
                </a:lnTo>
                <a:lnTo>
                  <a:pt x="1528" y="1104"/>
                </a:lnTo>
                <a:lnTo>
                  <a:pt x="1528" y="752"/>
                </a:lnTo>
                <a:lnTo>
                  <a:pt x="1200" y="656"/>
                </a:lnTo>
                <a:lnTo>
                  <a:pt x="1528" y="416"/>
                </a:lnTo>
                <a:lnTo>
                  <a:pt x="1528" y="0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Sutherland-Hodgman Clipping</a:t>
            </a:r>
            <a:endParaRPr/>
          </a:p>
        </p:txBody>
      </p:sp>
      <p:sp>
        <p:nvSpPr>
          <p:cNvPr id="282" name="Google Shape;282;p11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idea: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each edge of the viewport individually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Clip the polygon against the edge equation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doing all planes, the polygon is fully clipped</a:t>
            </a:r>
            <a:endParaRPr/>
          </a:p>
        </p:txBody>
      </p:sp>
      <p:sp>
        <p:nvSpPr>
          <p:cNvPr id="283" name="Google Shape;283;p11"/>
          <p:cNvSpPr txBox="1"/>
          <p:nvPr/>
        </p:nvSpPr>
        <p:spPr>
          <a:xfrm>
            <a:off x="3581400" y="4114800"/>
            <a:ext cx="2057400" cy="1676400"/>
          </a:xfrm>
          <a:prstGeom prst="rect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3200400" y="3835400"/>
            <a:ext cx="2425700" cy="1955800"/>
          </a:xfrm>
          <a:custGeom>
            <a:rect b="b" l="l" r="r" t="t"/>
            <a:pathLst>
              <a:path extrusionOk="0" h="1232" w="1528">
                <a:moveTo>
                  <a:pt x="1528" y="0"/>
                </a:moveTo>
                <a:lnTo>
                  <a:pt x="0" y="704"/>
                </a:lnTo>
                <a:lnTo>
                  <a:pt x="888" y="1232"/>
                </a:lnTo>
                <a:lnTo>
                  <a:pt x="1456" y="1232"/>
                </a:lnTo>
                <a:lnTo>
                  <a:pt x="1528" y="1104"/>
                </a:lnTo>
                <a:lnTo>
                  <a:pt x="1528" y="752"/>
                </a:lnTo>
                <a:lnTo>
                  <a:pt x="1200" y="656"/>
                </a:lnTo>
                <a:lnTo>
                  <a:pt x="1528" y="416"/>
                </a:lnTo>
                <a:lnTo>
                  <a:pt x="1528" y="0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5" name="Google Shape;285;p11"/>
          <p:cNvCxnSpPr/>
          <p:nvPr/>
        </p:nvCxnSpPr>
        <p:spPr>
          <a:xfrm rot="10800000">
            <a:off x="3581400" y="3352800"/>
            <a:ext cx="0" cy="32004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Sutherland-Hodgman Clipping</a:t>
            </a:r>
            <a:endParaRPr/>
          </a:p>
        </p:txBody>
      </p:sp>
      <p:sp>
        <p:nvSpPr>
          <p:cNvPr id="291" name="Google Shape;291;p12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idea: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each edge of the viewport individually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Clip the polygon against the edge equation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doing all planes, the polygon is fully clipped</a:t>
            </a:r>
            <a:endParaRPr/>
          </a:p>
        </p:txBody>
      </p:sp>
      <p:sp>
        <p:nvSpPr>
          <p:cNvPr id="292" name="Google Shape;292;p12"/>
          <p:cNvSpPr txBox="1"/>
          <p:nvPr/>
        </p:nvSpPr>
        <p:spPr>
          <a:xfrm>
            <a:off x="3581400" y="4114800"/>
            <a:ext cx="2057400" cy="1676400"/>
          </a:xfrm>
          <a:prstGeom prst="rect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3" name="Google Shape;293;p12"/>
          <p:cNvCxnSpPr/>
          <p:nvPr/>
        </p:nvCxnSpPr>
        <p:spPr>
          <a:xfrm rot="10800000">
            <a:off x="3581400" y="3352800"/>
            <a:ext cx="0" cy="32004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4" name="Google Shape;294;p12"/>
          <p:cNvSpPr/>
          <p:nvPr/>
        </p:nvSpPr>
        <p:spPr>
          <a:xfrm>
            <a:off x="3581400" y="3835400"/>
            <a:ext cx="2044700" cy="1955800"/>
          </a:xfrm>
          <a:custGeom>
            <a:rect b="b" l="l" r="r" t="t"/>
            <a:pathLst>
              <a:path extrusionOk="0" h="1232" w="1288">
                <a:moveTo>
                  <a:pt x="1288" y="0"/>
                </a:moveTo>
                <a:lnTo>
                  <a:pt x="0" y="600"/>
                </a:lnTo>
                <a:lnTo>
                  <a:pt x="0" y="848"/>
                </a:lnTo>
                <a:lnTo>
                  <a:pt x="648" y="1232"/>
                </a:lnTo>
                <a:lnTo>
                  <a:pt x="1216" y="1232"/>
                </a:lnTo>
                <a:lnTo>
                  <a:pt x="1288" y="1104"/>
                </a:lnTo>
                <a:lnTo>
                  <a:pt x="1288" y="752"/>
                </a:lnTo>
                <a:lnTo>
                  <a:pt x="960" y="656"/>
                </a:lnTo>
                <a:lnTo>
                  <a:pt x="1288" y="416"/>
                </a:lnTo>
                <a:lnTo>
                  <a:pt x="1288" y="0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Sutherland-Hodgman Clipping</a:t>
            </a:r>
            <a:endParaRPr/>
          </a:p>
        </p:txBody>
      </p:sp>
      <p:sp>
        <p:nvSpPr>
          <p:cNvPr id="300" name="Google Shape;300;p13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idea: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each edge of the viewport individually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Clip the polygon against the edge equation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doing all planes, the polygon is fully clipped</a:t>
            </a:r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3581400" y="4114800"/>
            <a:ext cx="2057400" cy="1676400"/>
          </a:xfrm>
          <a:prstGeom prst="rect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3581400" y="3835400"/>
            <a:ext cx="2044700" cy="1955800"/>
          </a:xfrm>
          <a:custGeom>
            <a:rect b="b" l="l" r="r" t="t"/>
            <a:pathLst>
              <a:path extrusionOk="0" h="1232" w="1288">
                <a:moveTo>
                  <a:pt x="1288" y="0"/>
                </a:moveTo>
                <a:lnTo>
                  <a:pt x="0" y="600"/>
                </a:lnTo>
                <a:lnTo>
                  <a:pt x="0" y="848"/>
                </a:lnTo>
                <a:lnTo>
                  <a:pt x="648" y="1232"/>
                </a:lnTo>
                <a:lnTo>
                  <a:pt x="1216" y="1232"/>
                </a:lnTo>
                <a:lnTo>
                  <a:pt x="1288" y="1104"/>
                </a:lnTo>
                <a:lnTo>
                  <a:pt x="1288" y="752"/>
                </a:lnTo>
                <a:lnTo>
                  <a:pt x="960" y="656"/>
                </a:lnTo>
                <a:lnTo>
                  <a:pt x="1288" y="416"/>
                </a:lnTo>
                <a:lnTo>
                  <a:pt x="1288" y="0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3" name="Google Shape;303;p13"/>
          <p:cNvCxnSpPr/>
          <p:nvPr/>
        </p:nvCxnSpPr>
        <p:spPr>
          <a:xfrm>
            <a:off x="2895600" y="4114800"/>
            <a:ext cx="3505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Sutherland-Hodgman Clipping</a:t>
            </a:r>
            <a:endParaRPr/>
          </a:p>
        </p:txBody>
      </p:sp>
      <p:sp>
        <p:nvSpPr>
          <p:cNvPr id="309" name="Google Shape;309;p14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idea: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each edge of the viewport individually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Clip the polygon against the edge equation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doing all planes, the polygon is fully clipped</a:t>
            </a:r>
            <a:endParaRPr/>
          </a:p>
        </p:txBody>
      </p:sp>
      <p:sp>
        <p:nvSpPr>
          <p:cNvPr id="310" name="Google Shape;310;p14"/>
          <p:cNvSpPr txBox="1"/>
          <p:nvPr/>
        </p:nvSpPr>
        <p:spPr>
          <a:xfrm>
            <a:off x="3581400" y="4114800"/>
            <a:ext cx="2057400" cy="1676400"/>
          </a:xfrm>
          <a:prstGeom prst="rect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1" name="Google Shape;311;p14"/>
          <p:cNvCxnSpPr/>
          <p:nvPr/>
        </p:nvCxnSpPr>
        <p:spPr>
          <a:xfrm>
            <a:off x="2895600" y="4114800"/>
            <a:ext cx="3505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2" name="Google Shape;312;p14"/>
          <p:cNvSpPr/>
          <p:nvPr/>
        </p:nvSpPr>
        <p:spPr>
          <a:xfrm>
            <a:off x="3581400" y="4102100"/>
            <a:ext cx="2057400" cy="1689100"/>
          </a:xfrm>
          <a:custGeom>
            <a:rect b="b" l="l" r="r" t="t"/>
            <a:pathLst>
              <a:path extrusionOk="0" h="1064" w="1296">
                <a:moveTo>
                  <a:pt x="920" y="8"/>
                </a:moveTo>
                <a:lnTo>
                  <a:pt x="0" y="432"/>
                </a:lnTo>
                <a:lnTo>
                  <a:pt x="0" y="680"/>
                </a:lnTo>
                <a:lnTo>
                  <a:pt x="648" y="1064"/>
                </a:lnTo>
                <a:lnTo>
                  <a:pt x="1216" y="1064"/>
                </a:lnTo>
                <a:lnTo>
                  <a:pt x="1288" y="936"/>
                </a:lnTo>
                <a:lnTo>
                  <a:pt x="1288" y="584"/>
                </a:lnTo>
                <a:lnTo>
                  <a:pt x="960" y="488"/>
                </a:lnTo>
                <a:lnTo>
                  <a:pt x="1296" y="272"/>
                </a:lnTo>
                <a:lnTo>
                  <a:pt x="1296" y="0"/>
                </a:lnTo>
                <a:lnTo>
                  <a:pt x="920" y="8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Sutherland-Hodgman Clipping</a:t>
            </a:r>
            <a:endParaRPr/>
          </a:p>
        </p:txBody>
      </p:sp>
      <p:sp>
        <p:nvSpPr>
          <p:cNvPr id="318" name="Google Shape;318;p15"/>
          <p:cNvSpPr txBox="1"/>
          <p:nvPr>
            <p:ph idx="1" type="body"/>
          </p:nvPr>
        </p:nvSpPr>
        <p:spPr>
          <a:xfrm>
            <a:off x="381000" y="1371600"/>
            <a:ext cx="81772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idea: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each edge of the viewport individually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Clip the polygon against the edge equation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doing all planes, the polygon is fully clipped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3581400" y="4114800"/>
            <a:ext cx="2057400" cy="1676400"/>
          </a:xfrm>
          <a:prstGeom prst="rect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3581400" y="4102100"/>
            <a:ext cx="2057400" cy="1689100"/>
          </a:xfrm>
          <a:custGeom>
            <a:rect b="b" l="l" r="r" t="t"/>
            <a:pathLst>
              <a:path extrusionOk="0" h="1064" w="1296">
                <a:moveTo>
                  <a:pt x="920" y="8"/>
                </a:moveTo>
                <a:lnTo>
                  <a:pt x="0" y="432"/>
                </a:lnTo>
                <a:lnTo>
                  <a:pt x="0" y="680"/>
                </a:lnTo>
                <a:lnTo>
                  <a:pt x="648" y="1064"/>
                </a:lnTo>
                <a:lnTo>
                  <a:pt x="1216" y="1064"/>
                </a:lnTo>
                <a:lnTo>
                  <a:pt x="1288" y="936"/>
                </a:lnTo>
                <a:lnTo>
                  <a:pt x="1288" y="584"/>
                </a:lnTo>
                <a:lnTo>
                  <a:pt x="960" y="488"/>
                </a:lnTo>
                <a:lnTo>
                  <a:pt x="1296" y="272"/>
                </a:lnTo>
                <a:lnTo>
                  <a:pt x="1296" y="0"/>
                </a:lnTo>
                <a:lnTo>
                  <a:pt x="920" y="8"/>
                </a:lnTo>
                <a:close/>
              </a:path>
            </a:pathLst>
          </a:custGeom>
          <a:noFill/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Sutherland-Hodgman Clipping</a:t>
            </a:r>
            <a:endParaRPr/>
          </a:p>
        </p:txBody>
      </p:sp>
      <p:sp>
        <p:nvSpPr>
          <p:cNvPr id="326" name="Google Shape;326;p16"/>
          <p:cNvSpPr txBox="1"/>
          <p:nvPr>
            <p:ph idx="1" type="body"/>
          </p:nvPr>
        </p:nvSpPr>
        <p:spPr>
          <a:xfrm>
            <a:off x="381000" y="1371600"/>
            <a:ext cx="8177212" cy="241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Input/output for algorithm: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Input: list of polygon vertices in order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Output: list of clipped polygon vertices consisting of old vertices (maybe) and new vertices (maybe)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Note: this is exactly what we expect from the clipping operation against each edge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16f5a09d7_0_237"/>
          <p:cNvSpPr txBox="1"/>
          <p:nvPr>
            <p:ph type="title"/>
          </p:nvPr>
        </p:nvSpPr>
        <p:spPr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Font typeface="Arial"/>
              <a:buNone/>
            </a:pPr>
            <a:r>
              <a:rPr b="1" i="0" lang="en-US" sz="37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Sutherland-Hodgman Clipping</a:t>
            </a:r>
            <a:endParaRPr/>
          </a:p>
        </p:txBody>
      </p:sp>
      <p:sp>
        <p:nvSpPr>
          <p:cNvPr id="332" name="Google Shape;332;gd16f5a09d7_0_237"/>
          <p:cNvSpPr txBox="1"/>
          <p:nvPr>
            <p:ph idx="1" type="body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685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Sutherland-Hodgman basic routine:</a:t>
            </a:r>
            <a:endParaRPr/>
          </a:p>
          <a:p>
            <a:pPr indent="-190500" lvl="1" marL="571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­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around polygon one vertex at a time</a:t>
            </a:r>
            <a:endParaRPr/>
          </a:p>
          <a:p>
            <a:pPr indent="-190500" lvl="1" marL="571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­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vertex has position </a:t>
            </a:r>
            <a:r>
              <a:rPr b="0" i="1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1" marL="571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­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 vertex had position </a:t>
            </a:r>
            <a:r>
              <a:rPr b="0" i="1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it has been added to the output if appropriate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16f5a09d7_0_242"/>
          <p:cNvSpPr txBox="1"/>
          <p:nvPr>
            <p:ph type="title"/>
          </p:nvPr>
        </p:nvSpPr>
        <p:spPr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Font typeface="Arial"/>
              <a:buNone/>
            </a:pPr>
            <a:r>
              <a:rPr b="1" i="0" lang="en-US" sz="37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Sutherland-Hodgman Clipping</a:t>
            </a:r>
            <a:endParaRPr/>
          </a:p>
        </p:txBody>
      </p:sp>
      <p:sp>
        <p:nvSpPr>
          <p:cNvPr id="338" name="Google Shape;338;gd16f5a09d7_0_242"/>
          <p:cNvSpPr txBox="1"/>
          <p:nvPr>
            <p:ph idx="1" type="body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685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from </a:t>
            </a:r>
            <a:r>
              <a:rPr b="0" i="1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1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1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one of four cases:</a:t>
            </a:r>
            <a:endParaRPr/>
          </a:p>
          <a:p>
            <a:pPr indent="-190500" lvl="1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(Gray line can be a line or a plane)</a:t>
            </a:r>
            <a:endParaRPr/>
          </a:p>
          <a:p>
            <a:pPr indent="-63500" lvl="0" marL="1905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gd16f5a09d7_0_242"/>
          <p:cNvGrpSpPr/>
          <p:nvPr/>
        </p:nvGrpSpPr>
        <p:grpSpPr>
          <a:xfrm>
            <a:off x="304800" y="2743200"/>
            <a:ext cx="2017713" cy="3417887"/>
            <a:chOff x="192" y="1507"/>
            <a:chExt cx="1271" cy="2153"/>
          </a:xfrm>
        </p:grpSpPr>
        <p:cxnSp>
          <p:nvCxnSpPr>
            <p:cNvPr id="340" name="Google Shape;340;gd16f5a09d7_0_242"/>
            <p:cNvCxnSpPr/>
            <p:nvPr/>
          </p:nvCxnSpPr>
          <p:spPr>
            <a:xfrm>
              <a:off x="863" y="1536"/>
              <a:ext cx="0" cy="2100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1" name="Google Shape;341;gd16f5a09d7_0_242"/>
            <p:cNvSpPr txBox="1"/>
            <p:nvPr/>
          </p:nvSpPr>
          <p:spPr>
            <a:xfrm>
              <a:off x="222" y="150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inside</a:t>
              </a:r>
              <a:endParaRPr/>
            </a:p>
          </p:txBody>
        </p:sp>
        <p:sp>
          <p:nvSpPr>
            <p:cNvPr id="342" name="Google Shape;342;gd16f5a09d7_0_242"/>
            <p:cNvSpPr txBox="1"/>
            <p:nvPr/>
          </p:nvSpPr>
          <p:spPr>
            <a:xfrm>
              <a:off x="863" y="150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outside</a:t>
              </a:r>
              <a:endParaRPr/>
            </a:p>
          </p:txBody>
        </p:sp>
        <p:cxnSp>
          <p:nvCxnSpPr>
            <p:cNvPr id="343" name="Google Shape;343;gd16f5a09d7_0_242"/>
            <p:cNvCxnSpPr/>
            <p:nvPr/>
          </p:nvCxnSpPr>
          <p:spPr>
            <a:xfrm>
              <a:off x="479" y="2112"/>
              <a:ext cx="0" cy="9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4" name="Google Shape;344;gd16f5a09d7_0_242"/>
            <p:cNvCxnSpPr/>
            <p:nvPr/>
          </p:nvCxnSpPr>
          <p:spPr>
            <a:xfrm>
              <a:off x="479" y="2928"/>
              <a:ext cx="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5" name="Google Shape;345;gd16f5a09d7_0_242"/>
            <p:cNvCxnSpPr/>
            <p:nvPr/>
          </p:nvCxnSpPr>
          <p:spPr>
            <a:xfrm rot="10800000">
              <a:off x="1247" y="1884"/>
              <a:ext cx="0" cy="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6" name="Google Shape;346;gd16f5a09d7_0_242"/>
            <p:cNvCxnSpPr/>
            <p:nvPr/>
          </p:nvCxnSpPr>
          <p:spPr>
            <a:xfrm rot="10800000">
              <a:off x="347" y="1968"/>
              <a:ext cx="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7" name="Google Shape;347;gd16f5a09d7_0_242"/>
            <p:cNvSpPr txBox="1"/>
            <p:nvPr/>
          </p:nvSpPr>
          <p:spPr>
            <a:xfrm>
              <a:off x="288" y="187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348" name="Google Shape;348;gd16f5a09d7_0_242"/>
            <p:cNvSpPr txBox="1"/>
            <p:nvPr/>
          </p:nvSpPr>
          <p:spPr>
            <a:xfrm>
              <a:off x="271" y="285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349" name="Google Shape;349;gd16f5a09d7_0_242"/>
            <p:cNvSpPr txBox="1"/>
            <p:nvPr/>
          </p:nvSpPr>
          <p:spPr>
            <a:xfrm>
              <a:off x="192" y="3360"/>
              <a:ext cx="600" cy="3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 output</a:t>
              </a:r>
              <a:endParaRPr/>
            </a:p>
          </p:txBody>
        </p:sp>
        <p:cxnSp>
          <p:nvCxnSpPr>
            <p:cNvPr id="350" name="Google Shape;350;gd16f5a09d7_0_242"/>
            <p:cNvCxnSpPr/>
            <p:nvPr/>
          </p:nvCxnSpPr>
          <p:spPr>
            <a:xfrm rot="10800000">
              <a:off x="480" y="3060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51" name="Google Shape;351;gd16f5a09d7_0_242"/>
          <p:cNvGrpSpPr/>
          <p:nvPr/>
        </p:nvGrpSpPr>
        <p:grpSpPr>
          <a:xfrm>
            <a:off x="4521200" y="2743200"/>
            <a:ext cx="2127250" cy="3417887"/>
            <a:chOff x="2848" y="1507"/>
            <a:chExt cx="1340" cy="2153"/>
          </a:xfrm>
        </p:grpSpPr>
        <p:cxnSp>
          <p:nvCxnSpPr>
            <p:cNvPr id="352" name="Google Shape;352;gd16f5a09d7_0_242"/>
            <p:cNvCxnSpPr/>
            <p:nvPr/>
          </p:nvCxnSpPr>
          <p:spPr>
            <a:xfrm>
              <a:off x="3551" y="1536"/>
              <a:ext cx="0" cy="2100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3" name="Google Shape;353;gd16f5a09d7_0_242"/>
            <p:cNvSpPr txBox="1"/>
            <p:nvPr/>
          </p:nvSpPr>
          <p:spPr>
            <a:xfrm>
              <a:off x="2910" y="150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inside</a:t>
              </a:r>
              <a:endParaRPr/>
            </a:p>
          </p:txBody>
        </p:sp>
        <p:sp>
          <p:nvSpPr>
            <p:cNvPr id="354" name="Google Shape;354;gd16f5a09d7_0_242"/>
            <p:cNvSpPr txBox="1"/>
            <p:nvPr/>
          </p:nvSpPr>
          <p:spPr>
            <a:xfrm>
              <a:off x="3551" y="150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outside</a:t>
              </a:r>
              <a:endParaRPr/>
            </a:p>
          </p:txBody>
        </p:sp>
        <p:cxnSp>
          <p:nvCxnSpPr>
            <p:cNvPr id="355" name="Google Shape;355;gd16f5a09d7_0_242"/>
            <p:cNvCxnSpPr/>
            <p:nvPr/>
          </p:nvCxnSpPr>
          <p:spPr>
            <a:xfrm>
              <a:off x="3167" y="2112"/>
              <a:ext cx="0" cy="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6" name="Google Shape;356;gd16f5a09d7_0_242"/>
            <p:cNvCxnSpPr/>
            <p:nvPr/>
          </p:nvCxnSpPr>
          <p:spPr>
            <a:xfrm>
              <a:off x="3167" y="2928"/>
              <a:ext cx="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7" name="Google Shape;357;gd16f5a09d7_0_242"/>
            <p:cNvCxnSpPr/>
            <p:nvPr/>
          </p:nvCxnSpPr>
          <p:spPr>
            <a:xfrm rot="10800000">
              <a:off x="3935" y="1884"/>
              <a:ext cx="0" cy="9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58" name="Google Shape;358;gd16f5a09d7_0_242"/>
            <p:cNvCxnSpPr/>
            <p:nvPr/>
          </p:nvCxnSpPr>
          <p:spPr>
            <a:xfrm rot="10800000">
              <a:off x="3035" y="1968"/>
              <a:ext cx="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9" name="Google Shape;359;gd16f5a09d7_0_242"/>
            <p:cNvSpPr txBox="1"/>
            <p:nvPr/>
          </p:nvSpPr>
          <p:spPr>
            <a:xfrm>
              <a:off x="3840" y="27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360" name="Google Shape;360;gd16f5a09d7_0_242"/>
            <p:cNvSpPr txBox="1"/>
            <p:nvPr/>
          </p:nvSpPr>
          <p:spPr>
            <a:xfrm>
              <a:off x="3888" y="16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361" name="Google Shape;361;gd16f5a09d7_0_242"/>
            <p:cNvSpPr txBox="1"/>
            <p:nvPr/>
          </p:nvSpPr>
          <p:spPr>
            <a:xfrm>
              <a:off x="2848" y="3360"/>
              <a:ext cx="600" cy="3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output</a:t>
              </a:r>
              <a:endParaRPr/>
            </a:p>
          </p:txBody>
        </p:sp>
      </p:grpSp>
      <p:grpSp>
        <p:nvGrpSpPr>
          <p:cNvPr id="362" name="Google Shape;362;gd16f5a09d7_0_242"/>
          <p:cNvGrpSpPr/>
          <p:nvPr/>
        </p:nvGrpSpPr>
        <p:grpSpPr>
          <a:xfrm>
            <a:off x="2438400" y="2743200"/>
            <a:ext cx="2151074" cy="3417887"/>
            <a:chOff x="1536" y="1507"/>
            <a:chExt cx="1355" cy="2153"/>
          </a:xfrm>
        </p:grpSpPr>
        <p:cxnSp>
          <p:nvCxnSpPr>
            <p:cNvPr id="363" name="Google Shape;363;gd16f5a09d7_0_242"/>
            <p:cNvCxnSpPr/>
            <p:nvPr/>
          </p:nvCxnSpPr>
          <p:spPr>
            <a:xfrm>
              <a:off x="2207" y="1536"/>
              <a:ext cx="0" cy="2100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4" name="Google Shape;364;gd16f5a09d7_0_242"/>
            <p:cNvSpPr txBox="1"/>
            <p:nvPr/>
          </p:nvSpPr>
          <p:spPr>
            <a:xfrm>
              <a:off x="1566" y="150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inside</a:t>
              </a:r>
              <a:endParaRPr/>
            </a:p>
          </p:txBody>
        </p:sp>
        <p:sp>
          <p:nvSpPr>
            <p:cNvPr id="365" name="Google Shape;365;gd16f5a09d7_0_242"/>
            <p:cNvSpPr txBox="1"/>
            <p:nvPr/>
          </p:nvSpPr>
          <p:spPr>
            <a:xfrm>
              <a:off x="2207" y="150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outside</a:t>
              </a:r>
              <a:endParaRPr/>
            </a:p>
          </p:txBody>
        </p:sp>
        <p:cxnSp>
          <p:nvCxnSpPr>
            <p:cNvPr id="366" name="Google Shape;366;gd16f5a09d7_0_242"/>
            <p:cNvCxnSpPr/>
            <p:nvPr/>
          </p:nvCxnSpPr>
          <p:spPr>
            <a:xfrm>
              <a:off x="1823" y="2112"/>
              <a:ext cx="0" cy="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7" name="Google Shape;367;gd16f5a09d7_0_242"/>
            <p:cNvCxnSpPr/>
            <p:nvPr/>
          </p:nvCxnSpPr>
          <p:spPr>
            <a:xfrm>
              <a:off x="1823" y="2946"/>
              <a:ext cx="900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68" name="Google Shape;368;gd16f5a09d7_0_242"/>
            <p:cNvCxnSpPr/>
            <p:nvPr/>
          </p:nvCxnSpPr>
          <p:spPr>
            <a:xfrm rot="10800000">
              <a:off x="2591" y="1884"/>
              <a:ext cx="0" cy="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" name="Google Shape;369;gd16f5a09d7_0_242"/>
            <p:cNvCxnSpPr/>
            <p:nvPr/>
          </p:nvCxnSpPr>
          <p:spPr>
            <a:xfrm rot="10800000">
              <a:off x="1691" y="1968"/>
              <a:ext cx="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0" name="Google Shape;370;gd16f5a09d7_0_242"/>
            <p:cNvSpPr txBox="1"/>
            <p:nvPr/>
          </p:nvSpPr>
          <p:spPr>
            <a:xfrm>
              <a:off x="1681" y="2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371" name="Google Shape;371;gd16f5a09d7_0_242"/>
            <p:cNvSpPr txBox="1"/>
            <p:nvPr/>
          </p:nvSpPr>
          <p:spPr>
            <a:xfrm>
              <a:off x="2591" y="26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372" name="Google Shape;372;gd16f5a09d7_0_242"/>
            <p:cNvSpPr txBox="1"/>
            <p:nvPr/>
          </p:nvSpPr>
          <p:spPr>
            <a:xfrm>
              <a:off x="1536" y="3360"/>
              <a:ext cx="600" cy="3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output</a:t>
              </a:r>
              <a:endParaRPr/>
            </a:p>
          </p:txBody>
        </p:sp>
        <p:cxnSp>
          <p:nvCxnSpPr>
            <p:cNvPr id="373" name="Google Shape;373;gd16f5a09d7_0_242"/>
            <p:cNvCxnSpPr/>
            <p:nvPr/>
          </p:nvCxnSpPr>
          <p:spPr>
            <a:xfrm flipH="1" rot="10800000">
              <a:off x="1824" y="3060"/>
              <a:ext cx="300" cy="3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74" name="Google Shape;374;gd16f5a09d7_0_242"/>
            <p:cNvSpPr/>
            <p:nvPr/>
          </p:nvSpPr>
          <p:spPr>
            <a:xfrm>
              <a:off x="2176" y="2800"/>
              <a:ext cx="0" cy="0"/>
            </a:xfrm>
            <a:prstGeom prst="ellipse">
              <a:avLst/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5" name="Google Shape;375;gd16f5a09d7_0_242"/>
          <p:cNvGrpSpPr/>
          <p:nvPr/>
        </p:nvGrpSpPr>
        <p:grpSpPr>
          <a:xfrm>
            <a:off x="6705600" y="2743200"/>
            <a:ext cx="2154238" cy="3448050"/>
            <a:chOff x="4224" y="1507"/>
            <a:chExt cx="1357" cy="2172"/>
          </a:xfrm>
        </p:grpSpPr>
        <p:cxnSp>
          <p:nvCxnSpPr>
            <p:cNvPr id="376" name="Google Shape;376;gd16f5a09d7_0_242"/>
            <p:cNvCxnSpPr/>
            <p:nvPr/>
          </p:nvCxnSpPr>
          <p:spPr>
            <a:xfrm>
              <a:off x="4895" y="1536"/>
              <a:ext cx="0" cy="2100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7" name="Google Shape;377;gd16f5a09d7_0_242"/>
            <p:cNvSpPr txBox="1"/>
            <p:nvPr/>
          </p:nvSpPr>
          <p:spPr>
            <a:xfrm>
              <a:off x="4254" y="150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inside</a:t>
              </a:r>
              <a:endParaRPr/>
            </a:p>
          </p:txBody>
        </p:sp>
        <p:sp>
          <p:nvSpPr>
            <p:cNvPr id="378" name="Google Shape;378;gd16f5a09d7_0_242"/>
            <p:cNvSpPr txBox="1"/>
            <p:nvPr/>
          </p:nvSpPr>
          <p:spPr>
            <a:xfrm>
              <a:off x="4895" y="150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outside</a:t>
              </a:r>
              <a:endParaRPr/>
            </a:p>
          </p:txBody>
        </p:sp>
        <p:cxnSp>
          <p:nvCxnSpPr>
            <p:cNvPr id="379" name="Google Shape;379;gd16f5a09d7_0_242"/>
            <p:cNvCxnSpPr/>
            <p:nvPr/>
          </p:nvCxnSpPr>
          <p:spPr>
            <a:xfrm>
              <a:off x="4511" y="2112"/>
              <a:ext cx="0" cy="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0" name="Google Shape;380;gd16f5a09d7_0_242"/>
            <p:cNvCxnSpPr/>
            <p:nvPr/>
          </p:nvCxnSpPr>
          <p:spPr>
            <a:xfrm>
              <a:off x="4511" y="2928"/>
              <a:ext cx="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1" name="Google Shape;381;gd16f5a09d7_0_242"/>
            <p:cNvCxnSpPr/>
            <p:nvPr/>
          </p:nvCxnSpPr>
          <p:spPr>
            <a:xfrm rot="10800000">
              <a:off x="5279" y="1884"/>
              <a:ext cx="0" cy="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2" name="Google Shape;382;gd16f5a09d7_0_242"/>
            <p:cNvSpPr txBox="1"/>
            <p:nvPr/>
          </p:nvSpPr>
          <p:spPr>
            <a:xfrm>
              <a:off x="5281" y="172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383" name="Google Shape;383;gd16f5a09d7_0_242"/>
            <p:cNvSpPr txBox="1"/>
            <p:nvPr/>
          </p:nvSpPr>
          <p:spPr>
            <a:xfrm>
              <a:off x="4412" y="17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384" name="Google Shape;384;gd16f5a09d7_0_242"/>
            <p:cNvSpPr txBox="1"/>
            <p:nvPr/>
          </p:nvSpPr>
          <p:spPr>
            <a:xfrm>
              <a:off x="4224" y="3379"/>
              <a:ext cx="600" cy="3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output</a:t>
              </a:r>
              <a:b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 output</a:t>
              </a:r>
              <a:endParaRPr/>
            </a:p>
          </p:txBody>
        </p:sp>
        <p:cxnSp>
          <p:nvCxnSpPr>
            <p:cNvPr id="385" name="Google Shape;385;gd16f5a09d7_0_242"/>
            <p:cNvCxnSpPr/>
            <p:nvPr/>
          </p:nvCxnSpPr>
          <p:spPr>
            <a:xfrm flipH="1" rot="10800000">
              <a:off x="4496" y="2176"/>
              <a:ext cx="300" cy="12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6" name="Google Shape;386;gd16f5a09d7_0_242"/>
            <p:cNvCxnSpPr/>
            <p:nvPr/>
          </p:nvCxnSpPr>
          <p:spPr>
            <a:xfrm rot="10800000">
              <a:off x="4480" y="2168"/>
              <a:ext cx="0" cy="12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87" name="Google Shape;387;gd16f5a09d7_0_242"/>
            <p:cNvSpPr/>
            <p:nvPr/>
          </p:nvSpPr>
          <p:spPr>
            <a:xfrm>
              <a:off x="4456" y="2064"/>
              <a:ext cx="0" cy="0"/>
            </a:xfrm>
            <a:prstGeom prst="ellipse">
              <a:avLst/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8" name="Google Shape;388;gd16f5a09d7_0_242"/>
            <p:cNvCxnSpPr/>
            <p:nvPr/>
          </p:nvCxnSpPr>
          <p:spPr>
            <a:xfrm rot="10800000">
              <a:off x="4379" y="1968"/>
              <a:ext cx="900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89" name="Google Shape;389;gd16f5a09d7_0_242"/>
            <p:cNvSpPr/>
            <p:nvPr/>
          </p:nvSpPr>
          <p:spPr>
            <a:xfrm>
              <a:off x="4848" y="1984"/>
              <a:ext cx="0" cy="0"/>
            </a:xfrm>
            <a:prstGeom prst="ellipse">
              <a:avLst/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16f5a09d7_0_298"/>
          <p:cNvSpPr txBox="1"/>
          <p:nvPr>
            <p:ph type="title"/>
          </p:nvPr>
        </p:nvSpPr>
        <p:spPr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Font typeface="Arial"/>
              <a:buNone/>
            </a:pPr>
            <a:r>
              <a:rPr b="1" i="0" lang="en-US" sz="37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Sutherland-Hodgman Clipping</a:t>
            </a:r>
            <a:endParaRPr/>
          </a:p>
        </p:txBody>
      </p:sp>
      <p:sp>
        <p:nvSpPr>
          <p:cNvPr id="395" name="Google Shape;395;gd16f5a09d7_0_298"/>
          <p:cNvSpPr txBox="1"/>
          <p:nvPr>
            <p:ph idx="1" type="body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685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cases:</a:t>
            </a:r>
            <a:endParaRPr/>
          </a:p>
          <a:p>
            <a:pPr indent="-190500" lvl="1" marL="5715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­"/>
            </a:pPr>
            <a:r>
              <a:rPr b="0" i="1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inside plane and </a:t>
            </a:r>
            <a:r>
              <a:rPr b="0" i="1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inside plane</a:t>
            </a:r>
            <a:endParaRPr/>
          </a:p>
          <a:p>
            <a:pPr indent="-190500" lvl="2" marL="952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output</a:t>
            </a:r>
            <a:endParaRPr/>
          </a:p>
          <a:p>
            <a:pPr indent="-190500" lvl="2" marL="952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already been added</a:t>
            </a:r>
            <a:endParaRPr/>
          </a:p>
          <a:p>
            <a:pPr indent="-190500" lvl="1" marL="5715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­"/>
            </a:pPr>
            <a:r>
              <a:rPr b="0" i="1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inside plane and </a:t>
            </a:r>
            <a:r>
              <a:rPr b="0" i="1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outside plane</a:t>
            </a:r>
            <a:endParaRPr/>
          </a:p>
          <a:p>
            <a:pPr indent="-190500" lvl="2" marL="952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intersection point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-190500" lvl="2" marL="952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output</a:t>
            </a:r>
            <a:endParaRPr/>
          </a:p>
          <a:p>
            <a:pPr indent="-190500" lvl="1" marL="5715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­"/>
            </a:pPr>
            <a:r>
              <a:rPr b="0" i="1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outside plane and </a:t>
            </a:r>
            <a:r>
              <a:rPr b="0" i="1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 plane</a:t>
            </a:r>
            <a:endParaRPr/>
          </a:p>
          <a:p>
            <a:pPr indent="-190500" lvl="2" marL="952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nothing</a:t>
            </a:r>
            <a:endParaRPr/>
          </a:p>
          <a:p>
            <a:pPr indent="-190500" lvl="1" marL="5715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­"/>
            </a:pPr>
            <a:r>
              <a:rPr b="0" i="1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 plane and </a:t>
            </a:r>
            <a:r>
              <a:rPr b="0" i="1" lang="en-US" sz="2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inside plane</a:t>
            </a:r>
            <a:endParaRPr/>
          </a:p>
          <a:p>
            <a:pPr indent="-190500" lvl="2" marL="952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intersection point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-190500" lvl="2" marL="952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output, followed by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Clipping Polygons</a:t>
            </a:r>
            <a:endParaRPr/>
          </a:p>
        </p:txBody>
      </p:sp>
      <p:sp>
        <p:nvSpPr>
          <p:cNvPr id="191" name="Google Shape;191;p2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know how to clip a single line segment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about a polygon in 2D?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about in 3D?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Clipping polygons is more complex than clipping the individual lines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Input: polygon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Output: polygon, or nothing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16f5a09d7_0_303"/>
          <p:cNvSpPr txBox="1"/>
          <p:nvPr>
            <p:ph type="title"/>
          </p:nvPr>
        </p:nvSpPr>
        <p:spPr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Font typeface="Arial"/>
              <a:buNone/>
            </a:pPr>
            <a:r>
              <a:rPr b="1" i="0" lang="en-US" sz="37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Sutherland-Hodgman Clipping</a:t>
            </a:r>
            <a:endParaRPr/>
          </a:p>
        </p:txBody>
      </p:sp>
      <p:sp>
        <p:nvSpPr>
          <p:cNvPr id="401" name="Google Shape;401;gd16f5a09d7_0_303"/>
          <p:cNvSpPr txBox="1"/>
          <p:nvPr>
            <p:ph idx="1" type="body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190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t/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16f5a09d7_0_303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03" name="Google Shape;403;gd16f5a09d7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75" y="1616075"/>
            <a:ext cx="822483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16f5a09d7_0_340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9" name="Google Shape;409;gd16f5a09d7_0_340"/>
          <p:cNvSpPr txBox="1"/>
          <p:nvPr>
            <p:ph type="title"/>
          </p:nvPr>
        </p:nvSpPr>
        <p:spPr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Font typeface="Arial"/>
              <a:buNone/>
            </a:pPr>
            <a:r>
              <a:rPr b="1" i="0" lang="en-US" sz="37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Bounding Boxes</a:t>
            </a:r>
            <a:endParaRPr/>
          </a:p>
        </p:txBody>
      </p:sp>
      <p:sp>
        <p:nvSpPr>
          <p:cNvPr id="410" name="Google Shape;410;gd16f5a09d7_0_340"/>
          <p:cNvSpPr txBox="1"/>
          <p:nvPr>
            <p:ph idx="1" type="body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Rather than doing clipping on a complex polygon, we can use an </a:t>
            </a:r>
            <a:r>
              <a:rPr b="0" i="1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axis-aligned bounding box</a:t>
            </a: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extent</a:t>
            </a:r>
            <a:endParaRPr/>
          </a:p>
          <a:p>
            <a:pPr indent="-190500" lvl="1" marL="571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­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Smallest rectangle aligned with axes that encloses the polygon</a:t>
            </a:r>
            <a:endParaRPr/>
          </a:p>
          <a:p>
            <a:pPr indent="-190500" lvl="1" marL="571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­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to compute: max and min of x and y</a:t>
            </a:r>
            <a:endParaRPr/>
          </a:p>
        </p:txBody>
      </p:sp>
      <p:pic>
        <p:nvPicPr>
          <p:cNvPr descr="C:\BOOK\OpenGL\Paul Final\jpeg_new\AN08F19.jpg" id="411" name="Google Shape;411;gd16f5a09d7_0_340"/>
          <p:cNvPicPr preferRelativeResize="0"/>
          <p:nvPr/>
        </p:nvPicPr>
        <p:blipFill rotWithShape="1">
          <a:blip r:embed="rId3">
            <a:alphaModFix/>
          </a:blip>
          <a:srcRect b="64756" l="46712" r="21169" t="0"/>
          <a:stretch/>
        </p:blipFill>
        <p:spPr>
          <a:xfrm>
            <a:off x="2286000" y="4495800"/>
            <a:ext cx="36576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16f5a09d7_0_347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7" name="Google Shape;417;gd16f5a09d7_0_347"/>
          <p:cNvSpPr txBox="1"/>
          <p:nvPr>
            <p:ph type="title"/>
          </p:nvPr>
        </p:nvSpPr>
        <p:spPr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Font typeface="Arial"/>
              <a:buNone/>
            </a:pPr>
            <a:r>
              <a:rPr b="1" i="0" lang="en-US" sz="37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Bounding Boxes</a:t>
            </a:r>
            <a:endParaRPr/>
          </a:p>
        </p:txBody>
      </p:sp>
      <p:sp>
        <p:nvSpPr>
          <p:cNvPr id="418" name="Google Shape;418;gd16f5a09d7_0_347"/>
          <p:cNvSpPr txBox="1"/>
          <p:nvPr>
            <p:ph idx="1" type="body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usually determine accept/reject based only on bounding box</a:t>
            </a:r>
            <a:endParaRPr/>
          </a:p>
        </p:txBody>
      </p:sp>
      <p:pic>
        <p:nvPicPr>
          <p:cNvPr descr="C:\BOOK\OpenGL\Paul Final\jpeg_new\AN08F20.jpg" id="419" name="Google Shape;419;gd16f5a09d7_0_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3048000"/>
            <a:ext cx="2687636" cy="2992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gd16f5a09d7_0_347"/>
          <p:cNvCxnSpPr/>
          <p:nvPr/>
        </p:nvCxnSpPr>
        <p:spPr>
          <a:xfrm flipH="1">
            <a:off x="4495800" y="3276600"/>
            <a:ext cx="1143000" cy="15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1" name="Google Shape;421;gd16f5a09d7_0_347"/>
          <p:cNvCxnSpPr/>
          <p:nvPr/>
        </p:nvCxnSpPr>
        <p:spPr>
          <a:xfrm>
            <a:off x="1524000" y="4038600"/>
            <a:ext cx="1524000" cy="53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2" name="Google Shape;422;gd16f5a09d7_0_347"/>
          <p:cNvCxnSpPr/>
          <p:nvPr/>
        </p:nvCxnSpPr>
        <p:spPr>
          <a:xfrm flipH="1">
            <a:off x="5638800" y="4572000"/>
            <a:ext cx="762000" cy="53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3" name="Google Shape;423;gd16f5a09d7_0_347"/>
          <p:cNvSpPr txBox="1"/>
          <p:nvPr/>
        </p:nvSpPr>
        <p:spPr>
          <a:xfrm>
            <a:off x="5715000" y="2971800"/>
            <a:ext cx="858900" cy="8310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</a:t>
            </a:r>
            <a:endParaRPr/>
          </a:p>
        </p:txBody>
      </p:sp>
      <p:sp>
        <p:nvSpPr>
          <p:cNvPr id="424" name="Google Shape;424;gd16f5a09d7_0_347"/>
          <p:cNvSpPr txBox="1"/>
          <p:nvPr/>
        </p:nvSpPr>
        <p:spPr>
          <a:xfrm>
            <a:off x="1066800" y="3581400"/>
            <a:ext cx="960300" cy="8310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</a:t>
            </a:r>
            <a:endParaRPr/>
          </a:p>
        </p:txBody>
      </p:sp>
      <p:sp>
        <p:nvSpPr>
          <p:cNvPr id="425" name="Google Shape;425;gd16f5a09d7_0_347"/>
          <p:cNvSpPr txBox="1"/>
          <p:nvPr/>
        </p:nvSpPr>
        <p:spPr>
          <a:xfrm>
            <a:off x="6172200" y="4038600"/>
            <a:ext cx="2203500" cy="12006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detailed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clipping</a:t>
            </a:r>
            <a:endParaRPr/>
          </a:p>
        </p:txBody>
      </p:sp>
      <p:sp>
        <p:nvSpPr>
          <p:cNvPr id="426" name="Google Shape;426;gd16f5a09d7_0_347"/>
          <p:cNvSpPr txBox="1"/>
          <p:nvPr/>
        </p:nvSpPr>
        <p:spPr>
          <a:xfrm>
            <a:off x="1066800" y="6172200"/>
            <a:ext cx="39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Ellipsoid collision detection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16f5a09d7_0_361"/>
          <p:cNvSpPr txBox="1"/>
          <p:nvPr/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2" name="Google Shape;432;gd16f5a09d7_0_361"/>
          <p:cNvSpPr txBox="1"/>
          <p:nvPr>
            <p:ph type="title"/>
          </p:nvPr>
        </p:nvSpPr>
        <p:spPr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Font typeface="Arial"/>
              <a:buNone/>
            </a:pPr>
            <a:r>
              <a:rPr b="1" i="0" lang="en-US" sz="37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Rasterization</a:t>
            </a:r>
            <a:endParaRPr/>
          </a:p>
        </p:txBody>
      </p:sp>
      <p:sp>
        <p:nvSpPr>
          <p:cNvPr id="433" name="Google Shape;433;gd16f5a09d7_0_361"/>
          <p:cNvSpPr txBox="1"/>
          <p:nvPr>
            <p:ph idx="1" type="body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685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Rasterization (scan conversion)</a:t>
            </a:r>
            <a:endParaRPr/>
          </a:p>
          <a:p>
            <a:pPr indent="-190500" lvl="1" marL="571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­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which pixels that are inside primitive specified by a set of vertices</a:t>
            </a:r>
            <a:endParaRPr/>
          </a:p>
          <a:p>
            <a:pPr indent="-190500" lvl="1" marL="571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­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 a set of fragments</a:t>
            </a:r>
            <a:endParaRPr/>
          </a:p>
          <a:p>
            <a:pPr indent="-190500" lvl="1" marL="571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­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Fragments have a location (pixel location) and other attributes such color, depth and texture coordinates that are determined by interpolating values at vertices</a:t>
            </a:r>
            <a:endParaRPr/>
          </a:p>
          <a:p>
            <a:pPr indent="-196850" lvl="0" marL="1905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Pixel colors determined later using color, texture, and other vertex properties.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Sutherland-Hodgman Polygon Clipping</a:t>
            </a:r>
            <a:endParaRPr/>
          </a:p>
        </p:txBody>
      </p:sp>
      <p:sp>
        <p:nvSpPr>
          <p:cNvPr id="439" name="Google Shape;439;p17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Efficient algorithm for clipping convex polygons.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Edges are clipped against every border line of clipping window. Edges are processed successively.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Allows pipelining of edge clipping of polygons, as well as pipelining of different polygons.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40" name="Google Shape;440;p17"/>
          <p:cNvGrpSpPr/>
          <p:nvPr/>
        </p:nvGrpSpPr>
        <p:grpSpPr>
          <a:xfrm>
            <a:off x="1105083" y="3269338"/>
            <a:ext cx="3087504" cy="3225124"/>
            <a:chOff x="696" y="484"/>
            <a:chExt cx="1945" cy="2032"/>
          </a:xfrm>
        </p:grpSpPr>
        <p:sp>
          <p:nvSpPr>
            <p:cNvPr id="441" name="Google Shape;441;p17"/>
            <p:cNvSpPr txBox="1"/>
            <p:nvPr/>
          </p:nvSpPr>
          <p:spPr>
            <a:xfrm>
              <a:off x="1589" y="2303"/>
              <a:ext cx="19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 rot="-2520000">
              <a:off x="1063" y="630"/>
              <a:ext cx="1004" cy="1482"/>
            </a:xfrm>
            <a:prstGeom prst="triangle">
              <a:avLst>
                <a:gd fmla="val 50000" name="adj"/>
              </a:avLst>
            </a:prstGeom>
            <a:solidFill>
              <a:srgbClr val="0033CC">
                <a:alpha val="29803"/>
              </a:srgbClr>
            </a:solidFill>
            <a:ln cap="flat" cmpd="sng" w="28575">
              <a:solidFill>
                <a:srgbClr val="0033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3" name="Google Shape;443;p17"/>
            <p:cNvSpPr txBox="1"/>
            <p:nvPr/>
          </p:nvSpPr>
          <p:spPr>
            <a:xfrm>
              <a:off x="871" y="734"/>
              <a:ext cx="19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  <p:sp>
          <p:nvSpPr>
            <p:cNvPr id="444" name="Google Shape;444;p17"/>
            <p:cNvSpPr txBox="1"/>
            <p:nvPr/>
          </p:nvSpPr>
          <p:spPr>
            <a:xfrm>
              <a:off x="2449" y="1451"/>
              <a:ext cx="19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1015" y="774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1636" y="2207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2354" y="1539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48" name="Google Shape;448;p17"/>
          <p:cNvGrpSpPr/>
          <p:nvPr/>
        </p:nvGrpSpPr>
        <p:grpSpPr>
          <a:xfrm>
            <a:off x="1611312" y="4014787"/>
            <a:ext cx="2276475" cy="2171700"/>
            <a:chOff x="1015" y="917"/>
            <a:chExt cx="1434" cy="1368"/>
          </a:xfrm>
        </p:grpSpPr>
        <p:sp>
          <p:nvSpPr>
            <p:cNvPr id="449" name="Google Shape;449;p17"/>
            <p:cNvSpPr txBox="1"/>
            <p:nvPr/>
          </p:nvSpPr>
          <p:spPr>
            <a:xfrm>
              <a:off x="1015" y="1164"/>
              <a:ext cx="28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1’</a:t>
              </a:r>
              <a:endParaRPr/>
            </a:p>
          </p:txBody>
        </p:sp>
        <p:sp>
          <p:nvSpPr>
            <p:cNvPr id="450" name="Google Shape;450;p17"/>
            <p:cNvSpPr txBox="1"/>
            <p:nvPr/>
          </p:nvSpPr>
          <p:spPr>
            <a:xfrm>
              <a:off x="2162" y="1786"/>
              <a:ext cx="28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3’</a:t>
              </a:r>
              <a:endParaRPr/>
            </a:p>
          </p:txBody>
        </p:sp>
        <p:sp>
          <p:nvSpPr>
            <p:cNvPr id="451" name="Google Shape;451;p17"/>
            <p:cNvSpPr txBox="1"/>
            <p:nvPr/>
          </p:nvSpPr>
          <p:spPr>
            <a:xfrm>
              <a:off x="1541" y="917"/>
              <a:ext cx="28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1’’</a:t>
              </a:r>
              <a:endParaRPr/>
            </a:p>
          </p:txBody>
        </p:sp>
        <p:sp>
          <p:nvSpPr>
            <p:cNvPr id="452" name="Google Shape;452;p17"/>
            <p:cNvSpPr txBox="1"/>
            <p:nvPr/>
          </p:nvSpPr>
          <p:spPr>
            <a:xfrm>
              <a:off x="2162" y="1212"/>
              <a:ext cx="28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3’’</a:t>
              </a:r>
              <a:endParaRPr/>
            </a:p>
          </p:txBody>
        </p:sp>
        <p:sp>
          <p:nvSpPr>
            <p:cNvPr id="453" name="Google Shape;453;p17"/>
            <p:cNvSpPr txBox="1"/>
            <p:nvPr/>
          </p:nvSpPr>
          <p:spPr>
            <a:xfrm>
              <a:off x="1780" y="2072"/>
              <a:ext cx="28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2’’</a:t>
              </a:r>
              <a:endParaRPr/>
            </a:p>
          </p:txBody>
        </p:sp>
        <p:sp>
          <p:nvSpPr>
            <p:cNvPr id="454" name="Google Shape;454;p17"/>
            <p:cNvSpPr txBox="1"/>
            <p:nvPr/>
          </p:nvSpPr>
          <p:spPr>
            <a:xfrm>
              <a:off x="1349" y="2064"/>
              <a:ext cx="2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2’</a:t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1158" y="1108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1541" y="201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1875" y="2017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2114" y="1778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2115" y="1395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1637" y="1108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61" name="Google Shape;461;p17"/>
          <p:cNvGrpSpPr/>
          <p:nvPr/>
        </p:nvGrpSpPr>
        <p:grpSpPr>
          <a:xfrm>
            <a:off x="4419600" y="4014787"/>
            <a:ext cx="3567112" cy="2171700"/>
            <a:chOff x="2784" y="917"/>
            <a:chExt cx="2247" cy="1368"/>
          </a:xfrm>
        </p:grpSpPr>
        <p:grpSp>
          <p:nvGrpSpPr>
            <p:cNvPr id="462" name="Google Shape;462;p17"/>
            <p:cNvGrpSpPr/>
            <p:nvPr/>
          </p:nvGrpSpPr>
          <p:grpSpPr>
            <a:xfrm>
              <a:off x="3549" y="917"/>
              <a:ext cx="1482" cy="1368"/>
              <a:chOff x="3406" y="917"/>
              <a:chExt cx="1482" cy="1368"/>
            </a:xfrm>
          </p:grpSpPr>
          <p:sp>
            <p:nvSpPr>
              <p:cNvPr id="463" name="Google Shape;463;p17"/>
              <p:cNvSpPr txBox="1"/>
              <p:nvPr/>
            </p:nvSpPr>
            <p:spPr>
              <a:xfrm>
                <a:off x="3406" y="1156"/>
                <a:ext cx="287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entury Gothic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1’</a:t>
                </a:r>
                <a:endParaRPr/>
              </a:p>
            </p:txBody>
          </p:sp>
          <p:sp>
            <p:nvSpPr>
              <p:cNvPr id="464" name="Google Shape;464;p17"/>
              <p:cNvSpPr txBox="1"/>
              <p:nvPr/>
            </p:nvSpPr>
            <p:spPr>
              <a:xfrm>
                <a:off x="4601" y="1833"/>
                <a:ext cx="287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entury Gothic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3’</a:t>
                </a:r>
                <a:endParaRPr/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>
                <a:off x="3645" y="1156"/>
                <a:ext cx="956" cy="908"/>
              </a:xfrm>
              <a:custGeom>
                <a:rect b="b" l="l" r="r" t="t"/>
                <a:pathLst>
                  <a:path extrusionOk="0" h="908" w="956">
                    <a:moveTo>
                      <a:pt x="0" y="0"/>
                    </a:moveTo>
                    <a:lnTo>
                      <a:pt x="382" y="908"/>
                    </a:lnTo>
                    <a:lnTo>
                      <a:pt x="717" y="908"/>
                    </a:lnTo>
                    <a:lnTo>
                      <a:pt x="956" y="669"/>
                    </a:lnTo>
                    <a:lnTo>
                      <a:pt x="956" y="239"/>
                    </a:lnTo>
                    <a:lnTo>
                      <a:pt x="5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>
                  <a:alpha val="29803"/>
                </a:srgbClr>
              </a:solidFill>
              <a:ln cap="flat" cmpd="sng" w="28575">
                <a:solidFill>
                  <a:srgbClr val="0033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6" name="Google Shape;466;p17"/>
              <p:cNvSpPr txBox="1"/>
              <p:nvPr/>
            </p:nvSpPr>
            <p:spPr>
              <a:xfrm>
                <a:off x="4027" y="917"/>
                <a:ext cx="287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entury Gothic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1’’</a:t>
                </a:r>
                <a:endParaRPr/>
              </a:p>
            </p:txBody>
          </p:sp>
          <p:sp>
            <p:nvSpPr>
              <p:cNvPr id="467" name="Google Shape;467;p17"/>
              <p:cNvSpPr txBox="1"/>
              <p:nvPr/>
            </p:nvSpPr>
            <p:spPr>
              <a:xfrm>
                <a:off x="4601" y="1156"/>
                <a:ext cx="287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entury Gothic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3’’</a:t>
                </a:r>
                <a:endParaRPr/>
              </a:p>
            </p:txBody>
          </p:sp>
          <p:sp>
            <p:nvSpPr>
              <p:cNvPr id="468" name="Google Shape;468;p17"/>
              <p:cNvSpPr txBox="1"/>
              <p:nvPr/>
            </p:nvSpPr>
            <p:spPr>
              <a:xfrm>
                <a:off x="4219" y="2072"/>
                <a:ext cx="287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entury Gothic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2’’</a:t>
                </a:r>
                <a:endParaRPr/>
              </a:p>
            </p:txBody>
          </p:sp>
          <p:sp>
            <p:nvSpPr>
              <p:cNvPr id="469" name="Google Shape;469;p17"/>
              <p:cNvSpPr txBox="1"/>
              <p:nvPr/>
            </p:nvSpPr>
            <p:spPr>
              <a:xfrm>
                <a:off x="3788" y="2072"/>
                <a:ext cx="288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entury Gothic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2’</a:t>
                </a:r>
                <a:endParaRPr/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>
                <a:off x="3596" y="110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>
                <a:off x="3979" y="201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>
                <a:off x="4313" y="2017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>
                <a:off x="4552" y="177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>
                <a:off x="4553" y="1347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>
                <a:off x="4123" y="110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76" name="Google Shape;476;p17"/>
            <p:cNvGrpSpPr/>
            <p:nvPr/>
          </p:nvGrpSpPr>
          <p:grpSpPr>
            <a:xfrm>
              <a:off x="2784" y="1252"/>
              <a:ext cx="669" cy="334"/>
              <a:chOff x="2832" y="1252"/>
              <a:chExt cx="669" cy="334"/>
            </a:xfrm>
          </p:grpSpPr>
          <p:cxnSp>
            <p:nvCxnSpPr>
              <p:cNvPr id="477" name="Google Shape;477;p17"/>
              <p:cNvCxnSpPr/>
              <p:nvPr/>
            </p:nvCxnSpPr>
            <p:spPr>
              <a:xfrm>
                <a:off x="2928" y="1586"/>
                <a:ext cx="478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478" name="Google Shape;478;p17"/>
              <p:cNvSpPr txBox="1"/>
              <p:nvPr/>
            </p:nvSpPr>
            <p:spPr>
              <a:xfrm>
                <a:off x="2832" y="1252"/>
                <a:ext cx="669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entury Gothic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Clipping</a:t>
                </a:r>
                <a:endParaRPr/>
              </a:p>
            </p:txBody>
          </p:sp>
        </p:grpSp>
      </p:grpSp>
      <p:sp>
        <p:nvSpPr>
          <p:cNvPr id="479" name="Google Shape;479;p17"/>
          <p:cNvSpPr txBox="1"/>
          <p:nvPr/>
        </p:nvSpPr>
        <p:spPr>
          <a:xfrm>
            <a:off x="928687" y="4394200"/>
            <a:ext cx="2503487" cy="14414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0" name="Google Shape;480;p17"/>
          <p:cNvSpPr txBox="1"/>
          <p:nvPr/>
        </p:nvSpPr>
        <p:spPr>
          <a:xfrm>
            <a:off x="1231900" y="4926012"/>
            <a:ext cx="19732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Clipping Window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Sutherland-Hodgman Polygon Clipping</a:t>
            </a:r>
            <a:endParaRPr/>
          </a:p>
        </p:txBody>
      </p:sp>
      <p:sp>
        <p:nvSpPr>
          <p:cNvPr id="486" name="Google Shape;486;p18"/>
          <p:cNvSpPr txBox="1"/>
          <p:nvPr>
            <p:ph idx="1" type="body"/>
          </p:nvPr>
        </p:nvSpPr>
        <p:spPr>
          <a:xfrm>
            <a:off x="533400" y="1066800"/>
            <a:ext cx="8024812" cy="129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four possible outputs generated by the left clipper, depending on the relative position of pair of edge endpoints.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87" name="Google Shape;487;p18"/>
          <p:cNvGrpSpPr/>
          <p:nvPr/>
        </p:nvGrpSpPr>
        <p:grpSpPr>
          <a:xfrm>
            <a:off x="3019425" y="2525712"/>
            <a:ext cx="1981200" cy="3475037"/>
            <a:chOff x="192" y="1507"/>
            <a:chExt cx="1248" cy="2189"/>
          </a:xfrm>
        </p:grpSpPr>
        <p:cxnSp>
          <p:nvCxnSpPr>
            <p:cNvPr id="488" name="Google Shape;488;p18"/>
            <p:cNvCxnSpPr/>
            <p:nvPr/>
          </p:nvCxnSpPr>
          <p:spPr>
            <a:xfrm>
              <a:off x="863" y="1536"/>
              <a:ext cx="0" cy="2160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9" name="Google Shape;489;p18"/>
            <p:cNvSpPr txBox="1"/>
            <p:nvPr/>
          </p:nvSpPr>
          <p:spPr>
            <a:xfrm>
              <a:off x="222" y="1507"/>
              <a:ext cx="49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inside</a:t>
              </a:r>
              <a:endParaRPr/>
            </a:p>
          </p:txBody>
        </p:sp>
        <p:sp>
          <p:nvSpPr>
            <p:cNvPr id="490" name="Google Shape;490;p18"/>
            <p:cNvSpPr txBox="1"/>
            <p:nvPr/>
          </p:nvSpPr>
          <p:spPr>
            <a:xfrm>
              <a:off x="863" y="1507"/>
              <a:ext cx="57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outside</a:t>
              </a:r>
              <a:endParaRPr/>
            </a:p>
          </p:txBody>
        </p:sp>
        <p:cxnSp>
          <p:nvCxnSpPr>
            <p:cNvPr id="491" name="Google Shape;491;p18"/>
            <p:cNvCxnSpPr/>
            <p:nvPr/>
          </p:nvCxnSpPr>
          <p:spPr>
            <a:xfrm>
              <a:off x="479" y="2112"/>
              <a:ext cx="0" cy="816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92" name="Google Shape;492;p18"/>
            <p:cNvCxnSpPr/>
            <p:nvPr/>
          </p:nvCxnSpPr>
          <p:spPr>
            <a:xfrm flipH="1" rot="10800000">
              <a:off x="479" y="2784"/>
              <a:ext cx="768" cy="144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3" name="Google Shape;493;p18"/>
            <p:cNvCxnSpPr/>
            <p:nvPr/>
          </p:nvCxnSpPr>
          <p:spPr>
            <a:xfrm rot="10800000">
              <a:off x="1247" y="1968"/>
              <a:ext cx="0" cy="816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4" name="Google Shape;494;p18"/>
            <p:cNvCxnSpPr/>
            <p:nvPr/>
          </p:nvCxnSpPr>
          <p:spPr>
            <a:xfrm flipH="1">
              <a:off x="479" y="1968"/>
              <a:ext cx="768" cy="144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5" name="Google Shape;495;p18"/>
            <p:cNvSpPr txBox="1"/>
            <p:nvPr/>
          </p:nvSpPr>
          <p:spPr>
            <a:xfrm>
              <a:off x="288" y="1872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496" name="Google Shape;496;p18"/>
            <p:cNvSpPr txBox="1"/>
            <p:nvPr/>
          </p:nvSpPr>
          <p:spPr>
            <a:xfrm>
              <a:off x="271" y="2851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497" name="Google Shape;497;p18"/>
            <p:cNvSpPr txBox="1"/>
            <p:nvPr/>
          </p:nvSpPr>
          <p:spPr>
            <a:xfrm>
              <a:off x="192" y="3372"/>
              <a:ext cx="579" cy="2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 output</a:t>
              </a:r>
              <a:endParaRPr/>
            </a:p>
          </p:txBody>
        </p:sp>
        <p:cxnSp>
          <p:nvCxnSpPr>
            <p:cNvPr id="498" name="Google Shape;498;p18"/>
            <p:cNvCxnSpPr/>
            <p:nvPr/>
          </p:nvCxnSpPr>
          <p:spPr>
            <a:xfrm rot="10800000">
              <a:off x="480" y="3024"/>
              <a:ext cx="0" cy="33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Sutherland-Hodgman Polygon Clipping</a:t>
            </a:r>
            <a:endParaRPr/>
          </a:p>
        </p:txBody>
      </p:sp>
      <p:sp>
        <p:nvSpPr>
          <p:cNvPr id="504" name="Google Shape;504;p19"/>
          <p:cNvSpPr txBox="1"/>
          <p:nvPr>
            <p:ph idx="1" type="body"/>
          </p:nvPr>
        </p:nvSpPr>
        <p:spPr>
          <a:xfrm>
            <a:off x="533400" y="1066800"/>
            <a:ext cx="8024812" cy="129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four possible outputs generated by the left clipper, depending on the relative position of pair of edge endpoints.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05" name="Google Shape;505;p19"/>
          <p:cNvGrpSpPr/>
          <p:nvPr/>
        </p:nvGrpSpPr>
        <p:grpSpPr>
          <a:xfrm>
            <a:off x="3019425" y="2500312"/>
            <a:ext cx="1981200" cy="3475037"/>
            <a:chOff x="1536" y="1507"/>
            <a:chExt cx="1248" cy="2189"/>
          </a:xfrm>
        </p:grpSpPr>
        <p:cxnSp>
          <p:nvCxnSpPr>
            <p:cNvPr id="506" name="Google Shape;506;p19"/>
            <p:cNvCxnSpPr/>
            <p:nvPr/>
          </p:nvCxnSpPr>
          <p:spPr>
            <a:xfrm>
              <a:off x="2207" y="1536"/>
              <a:ext cx="0" cy="2160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07" name="Google Shape;507;p19"/>
            <p:cNvSpPr txBox="1"/>
            <p:nvPr/>
          </p:nvSpPr>
          <p:spPr>
            <a:xfrm>
              <a:off x="1566" y="1507"/>
              <a:ext cx="49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inside</a:t>
              </a:r>
              <a:endParaRPr/>
            </a:p>
          </p:txBody>
        </p:sp>
        <p:sp>
          <p:nvSpPr>
            <p:cNvPr id="508" name="Google Shape;508;p19"/>
            <p:cNvSpPr txBox="1"/>
            <p:nvPr/>
          </p:nvSpPr>
          <p:spPr>
            <a:xfrm>
              <a:off x="2207" y="1507"/>
              <a:ext cx="57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outside</a:t>
              </a:r>
              <a:endParaRPr/>
            </a:p>
          </p:txBody>
        </p:sp>
        <p:cxnSp>
          <p:nvCxnSpPr>
            <p:cNvPr id="509" name="Google Shape;509;p19"/>
            <p:cNvCxnSpPr/>
            <p:nvPr/>
          </p:nvCxnSpPr>
          <p:spPr>
            <a:xfrm>
              <a:off x="1823" y="2112"/>
              <a:ext cx="0" cy="816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0" name="Google Shape;510;p19"/>
            <p:cNvCxnSpPr/>
            <p:nvPr/>
          </p:nvCxnSpPr>
          <p:spPr>
            <a:xfrm flipH="1" rot="10800000">
              <a:off x="1823" y="2784"/>
              <a:ext cx="768" cy="144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11" name="Google Shape;511;p19"/>
            <p:cNvCxnSpPr/>
            <p:nvPr/>
          </p:nvCxnSpPr>
          <p:spPr>
            <a:xfrm rot="10800000">
              <a:off x="2591" y="1968"/>
              <a:ext cx="0" cy="816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2" name="Google Shape;512;p19"/>
            <p:cNvCxnSpPr/>
            <p:nvPr/>
          </p:nvCxnSpPr>
          <p:spPr>
            <a:xfrm flipH="1">
              <a:off x="1823" y="1968"/>
              <a:ext cx="768" cy="144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3" name="Google Shape;513;p19"/>
            <p:cNvSpPr txBox="1"/>
            <p:nvPr/>
          </p:nvSpPr>
          <p:spPr>
            <a:xfrm>
              <a:off x="1681" y="2880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514" name="Google Shape;514;p19"/>
            <p:cNvSpPr txBox="1"/>
            <p:nvPr/>
          </p:nvSpPr>
          <p:spPr>
            <a:xfrm>
              <a:off x="2496" y="273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515" name="Google Shape;515;p19"/>
            <p:cNvSpPr txBox="1"/>
            <p:nvPr/>
          </p:nvSpPr>
          <p:spPr>
            <a:xfrm>
              <a:off x="1536" y="3372"/>
              <a:ext cx="536" cy="2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output</a:t>
              </a:r>
              <a:endParaRPr/>
            </a:p>
          </p:txBody>
        </p:sp>
        <p:cxnSp>
          <p:nvCxnSpPr>
            <p:cNvPr id="516" name="Google Shape;516;p19"/>
            <p:cNvCxnSpPr/>
            <p:nvPr/>
          </p:nvCxnSpPr>
          <p:spPr>
            <a:xfrm flipH="1" rot="10800000">
              <a:off x="1824" y="2928"/>
              <a:ext cx="336" cy="432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17" name="Google Shape;517;p19"/>
            <p:cNvSpPr/>
            <p:nvPr/>
          </p:nvSpPr>
          <p:spPr>
            <a:xfrm>
              <a:off x="2176" y="2800"/>
              <a:ext cx="96" cy="96"/>
            </a:xfrm>
            <a:prstGeom prst="ellipse">
              <a:avLst/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0"/>
          <p:cNvSpPr txBox="1"/>
          <p:nvPr>
            <p:ph idx="1" type="body"/>
          </p:nvPr>
        </p:nvSpPr>
        <p:spPr>
          <a:xfrm>
            <a:off x="533400" y="1066800"/>
            <a:ext cx="8024812" cy="129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four possible outputs generated by the left clipper, depending on the relative position of pair of edge endpoints.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23" name="Google Shape;523;p20"/>
          <p:cNvGrpSpPr/>
          <p:nvPr/>
        </p:nvGrpSpPr>
        <p:grpSpPr>
          <a:xfrm>
            <a:off x="2928937" y="2500312"/>
            <a:ext cx="2032000" cy="3475037"/>
            <a:chOff x="2848" y="1507"/>
            <a:chExt cx="1280" cy="2189"/>
          </a:xfrm>
        </p:grpSpPr>
        <p:cxnSp>
          <p:nvCxnSpPr>
            <p:cNvPr id="524" name="Google Shape;524;p20"/>
            <p:cNvCxnSpPr/>
            <p:nvPr/>
          </p:nvCxnSpPr>
          <p:spPr>
            <a:xfrm>
              <a:off x="3551" y="1536"/>
              <a:ext cx="0" cy="2160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5" name="Google Shape;525;p20"/>
            <p:cNvSpPr txBox="1"/>
            <p:nvPr/>
          </p:nvSpPr>
          <p:spPr>
            <a:xfrm>
              <a:off x="2910" y="1507"/>
              <a:ext cx="49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inside</a:t>
              </a:r>
              <a:endParaRPr/>
            </a:p>
          </p:txBody>
        </p:sp>
        <p:sp>
          <p:nvSpPr>
            <p:cNvPr id="526" name="Google Shape;526;p20"/>
            <p:cNvSpPr txBox="1"/>
            <p:nvPr/>
          </p:nvSpPr>
          <p:spPr>
            <a:xfrm>
              <a:off x="3551" y="1507"/>
              <a:ext cx="57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outside</a:t>
              </a:r>
              <a:endParaRPr/>
            </a:p>
          </p:txBody>
        </p:sp>
        <p:cxnSp>
          <p:nvCxnSpPr>
            <p:cNvPr id="527" name="Google Shape;527;p20"/>
            <p:cNvCxnSpPr/>
            <p:nvPr/>
          </p:nvCxnSpPr>
          <p:spPr>
            <a:xfrm>
              <a:off x="3167" y="2112"/>
              <a:ext cx="0" cy="816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8" name="Google Shape;528;p20"/>
            <p:cNvCxnSpPr/>
            <p:nvPr/>
          </p:nvCxnSpPr>
          <p:spPr>
            <a:xfrm flipH="1" rot="10800000">
              <a:off x="3167" y="2784"/>
              <a:ext cx="768" cy="144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3935" y="1968"/>
              <a:ext cx="0" cy="816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30" name="Google Shape;530;p20"/>
            <p:cNvCxnSpPr/>
            <p:nvPr/>
          </p:nvCxnSpPr>
          <p:spPr>
            <a:xfrm flipH="1">
              <a:off x="3167" y="1968"/>
              <a:ext cx="768" cy="144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1" name="Google Shape;531;p20"/>
            <p:cNvSpPr txBox="1"/>
            <p:nvPr/>
          </p:nvSpPr>
          <p:spPr>
            <a:xfrm>
              <a:off x="3840" y="2736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532" name="Google Shape;532;p20"/>
            <p:cNvSpPr txBox="1"/>
            <p:nvPr/>
          </p:nvSpPr>
          <p:spPr>
            <a:xfrm>
              <a:off x="3888" y="1680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533" name="Google Shape;533;p20"/>
            <p:cNvSpPr txBox="1"/>
            <p:nvPr/>
          </p:nvSpPr>
          <p:spPr>
            <a:xfrm>
              <a:off x="2848" y="3372"/>
              <a:ext cx="650" cy="2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output</a:t>
              </a:r>
              <a:endParaRPr/>
            </a:p>
          </p:txBody>
        </p:sp>
      </p:grpSp>
      <p:sp>
        <p:nvSpPr>
          <p:cNvPr id="534" name="Google Shape;534;p20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Sutherland-Hodgman Polygon Clipping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1"/>
          <p:cNvSpPr txBox="1"/>
          <p:nvPr>
            <p:ph idx="1" type="body"/>
          </p:nvPr>
        </p:nvSpPr>
        <p:spPr>
          <a:xfrm>
            <a:off x="533400" y="1066800"/>
            <a:ext cx="8024812" cy="129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four possible outputs generated by the left clipper, depending on the relative position of pair of edge endpoints.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40" name="Google Shape;540;p21"/>
          <p:cNvGrpSpPr/>
          <p:nvPr/>
        </p:nvGrpSpPr>
        <p:grpSpPr>
          <a:xfrm>
            <a:off x="3143250" y="2571750"/>
            <a:ext cx="1981200" cy="3571875"/>
            <a:chOff x="4224" y="1507"/>
            <a:chExt cx="1248" cy="2250"/>
          </a:xfrm>
        </p:grpSpPr>
        <p:cxnSp>
          <p:nvCxnSpPr>
            <p:cNvPr id="541" name="Google Shape;541;p21"/>
            <p:cNvCxnSpPr/>
            <p:nvPr/>
          </p:nvCxnSpPr>
          <p:spPr>
            <a:xfrm>
              <a:off x="4895" y="1536"/>
              <a:ext cx="0" cy="2160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2" name="Google Shape;542;p21"/>
            <p:cNvSpPr txBox="1"/>
            <p:nvPr/>
          </p:nvSpPr>
          <p:spPr>
            <a:xfrm>
              <a:off x="4254" y="1507"/>
              <a:ext cx="49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inside</a:t>
              </a:r>
              <a:endParaRPr/>
            </a:p>
          </p:txBody>
        </p:sp>
        <p:sp>
          <p:nvSpPr>
            <p:cNvPr id="543" name="Google Shape;543;p21"/>
            <p:cNvSpPr txBox="1"/>
            <p:nvPr/>
          </p:nvSpPr>
          <p:spPr>
            <a:xfrm>
              <a:off x="4895" y="1507"/>
              <a:ext cx="57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outside</a:t>
              </a:r>
              <a:endParaRPr/>
            </a:p>
          </p:txBody>
        </p:sp>
        <p:cxnSp>
          <p:nvCxnSpPr>
            <p:cNvPr id="544" name="Google Shape;544;p21"/>
            <p:cNvCxnSpPr/>
            <p:nvPr/>
          </p:nvCxnSpPr>
          <p:spPr>
            <a:xfrm>
              <a:off x="4511" y="2112"/>
              <a:ext cx="0" cy="816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5" name="Google Shape;545;p21"/>
            <p:cNvCxnSpPr/>
            <p:nvPr/>
          </p:nvCxnSpPr>
          <p:spPr>
            <a:xfrm flipH="1" rot="10800000">
              <a:off x="4511" y="2784"/>
              <a:ext cx="768" cy="144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6" name="Google Shape;546;p21"/>
            <p:cNvCxnSpPr/>
            <p:nvPr/>
          </p:nvCxnSpPr>
          <p:spPr>
            <a:xfrm rot="10800000">
              <a:off x="5279" y="1968"/>
              <a:ext cx="0" cy="816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7" name="Google Shape;547;p21"/>
            <p:cNvSpPr txBox="1"/>
            <p:nvPr/>
          </p:nvSpPr>
          <p:spPr>
            <a:xfrm>
              <a:off x="5281" y="1728"/>
              <a:ext cx="19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548" name="Google Shape;548;p21"/>
            <p:cNvSpPr txBox="1"/>
            <p:nvPr/>
          </p:nvSpPr>
          <p:spPr>
            <a:xfrm>
              <a:off x="4412" y="1768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549" name="Google Shape;549;p21"/>
            <p:cNvSpPr txBox="1"/>
            <p:nvPr/>
          </p:nvSpPr>
          <p:spPr>
            <a:xfrm>
              <a:off x="4224" y="3391"/>
              <a:ext cx="579" cy="3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output</a:t>
              </a:r>
              <a:b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 output</a:t>
              </a:r>
              <a:endParaRPr/>
            </a:p>
          </p:txBody>
        </p:sp>
        <p:cxnSp>
          <p:nvCxnSpPr>
            <p:cNvPr id="550" name="Google Shape;550;p21"/>
            <p:cNvCxnSpPr/>
            <p:nvPr/>
          </p:nvCxnSpPr>
          <p:spPr>
            <a:xfrm flipH="1" rot="10800000">
              <a:off x="4496" y="2120"/>
              <a:ext cx="352" cy="125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51" name="Google Shape;551;p21"/>
            <p:cNvCxnSpPr/>
            <p:nvPr/>
          </p:nvCxnSpPr>
          <p:spPr>
            <a:xfrm rot="10800000">
              <a:off x="4472" y="2152"/>
              <a:ext cx="8" cy="121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52" name="Google Shape;552;p21"/>
            <p:cNvSpPr/>
            <p:nvPr/>
          </p:nvSpPr>
          <p:spPr>
            <a:xfrm>
              <a:off x="44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553" name="Google Shape;553;p21"/>
            <p:cNvCxnSpPr/>
            <p:nvPr/>
          </p:nvCxnSpPr>
          <p:spPr>
            <a:xfrm flipH="1">
              <a:off x="4511" y="1968"/>
              <a:ext cx="768" cy="144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54" name="Google Shape;554;p21"/>
            <p:cNvSpPr/>
            <p:nvPr/>
          </p:nvSpPr>
          <p:spPr>
            <a:xfrm>
              <a:off x="4848" y="1984"/>
              <a:ext cx="96" cy="96"/>
            </a:xfrm>
            <a:prstGeom prst="ellipse">
              <a:avLst/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55" name="Google Shape;555;p2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Sutherland-Hodgman Polygon Clipping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22"/>
          <p:cNvGrpSpPr/>
          <p:nvPr/>
        </p:nvGrpSpPr>
        <p:grpSpPr>
          <a:xfrm>
            <a:off x="1946275" y="1316037"/>
            <a:ext cx="2355850" cy="2384425"/>
            <a:chOff x="775" y="822"/>
            <a:chExt cx="1484" cy="1502"/>
          </a:xfrm>
        </p:grpSpPr>
        <p:sp>
          <p:nvSpPr>
            <p:cNvPr id="561" name="Google Shape;561;p22"/>
            <p:cNvSpPr txBox="1"/>
            <p:nvPr/>
          </p:nvSpPr>
          <p:spPr>
            <a:xfrm>
              <a:off x="1159" y="822"/>
              <a:ext cx="1100" cy="129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872" y="965"/>
              <a:ext cx="861" cy="1051"/>
            </a:xfrm>
            <a:custGeom>
              <a:rect b="b" l="l" r="r" t="t"/>
              <a:pathLst>
                <a:path extrusionOk="0" h="813" w="861">
                  <a:moveTo>
                    <a:pt x="0" y="813"/>
                  </a:moveTo>
                  <a:lnTo>
                    <a:pt x="861" y="574"/>
                  </a:lnTo>
                  <a:lnTo>
                    <a:pt x="478" y="0"/>
                  </a:lnTo>
                  <a:lnTo>
                    <a:pt x="48" y="335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0033CC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563" name="Google Shape;563;p22"/>
            <p:cNvCxnSpPr/>
            <p:nvPr/>
          </p:nvCxnSpPr>
          <p:spPr>
            <a:xfrm flipH="1" rot="10800000">
              <a:off x="872" y="1700"/>
              <a:ext cx="847" cy="314"/>
            </a:xfrm>
            <a:prstGeom prst="straightConnector1">
              <a:avLst/>
            </a:prstGeom>
            <a:noFill/>
            <a:ln cap="flat" cmpd="sng" w="38100">
              <a:solidFill>
                <a:srgbClr val="0033CC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564" name="Google Shape;564;p22"/>
            <p:cNvSpPr/>
            <p:nvPr/>
          </p:nvSpPr>
          <p:spPr>
            <a:xfrm>
              <a:off x="824" y="1992"/>
              <a:ext cx="72" cy="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1115" y="1870"/>
              <a:ext cx="72" cy="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1671" y="1652"/>
              <a:ext cx="72" cy="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567" name="Google Shape;567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5" y="2015"/>
              <a:ext cx="223" cy="3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57" y="1845"/>
              <a:ext cx="223" cy="3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Google Shape;569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5" y="1555"/>
              <a:ext cx="240" cy="3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0" name="Google Shape;570;p22"/>
          <p:cNvGrpSpPr/>
          <p:nvPr/>
        </p:nvGrpSpPr>
        <p:grpSpPr>
          <a:xfrm>
            <a:off x="5903912" y="1316037"/>
            <a:ext cx="2201862" cy="2047875"/>
            <a:chOff x="2993" y="919"/>
            <a:chExt cx="1387" cy="1290"/>
          </a:xfrm>
        </p:grpSpPr>
        <p:sp>
          <p:nvSpPr>
            <p:cNvPr id="571" name="Google Shape;571;p22"/>
            <p:cNvSpPr txBox="1"/>
            <p:nvPr/>
          </p:nvSpPr>
          <p:spPr>
            <a:xfrm>
              <a:off x="3280" y="919"/>
              <a:ext cx="1100" cy="129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2993" y="1062"/>
              <a:ext cx="861" cy="1051"/>
            </a:xfrm>
            <a:custGeom>
              <a:rect b="b" l="l" r="r" t="t"/>
              <a:pathLst>
                <a:path extrusionOk="0" h="813" w="861">
                  <a:moveTo>
                    <a:pt x="0" y="813"/>
                  </a:moveTo>
                  <a:lnTo>
                    <a:pt x="861" y="574"/>
                  </a:lnTo>
                  <a:lnTo>
                    <a:pt x="478" y="0"/>
                  </a:lnTo>
                  <a:lnTo>
                    <a:pt x="48" y="335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0033CC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573" name="Google Shape;573;p22"/>
            <p:cNvCxnSpPr/>
            <p:nvPr/>
          </p:nvCxnSpPr>
          <p:spPr>
            <a:xfrm rot="10800000">
              <a:off x="3461" y="1071"/>
              <a:ext cx="363" cy="702"/>
            </a:xfrm>
            <a:prstGeom prst="straightConnector1">
              <a:avLst/>
            </a:prstGeom>
            <a:noFill/>
            <a:ln cap="flat" cmpd="sng" w="38100">
              <a:solidFill>
                <a:srgbClr val="0033CC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574" name="Google Shape;574;p22"/>
            <p:cNvSpPr/>
            <p:nvPr/>
          </p:nvSpPr>
          <p:spPr>
            <a:xfrm>
              <a:off x="3799" y="1750"/>
              <a:ext cx="72" cy="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3412" y="1023"/>
              <a:ext cx="72" cy="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576" name="Google Shape;57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72" y="1628"/>
              <a:ext cx="223" cy="3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Google Shape;577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33" y="932"/>
              <a:ext cx="240" cy="3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8" name="Google Shape;578;p22"/>
          <p:cNvGrpSpPr/>
          <p:nvPr/>
        </p:nvGrpSpPr>
        <p:grpSpPr>
          <a:xfrm>
            <a:off x="1844675" y="3889375"/>
            <a:ext cx="2547937" cy="2163762"/>
            <a:chOff x="678" y="2305"/>
            <a:chExt cx="1605" cy="1363"/>
          </a:xfrm>
        </p:grpSpPr>
        <p:sp>
          <p:nvSpPr>
            <p:cNvPr id="579" name="Google Shape;579;p22"/>
            <p:cNvSpPr txBox="1"/>
            <p:nvPr/>
          </p:nvSpPr>
          <p:spPr>
            <a:xfrm>
              <a:off x="1183" y="2378"/>
              <a:ext cx="1100" cy="129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896" y="2521"/>
              <a:ext cx="861" cy="1051"/>
            </a:xfrm>
            <a:custGeom>
              <a:rect b="b" l="l" r="r" t="t"/>
              <a:pathLst>
                <a:path extrusionOk="0" h="813" w="861">
                  <a:moveTo>
                    <a:pt x="0" y="813"/>
                  </a:moveTo>
                  <a:lnTo>
                    <a:pt x="861" y="574"/>
                  </a:lnTo>
                  <a:lnTo>
                    <a:pt x="478" y="0"/>
                  </a:lnTo>
                  <a:lnTo>
                    <a:pt x="48" y="335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0033CC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581" name="Google Shape;581;p22"/>
            <p:cNvCxnSpPr/>
            <p:nvPr/>
          </p:nvCxnSpPr>
          <p:spPr>
            <a:xfrm flipH="1">
              <a:off x="945" y="2547"/>
              <a:ext cx="411" cy="387"/>
            </a:xfrm>
            <a:prstGeom prst="straightConnector1">
              <a:avLst/>
            </a:prstGeom>
            <a:noFill/>
            <a:ln cap="flat" cmpd="sng" w="38100">
              <a:solidFill>
                <a:srgbClr val="0033CC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582" name="Google Shape;582;p22"/>
            <p:cNvSpPr/>
            <p:nvPr/>
          </p:nvSpPr>
          <p:spPr>
            <a:xfrm>
              <a:off x="896" y="2910"/>
              <a:ext cx="72" cy="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1138" y="2692"/>
              <a:ext cx="72" cy="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1332" y="2499"/>
              <a:ext cx="72" cy="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585" name="Google Shape;58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04" y="2305"/>
              <a:ext cx="223" cy="3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0" y="2475"/>
              <a:ext cx="223" cy="3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78" y="2716"/>
              <a:ext cx="240" cy="3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8" name="Google Shape;588;p22"/>
          <p:cNvGrpSpPr/>
          <p:nvPr/>
        </p:nvGrpSpPr>
        <p:grpSpPr>
          <a:xfrm>
            <a:off x="5484812" y="3929062"/>
            <a:ext cx="2582862" cy="2308225"/>
            <a:chOff x="3455" y="2475"/>
            <a:chExt cx="1627" cy="1454"/>
          </a:xfrm>
        </p:grpSpPr>
        <p:sp>
          <p:nvSpPr>
            <p:cNvPr id="589" name="Google Shape;589;p22"/>
            <p:cNvSpPr txBox="1"/>
            <p:nvPr/>
          </p:nvSpPr>
          <p:spPr>
            <a:xfrm>
              <a:off x="3982" y="2475"/>
              <a:ext cx="1100" cy="129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3695" y="2618"/>
              <a:ext cx="861" cy="1051"/>
            </a:xfrm>
            <a:custGeom>
              <a:rect b="b" l="l" r="r" t="t"/>
              <a:pathLst>
                <a:path extrusionOk="0" h="813" w="861">
                  <a:moveTo>
                    <a:pt x="0" y="813"/>
                  </a:moveTo>
                  <a:lnTo>
                    <a:pt x="861" y="574"/>
                  </a:lnTo>
                  <a:lnTo>
                    <a:pt x="478" y="0"/>
                  </a:lnTo>
                  <a:lnTo>
                    <a:pt x="48" y="335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0033CC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591" name="Google Shape;591;p22"/>
            <p:cNvCxnSpPr/>
            <p:nvPr/>
          </p:nvCxnSpPr>
          <p:spPr>
            <a:xfrm flipH="1">
              <a:off x="3695" y="3063"/>
              <a:ext cx="48" cy="581"/>
            </a:xfrm>
            <a:prstGeom prst="straightConnector1">
              <a:avLst/>
            </a:prstGeom>
            <a:noFill/>
            <a:ln cap="flat" cmpd="sng" w="38100">
              <a:solidFill>
                <a:srgbClr val="0033CC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592" name="Google Shape;592;p22"/>
            <p:cNvSpPr/>
            <p:nvPr/>
          </p:nvSpPr>
          <p:spPr>
            <a:xfrm flipH="1" rot="10800000">
              <a:off x="3647" y="3620"/>
              <a:ext cx="72" cy="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 flipH="1" rot="10800000">
              <a:off x="3696" y="3039"/>
              <a:ext cx="72" cy="7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594" name="Google Shape;59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55" y="2862"/>
              <a:ext cx="223" cy="3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5" name="Google Shape;595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73" y="3620"/>
              <a:ext cx="240" cy="3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6" name="Google Shape;596;p22"/>
          <p:cNvGrpSpPr/>
          <p:nvPr/>
        </p:nvGrpSpPr>
        <p:grpSpPr>
          <a:xfrm>
            <a:off x="692150" y="1547812"/>
            <a:ext cx="1536700" cy="798512"/>
            <a:chOff x="388" y="1168"/>
            <a:chExt cx="968" cy="503"/>
          </a:xfrm>
        </p:grpSpPr>
        <p:sp>
          <p:nvSpPr>
            <p:cNvPr id="597" name="Google Shape;597;p22"/>
            <p:cNvSpPr txBox="1"/>
            <p:nvPr/>
          </p:nvSpPr>
          <p:spPr>
            <a:xfrm>
              <a:off x="388" y="1168"/>
              <a:ext cx="363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</a:t>
              </a:r>
              <a:endParaRPr/>
            </a:p>
          </p:txBody>
        </p:sp>
        <p:cxnSp>
          <p:nvCxnSpPr>
            <p:cNvPr id="598" name="Google Shape;598;p22"/>
            <p:cNvCxnSpPr/>
            <p:nvPr/>
          </p:nvCxnSpPr>
          <p:spPr>
            <a:xfrm>
              <a:off x="775" y="1289"/>
              <a:ext cx="24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599" name="Google Shape;599;p22"/>
            <p:cNvSpPr txBox="1"/>
            <p:nvPr/>
          </p:nvSpPr>
          <p:spPr>
            <a:xfrm>
              <a:off x="993" y="1168"/>
              <a:ext cx="363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</a:t>
              </a:r>
              <a:endParaRPr/>
            </a:p>
          </p:txBody>
        </p:sp>
        <p:pic>
          <p:nvPicPr>
            <p:cNvPr id="600" name="Google Shape;600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6" y="1362"/>
              <a:ext cx="223" cy="3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" name="Google Shape;601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66" y="1362"/>
              <a:ext cx="240" cy="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Google Shape;602;p22"/>
            <p:cNvSpPr txBox="1"/>
            <p:nvPr/>
          </p:nvSpPr>
          <p:spPr>
            <a:xfrm>
              <a:off x="388" y="1410"/>
              <a:ext cx="629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output:</a:t>
              </a:r>
              <a:endParaRPr/>
            </a:p>
          </p:txBody>
        </p:sp>
      </p:grpSp>
      <p:grpSp>
        <p:nvGrpSpPr>
          <p:cNvPr id="603" name="Google Shape;603;p22"/>
          <p:cNvGrpSpPr/>
          <p:nvPr/>
        </p:nvGrpSpPr>
        <p:grpSpPr>
          <a:xfrm>
            <a:off x="4610100" y="1508125"/>
            <a:ext cx="1344612" cy="798512"/>
            <a:chOff x="2952" y="1047"/>
            <a:chExt cx="847" cy="503"/>
          </a:xfrm>
        </p:grpSpPr>
        <p:sp>
          <p:nvSpPr>
            <p:cNvPr id="604" name="Google Shape;604;p22"/>
            <p:cNvSpPr txBox="1"/>
            <p:nvPr/>
          </p:nvSpPr>
          <p:spPr>
            <a:xfrm>
              <a:off x="2952" y="1047"/>
              <a:ext cx="363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</a:t>
              </a:r>
              <a:endParaRPr/>
            </a:p>
          </p:txBody>
        </p:sp>
        <p:cxnSp>
          <p:nvCxnSpPr>
            <p:cNvPr id="605" name="Google Shape;605;p22"/>
            <p:cNvCxnSpPr/>
            <p:nvPr/>
          </p:nvCxnSpPr>
          <p:spPr>
            <a:xfrm>
              <a:off x="3243" y="1168"/>
              <a:ext cx="24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606" name="Google Shape;606;p22"/>
            <p:cNvSpPr txBox="1"/>
            <p:nvPr/>
          </p:nvSpPr>
          <p:spPr>
            <a:xfrm>
              <a:off x="3436" y="1047"/>
              <a:ext cx="363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</a:t>
              </a:r>
              <a:endParaRPr/>
            </a:p>
          </p:txBody>
        </p:sp>
        <p:pic>
          <p:nvPicPr>
            <p:cNvPr id="607" name="Google Shape;607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11" y="1241"/>
              <a:ext cx="240" cy="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Google Shape;608;p22"/>
            <p:cNvSpPr txBox="1"/>
            <p:nvPr/>
          </p:nvSpPr>
          <p:spPr>
            <a:xfrm>
              <a:off x="2977" y="1300"/>
              <a:ext cx="629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output:</a:t>
              </a:r>
              <a:endParaRPr/>
            </a:p>
          </p:txBody>
        </p:sp>
      </p:grpSp>
      <p:grpSp>
        <p:nvGrpSpPr>
          <p:cNvPr id="609" name="Google Shape;609;p22"/>
          <p:cNvGrpSpPr/>
          <p:nvPr/>
        </p:nvGrpSpPr>
        <p:grpSpPr>
          <a:xfrm>
            <a:off x="769937" y="5080000"/>
            <a:ext cx="1344612" cy="798512"/>
            <a:chOff x="485" y="3200"/>
            <a:chExt cx="847" cy="503"/>
          </a:xfrm>
        </p:grpSpPr>
        <p:sp>
          <p:nvSpPr>
            <p:cNvPr id="610" name="Google Shape;610;p22"/>
            <p:cNvSpPr txBox="1"/>
            <p:nvPr/>
          </p:nvSpPr>
          <p:spPr>
            <a:xfrm>
              <a:off x="485" y="3200"/>
              <a:ext cx="363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</a:t>
              </a:r>
              <a:endParaRPr/>
            </a:p>
          </p:txBody>
        </p:sp>
        <p:cxnSp>
          <p:nvCxnSpPr>
            <p:cNvPr id="611" name="Google Shape;611;p22"/>
            <p:cNvCxnSpPr/>
            <p:nvPr/>
          </p:nvCxnSpPr>
          <p:spPr>
            <a:xfrm>
              <a:off x="775" y="3321"/>
              <a:ext cx="24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612" name="Google Shape;612;p22"/>
            <p:cNvSpPr txBox="1"/>
            <p:nvPr/>
          </p:nvSpPr>
          <p:spPr>
            <a:xfrm>
              <a:off x="969" y="3200"/>
              <a:ext cx="363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</a:t>
              </a:r>
              <a:endParaRPr/>
            </a:p>
          </p:txBody>
        </p:sp>
        <p:pic>
          <p:nvPicPr>
            <p:cNvPr id="613" name="Google Shape;613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0" y="3394"/>
              <a:ext cx="223" cy="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4" name="Google Shape;614;p22"/>
            <p:cNvSpPr txBox="1"/>
            <p:nvPr/>
          </p:nvSpPr>
          <p:spPr>
            <a:xfrm>
              <a:off x="509" y="3442"/>
              <a:ext cx="629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output:</a:t>
              </a:r>
              <a:endParaRPr/>
            </a:p>
          </p:txBody>
        </p:sp>
      </p:grpSp>
      <p:grpSp>
        <p:nvGrpSpPr>
          <p:cNvPr id="615" name="Google Shape;615;p22"/>
          <p:cNvGrpSpPr/>
          <p:nvPr/>
        </p:nvGrpSpPr>
        <p:grpSpPr>
          <a:xfrm>
            <a:off x="4648200" y="3792537"/>
            <a:ext cx="1498600" cy="722312"/>
            <a:chOff x="2928" y="2257"/>
            <a:chExt cx="944" cy="455"/>
          </a:xfrm>
        </p:grpSpPr>
        <p:sp>
          <p:nvSpPr>
            <p:cNvPr id="616" name="Google Shape;616;p22"/>
            <p:cNvSpPr txBox="1"/>
            <p:nvPr/>
          </p:nvSpPr>
          <p:spPr>
            <a:xfrm>
              <a:off x="2928" y="2257"/>
              <a:ext cx="363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</a:t>
              </a:r>
              <a:endParaRPr/>
            </a:p>
          </p:txBody>
        </p:sp>
        <p:cxnSp>
          <p:nvCxnSpPr>
            <p:cNvPr id="617" name="Google Shape;617;p22"/>
            <p:cNvCxnSpPr/>
            <p:nvPr/>
          </p:nvCxnSpPr>
          <p:spPr>
            <a:xfrm>
              <a:off x="3267" y="2378"/>
              <a:ext cx="24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618" name="Google Shape;618;p22"/>
            <p:cNvSpPr txBox="1"/>
            <p:nvPr/>
          </p:nvSpPr>
          <p:spPr>
            <a:xfrm>
              <a:off x="3485" y="2257"/>
              <a:ext cx="363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</a:t>
              </a:r>
              <a:endParaRPr/>
            </a:p>
          </p:txBody>
        </p:sp>
        <p:sp>
          <p:nvSpPr>
            <p:cNvPr id="619" name="Google Shape;619;p22"/>
            <p:cNvSpPr txBox="1"/>
            <p:nvPr/>
          </p:nvSpPr>
          <p:spPr>
            <a:xfrm>
              <a:off x="2928" y="2499"/>
              <a:ext cx="944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output: none</a:t>
              </a:r>
              <a:endParaRPr/>
            </a:p>
          </p:txBody>
        </p:sp>
      </p:grpSp>
      <p:sp>
        <p:nvSpPr>
          <p:cNvPr id="620" name="Google Shape;620;p22"/>
          <p:cNvSpPr txBox="1"/>
          <p:nvPr/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Sutherland-Hodgman Polygon Clipping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Char char="•"/>
            </a:pPr>
            <a:r>
              <a:rPr b="0" i="1" lang="en-US" sz="2400" u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What happens to a triangle during clipping?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Possible outcomes</a:t>
            </a:r>
            <a:r>
              <a:rPr b="0" i="0" lang="en-US" sz="2400" u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</p:txBody>
      </p:sp>
      <p:grpSp>
        <p:nvGrpSpPr>
          <p:cNvPr id="197" name="Google Shape;197;p3"/>
          <p:cNvGrpSpPr/>
          <p:nvPr/>
        </p:nvGrpSpPr>
        <p:grpSpPr>
          <a:xfrm>
            <a:off x="304800" y="2925762"/>
            <a:ext cx="2438400" cy="1524000"/>
            <a:chOff x="192" y="1728"/>
            <a:chExt cx="1536" cy="960"/>
          </a:xfrm>
        </p:grpSpPr>
        <p:sp>
          <p:nvSpPr>
            <p:cNvPr id="198" name="Google Shape;198;p3"/>
            <p:cNvSpPr txBox="1"/>
            <p:nvPr/>
          </p:nvSpPr>
          <p:spPr>
            <a:xfrm>
              <a:off x="528" y="1728"/>
              <a:ext cx="1200" cy="96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92" y="1872"/>
              <a:ext cx="1248" cy="672"/>
            </a:xfrm>
            <a:custGeom>
              <a:rect b="b" l="l" r="r" t="t"/>
              <a:pathLst>
                <a:path extrusionOk="0" h="672" w="1248">
                  <a:moveTo>
                    <a:pt x="144" y="0"/>
                  </a:moveTo>
                  <a:lnTo>
                    <a:pt x="1248" y="336"/>
                  </a:lnTo>
                  <a:lnTo>
                    <a:pt x="0" y="672"/>
                  </a:lnTo>
                  <a:lnTo>
                    <a:pt x="144" y="0"/>
                  </a:lnTo>
                  <a:close/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00" name="Google Shape;200;p3"/>
          <p:cNvSpPr txBox="1"/>
          <p:nvPr/>
        </p:nvSpPr>
        <p:spPr>
          <a:xfrm>
            <a:off x="762000" y="4632325"/>
            <a:ext cx="21859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Triangle🡪triangle</a:t>
            </a:r>
            <a:endParaRPr/>
          </a:p>
        </p:txBody>
      </p:sp>
      <p:sp>
        <p:nvSpPr>
          <p:cNvPr id="201" name="Google Shape;201;p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Why Is Clipping Hard?</a:t>
            </a: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841375" y="3251200"/>
            <a:ext cx="1444625" cy="828675"/>
          </a:xfrm>
          <a:custGeom>
            <a:rect b="b" l="l" r="r" t="t"/>
            <a:pathLst>
              <a:path extrusionOk="0" h="522" w="910">
                <a:moveTo>
                  <a:pt x="0" y="0"/>
                </a:moveTo>
                <a:lnTo>
                  <a:pt x="910" y="275"/>
                </a:lnTo>
                <a:lnTo>
                  <a:pt x="0" y="52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03" name="Google Shape;203;p3"/>
          <p:cNvGrpSpPr/>
          <p:nvPr/>
        </p:nvGrpSpPr>
        <p:grpSpPr>
          <a:xfrm>
            <a:off x="3200400" y="2697162"/>
            <a:ext cx="2286000" cy="1752600"/>
            <a:chOff x="2064" y="1584"/>
            <a:chExt cx="1440" cy="1104"/>
          </a:xfrm>
        </p:grpSpPr>
        <p:sp>
          <p:nvSpPr>
            <p:cNvPr id="204" name="Google Shape;204;p3"/>
            <p:cNvSpPr txBox="1"/>
            <p:nvPr/>
          </p:nvSpPr>
          <p:spPr>
            <a:xfrm>
              <a:off x="2304" y="1728"/>
              <a:ext cx="1200" cy="96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064" y="1584"/>
              <a:ext cx="1248" cy="672"/>
            </a:xfrm>
            <a:custGeom>
              <a:rect b="b" l="l" r="r" t="t"/>
              <a:pathLst>
                <a:path extrusionOk="0" h="672" w="1248">
                  <a:moveTo>
                    <a:pt x="144" y="0"/>
                  </a:moveTo>
                  <a:lnTo>
                    <a:pt x="1248" y="336"/>
                  </a:lnTo>
                  <a:lnTo>
                    <a:pt x="0" y="672"/>
                  </a:lnTo>
                  <a:lnTo>
                    <a:pt x="144" y="0"/>
                  </a:lnTo>
                  <a:close/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06" name="Google Shape;206;p3"/>
          <p:cNvSpPr txBox="1"/>
          <p:nvPr/>
        </p:nvSpPr>
        <p:spPr>
          <a:xfrm>
            <a:off x="3581400" y="4602162"/>
            <a:ext cx="1917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Triangle🡪quad</a:t>
            </a:r>
            <a:endParaRPr/>
          </a:p>
        </p:txBody>
      </p:sp>
      <p:grpSp>
        <p:nvGrpSpPr>
          <p:cNvPr id="207" name="Google Shape;207;p3"/>
          <p:cNvGrpSpPr/>
          <p:nvPr/>
        </p:nvGrpSpPr>
        <p:grpSpPr>
          <a:xfrm>
            <a:off x="6248400" y="2697162"/>
            <a:ext cx="2438400" cy="1752600"/>
            <a:chOff x="4128" y="1584"/>
            <a:chExt cx="1536" cy="1104"/>
          </a:xfrm>
        </p:grpSpPr>
        <p:sp>
          <p:nvSpPr>
            <p:cNvPr id="208" name="Google Shape;208;p3"/>
            <p:cNvSpPr txBox="1"/>
            <p:nvPr/>
          </p:nvSpPr>
          <p:spPr>
            <a:xfrm>
              <a:off x="4128" y="1728"/>
              <a:ext cx="1200" cy="96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416" y="1584"/>
              <a:ext cx="1248" cy="672"/>
            </a:xfrm>
            <a:custGeom>
              <a:rect b="b" l="l" r="r" t="t"/>
              <a:pathLst>
                <a:path extrusionOk="0" h="672" w="1248">
                  <a:moveTo>
                    <a:pt x="144" y="0"/>
                  </a:moveTo>
                  <a:lnTo>
                    <a:pt x="1248" y="336"/>
                  </a:lnTo>
                  <a:lnTo>
                    <a:pt x="0" y="672"/>
                  </a:lnTo>
                  <a:lnTo>
                    <a:pt x="144" y="0"/>
                  </a:lnTo>
                  <a:close/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10" name="Google Shape;210;p3"/>
          <p:cNvSpPr txBox="1"/>
          <p:nvPr/>
        </p:nvSpPr>
        <p:spPr>
          <a:xfrm>
            <a:off x="6172200" y="4632325"/>
            <a:ext cx="20018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Triangle🡪5-gon</a:t>
            </a:r>
            <a:endParaRPr/>
          </a:p>
        </p:txBody>
      </p:sp>
      <p:sp>
        <p:nvSpPr>
          <p:cNvPr id="211" name="Google Shape;211;p3"/>
          <p:cNvSpPr/>
          <p:nvPr/>
        </p:nvSpPr>
        <p:spPr>
          <a:xfrm>
            <a:off x="3581400" y="2916237"/>
            <a:ext cx="1600200" cy="739775"/>
          </a:xfrm>
          <a:custGeom>
            <a:rect b="b" l="l" r="r" t="t"/>
            <a:pathLst>
              <a:path extrusionOk="0" h="466" w="1008">
                <a:moveTo>
                  <a:pt x="361" y="0"/>
                </a:moveTo>
                <a:lnTo>
                  <a:pt x="1008" y="198"/>
                </a:lnTo>
                <a:lnTo>
                  <a:pt x="0" y="466"/>
                </a:lnTo>
                <a:lnTo>
                  <a:pt x="0" y="2"/>
                </a:lnTo>
                <a:lnTo>
                  <a:pt x="361" y="0"/>
                </a:lnTo>
                <a:close/>
              </a:path>
            </a:pathLst>
          </a:custGeom>
          <a:noFill/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6705600" y="2913062"/>
            <a:ext cx="1447800" cy="850900"/>
          </a:xfrm>
          <a:custGeom>
            <a:rect b="b" l="l" r="r" t="t"/>
            <a:pathLst>
              <a:path extrusionOk="0" h="536" w="912">
                <a:moveTo>
                  <a:pt x="112" y="4"/>
                </a:moveTo>
                <a:lnTo>
                  <a:pt x="588" y="0"/>
                </a:lnTo>
                <a:lnTo>
                  <a:pt x="912" y="100"/>
                </a:lnTo>
                <a:lnTo>
                  <a:pt x="912" y="292"/>
                </a:lnTo>
                <a:lnTo>
                  <a:pt x="0" y="536"/>
                </a:lnTo>
                <a:lnTo>
                  <a:pt x="112" y="4"/>
                </a:lnTo>
                <a:close/>
              </a:path>
            </a:pathLst>
          </a:custGeom>
          <a:noFill/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457200" y="5105400"/>
            <a:ext cx="7696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1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How many sides can a clipped triangle have?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5" name="Google Shape;625;p23"/>
          <p:cNvCxnSpPr/>
          <p:nvPr/>
        </p:nvCxnSpPr>
        <p:spPr>
          <a:xfrm>
            <a:off x="3443287" y="2247900"/>
            <a:ext cx="14287" cy="231457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26" name="Google Shape;626;p23"/>
          <p:cNvGrpSpPr/>
          <p:nvPr/>
        </p:nvGrpSpPr>
        <p:grpSpPr>
          <a:xfrm>
            <a:off x="1935162" y="2665412"/>
            <a:ext cx="3711575" cy="2049462"/>
            <a:chOff x="1211" y="391"/>
            <a:chExt cx="2338" cy="1291"/>
          </a:xfrm>
        </p:grpSpPr>
        <p:sp>
          <p:nvSpPr>
            <p:cNvPr id="627" name="Google Shape;627;p23"/>
            <p:cNvSpPr txBox="1"/>
            <p:nvPr/>
          </p:nvSpPr>
          <p:spPr>
            <a:xfrm>
              <a:off x="2163" y="391"/>
              <a:ext cx="1386" cy="765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 rot="240000">
              <a:off x="1494" y="535"/>
              <a:ext cx="1673" cy="1004"/>
            </a:xfrm>
            <a:custGeom>
              <a:rect b="b" l="l" r="r" t="t"/>
              <a:pathLst>
                <a:path extrusionOk="0" h="909" w="1673">
                  <a:moveTo>
                    <a:pt x="1434" y="909"/>
                  </a:moveTo>
                  <a:lnTo>
                    <a:pt x="1673" y="0"/>
                  </a:lnTo>
                  <a:lnTo>
                    <a:pt x="0" y="526"/>
                  </a:lnTo>
                  <a:lnTo>
                    <a:pt x="1434" y="909"/>
                  </a:lnTo>
                  <a:close/>
                </a:path>
              </a:pathLst>
            </a:custGeom>
            <a:noFill/>
            <a:ln cap="flat" cmpd="sng" w="28575">
              <a:solidFill>
                <a:srgbClr val="00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9" name="Google Shape;629;p23"/>
            <p:cNvSpPr txBox="1"/>
            <p:nvPr/>
          </p:nvSpPr>
          <p:spPr>
            <a:xfrm>
              <a:off x="2928" y="1470"/>
              <a:ext cx="19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  <p:sp>
          <p:nvSpPr>
            <p:cNvPr id="630" name="Google Shape;630;p23"/>
            <p:cNvSpPr txBox="1"/>
            <p:nvPr/>
          </p:nvSpPr>
          <p:spPr>
            <a:xfrm>
              <a:off x="3049" y="1174"/>
              <a:ext cx="26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1’</a:t>
              </a:r>
              <a:endParaRPr/>
            </a:p>
          </p:txBody>
        </p:sp>
        <p:sp>
          <p:nvSpPr>
            <p:cNvPr id="631" name="Google Shape;631;p23"/>
            <p:cNvSpPr txBox="1"/>
            <p:nvPr/>
          </p:nvSpPr>
          <p:spPr>
            <a:xfrm>
              <a:off x="3220" y="487"/>
              <a:ext cx="19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  <p:sp>
          <p:nvSpPr>
            <p:cNvPr id="632" name="Google Shape;632;p23"/>
            <p:cNvSpPr txBox="1"/>
            <p:nvPr/>
          </p:nvSpPr>
          <p:spPr>
            <a:xfrm>
              <a:off x="1867" y="684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2’</a:t>
              </a:r>
              <a:endParaRPr/>
            </a:p>
          </p:txBody>
        </p:sp>
        <p:sp>
          <p:nvSpPr>
            <p:cNvPr id="633" name="Google Shape;633;p23"/>
            <p:cNvSpPr txBox="1"/>
            <p:nvPr/>
          </p:nvSpPr>
          <p:spPr>
            <a:xfrm>
              <a:off x="2154" y="902"/>
              <a:ext cx="28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r>
                <a:rPr b="1" i="0" lang="en-US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”</a:t>
              </a:r>
              <a:endParaRPr/>
            </a:p>
          </p:txBody>
        </p:sp>
        <p:sp>
          <p:nvSpPr>
            <p:cNvPr id="634" name="Google Shape;634;p23"/>
            <p:cNvSpPr txBox="1"/>
            <p:nvPr/>
          </p:nvSpPr>
          <p:spPr>
            <a:xfrm>
              <a:off x="1211" y="950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/>
            </a:p>
          </p:txBody>
        </p:sp>
        <p:sp>
          <p:nvSpPr>
            <p:cNvPr id="635" name="Google Shape;635;p23"/>
            <p:cNvSpPr txBox="1"/>
            <p:nvPr/>
          </p:nvSpPr>
          <p:spPr>
            <a:xfrm>
              <a:off x="1912" y="1289"/>
              <a:ext cx="2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3’</a:t>
              </a: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2131" y="1117"/>
              <a:ext cx="72" cy="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2106" y="829"/>
              <a:ext cx="72" cy="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001" y="1120"/>
              <a:ext cx="72" cy="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2130" y="1265"/>
              <a:ext cx="72" cy="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1453" y="999"/>
              <a:ext cx="72" cy="7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3170" y="563"/>
              <a:ext cx="72" cy="7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832" y="1531"/>
              <a:ext cx="72" cy="7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cxnSp>
        <p:nvCxnSpPr>
          <p:cNvPr id="643" name="Google Shape;643;p23"/>
          <p:cNvCxnSpPr/>
          <p:nvPr/>
        </p:nvCxnSpPr>
        <p:spPr>
          <a:xfrm>
            <a:off x="5632450" y="2247900"/>
            <a:ext cx="14287" cy="231457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4" name="Google Shape;644;p23"/>
          <p:cNvCxnSpPr/>
          <p:nvPr/>
        </p:nvCxnSpPr>
        <p:spPr>
          <a:xfrm rot="-5400000">
            <a:off x="4598193" y="2326481"/>
            <a:ext cx="14287" cy="30829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5" name="Google Shape;645;p23"/>
          <p:cNvCxnSpPr/>
          <p:nvPr/>
        </p:nvCxnSpPr>
        <p:spPr>
          <a:xfrm rot="-5400000">
            <a:off x="4607718" y="1121568"/>
            <a:ext cx="14287" cy="30829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6" name="Google Shape;646;p23"/>
          <p:cNvSpPr/>
          <p:nvPr/>
        </p:nvSpPr>
        <p:spPr>
          <a:xfrm>
            <a:off x="3419475" y="2976562"/>
            <a:ext cx="1690687" cy="903287"/>
          </a:xfrm>
          <a:custGeom>
            <a:rect b="b" l="l" r="r" t="t"/>
            <a:pathLst>
              <a:path extrusionOk="0" h="544" w="1016">
                <a:moveTo>
                  <a:pt x="0" y="544"/>
                </a:moveTo>
                <a:lnTo>
                  <a:pt x="834" y="544"/>
                </a:lnTo>
                <a:lnTo>
                  <a:pt x="1016" y="0"/>
                </a:lnTo>
                <a:lnTo>
                  <a:pt x="0" y="254"/>
                </a:lnTo>
                <a:lnTo>
                  <a:pt x="0" y="544"/>
                </a:lnTo>
                <a:close/>
              </a:path>
            </a:pathLst>
          </a:custGeom>
          <a:solidFill>
            <a:srgbClr val="0033CC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7" name="Google Shape;647;p23"/>
          <p:cNvSpPr txBox="1"/>
          <p:nvPr/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Sutherland-Hodgman Polygon Clipping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4"/>
          <p:cNvSpPr txBox="1"/>
          <p:nvPr/>
        </p:nvSpPr>
        <p:spPr>
          <a:xfrm>
            <a:off x="1384300" y="3121025"/>
            <a:ext cx="1612900" cy="1152525"/>
          </a:xfrm>
          <a:prstGeom prst="rect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653" name="Google Shape;653;p24"/>
          <p:cNvGraphicFramePr/>
          <p:nvPr/>
        </p:nvGraphicFramePr>
        <p:xfrm>
          <a:off x="625475" y="274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{A0CB01A9-F6FA-43D9-8294-B2341E93CB59}</a:tableStyleId>
              </a:tblPr>
              <a:tblGrid>
                <a:gridCol w="773100"/>
                <a:gridCol w="1579550"/>
                <a:gridCol w="1897050"/>
                <a:gridCol w="1898650"/>
                <a:gridCol w="1820850"/>
              </a:tblGrid>
              <a:tr h="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Clipper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 Clipper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Bottom Clipper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 Clipper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[1,2]: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(in-in)&gt;{2}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[2,3]: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(in-out)&gt;{2’}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[2,2’]:(in-in)&gt;{2’}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[3,1]: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(out-in)&gt;{3’,1}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[2’,3’]:(in-in)&gt;{3’}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[2’,3’]:(in-out)&gt;{2”}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[3’,1]:(in-in)&gt;{1}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[3’,1]:(out-out)&gt;{}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[1,2]:(in-in)&gt;{2}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[1,2]:(out-in)&gt;{1’,2}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[2”,1’]:(in-in)&gt;1’}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[2,2’]:(in-in)&gt;{2’}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[1’,2]:(in-in)&gt;{2}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[2,2’]:(in-in)&gt;{2’}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[2’,2”]:(in-in)&gt;{2”}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4" name="Google Shape;654;p24"/>
          <p:cNvSpPr txBox="1"/>
          <p:nvPr/>
        </p:nvSpPr>
        <p:spPr>
          <a:xfrm>
            <a:off x="2997200" y="3543300"/>
            <a:ext cx="1882775" cy="1498600"/>
          </a:xfrm>
          <a:prstGeom prst="rect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5" name="Google Shape;655;p24"/>
          <p:cNvSpPr txBox="1"/>
          <p:nvPr/>
        </p:nvSpPr>
        <p:spPr>
          <a:xfrm>
            <a:off x="4879975" y="3889375"/>
            <a:ext cx="1919287" cy="1536700"/>
          </a:xfrm>
          <a:prstGeom prst="rect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6" name="Google Shape;656;p24"/>
          <p:cNvSpPr txBox="1"/>
          <p:nvPr/>
        </p:nvSpPr>
        <p:spPr>
          <a:xfrm>
            <a:off x="6761162" y="4657725"/>
            <a:ext cx="1843087" cy="1498600"/>
          </a:xfrm>
          <a:prstGeom prst="rect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657" name="Google Shape;657;p24"/>
          <p:cNvGrpSpPr/>
          <p:nvPr/>
        </p:nvGrpSpPr>
        <p:grpSpPr>
          <a:xfrm>
            <a:off x="2500312" y="714375"/>
            <a:ext cx="3656012" cy="1927225"/>
            <a:chOff x="1935163" y="203200"/>
            <a:chExt cx="4221162" cy="2438400"/>
          </a:xfrm>
        </p:grpSpPr>
        <p:cxnSp>
          <p:nvCxnSpPr>
            <p:cNvPr id="658" name="Google Shape;658;p24"/>
            <p:cNvCxnSpPr/>
            <p:nvPr/>
          </p:nvCxnSpPr>
          <p:spPr>
            <a:xfrm>
              <a:off x="3443288" y="203200"/>
              <a:ext cx="14287" cy="2314575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659" name="Google Shape;659;p24"/>
            <p:cNvGrpSpPr/>
            <p:nvPr/>
          </p:nvGrpSpPr>
          <p:grpSpPr>
            <a:xfrm>
              <a:off x="1935163" y="620713"/>
              <a:ext cx="3711575" cy="2020887"/>
              <a:chOff x="1211" y="391"/>
              <a:chExt cx="2338" cy="1273"/>
            </a:xfrm>
          </p:grpSpPr>
          <p:sp>
            <p:nvSpPr>
              <p:cNvPr id="660" name="Google Shape;660;p24"/>
              <p:cNvSpPr txBox="1"/>
              <p:nvPr/>
            </p:nvSpPr>
            <p:spPr>
              <a:xfrm>
                <a:off x="2163" y="391"/>
                <a:ext cx="1386" cy="765"/>
              </a:xfrm>
              <a:prstGeom prst="rect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61" name="Google Shape;661;p24"/>
              <p:cNvSpPr/>
              <p:nvPr/>
            </p:nvSpPr>
            <p:spPr>
              <a:xfrm rot="240000">
                <a:off x="1494" y="535"/>
                <a:ext cx="1673" cy="1004"/>
              </a:xfrm>
              <a:custGeom>
                <a:rect b="b" l="l" r="r" t="t"/>
                <a:pathLst>
                  <a:path extrusionOk="0" h="909" w="1673">
                    <a:moveTo>
                      <a:pt x="1434" y="909"/>
                    </a:moveTo>
                    <a:lnTo>
                      <a:pt x="1673" y="0"/>
                    </a:lnTo>
                    <a:lnTo>
                      <a:pt x="0" y="526"/>
                    </a:lnTo>
                    <a:lnTo>
                      <a:pt x="1434" y="909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rgbClr val="0033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62" name="Google Shape;662;p24"/>
              <p:cNvSpPr txBox="1"/>
              <p:nvPr/>
            </p:nvSpPr>
            <p:spPr>
              <a:xfrm>
                <a:off x="2928" y="1470"/>
                <a:ext cx="192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entury Gothic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/>
              </a:p>
            </p:txBody>
          </p:sp>
          <p:sp>
            <p:nvSpPr>
              <p:cNvPr id="663" name="Google Shape;663;p24"/>
              <p:cNvSpPr txBox="1"/>
              <p:nvPr/>
            </p:nvSpPr>
            <p:spPr>
              <a:xfrm>
                <a:off x="3049" y="1174"/>
                <a:ext cx="266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entury Gothic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1’</a:t>
                </a:r>
                <a:endParaRPr/>
              </a:p>
            </p:txBody>
          </p:sp>
          <p:sp>
            <p:nvSpPr>
              <p:cNvPr id="664" name="Google Shape;664;p24"/>
              <p:cNvSpPr txBox="1"/>
              <p:nvPr/>
            </p:nvSpPr>
            <p:spPr>
              <a:xfrm>
                <a:off x="3220" y="487"/>
                <a:ext cx="192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entury Gothic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/>
              </a:p>
            </p:txBody>
          </p:sp>
          <p:sp>
            <p:nvSpPr>
              <p:cNvPr id="665" name="Google Shape;665;p24"/>
              <p:cNvSpPr txBox="1"/>
              <p:nvPr/>
            </p:nvSpPr>
            <p:spPr>
              <a:xfrm>
                <a:off x="1867" y="684"/>
                <a:ext cx="287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entury Gothic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2’</a:t>
                </a:r>
                <a:endParaRPr/>
              </a:p>
            </p:txBody>
          </p:sp>
          <p:sp>
            <p:nvSpPr>
              <p:cNvPr id="666" name="Google Shape;666;p24"/>
              <p:cNvSpPr txBox="1"/>
              <p:nvPr/>
            </p:nvSpPr>
            <p:spPr>
              <a:xfrm>
                <a:off x="2154" y="902"/>
                <a:ext cx="287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entury Gothic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2”</a:t>
                </a:r>
                <a:endParaRPr/>
              </a:p>
            </p:txBody>
          </p:sp>
          <p:sp>
            <p:nvSpPr>
              <p:cNvPr id="667" name="Google Shape;667;p24"/>
              <p:cNvSpPr txBox="1"/>
              <p:nvPr/>
            </p:nvSpPr>
            <p:spPr>
              <a:xfrm>
                <a:off x="1211" y="950"/>
                <a:ext cx="287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entury Gothic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/>
              </a:p>
            </p:txBody>
          </p:sp>
          <p:sp>
            <p:nvSpPr>
              <p:cNvPr id="668" name="Google Shape;668;p24"/>
              <p:cNvSpPr txBox="1"/>
              <p:nvPr/>
            </p:nvSpPr>
            <p:spPr>
              <a:xfrm>
                <a:off x="1912" y="1289"/>
                <a:ext cx="287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entury Gothic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3’</a:t>
                </a:r>
                <a:endParaRPr/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2131" y="1117"/>
                <a:ext cx="72" cy="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2106" y="829"/>
                <a:ext cx="72" cy="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3001" y="1120"/>
                <a:ext cx="72" cy="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2130" y="1265"/>
                <a:ext cx="72" cy="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1453" y="999"/>
                <a:ext cx="72" cy="75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3170" y="563"/>
                <a:ext cx="72" cy="75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5" name="Google Shape;675;p24"/>
              <p:cNvSpPr/>
              <p:nvPr/>
            </p:nvSpPr>
            <p:spPr>
              <a:xfrm>
                <a:off x="2832" y="1531"/>
                <a:ext cx="72" cy="75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cxnSp>
          <p:nvCxnSpPr>
            <p:cNvPr id="676" name="Google Shape;676;p24"/>
            <p:cNvCxnSpPr/>
            <p:nvPr/>
          </p:nvCxnSpPr>
          <p:spPr>
            <a:xfrm>
              <a:off x="5632450" y="203200"/>
              <a:ext cx="14288" cy="2314575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7" name="Google Shape;677;p24"/>
            <p:cNvCxnSpPr/>
            <p:nvPr/>
          </p:nvCxnSpPr>
          <p:spPr>
            <a:xfrm rot="-5400000">
              <a:off x="4598193" y="281781"/>
              <a:ext cx="14288" cy="3082925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8" name="Google Shape;678;p24"/>
            <p:cNvCxnSpPr/>
            <p:nvPr/>
          </p:nvCxnSpPr>
          <p:spPr>
            <a:xfrm rot="-5400000">
              <a:off x="4607719" y="-923131"/>
              <a:ext cx="14287" cy="3082925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9" name="Google Shape;679;p24"/>
            <p:cNvSpPr/>
            <p:nvPr/>
          </p:nvSpPr>
          <p:spPr>
            <a:xfrm>
              <a:off x="3419475" y="931863"/>
              <a:ext cx="1690688" cy="903287"/>
            </a:xfrm>
            <a:custGeom>
              <a:rect b="b" l="l" r="r" t="t"/>
              <a:pathLst>
                <a:path extrusionOk="0" h="544" w="1016">
                  <a:moveTo>
                    <a:pt x="0" y="544"/>
                  </a:moveTo>
                  <a:lnTo>
                    <a:pt x="834" y="544"/>
                  </a:lnTo>
                  <a:lnTo>
                    <a:pt x="1016" y="0"/>
                  </a:lnTo>
                  <a:lnTo>
                    <a:pt x="0" y="254"/>
                  </a:lnTo>
                  <a:lnTo>
                    <a:pt x="0" y="544"/>
                  </a:lnTo>
                  <a:close/>
                </a:path>
              </a:pathLst>
            </a:custGeom>
            <a:solidFill>
              <a:srgbClr val="0033CC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80" name="Google Shape;680;p24"/>
          <p:cNvSpPr txBox="1"/>
          <p:nvPr/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7ae02a5662_0_10"/>
          <p:cNvSpPr txBox="1"/>
          <p:nvPr>
            <p:ph type="title"/>
          </p:nvPr>
        </p:nvSpPr>
        <p:spPr>
          <a:xfrm>
            <a:off x="533400" y="161925"/>
            <a:ext cx="8018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lang="en-US"/>
              <a:t>Worked Out Example</a:t>
            </a:r>
            <a:endParaRPr/>
          </a:p>
        </p:txBody>
      </p:sp>
      <p:sp>
        <p:nvSpPr>
          <p:cNvPr id="686" name="Google Shape;686;g7ae02a5662_0_10"/>
          <p:cNvSpPr txBox="1"/>
          <p:nvPr>
            <p:ph idx="1" type="body"/>
          </p:nvPr>
        </p:nvSpPr>
        <p:spPr>
          <a:xfrm>
            <a:off x="559650" y="1644575"/>
            <a:ext cx="80247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lang="en-US"/>
              <a:t>https://www.youtube.com/watch?v=E27uacJIcwQ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5"/>
          <p:cNvSpPr txBox="1"/>
          <p:nvPr>
            <p:ph type="ctrTitle"/>
          </p:nvPr>
        </p:nvSpPr>
        <p:spPr>
          <a:xfrm>
            <a:off x="0" y="2514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667"/>
              </a:buClr>
              <a:buSzPts val="5500"/>
              <a:buFont typeface="Georgia"/>
              <a:buNone/>
            </a:pPr>
            <a:r>
              <a:rPr b="0" i="0" lang="en-US" sz="5500" u="none">
                <a:solidFill>
                  <a:srgbClr val="053667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really tough case: </a:t>
            </a:r>
            <a:endParaRPr/>
          </a:p>
        </p:txBody>
      </p:sp>
      <p:sp>
        <p:nvSpPr>
          <p:cNvPr id="219" name="Google Shape;219;p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Why Is Clipping Hard?</a:t>
            </a:r>
            <a:endParaRPr/>
          </a:p>
        </p:txBody>
      </p:sp>
      <p:sp>
        <p:nvSpPr>
          <p:cNvPr id="220" name="Google Shape;220;p4"/>
          <p:cNvSpPr/>
          <p:nvPr/>
        </p:nvSpPr>
        <p:spPr>
          <a:xfrm>
            <a:off x="2438400" y="2362200"/>
            <a:ext cx="2590800" cy="2362200"/>
          </a:xfrm>
          <a:custGeom>
            <a:rect b="b" l="l" r="r" t="t"/>
            <a:pathLst>
              <a:path extrusionOk="0" h="1488" w="1632">
                <a:moveTo>
                  <a:pt x="912" y="1392"/>
                </a:moveTo>
                <a:lnTo>
                  <a:pt x="912" y="1008"/>
                </a:lnTo>
                <a:lnTo>
                  <a:pt x="576" y="1056"/>
                </a:lnTo>
                <a:lnTo>
                  <a:pt x="576" y="1296"/>
                </a:lnTo>
                <a:lnTo>
                  <a:pt x="336" y="1200"/>
                </a:lnTo>
                <a:lnTo>
                  <a:pt x="336" y="240"/>
                </a:lnTo>
                <a:lnTo>
                  <a:pt x="1248" y="240"/>
                </a:lnTo>
                <a:lnTo>
                  <a:pt x="1632" y="576"/>
                </a:lnTo>
                <a:lnTo>
                  <a:pt x="1632" y="0"/>
                </a:lnTo>
                <a:lnTo>
                  <a:pt x="0" y="0"/>
                </a:lnTo>
                <a:lnTo>
                  <a:pt x="0" y="1488"/>
                </a:lnTo>
                <a:lnTo>
                  <a:pt x="912" y="1392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p4"/>
          <p:cNvSpPr txBox="1"/>
          <p:nvPr/>
        </p:nvSpPr>
        <p:spPr>
          <a:xfrm>
            <a:off x="3581400" y="2971800"/>
            <a:ext cx="1905000" cy="1524000"/>
          </a:xfrm>
          <a:prstGeom prst="rect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really tough case: </a:t>
            </a:r>
            <a:endParaRPr/>
          </a:p>
        </p:txBody>
      </p:sp>
      <p:sp>
        <p:nvSpPr>
          <p:cNvPr id="227" name="Google Shape;227;p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Why Is Clipping Hard?</a:t>
            </a: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2438400" y="2362200"/>
            <a:ext cx="2590800" cy="2362200"/>
          </a:xfrm>
          <a:custGeom>
            <a:rect b="b" l="l" r="r" t="t"/>
            <a:pathLst>
              <a:path extrusionOk="0" h="1488" w="1632">
                <a:moveTo>
                  <a:pt x="912" y="1392"/>
                </a:moveTo>
                <a:lnTo>
                  <a:pt x="912" y="1008"/>
                </a:lnTo>
                <a:lnTo>
                  <a:pt x="576" y="1056"/>
                </a:lnTo>
                <a:lnTo>
                  <a:pt x="576" y="1296"/>
                </a:lnTo>
                <a:lnTo>
                  <a:pt x="336" y="1200"/>
                </a:lnTo>
                <a:lnTo>
                  <a:pt x="336" y="240"/>
                </a:lnTo>
                <a:lnTo>
                  <a:pt x="1248" y="240"/>
                </a:lnTo>
                <a:lnTo>
                  <a:pt x="1632" y="576"/>
                </a:lnTo>
                <a:lnTo>
                  <a:pt x="1632" y="0"/>
                </a:lnTo>
                <a:lnTo>
                  <a:pt x="0" y="0"/>
                </a:lnTo>
                <a:lnTo>
                  <a:pt x="0" y="1488"/>
                </a:lnTo>
                <a:lnTo>
                  <a:pt x="912" y="1392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5"/>
          <p:cNvSpPr txBox="1"/>
          <p:nvPr/>
        </p:nvSpPr>
        <p:spPr>
          <a:xfrm>
            <a:off x="3581400" y="2925762"/>
            <a:ext cx="1905000" cy="1524000"/>
          </a:xfrm>
          <a:prstGeom prst="rect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3581400" y="3962400"/>
            <a:ext cx="304800" cy="495300"/>
          </a:xfrm>
          <a:custGeom>
            <a:rect b="b" l="l" r="r" t="t"/>
            <a:pathLst>
              <a:path extrusionOk="0" h="312" w="192">
                <a:moveTo>
                  <a:pt x="192" y="312"/>
                </a:moveTo>
                <a:lnTo>
                  <a:pt x="192" y="0"/>
                </a:lnTo>
                <a:lnTo>
                  <a:pt x="0" y="24"/>
                </a:lnTo>
                <a:lnTo>
                  <a:pt x="0" y="304"/>
                </a:lnTo>
                <a:lnTo>
                  <a:pt x="192" y="312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4597400" y="2895600"/>
            <a:ext cx="431800" cy="381000"/>
          </a:xfrm>
          <a:custGeom>
            <a:rect b="b" l="l" r="r" t="t"/>
            <a:pathLst>
              <a:path extrusionOk="0" h="240" w="272">
                <a:moveTo>
                  <a:pt x="0" y="8"/>
                </a:moveTo>
                <a:lnTo>
                  <a:pt x="272" y="240"/>
                </a:lnTo>
                <a:lnTo>
                  <a:pt x="272" y="0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2438400" y="5165725"/>
            <a:ext cx="43037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concave polygon🡪multiple polygons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Sutherland-Hodgman Clipping</a:t>
            </a:r>
            <a:endParaRPr/>
          </a:p>
        </p:txBody>
      </p:sp>
      <p:sp>
        <p:nvSpPr>
          <p:cNvPr id="238" name="Google Shape;238;p6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idea: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each edge of the viewport individually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Clip the polygon against the edge equation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doing all planes, the polygon is fully clipped</a:t>
            </a:r>
            <a:endParaRPr/>
          </a:p>
        </p:txBody>
      </p:sp>
      <p:sp>
        <p:nvSpPr>
          <p:cNvPr id="239" name="Google Shape;239;p6"/>
          <p:cNvSpPr txBox="1"/>
          <p:nvPr/>
        </p:nvSpPr>
        <p:spPr>
          <a:xfrm>
            <a:off x="3581400" y="4114800"/>
            <a:ext cx="2057400" cy="1676400"/>
          </a:xfrm>
          <a:prstGeom prst="rect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3200400" y="3657600"/>
            <a:ext cx="2819400" cy="2514600"/>
          </a:xfrm>
          <a:custGeom>
            <a:rect b="b" l="l" r="r" t="t"/>
            <a:pathLst>
              <a:path extrusionOk="0" h="1584" w="1776">
                <a:moveTo>
                  <a:pt x="1776" y="0"/>
                </a:moveTo>
                <a:lnTo>
                  <a:pt x="0" y="816"/>
                </a:lnTo>
                <a:lnTo>
                  <a:pt x="1296" y="1584"/>
                </a:lnTo>
                <a:lnTo>
                  <a:pt x="1728" y="912"/>
                </a:lnTo>
                <a:lnTo>
                  <a:pt x="1200" y="768"/>
                </a:lnTo>
                <a:lnTo>
                  <a:pt x="1632" y="432"/>
                </a:lnTo>
                <a:lnTo>
                  <a:pt x="1776" y="0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Sutherland-Hodgman Clipping</a:t>
            </a:r>
            <a:endParaRPr/>
          </a:p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idea: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each edge of the viewport individually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Clip the polygon against the edge equation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doing all planes, the polygon is fully clipped</a:t>
            </a:r>
            <a:endParaRPr/>
          </a:p>
        </p:txBody>
      </p:sp>
      <p:sp>
        <p:nvSpPr>
          <p:cNvPr id="247" name="Google Shape;247;p7"/>
          <p:cNvSpPr txBox="1"/>
          <p:nvPr/>
        </p:nvSpPr>
        <p:spPr>
          <a:xfrm>
            <a:off x="3581400" y="4114800"/>
            <a:ext cx="2057400" cy="1676400"/>
          </a:xfrm>
          <a:prstGeom prst="rect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7"/>
          <p:cNvSpPr/>
          <p:nvPr/>
        </p:nvSpPr>
        <p:spPr>
          <a:xfrm>
            <a:off x="3200400" y="3657600"/>
            <a:ext cx="2819400" cy="2514600"/>
          </a:xfrm>
          <a:custGeom>
            <a:rect b="b" l="l" r="r" t="t"/>
            <a:pathLst>
              <a:path extrusionOk="0" h="1584" w="1776">
                <a:moveTo>
                  <a:pt x="1776" y="0"/>
                </a:moveTo>
                <a:lnTo>
                  <a:pt x="0" y="816"/>
                </a:lnTo>
                <a:lnTo>
                  <a:pt x="1296" y="1584"/>
                </a:lnTo>
                <a:lnTo>
                  <a:pt x="1728" y="912"/>
                </a:lnTo>
                <a:lnTo>
                  <a:pt x="1200" y="768"/>
                </a:lnTo>
                <a:lnTo>
                  <a:pt x="1632" y="432"/>
                </a:lnTo>
                <a:lnTo>
                  <a:pt x="1776" y="0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9" name="Google Shape;249;p7"/>
          <p:cNvCxnSpPr/>
          <p:nvPr/>
        </p:nvCxnSpPr>
        <p:spPr>
          <a:xfrm rot="10800000">
            <a:off x="5638800" y="3352800"/>
            <a:ext cx="0" cy="32004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Sutherland-Hodgman Clipping</a:t>
            </a:r>
            <a:endParaRPr/>
          </a:p>
        </p:txBody>
      </p:sp>
      <p:sp>
        <p:nvSpPr>
          <p:cNvPr id="255" name="Google Shape;255;p8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idea: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each edge of the viewport individually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Clip the polygon against the edge equation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doing all planes, the polygon is fully clipped</a:t>
            </a:r>
            <a:endParaRPr/>
          </a:p>
        </p:txBody>
      </p:sp>
      <p:sp>
        <p:nvSpPr>
          <p:cNvPr id="256" name="Google Shape;256;p8"/>
          <p:cNvSpPr txBox="1"/>
          <p:nvPr/>
        </p:nvSpPr>
        <p:spPr>
          <a:xfrm>
            <a:off x="3581400" y="4114800"/>
            <a:ext cx="2057400" cy="1676400"/>
          </a:xfrm>
          <a:prstGeom prst="rect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7" name="Google Shape;257;p8"/>
          <p:cNvCxnSpPr/>
          <p:nvPr/>
        </p:nvCxnSpPr>
        <p:spPr>
          <a:xfrm rot="10800000">
            <a:off x="5638800" y="3352800"/>
            <a:ext cx="0" cy="32004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8" name="Google Shape;258;p8"/>
          <p:cNvSpPr/>
          <p:nvPr/>
        </p:nvSpPr>
        <p:spPr>
          <a:xfrm>
            <a:off x="3200400" y="3835400"/>
            <a:ext cx="2425700" cy="2336800"/>
          </a:xfrm>
          <a:custGeom>
            <a:rect b="b" l="l" r="r" t="t"/>
            <a:pathLst>
              <a:path extrusionOk="0" h="1472" w="1528">
                <a:moveTo>
                  <a:pt x="1528" y="0"/>
                </a:moveTo>
                <a:lnTo>
                  <a:pt x="0" y="704"/>
                </a:lnTo>
                <a:lnTo>
                  <a:pt x="1296" y="1472"/>
                </a:lnTo>
                <a:lnTo>
                  <a:pt x="1528" y="1104"/>
                </a:lnTo>
                <a:lnTo>
                  <a:pt x="1528" y="752"/>
                </a:lnTo>
                <a:lnTo>
                  <a:pt x="1200" y="656"/>
                </a:lnTo>
                <a:lnTo>
                  <a:pt x="1528" y="416"/>
                </a:lnTo>
                <a:lnTo>
                  <a:pt x="1528" y="0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Sutherland-Hodgman Clipping</a:t>
            </a:r>
            <a:endParaRPr/>
          </a:p>
        </p:txBody>
      </p:sp>
      <p:sp>
        <p:nvSpPr>
          <p:cNvPr id="264" name="Google Shape;264;p9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idea: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each edge of the viewport individually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Clip the polygon against the edge equation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doing all planes, the polygon is fully clipped</a:t>
            </a:r>
            <a:endParaRPr/>
          </a:p>
        </p:txBody>
      </p:sp>
      <p:sp>
        <p:nvSpPr>
          <p:cNvPr id="265" name="Google Shape;265;p9"/>
          <p:cNvSpPr txBox="1"/>
          <p:nvPr/>
        </p:nvSpPr>
        <p:spPr>
          <a:xfrm>
            <a:off x="3581400" y="4114800"/>
            <a:ext cx="2057400" cy="1676400"/>
          </a:xfrm>
          <a:prstGeom prst="rect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3200400" y="3835400"/>
            <a:ext cx="2425700" cy="2336800"/>
          </a:xfrm>
          <a:custGeom>
            <a:rect b="b" l="l" r="r" t="t"/>
            <a:pathLst>
              <a:path extrusionOk="0" h="1472" w="1528">
                <a:moveTo>
                  <a:pt x="1528" y="0"/>
                </a:moveTo>
                <a:lnTo>
                  <a:pt x="0" y="704"/>
                </a:lnTo>
                <a:lnTo>
                  <a:pt x="1296" y="1472"/>
                </a:lnTo>
                <a:lnTo>
                  <a:pt x="1528" y="1104"/>
                </a:lnTo>
                <a:lnTo>
                  <a:pt x="1528" y="752"/>
                </a:lnTo>
                <a:lnTo>
                  <a:pt x="1200" y="656"/>
                </a:lnTo>
                <a:lnTo>
                  <a:pt x="1528" y="416"/>
                </a:lnTo>
                <a:lnTo>
                  <a:pt x="1528" y="0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7" name="Google Shape;267;p9"/>
          <p:cNvCxnSpPr/>
          <p:nvPr/>
        </p:nvCxnSpPr>
        <p:spPr>
          <a:xfrm>
            <a:off x="2895600" y="5791200"/>
            <a:ext cx="3505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081">
  <a:themeElements>
    <a:clrScheme name="B0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081">
  <a:themeElements>
    <a:clrScheme name="B0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2003-07-30T02:53:17Z</dcterms:created>
  <dc:creator>ADP Department</dc:creator>
</cp:coreProperties>
</file>