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Arimo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hR7KDRB8LXohh/VfkDcvEV95G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mo-bold.fntdata"/><Relationship Id="rId30" Type="http://schemas.openxmlformats.org/officeDocument/2006/relationships/font" Target="fonts/Arimo-regular.fntdata"/><Relationship Id="rId11" Type="http://schemas.openxmlformats.org/officeDocument/2006/relationships/slide" Target="slides/slide5.xml"/><Relationship Id="rId33" Type="http://schemas.openxmlformats.org/officeDocument/2006/relationships/font" Target="fonts/Arimo-boldItalic.fntdata"/><Relationship Id="rId10" Type="http://schemas.openxmlformats.org/officeDocument/2006/relationships/slide" Target="slides/slide4.xml"/><Relationship Id="rId32" Type="http://schemas.openxmlformats.org/officeDocument/2006/relationships/font" Target="fonts/Arimo-italic.fntdata"/><Relationship Id="rId13" Type="http://schemas.openxmlformats.org/officeDocument/2006/relationships/slide" Target="slides/slide7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6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05366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6" name="Google Shape;96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7" name="Google Shape;97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8" name="Google Shape;98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9" name="Google Shape;99;p3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105" name="Google Shape;105;p38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106" name="Google Shape;106;p3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  <p:sp>
        <p:nvSpPr>
          <p:cNvPr id="112" name="Google Shape;112;p3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621213" y="10668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4621213" y="36195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 rot="5400000">
            <a:off x="4626769" y="2088356"/>
            <a:ext cx="5857875" cy="200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 rot="5400000">
            <a:off x="538163" y="157163"/>
            <a:ext cx="585787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 rot="5400000">
            <a:off x="2069306" y="-469106"/>
            <a:ext cx="4953000" cy="80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9pPr>
          </a:lstStyle>
          <a:p/>
        </p:txBody>
      </p:sp>
      <p:sp>
        <p:nvSpPr>
          <p:cNvPr id="80" name="Google Shape;80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" id="10" name="Google Shape;1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-1" id="22" name="Google Shape;22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_1.jpg" id="28" name="Google Shape;2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8187" y="6072187"/>
            <a:ext cx="785812" cy="78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6"/>
          <p:cNvSpPr txBox="1"/>
          <p:nvPr/>
        </p:nvSpPr>
        <p:spPr>
          <a:xfrm>
            <a:off x="2286000" y="6581775"/>
            <a:ext cx="51371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Md. Manowarul Islam, Dept. of CSE, Jagannath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png"/><Relationship Id="rId7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40.pn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4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4.vml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5" Type="http://schemas.openxmlformats.org/officeDocument/2006/relationships/image" Target="../media/image24.png"/><Relationship Id="rId6" Type="http://schemas.openxmlformats.org/officeDocument/2006/relationships/image" Target="../media/image33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5.vml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41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6.vml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6.bin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png"/><Relationship Id="rId7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88"/>
            <a:ext cx="3702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3851275" y="1693862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CSE- 4105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Lecture- 14</a:t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Mid Point Ellipse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Symmetry Considerations</a:t>
            </a:r>
            <a:endParaRPr/>
          </a:p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714375" y="1071562"/>
            <a:ext cx="396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divide the quadrant into two region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Find the point at which the curve has a slope -1.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Complex.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32" name="Google Shape;232;p10"/>
          <p:cNvGraphicFramePr/>
          <p:nvPr/>
        </p:nvGraphicFramePr>
        <p:xfrm>
          <a:off x="5048250" y="1143000"/>
          <a:ext cx="3810000" cy="2827337"/>
        </p:xfrm>
        <a:graphic>
          <a:graphicData uri="http://schemas.openxmlformats.org/presentationml/2006/ole">
            <mc:AlternateContent>
              <mc:Choice Requires="v">
                <p:oleObj r:id="rId4" imgH="2827337" imgW="3810000" progId="Visio.Drawing.5" spid="_x0000_s1">
                  <p:embed/>
                </p:oleObj>
              </mc:Choice>
              <mc:Fallback>
                <p:oleObj r:id="rId5" imgH="2827337" imgW="3810000" progId="Visio.Drawing.5">
                  <p:embed/>
                  <p:pic>
                    <p:nvPicPr>
                      <p:cNvPr id="232" name="Google Shape;232;p10"/>
                      <p:cNvPicPr preferRelativeResize="0"/>
                      <p:nvPr>
                        <p:ph idx="2" type="clipArt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048250" y="1143000"/>
                        <a:ext cx="3810000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" name="Google Shape;233;p10"/>
          <p:cNvSpPr txBox="1"/>
          <p:nvPr/>
        </p:nvSpPr>
        <p:spPr>
          <a:xfrm>
            <a:off x="4419600" y="4572000"/>
            <a:ext cx="396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Ellipse-Generating Algorithms</a:t>
            </a:r>
            <a:endParaRPr/>
          </a:p>
        </p:txBody>
      </p:sp>
      <p:pic>
        <p:nvPicPr>
          <p:cNvPr descr="C:\Users\User\Desktop\20150225_130059.jpg" id="235" name="Google Shape;23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0187" y="3570287"/>
            <a:ext cx="6643687" cy="29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0"/>
          <p:cNvSpPr/>
          <p:nvPr/>
        </p:nvSpPr>
        <p:spPr>
          <a:xfrm>
            <a:off x="2286000" y="3714750"/>
            <a:ext cx="1214437" cy="121443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000500" y="4786312"/>
            <a:ext cx="1214437" cy="121443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Scan converting ellipses</a:t>
            </a:r>
            <a:endParaRPr/>
          </a:p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>
            <a:off x="533400" y="1066800"/>
            <a:ext cx="8024812" cy="114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vector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perpendicular to the tangent to the curve at point P(x,y) is called gradient.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Differentiate the equation.</a:t>
            </a:r>
            <a:endParaRPr/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2286000"/>
            <a:ext cx="5186362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312" y="3929062"/>
            <a:ext cx="4921250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esktop\20150225_130059.jpg" id="246" name="Google Shape;246;p11"/>
          <p:cNvPicPr preferRelativeResize="0"/>
          <p:nvPr/>
        </p:nvPicPr>
        <p:blipFill rotWithShape="1">
          <a:blip r:embed="rId5">
            <a:alphaModFix/>
          </a:blip>
          <a:srcRect b="19499" l="0" r="40859" t="0"/>
          <a:stretch/>
        </p:blipFill>
        <p:spPr>
          <a:xfrm>
            <a:off x="5572125" y="3214687"/>
            <a:ext cx="3214687" cy="193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11"/>
          <p:cNvCxnSpPr/>
          <p:nvPr/>
        </p:nvCxnSpPr>
        <p:spPr>
          <a:xfrm rot="-5400000">
            <a:off x="7858125" y="3643312"/>
            <a:ext cx="571500" cy="57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Scan converting ellipses</a:t>
            </a:r>
            <a:endParaRPr/>
          </a:p>
        </p:txBody>
      </p:sp>
      <p:sp>
        <p:nvSpPr>
          <p:cNvPr id="253" name="Google Shape;253;p12"/>
          <p:cNvSpPr txBox="1"/>
          <p:nvPr>
            <p:ph idx="1" type="body"/>
          </p:nvPr>
        </p:nvSpPr>
        <p:spPr>
          <a:xfrm>
            <a:off x="533400" y="4214812"/>
            <a:ext cx="8024812" cy="180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point occurs when the gradient vector </a:t>
            </a:r>
            <a:r>
              <a:rPr b="0" i="0" lang="en-US" sz="1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has a slop 1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b="0" i="0" lang="en-US" sz="1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 and j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component of the gradient is equal magnitude then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region 1: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j component of the gradient is larger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region 2: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i component of the gradient is larger</a:t>
            </a:r>
            <a:endParaRPr/>
          </a:p>
        </p:txBody>
      </p:sp>
      <p:pic>
        <p:nvPicPr>
          <p:cNvPr descr="C:\Users\User\Desktop\20150225_130059.jpg"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2" y="1071562"/>
            <a:ext cx="6643687" cy="29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Scan converting ellipses</a:t>
            </a:r>
            <a:endParaRPr/>
          </a:p>
        </p:txBody>
      </p:sp>
      <p:sp>
        <p:nvSpPr>
          <p:cNvPr id="260" name="Google Shape;260;p13"/>
          <p:cNvSpPr txBox="1"/>
          <p:nvPr>
            <p:ph idx="1" type="body"/>
          </p:nvPr>
        </p:nvSpPr>
        <p:spPr>
          <a:xfrm>
            <a:off x="533400" y="4214812"/>
            <a:ext cx="8024812" cy="180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point occurs when the gradient vector </a:t>
            </a:r>
            <a:r>
              <a:rPr b="0" i="0" lang="en-US" sz="1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has a slop 1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b="0" i="0" lang="en-US" sz="1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 and j </a:t>
            </a: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component of the gradient is equal magnitude then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region 1: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j component of the gradient is larger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region 2: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i component of the gradient is larger</a:t>
            </a:r>
            <a:endParaRPr/>
          </a:p>
        </p:txBody>
      </p:sp>
      <p:pic>
        <p:nvPicPr>
          <p:cNvPr descr="C:\Users\User\Desktop\20150225_130059.jpg" id="261" name="Google Shape;261;p13"/>
          <p:cNvPicPr preferRelativeResize="0"/>
          <p:nvPr/>
        </p:nvPicPr>
        <p:blipFill rotWithShape="1">
          <a:blip r:embed="rId3">
            <a:alphaModFix/>
          </a:blip>
          <a:srcRect b="18750" l="0" r="39340" t="0"/>
          <a:stretch/>
        </p:blipFill>
        <p:spPr>
          <a:xfrm>
            <a:off x="428625" y="1214437"/>
            <a:ext cx="3643312" cy="215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13"/>
          <p:cNvGrpSpPr/>
          <p:nvPr/>
        </p:nvGrpSpPr>
        <p:grpSpPr>
          <a:xfrm>
            <a:off x="4251325" y="1785937"/>
            <a:ext cx="4197350" cy="1665287"/>
            <a:chOff x="4251314" y="1785926"/>
            <a:chExt cx="4196983" cy="1665292"/>
          </a:xfrm>
        </p:grpSpPr>
        <p:sp>
          <p:nvSpPr>
            <p:cNvPr id="263" name="Google Shape;263;p13"/>
            <p:cNvSpPr txBox="1"/>
            <p:nvPr/>
          </p:nvSpPr>
          <p:spPr>
            <a:xfrm>
              <a:off x="4251314" y="1785926"/>
              <a:ext cx="419698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 we switch from region 1 to region 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the next midpoint, </a:t>
              </a:r>
              <a:endParaRPr/>
            </a:p>
          </p:txBody>
        </p:sp>
        <p:pic>
          <p:nvPicPr>
            <p:cNvPr id="264" name="Google Shape;26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00562" y="2428868"/>
              <a:ext cx="3732213" cy="1022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4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5739" t="0"/>
          <a:stretch/>
        </p:blipFill>
        <p:spPr>
          <a:xfrm>
            <a:off x="5572125" y="1143000"/>
            <a:ext cx="3519487" cy="223361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524288"/>
            <a:headEnd len="sm" w="sm" type="none"/>
            <a:tailEnd len="sm" w="sm" type="none"/>
          </a:ln>
        </p:spPr>
      </p:pic>
      <p:sp>
        <p:nvSpPr>
          <p:cNvPr id="271" name="Google Shape;271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Making a Decision </a:t>
            </a:r>
            <a:endParaRPr/>
          </a:p>
        </p:txBody>
      </p:sp>
      <p:sp>
        <p:nvSpPr>
          <p:cNvPr id="272" name="Google Shape;272;p14"/>
          <p:cNvSpPr txBox="1"/>
          <p:nvPr>
            <p:ph idx="1" type="body"/>
          </p:nvPr>
        </p:nvSpPr>
        <p:spPr>
          <a:xfrm>
            <a:off x="285750" y="1285875"/>
            <a:ext cx="7000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Computing the decision variable D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eorgia"/>
              <a:buNone/>
            </a:pPr>
            <a:r>
              <a:t/>
            </a:r>
            <a:endParaRPr b="0" i="0" sz="6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 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then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below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arc, 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 the </a:t>
            </a:r>
            <a:r>
              <a:rPr b="0" i="1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pixel is closer to the line.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          then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above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arc, 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 the </a:t>
            </a:r>
            <a:r>
              <a:rPr b="0" i="1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pixel is closer to the line.</a:t>
            </a:r>
            <a:endParaRPr/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125" y="3057525"/>
            <a:ext cx="685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262" y="3857625"/>
            <a:ext cx="685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812" y="1928812"/>
            <a:ext cx="2787650" cy="94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Scan converting ellipses- region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64293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Computing the Increment-region 1</a:t>
            </a:r>
            <a:endParaRPr/>
          </a:p>
        </p:txBody>
      </p:sp>
      <p:pic>
        <p:nvPicPr>
          <p:cNvPr id="283" name="Google Shape;283;p15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525" y="1643062"/>
            <a:ext cx="3868737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 txBox="1"/>
          <p:nvPr/>
        </p:nvSpPr>
        <p:spPr>
          <a:xfrm>
            <a:off x="228600" y="1447800"/>
            <a:ext cx="111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case</a:t>
            </a:r>
            <a:endParaRPr/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12" y="1949450"/>
            <a:ext cx="4232275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3214687"/>
            <a:ext cx="4284662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137" y="4786312"/>
            <a:ext cx="33385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/>
        </p:nvSpPr>
        <p:spPr>
          <a:xfrm>
            <a:off x="428625" y="4429125"/>
            <a:ext cx="868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64293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Computing the Increment-region 1</a:t>
            </a:r>
            <a:endParaRPr/>
          </a:p>
        </p:txBody>
      </p:sp>
      <p:pic>
        <p:nvPicPr>
          <p:cNvPr id="295" name="Google Shape;295;p16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525" y="1643062"/>
            <a:ext cx="3868737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214312" y="1285875"/>
            <a:ext cx="13303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case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2000250"/>
            <a:ext cx="4179887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3214687"/>
            <a:ext cx="4284662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1562" y="4826000"/>
            <a:ext cx="52562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428625" y="4429125"/>
            <a:ext cx="868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Making a Decision 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285750" y="1285875"/>
            <a:ext cx="5786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Computing the decision variable D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eorgia"/>
              <a:buNone/>
            </a:pPr>
            <a:r>
              <a:t/>
            </a:r>
            <a:endParaRPr b="0" i="0" sz="6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then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left of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arc, 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 the </a:t>
            </a:r>
            <a:r>
              <a:rPr b="0" i="1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pixel is closer to the line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          then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right of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arc, 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 the </a:t>
            </a:r>
            <a:r>
              <a:rPr b="0" i="1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pixel is closer to the line.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6705600" y="6553200"/>
            <a:ext cx="22510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1994 Foley/VanDam/Finer/Huges/Phillips ICG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425" y="3013075"/>
            <a:ext cx="685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125" y="3771900"/>
            <a:ext cx="685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112" y="1928812"/>
            <a:ext cx="2813050" cy="9477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Scan converting ellipses- region 2</a:t>
            </a:r>
            <a:endParaRPr/>
          </a:p>
        </p:txBody>
      </p:sp>
      <p:graphicFrame>
        <p:nvGraphicFramePr>
          <p:cNvPr id="313" name="Google Shape;313;p17"/>
          <p:cNvGraphicFramePr/>
          <p:nvPr/>
        </p:nvGraphicFramePr>
        <p:xfrm>
          <a:off x="6072187" y="1357312"/>
          <a:ext cx="2816225" cy="3657600"/>
        </p:xfrm>
        <a:graphic>
          <a:graphicData uri="http://schemas.openxmlformats.org/presentationml/2006/ole">
            <mc:AlternateContent>
              <mc:Choice Requires="v">
                <p:oleObj r:id="rId7" imgH="3657600" imgW="2816225" progId="MSPhotoEd.3" spid="_x0000_s1">
                  <p:embed/>
                </p:oleObj>
              </mc:Choice>
              <mc:Fallback>
                <p:oleObj r:id="rId8" imgH="3657600" imgW="2816225" progId="MSPhotoEd.3">
                  <p:embed/>
                  <p:pic>
                    <p:nvPicPr>
                      <p:cNvPr id="313" name="Google Shape;313;p1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72187" y="1357312"/>
                        <a:ext cx="2816225" cy="3657600"/>
                      </a:xfrm>
                      <a:prstGeom prst="rect">
                        <a:avLst/>
                      </a:prstGeom>
                      <a:noFill/>
                      <a:ln cap="flat" cmpd="sng" w="28575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64293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Computing the Increment-region 1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228600" y="1447800"/>
            <a:ext cx="11255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case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12" y="1949450"/>
            <a:ext cx="4232275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3214687"/>
            <a:ext cx="4284662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8537" y="4786312"/>
            <a:ext cx="3286125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428625" y="4429125"/>
            <a:ext cx="868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So…</a:t>
            </a:r>
            <a:endParaRPr/>
          </a:p>
        </p:txBody>
      </p:sp>
      <p:graphicFrame>
        <p:nvGraphicFramePr>
          <p:cNvPr id="325" name="Google Shape;325;p18"/>
          <p:cNvGraphicFramePr/>
          <p:nvPr/>
        </p:nvGraphicFramePr>
        <p:xfrm>
          <a:off x="5643562" y="1714500"/>
          <a:ext cx="2816225" cy="3657600"/>
        </p:xfrm>
        <a:graphic>
          <a:graphicData uri="http://schemas.openxmlformats.org/presentationml/2006/ole">
            <mc:AlternateContent>
              <mc:Choice Requires="v">
                <p:oleObj r:id="rId7" imgH="3657600" imgW="2816225" progId="MSPhotoEd.3" spid="_x0000_s1">
                  <p:embed/>
                </p:oleObj>
              </mc:Choice>
              <mc:Fallback>
                <p:oleObj r:id="rId8" imgH="3657600" imgW="2816225" progId="MSPhotoEd.3">
                  <p:embed/>
                  <p:pic>
                    <p:nvPicPr>
                      <p:cNvPr id="325" name="Google Shape;325;p1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43562" y="1714500"/>
                        <a:ext cx="2816225" cy="3657600"/>
                      </a:xfrm>
                      <a:prstGeom prst="rect">
                        <a:avLst/>
                      </a:prstGeom>
                      <a:noFill/>
                      <a:ln cap="flat" cmpd="sng" w="28575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64293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Computing the Increment-region 1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228600" y="1447800"/>
            <a:ext cx="13303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case</a:t>
            </a:r>
            <a:endParaRPr/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212" y="1949450"/>
            <a:ext cx="4179887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3214687"/>
            <a:ext cx="4284662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975" y="4897437"/>
            <a:ext cx="4994275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428625" y="4429125"/>
            <a:ext cx="868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So…</a:t>
            </a:r>
            <a:endParaRPr/>
          </a:p>
        </p:txBody>
      </p:sp>
      <p:graphicFrame>
        <p:nvGraphicFramePr>
          <p:cNvPr id="337" name="Google Shape;337;p19"/>
          <p:cNvGraphicFramePr/>
          <p:nvPr/>
        </p:nvGraphicFramePr>
        <p:xfrm>
          <a:off x="5643562" y="1714500"/>
          <a:ext cx="2816225" cy="3657600"/>
        </p:xfrm>
        <a:graphic>
          <a:graphicData uri="http://schemas.openxmlformats.org/presentationml/2006/ole">
            <mc:AlternateContent>
              <mc:Choice Requires="v">
                <p:oleObj r:id="rId7" imgH="3657600" imgW="2816225" progId="MSPhotoEd.3" spid="_x0000_s1">
                  <p:embed/>
                </p:oleObj>
              </mc:Choice>
              <mc:Fallback>
                <p:oleObj r:id="rId8" imgH="3657600" imgW="2816225" progId="MSPhotoEd.3">
                  <p:embed/>
                  <p:pic>
                    <p:nvPicPr>
                      <p:cNvPr id="337" name="Google Shape;337;p1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43562" y="1714500"/>
                        <a:ext cx="2816225" cy="3657600"/>
                      </a:xfrm>
                      <a:prstGeom prst="rect">
                        <a:avLst/>
                      </a:prstGeom>
                      <a:noFill/>
                      <a:ln cap="flat" cmpd="sng" w="28575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Ellipse-Generating Algorithms</a:t>
            </a:r>
            <a:endParaRPr/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533400" y="1066800"/>
            <a:ext cx="802481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mathematics, 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ellipse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 curve on a plane surrounding two focal points such that the sum of the distances to the two focal points is constant for every point on the curve.</a:t>
            </a:r>
            <a:endParaRPr/>
          </a:p>
        </p:txBody>
      </p:sp>
      <p:pic>
        <p:nvPicPr>
          <p:cNvPr descr="http://www-history.mcs.st-and.ac.uk/Curvepics/Ellipse/Ellipse1.gif"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3071812"/>
            <a:ext cx="57150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/>
        </p:nvSpPr>
        <p:spPr>
          <a:xfrm>
            <a:off x="6715125" y="4643437"/>
            <a:ext cx="3952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2500312" y="4714875"/>
            <a:ext cx="49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4786312" y="5214937"/>
            <a:ext cx="49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-b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4786312" y="3929062"/>
            <a:ext cx="3952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Initial value-region 1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533400" y="1066800"/>
            <a:ext cx="80248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 value-let the ellipse started at (0,b)</a:t>
            </a:r>
            <a:endParaRPr/>
          </a:p>
        </p:txBody>
      </p:sp>
      <p:pic>
        <p:nvPicPr>
          <p:cNvPr id="344" name="Google Shape;3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1674812"/>
            <a:ext cx="5583237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Initial value-region 2</a:t>
            </a:r>
            <a:endParaRPr/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533400" y="1066800"/>
            <a:ext cx="80248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 value-</a:t>
            </a:r>
            <a:endParaRPr/>
          </a:p>
        </p:txBody>
      </p:sp>
      <p:pic>
        <p:nvPicPr>
          <p:cNvPr id="351" name="Google Shape;3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1857375"/>
            <a:ext cx="4284662" cy="10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 txBox="1"/>
          <p:nvPr/>
        </p:nvSpPr>
        <p:spPr>
          <a:xfrm>
            <a:off x="2000250" y="3527425"/>
            <a:ext cx="4429125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stop drawing in region 2 when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the pixel is equal to 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Algorithm</a:t>
            </a:r>
            <a:endParaRPr/>
          </a:p>
        </p:txBody>
      </p:sp>
      <p:sp>
        <p:nvSpPr>
          <p:cNvPr id="358" name="Google Shape;358;p22"/>
          <p:cNvSpPr txBox="1"/>
          <p:nvPr>
            <p:ph idx="1" type="body"/>
          </p:nvPr>
        </p:nvSpPr>
        <p:spPr>
          <a:xfrm>
            <a:off x="533400" y="1066800"/>
            <a:ext cx="80248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Book page number:114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667"/>
              </a:buClr>
              <a:buSzPts val="5500"/>
              <a:buFont typeface="Georgia"/>
              <a:buNone/>
            </a:pPr>
            <a:r>
              <a:rPr b="0" i="0" lang="en-US" sz="5500" u="none">
                <a:solidFill>
                  <a:srgbClr val="05366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Ellipse-Generating Algorithms</a:t>
            </a:r>
            <a:endParaRPr/>
          </a:p>
        </p:txBody>
      </p:sp>
      <p:pic>
        <p:nvPicPr>
          <p:cNvPr descr="http://upload.wikimedia.org/wikipedia/commons/6/6a/Ellipse_construction_-_parallelogram_method.gif"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37" y="1214437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Ellipse-Generating Algorithms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533400" y="1285875"/>
            <a:ext cx="8024812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D2919"/>
              </a:buClr>
              <a:buSzPts val="2400"/>
              <a:buFont typeface="Georgia"/>
              <a:buChar char="•"/>
            </a:pPr>
            <a:r>
              <a:rPr b="1" i="0" lang="en-US" sz="2400" u="sng" cap="none" strike="noStrike">
                <a:solidFill>
                  <a:srgbClr val="FD2919"/>
                </a:solidFill>
                <a:latin typeface="Georgia"/>
                <a:ea typeface="Georgia"/>
                <a:cs typeface="Georgia"/>
                <a:sym typeface="Georgia"/>
              </a:rPr>
              <a:t>Ellipse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A modified circle whose radius varies from a maximum value in one direction (major axis) to a minimum value in the perpendicular direction (minor axis).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⬥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sum of the two distances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between the fixed positions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(called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foci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ellipse) to any point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 the ellipse, is the same value, i.e.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3817FF"/>
              </a:buClr>
              <a:buSzPts val="2400"/>
              <a:buFont typeface="Georgia"/>
              <a:buNone/>
            </a:pPr>
            <a:r>
              <a:rPr b="1" i="1" lang="en-US" sz="24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		d</a:t>
            </a:r>
            <a:r>
              <a:rPr b="1" baseline="-25000" i="0" lang="en-US" sz="24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1" i="0" lang="en-US" sz="24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 + </a:t>
            </a:r>
            <a:r>
              <a:rPr b="1" i="1" lang="en-US" sz="24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1" baseline="-25000" i="0" lang="en-US" sz="24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1" i="0" lang="en-US" sz="24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 = constant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1" i="0" sz="2400" u="none">
              <a:solidFill>
                <a:srgbClr val="3817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4857750" y="3500437"/>
            <a:ext cx="3279775" cy="2357437"/>
            <a:chOff x="1156" y="981"/>
            <a:chExt cx="2433" cy="1723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1247" y="1661"/>
              <a:ext cx="1905" cy="680"/>
            </a:xfrm>
            <a:prstGeom prst="straightConnector1">
              <a:avLst/>
            </a:prstGeom>
            <a:noFill/>
            <a:ln cap="flat" cmpd="sng" w="12700">
              <a:solidFill>
                <a:srgbClr val="800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8" name="Google Shape;148;p4"/>
            <p:cNvSpPr/>
            <p:nvPr/>
          </p:nvSpPr>
          <p:spPr>
            <a:xfrm rot="1200000">
              <a:off x="1338" y="1570"/>
              <a:ext cx="1633" cy="817"/>
            </a:xfrm>
            <a:prstGeom prst="ellipse">
              <a:avLst/>
            </a:prstGeom>
            <a:solidFill>
              <a:schemeClr val="accent1">
                <a:alpha val="19607"/>
              </a:schemeClr>
            </a:solidFill>
            <a:ln cap="sq" cmpd="sng" w="25400">
              <a:solidFill>
                <a:srgbClr val="FD2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49" name="Google Shape;149;p4"/>
            <p:cNvCxnSpPr/>
            <p:nvPr/>
          </p:nvCxnSpPr>
          <p:spPr>
            <a:xfrm rot="10800000">
              <a:off x="1156" y="981"/>
              <a:ext cx="0" cy="1723"/>
            </a:xfrm>
            <a:prstGeom prst="straightConnector1">
              <a:avLst/>
            </a:prstGeom>
            <a:noFill/>
            <a:ln cap="sq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1156" y="2704"/>
              <a:ext cx="2178" cy="0"/>
            </a:xfrm>
            <a:prstGeom prst="straightConnector1">
              <a:avLst/>
            </a:prstGeom>
            <a:noFill/>
            <a:ln cap="sq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51" name="Google Shape;151;p4"/>
            <p:cNvSpPr txBox="1"/>
            <p:nvPr/>
          </p:nvSpPr>
          <p:spPr>
            <a:xfrm>
              <a:off x="2880" y="1797"/>
              <a:ext cx="7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400"/>
                <a:buFont typeface="Century Gothic"/>
                <a:buNone/>
              </a:pPr>
              <a:r>
                <a:rPr b="0" i="1" lang="en-US" sz="24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P=(x,y)</a:t>
              </a:r>
              <a:endParaRPr/>
            </a:p>
          </p:txBody>
        </p:sp>
        <p:cxnSp>
          <p:nvCxnSpPr>
            <p:cNvPr id="152" name="Google Shape;152;p4"/>
            <p:cNvCxnSpPr/>
            <p:nvPr/>
          </p:nvCxnSpPr>
          <p:spPr>
            <a:xfrm>
              <a:off x="1655" y="1797"/>
              <a:ext cx="127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 flipH="1">
              <a:off x="2626" y="2060"/>
              <a:ext cx="263" cy="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" name="Google Shape;154;p4"/>
            <p:cNvSpPr/>
            <p:nvPr/>
          </p:nvSpPr>
          <p:spPr>
            <a:xfrm>
              <a:off x="2562" y="2096"/>
              <a:ext cx="91" cy="91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37" y="1770"/>
              <a:ext cx="91" cy="91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853" y="2015"/>
              <a:ext cx="91" cy="91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525" y="1819"/>
              <a:ext cx="2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</a:t>
              </a:r>
              <a:r>
                <a:rPr b="0" baseline="-25000" i="0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2451" y="2142"/>
              <a:ext cx="2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</a:t>
              </a:r>
              <a:r>
                <a:rPr b="0" baseline="-25000" i="0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2154" y="1692"/>
              <a:ext cx="24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</a:t>
              </a:r>
              <a:r>
                <a:rPr b="0" baseline="-25000" i="0" lang="en-US" sz="18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2653" y="2042"/>
              <a:ext cx="24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</a:t>
              </a:r>
              <a:r>
                <a:rPr b="0" baseline="-25000" i="0" lang="en-US" sz="18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</p:grpSp>
      <p:sp>
        <p:nvSpPr>
          <p:cNvPr id="161" name="Google Shape;161;p4"/>
          <p:cNvSpPr txBox="1"/>
          <p:nvPr/>
        </p:nvSpPr>
        <p:spPr>
          <a:xfrm>
            <a:off x="1258887" y="5013325"/>
            <a:ext cx="7885112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1371600" y="115887"/>
            <a:ext cx="75438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 Properties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500062" y="1028700"/>
            <a:ext cx="864393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Expressing distances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terms of the focal coordinates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and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), we have: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9" name="Google Shape;16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1844675"/>
            <a:ext cx="6481762" cy="554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5"/>
          <p:cNvGrpSpPr/>
          <p:nvPr/>
        </p:nvGrpSpPr>
        <p:grpSpPr>
          <a:xfrm>
            <a:off x="2857500" y="2643187"/>
            <a:ext cx="3279775" cy="2357437"/>
            <a:chOff x="1156" y="981"/>
            <a:chExt cx="2433" cy="1723"/>
          </a:xfrm>
        </p:grpSpPr>
        <p:cxnSp>
          <p:nvCxnSpPr>
            <p:cNvPr id="171" name="Google Shape;171;p5"/>
            <p:cNvCxnSpPr/>
            <p:nvPr/>
          </p:nvCxnSpPr>
          <p:spPr>
            <a:xfrm>
              <a:off x="1247" y="1661"/>
              <a:ext cx="1905" cy="680"/>
            </a:xfrm>
            <a:prstGeom prst="straightConnector1">
              <a:avLst/>
            </a:prstGeom>
            <a:noFill/>
            <a:ln cap="flat" cmpd="sng" w="12700">
              <a:solidFill>
                <a:srgbClr val="800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2" name="Google Shape;172;p5"/>
            <p:cNvSpPr/>
            <p:nvPr/>
          </p:nvSpPr>
          <p:spPr>
            <a:xfrm rot="1200000">
              <a:off x="1338" y="1570"/>
              <a:ext cx="1633" cy="817"/>
            </a:xfrm>
            <a:prstGeom prst="ellipse">
              <a:avLst/>
            </a:prstGeom>
            <a:solidFill>
              <a:schemeClr val="accent1">
                <a:alpha val="19607"/>
              </a:schemeClr>
            </a:solidFill>
            <a:ln cap="sq" cmpd="sng" w="25400">
              <a:solidFill>
                <a:srgbClr val="FD2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3" name="Google Shape;173;p5"/>
            <p:cNvCxnSpPr/>
            <p:nvPr/>
          </p:nvCxnSpPr>
          <p:spPr>
            <a:xfrm rot="10800000">
              <a:off x="1156" y="981"/>
              <a:ext cx="0" cy="1723"/>
            </a:xfrm>
            <a:prstGeom prst="straightConnector1">
              <a:avLst/>
            </a:prstGeom>
            <a:noFill/>
            <a:ln cap="sq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1156" y="2704"/>
              <a:ext cx="2178" cy="0"/>
            </a:xfrm>
            <a:prstGeom prst="straightConnector1">
              <a:avLst/>
            </a:prstGeom>
            <a:noFill/>
            <a:ln cap="sq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75" name="Google Shape;175;p5"/>
            <p:cNvSpPr txBox="1"/>
            <p:nvPr/>
          </p:nvSpPr>
          <p:spPr>
            <a:xfrm>
              <a:off x="2880" y="1797"/>
              <a:ext cx="7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400"/>
                <a:buFont typeface="Century Gothic"/>
                <a:buNone/>
              </a:pPr>
              <a:r>
                <a:rPr b="0" i="1" lang="en-US" sz="24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P=(x,y)</a:t>
              </a:r>
              <a:endParaRPr/>
            </a:p>
          </p:txBody>
        </p:sp>
        <p:cxnSp>
          <p:nvCxnSpPr>
            <p:cNvPr id="176" name="Google Shape;176;p5"/>
            <p:cNvCxnSpPr/>
            <p:nvPr/>
          </p:nvCxnSpPr>
          <p:spPr>
            <a:xfrm>
              <a:off x="1655" y="1797"/>
              <a:ext cx="127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 flipH="1">
              <a:off x="2626" y="2060"/>
              <a:ext cx="263" cy="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8" name="Google Shape;178;p5"/>
            <p:cNvSpPr/>
            <p:nvPr/>
          </p:nvSpPr>
          <p:spPr>
            <a:xfrm>
              <a:off x="2562" y="2096"/>
              <a:ext cx="91" cy="91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637" y="1770"/>
              <a:ext cx="91" cy="91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853" y="2015"/>
              <a:ext cx="91" cy="91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1525" y="1819"/>
              <a:ext cx="2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</a:t>
              </a:r>
              <a:r>
                <a:rPr b="0" baseline="-25000" i="0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2451" y="2142"/>
              <a:ext cx="2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</a:t>
              </a:r>
              <a:r>
                <a:rPr b="0" baseline="-25000" i="0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2154" y="1692"/>
              <a:ext cx="24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</a:t>
              </a:r>
              <a:r>
                <a:rPr b="0" baseline="-25000" i="0" lang="en-US" sz="18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2653" y="2042"/>
              <a:ext cx="24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entury Gothic"/>
                <a:buNone/>
              </a:pPr>
              <a:r>
                <a:rPr b="0" i="1" lang="en-US" sz="20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</a:t>
              </a:r>
              <a:r>
                <a:rPr b="0" baseline="-25000" i="0" lang="en-US" sz="1800" u="none">
                  <a:solidFill>
                    <a:srgbClr val="0066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685800" y="1981200"/>
            <a:ext cx="396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Equation simplified if ellipse axis parallel to coordinate axis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Parametric form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91" name="Google Shape;191;p6"/>
          <p:cNvGraphicFramePr/>
          <p:nvPr/>
        </p:nvGraphicFramePr>
        <p:xfrm>
          <a:off x="4648200" y="2057400"/>
          <a:ext cx="3810000" cy="2827337"/>
        </p:xfrm>
        <a:graphic>
          <a:graphicData uri="http://schemas.openxmlformats.org/presentationml/2006/ole">
            <mc:AlternateContent>
              <mc:Choice Requires="v">
                <p:oleObj r:id="rId4" imgH="2827337" imgW="3810000" progId="Visio.Drawing.5" spid="_x0000_s1">
                  <p:embed/>
                </p:oleObj>
              </mc:Choice>
              <mc:Fallback>
                <p:oleObj r:id="rId5" imgH="2827337" imgW="3810000" progId="Visio.Drawing.5">
                  <p:embed/>
                  <p:pic>
                    <p:nvPicPr>
                      <p:cNvPr id="191" name="Google Shape;191;p6"/>
                      <p:cNvPicPr preferRelativeResize="0"/>
                      <p:nvPr>
                        <p:ph idx="2" type="clipArt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48200" y="2057400"/>
                        <a:ext cx="3810000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3375025"/>
            <a:ext cx="289560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200" y="5019675"/>
            <a:ext cx="2362200" cy="1055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Ellipse-Generating Algorithms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Symmetry Considerations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685800" y="1981200"/>
            <a:ext cx="3962400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4-way symmetry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02" name="Google Shape;202;p7"/>
          <p:cNvGraphicFramePr/>
          <p:nvPr/>
        </p:nvGraphicFramePr>
        <p:xfrm>
          <a:off x="4648200" y="1905000"/>
          <a:ext cx="3810000" cy="2827337"/>
        </p:xfrm>
        <a:graphic>
          <a:graphicData uri="http://schemas.openxmlformats.org/presentationml/2006/ole">
            <mc:AlternateContent>
              <mc:Choice Requires="v">
                <p:oleObj r:id="rId4" imgH="2827337" imgW="3810000" progId="Visio.Drawing.5" spid="_x0000_s1">
                  <p:embed/>
                </p:oleObj>
              </mc:Choice>
              <mc:Fallback>
                <p:oleObj r:id="rId5" imgH="2827337" imgW="3810000" progId="Visio.Drawing.5">
                  <p:embed/>
                  <p:pic>
                    <p:nvPicPr>
                      <p:cNvPr id="202" name="Google Shape;202;p7"/>
                      <p:cNvPicPr preferRelativeResize="0"/>
                      <p:nvPr>
                        <p:ph idx="2" type="clipArt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48200" y="1905000"/>
                        <a:ext cx="3810000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" name="Google Shape;203;p7"/>
          <p:cNvSpPr txBox="1"/>
          <p:nvPr/>
        </p:nvSpPr>
        <p:spPr>
          <a:xfrm>
            <a:off x="4419600" y="4572000"/>
            <a:ext cx="396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Ellipse-Generating Algorithms</a:t>
            </a:r>
            <a:endParaRPr/>
          </a:p>
        </p:txBody>
      </p:sp>
      <p:pic>
        <p:nvPicPr>
          <p:cNvPr descr="C:\Users\User\Desktop\20150225_130059.jpg" id="205" name="Google Shape;205;p7"/>
          <p:cNvPicPr preferRelativeResize="0"/>
          <p:nvPr/>
        </p:nvPicPr>
        <p:blipFill rotWithShape="1">
          <a:blip r:embed="rId7">
            <a:alphaModFix/>
          </a:blip>
          <a:srcRect b="19499" l="0" r="40859" t="0"/>
          <a:stretch/>
        </p:blipFill>
        <p:spPr>
          <a:xfrm>
            <a:off x="1143000" y="3500437"/>
            <a:ext cx="3214687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 Algorithms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533400" y="1066800"/>
            <a:ext cx="8024812" cy="243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a ellipse, centered at(0,0)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2a is the length of major axis, 2b is the length of major axis</a:t>
            </a:r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62" y="1571625"/>
            <a:ext cx="5186362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-history.mcs.st-and.ac.uk/Curvepics/Ellipse/Ellipse1.gif" id="213" name="Google Shape;2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12" y="3071812"/>
            <a:ext cx="57150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6715125" y="4643437"/>
            <a:ext cx="3952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2500312" y="4714875"/>
            <a:ext cx="49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4786312" y="5214937"/>
            <a:ext cx="49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-b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4786312" y="3929062"/>
            <a:ext cx="3952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Ellipse Algorithms</a:t>
            </a:r>
            <a:endParaRPr/>
          </a:p>
        </p:txBody>
      </p:sp>
      <p:sp>
        <p:nvSpPr>
          <p:cNvPr id="223" name="Google Shape;223;p9"/>
          <p:cNvSpPr txBox="1"/>
          <p:nvPr>
            <p:ph idx="1" type="body"/>
          </p:nvPr>
        </p:nvSpPr>
        <p:spPr>
          <a:xfrm>
            <a:off x="533400" y="1066800"/>
            <a:ext cx="8024812" cy="243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parameter: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4" name="Google Shape;2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714500"/>
            <a:ext cx="6840537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2003-07-30T02:53:17Z</dcterms:created>
  <dc:creator>ADP Department</dc:creator>
</cp:coreProperties>
</file>