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6858000" cx="9144000"/>
  <p:notesSz cx="6858000" cy="9144000"/>
  <p:embeddedFontLst>
    <p:embeddedFont>
      <p:font typeface="Arimo"/>
      <p:regular r:id="rId39"/>
      <p:bold r:id="rId40"/>
      <p:italic r:id="rId41"/>
      <p:boldItalic r:id="rId42"/>
    </p:embeddedFont>
    <p:embeddedFont>
      <p:font typeface="Century Gothic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7" roundtripDataSignature="AMtx7mibdoDg2bTGZTZwZI+ONwzmvLwp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mo-bold.fntdata"/><Relationship Id="rId20" Type="http://schemas.openxmlformats.org/officeDocument/2006/relationships/slide" Target="slides/slide14.xml"/><Relationship Id="rId42" Type="http://schemas.openxmlformats.org/officeDocument/2006/relationships/font" Target="fonts/Arimo-boldItalic.fntdata"/><Relationship Id="rId41" Type="http://schemas.openxmlformats.org/officeDocument/2006/relationships/font" Target="fonts/Arimo-italic.fntdata"/><Relationship Id="rId22" Type="http://schemas.openxmlformats.org/officeDocument/2006/relationships/slide" Target="slides/slide16.xml"/><Relationship Id="rId44" Type="http://schemas.openxmlformats.org/officeDocument/2006/relationships/font" Target="fonts/CenturyGothic-bold.fntdata"/><Relationship Id="rId21" Type="http://schemas.openxmlformats.org/officeDocument/2006/relationships/slide" Target="slides/slide15.xml"/><Relationship Id="rId43" Type="http://schemas.openxmlformats.org/officeDocument/2006/relationships/font" Target="fonts/CenturyGothic-regular.fntdata"/><Relationship Id="rId24" Type="http://schemas.openxmlformats.org/officeDocument/2006/relationships/slide" Target="slides/slide18.xml"/><Relationship Id="rId46" Type="http://schemas.openxmlformats.org/officeDocument/2006/relationships/font" Target="fonts/CenturyGothic-boldItalic.fntdata"/><Relationship Id="rId23" Type="http://schemas.openxmlformats.org/officeDocument/2006/relationships/slide" Target="slides/slide17.xml"/><Relationship Id="rId45" Type="http://schemas.openxmlformats.org/officeDocument/2006/relationships/font" Target="fonts/CenturyGothic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customschemas.google.com/relationships/presentationmetadata" Target="meta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Arimo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/>
          </a:p>
        </p:txBody>
      </p:sp>
      <p:sp>
        <p:nvSpPr>
          <p:cNvPr id="223" name="Google Shape;22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24" name="Google Shape;2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/>
          </a:p>
        </p:txBody>
      </p:sp>
      <p:sp>
        <p:nvSpPr>
          <p:cNvPr id="230" name="Google Shape;23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1" name="Google Shape;23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/>
          </a:p>
        </p:txBody>
      </p:sp>
      <p:sp>
        <p:nvSpPr>
          <p:cNvPr id="275" name="Google Shape;275;p18:notes"/>
          <p:cNvSpPr txBox="1"/>
          <p:nvPr/>
        </p:nvSpPr>
        <p:spPr>
          <a:xfrm>
            <a:off x="957262" y="685800"/>
            <a:ext cx="4941887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2200" lIns="84400" spcFirstLastPara="1" rIns="84400" wrap="square" tIns="42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p18:notes"/>
          <p:cNvSpPr txBox="1"/>
          <p:nvPr>
            <p:ph idx="1" type="body"/>
          </p:nvPr>
        </p:nvSpPr>
        <p:spPr>
          <a:xfrm>
            <a:off x="915987" y="4344987"/>
            <a:ext cx="5013325" cy="4100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/>
          </a:p>
        </p:txBody>
      </p:sp>
      <p:sp>
        <p:nvSpPr>
          <p:cNvPr id="284" name="Google Shape;284;p19:notes"/>
          <p:cNvSpPr txBox="1"/>
          <p:nvPr/>
        </p:nvSpPr>
        <p:spPr>
          <a:xfrm>
            <a:off x="957262" y="685800"/>
            <a:ext cx="4941887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2200" lIns="84400" spcFirstLastPara="1" rIns="84400" wrap="square" tIns="42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5" name="Google Shape;285;p19:notes"/>
          <p:cNvSpPr txBox="1"/>
          <p:nvPr>
            <p:ph idx="1" type="body"/>
          </p:nvPr>
        </p:nvSpPr>
        <p:spPr>
          <a:xfrm>
            <a:off x="915987" y="4344987"/>
            <a:ext cx="5013325" cy="4100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/>
          </a:p>
        </p:txBody>
      </p:sp>
      <p:sp>
        <p:nvSpPr>
          <p:cNvPr id="293" name="Google Shape;293;p20:notes"/>
          <p:cNvSpPr txBox="1"/>
          <p:nvPr/>
        </p:nvSpPr>
        <p:spPr>
          <a:xfrm>
            <a:off x="957262" y="685800"/>
            <a:ext cx="4941887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2200" lIns="84400" spcFirstLastPara="1" rIns="84400" wrap="square" tIns="42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p20:notes"/>
          <p:cNvSpPr txBox="1"/>
          <p:nvPr>
            <p:ph idx="1" type="body"/>
          </p:nvPr>
        </p:nvSpPr>
        <p:spPr>
          <a:xfrm>
            <a:off x="915987" y="4344987"/>
            <a:ext cx="5013325" cy="4100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/>
          </a:p>
        </p:txBody>
      </p:sp>
      <p:sp>
        <p:nvSpPr>
          <p:cNvPr id="302" name="Google Shape;30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03" name="Google Shape;30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/>
          </a:p>
        </p:txBody>
      </p:sp>
      <p:sp>
        <p:nvSpPr>
          <p:cNvPr id="164" name="Google Shape;16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4"/>
          <p:cNvSpPr txBox="1"/>
          <p:nvPr>
            <p:ph type="ctrTitle"/>
          </p:nvPr>
        </p:nvSpPr>
        <p:spPr>
          <a:xfrm>
            <a:off x="0" y="251460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500">
                <a:solidFill>
                  <a:srgbClr val="05366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4"/>
          <p:cNvSpPr txBox="1"/>
          <p:nvPr>
            <p:ph idx="10" type="dt"/>
          </p:nvPr>
        </p:nvSpPr>
        <p:spPr>
          <a:xfrm>
            <a:off x="658812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4"/>
          <p:cNvSpPr txBox="1"/>
          <p:nvPr>
            <p:ph idx="11" type="ftr"/>
          </p:nvPr>
        </p:nvSpPr>
        <p:spPr>
          <a:xfrm>
            <a:off x="3097212" y="6096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4"/>
          <p:cNvSpPr txBox="1"/>
          <p:nvPr>
            <p:ph idx="12" type="sldNum"/>
          </p:nvPr>
        </p:nvSpPr>
        <p:spPr>
          <a:xfrm>
            <a:off x="6526212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4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4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4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5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5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5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5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9pPr>
          </a:lstStyle>
          <a:p/>
        </p:txBody>
      </p:sp>
      <p:sp>
        <p:nvSpPr>
          <p:cNvPr id="96" name="Google Shape;96;p4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9pPr>
          </a:lstStyle>
          <a:p/>
        </p:txBody>
      </p:sp>
      <p:sp>
        <p:nvSpPr>
          <p:cNvPr id="97" name="Google Shape;97;p4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9pPr>
          </a:lstStyle>
          <a:p/>
        </p:txBody>
      </p:sp>
      <p:sp>
        <p:nvSpPr>
          <p:cNvPr id="98" name="Google Shape;98;p4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9pPr>
          </a:lstStyle>
          <a:p/>
        </p:txBody>
      </p:sp>
      <p:sp>
        <p:nvSpPr>
          <p:cNvPr id="99" name="Google Shape;99;p46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6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6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1400"/>
            </a:lvl9pPr>
          </a:lstStyle>
          <a:p/>
        </p:txBody>
      </p:sp>
      <p:sp>
        <p:nvSpPr>
          <p:cNvPr id="105" name="Google Shape;105;p47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7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7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6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6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6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6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6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7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7"/>
          <p:cNvSpPr txBox="1"/>
          <p:nvPr>
            <p:ph idx="1" type="body"/>
          </p:nvPr>
        </p:nvSpPr>
        <p:spPr>
          <a:xfrm>
            <a:off x="533400" y="1066800"/>
            <a:ext cx="3935413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9pPr>
          </a:lstStyle>
          <a:p/>
        </p:txBody>
      </p:sp>
      <p:sp>
        <p:nvSpPr>
          <p:cNvPr id="39" name="Google Shape;39;p37"/>
          <p:cNvSpPr txBox="1"/>
          <p:nvPr>
            <p:ph idx="2" type="body"/>
          </p:nvPr>
        </p:nvSpPr>
        <p:spPr>
          <a:xfrm>
            <a:off x="4621213" y="1066800"/>
            <a:ext cx="3937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9pPr>
          </a:lstStyle>
          <a:p/>
        </p:txBody>
      </p:sp>
      <p:sp>
        <p:nvSpPr>
          <p:cNvPr id="40" name="Google Shape;40;p37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7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7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8"/>
          <p:cNvSpPr txBox="1"/>
          <p:nvPr>
            <p:ph type="title"/>
          </p:nvPr>
        </p:nvSpPr>
        <p:spPr>
          <a:xfrm>
            <a:off x="533400" y="161925"/>
            <a:ext cx="8018463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8"/>
          <p:cNvSpPr txBox="1"/>
          <p:nvPr>
            <p:ph idx="1" type="body"/>
          </p:nvPr>
        </p:nvSpPr>
        <p:spPr>
          <a:xfrm>
            <a:off x="533400" y="1066800"/>
            <a:ext cx="3935413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8"/>
          <p:cNvSpPr txBox="1"/>
          <p:nvPr>
            <p:ph idx="2" type="body"/>
          </p:nvPr>
        </p:nvSpPr>
        <p:spPr>
          <a:xfrm>
            <a:off x="4621213" y="1066800"/>
            <a:ext cx="3937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8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8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8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9"/>
          <p:cNvSpPr txBox="1"/>
          <p:nvPr>
            <p:ph type="title"/>
          </p:nvPr>
        </p:nvSpPr>
        <p:spPr>
          <a:xfrm>
            <a:off x="533400" y="161925"/>
            <a:ext cx="8018463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9"/>
          <p:cNvSpPr txBox="1"/>
          <p:nvPr>
            <p:ph idx="1" type="body"/>
          </p:nvPr>
        </p:nvSpPr>
        <p:spPr>
          <a:xfrm>
            <a:off x="533400" y="1066800"/>
            <a:ext cx="3935413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9"/>
          <p:cNvSpPr txBox="1"/>
          <p:nvPr>
            <p:ph idx="2" type="body"/>
          </p:nvPr>
        </p:nvSpPr>
        <p:spPr>
          <a:xfrm>
            <a:off x="4621213" y="1066800"/>
            <a:ext cx="39370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39"/>
          <p:cNvSpPr txBox="1"/>
          <p:nvPr>
            <p:ph idx="3" type="body"/>
          </p:nvPr>
        </p:nvSpPr>
        <p:spPr>
          <a:xfrm>
            <a:off x="4621213" y="3619500"/>
            <a:ext cx="39370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39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9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9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0"/>
          <p:cNvSpPr txBox="1"/>
          <p:nvPr>
            <p:ph type="title"/>
          </p:nvPr>
        </p:nvSpPr>
        <p:spPr>
          <a:xfrm rot="5400000">
            <a:off x="4626769" y="2088356"/>
            <a:ext cx="5857875" cy="200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0"/>
          <p:cNvSpPr txBox="1"/>
          <p:nvPr>
            <p:ph idx="1" type="body"/>
          </p:nvPr>
        </p:nvSpPr>
        <p:spPr>
          <a:xfrm rot="5400000">
            <a:off x="538162" y="157162"/>
            <a:ext cx="5857875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40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0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0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1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1"/>
          <p:cNvSpPr txBox="1"/>
          <p:nvPr>
            <p:ph idx="1" type="body"/>
          </p:nvPr>
        </p:nvSpPr>
        <p:spPr>
          <a:xfrm rot="5400000">
            <a:off x="2069306" y="-469106"/>
            <a:ext cx="4953000" cy="802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41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1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1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Google Shape;73;p4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9pPr>
          </a:lstStyle>
          <a:p/>
        </p:txBody>
      </p:sp>
      <p:sp>
        <p:nvSpPr>
          <p:cNvPr id="74" name="Google Shape;74;p42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2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2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•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/>
            </a:lvl9pPr>
          </a:lstStyle>
          <a:p/>
        </p:txBody>
      </p:sp>
      <p:sp>
        <p:nvSpPr>
          <p:cNvPr id="80" name="Google Shape;80;p4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9pPr>
          </a:lstStyle>
          <a:p/>
        </p:txBody>
      </p:sp>
      <p:sp>
        <p:nvSpPr>
          <p:cNvPr id="81" name="Google Shape;81;p43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3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3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인터넷01" id="10" name="Google Shape;10;p3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55112" cy="68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3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2" name="Google Shape;12;p33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eorgia"/>
              <a:buChar char="•"/>
              <a:defRPr b="0" i="0" sz="1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33"/>
          <p:cNvSpPr txBox="1"/>
          <p:nvPr>
            <p:ph idx="10" type="dt"/>
          </p:nvPr>
        </p:nvSpPr>
        <p:spPr>
          <a:xfrm>
            <a:off x="658812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33"/>
          <p:cNvSpPr txBox="1"/>
          <p:nvPr>
            <p:ph idx="11" type="ftr"/>
          </p:nvPr>
        </p:nvSpPr>
        <p:spPr>
          <a:xfrm>
            <a:off x="3097212" y="6096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33"/>
          <p:cNvSpPr txBox="1"/>
          <p:nvPr>
            <p:ph idx="12" type="sldNum"/>
          </p:nvPr>
        </p:nvSpPr>
        <p:spPr>
          <a:xfrm>
            <a:off x="6526212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인터넷01-1" id="22" name="Google Shape;22;p3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55112" cy="68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5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Google Shape;24;p35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eorgia"/>
              <a:buChar char="•"/>
              <a:defRPr b="0" i="0" sz="1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" name="Google Shape;25;p35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" name="Google Shape;26;p35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" name="Google Shape;27;p35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agannath_University_logo_1.jpg" id="28" name="Google Shape;28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58187" y="6072187"/>
            <a:ext cx="785812" cy="785812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5"/>
          <p:cNvSpPr txBox="1"/>
          <p:nvPr/>
        </p:nvSpPr>
        <p:spPr>
          <a:xfrm>
            <a:off x="2286000" y="6581775"/>
            <a:ext cx="5137150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</a:pPr>
            <a:r>
              <a:rPr b="0" i="0" lang="en-US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Md. Manowarul Islam, Dept. of CSE, Jagannath University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8.png"/><Relationship Id="rId5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hyperlink" Target="http://140.129.20.249/~jmchen/cg/docs/rendering%20pipeline/rendering/view_view_vol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tle" id="112" name="Google Shape;1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24" y="1714488"/>
            <a:ext cx="370205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"/>
          <p:cNvSpPr txBox="1"/>
          <p:nvPr/>
        </p:nvSpPr>
        <p:spPr>
          <a:xfrm>
            <a:off x="4064150" y="17145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Impact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CSE- 4105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lang="en-US" sz="2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Visible Surface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Depth Buffer &amp; Refresh Buffer</a:t>
            </a:r>
            <a:endParaRPr/>
          </a:p>
        </p:txBody>
      </p:sp>
      <p:sp>
        <p:nvSpPr>
          <p:cNvPr id="220" name="Google Shape;220;p10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Two buffer areas are required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Depth buffer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Store depth values for each (x, y) position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All positions are initialized to minimum depth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Usually 0 – most distant depth from the viewplane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Refresh buffer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Stores the intensity values for each position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All positions are initialized to the background intensity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Depth-Buffer (Z-Buffer)</a:t>
            </a:r>
            <a:endParaRPr/>
          </a:p>
        </p:txBody>
      </p:sp>
      <p:sp>
        <p:nvSpPr>
          <p:cNvPr id="227" name="Google Shape;227;p11"/>
          <p:cNvSpPr txBox="1"/>
          <p:nvPr>
            <p:ph idx="1" type="body"/>
          </p:nvPr>
        </p:nvSpPr>
        <p:spPr>
          <a:xfrm>
            <a:off x="457200" y="1341437"/>
            <a:ext cx="8435975" cy="518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Initialize</a:t>
            </a:r>
            <a:endParaRPr/>
          </a:p>
          <a:p>
            <a:pPr indent="-285750" lvl="1" marL="742950" rtl="0" algn="l">
              <a:lnSpc>
                <a:spcPct val="106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Each z-buffer location ⇐ Max z value</a:t>
            </a:r>
            <a:endParaRPr/>
          </a:p>
          <a:p>
            <a:pPr indent="-285750" lvl="1" marL="742950" rtl="0" algn="l">
              <a:lnSpc>
                <a:spcPct val="106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Each frame buffer location ⇐ background color</a:t>
            </a:r>
            <a:endParaRPr/>
          </a:p>
          <a:p>
            <a:pPr indent="-342900" lvl="0" marL="342900" rtl="0" algn="l">
              <a:lnSpc>
                <a:spcPct val="106000"/>
              </a:lnSpc>
              <a:spcBef>
                <a:spcPts val="127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each polygon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85750" lvl="1" marL="742950" rtl="0" algn="l">
              <a:lnSpc>
                <a:spcPct val="106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Compute z(x,y), polygon depth at the pixel (x,y)</a:t>
            </a:r>
            <a:endParaRPr/>
          </a:p>
          <a:p>
            <a:pPr indent="-285750" lvl="1" marL="742950" rtl="0" algn="l">
              <a:lnSpc>
                <a:spcPct val="106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 z(x,y) &lt; z-buffer value at pixel (x,y), then</a:t>
            </a:r>
            <a:endParaRPr/>
          </a:p>
          <a:p>
            <a:pPr indent="-228600" lvl="2" marL="1143000" rtl="0" algn="l">
              <a:lnSpc>
                <a:spcPct val="106000"/>
              </a:lnSpc>
              <a:spcBef>
                <a:spcPts val="127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z buffer(x,y) ⇐ z(x,y)</a:t>
            </a:r>
            <a:endParaRPr/>
          </a:p>
          <a:p>
            <a:pPr indent="-228600" lvl="2" marL="1143000" rtl="0" algn="l">
              <a:lnSpc>
                <a:spcPct val="106000"/>
              </a:lnSpc>
              <a:spcBef>
                <a:spcPts val="127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pixel(x,y) ⇐ color of polygon at (x,y)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Depth Calculation</a:t>
            </a:r>
            <a:endParaRPr/>
          </a:p>
        </p:txBody>
      </p:sp>
      <p:sp>
        <p:nvSpPr>
          <p:cNvPr id="234" name="Google Shape;234;p12"/>
          <p:cNvSpPr txBox="1"/>
          <p:nvPr>
            <p:ph idx="1" type="body"/>
          </p:nvPr>
        </p:nvSpPr>
        <p:spPr>
          <a:xfrm>
            <a:off x="533400" y="1066800"/>
            <a:ext cx="8024812" cy="257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Calculate the z-value on the plane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Incremental calculation</a:t>
            </a:r>
            <a:endParaRPr/>
          </a:p>
        </p:txBody>
      </p:sp>
      <p:pic>
        <p:nvPicPr>
          <p:cNvPr id="235" name="Google Shape;23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987" y="1547812"/>
            <a:ext cx="6891337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8750" y="3995737"/>
            <a:ext cx="5616575" cy="1862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76375" y="3416300"/>
            <a:ext cx="4321175" cy="512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rd_z_buffer_ex1.gif" id="243" name="Google Shape;243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6062" y="3286125"/>
            <a:ext cx="4143375" cy="2643187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3"/>
          <p:cNvSpPr txBox="1"/>
          <p:nvPr/>
        </p:nvSpPr>
        <p:spPr>
          <a:xfrm>
            <a:off x="428625" y="1071562"/>
            <a:ext cx="8215312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example, with a z buffer with a range of 0 (at the screen) to 10 (at the far </a:t>
            </a:r>
            <a:r>
              <a:rPr b="0" i="0" lang="en-US" sz="20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clipping plane</a:t>
            </a: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), and a 6x6 pixel image.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simplicity, all vertices of a polygon are at the same depth: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</a:pPr>
            <a:r>
              <a:rPr b="0" i="1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Initialise: </a:t>
            </a: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Set all z values to maximum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0" name="Google Shape;250;p14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Render polygons:</a:t>
            </a:r>
            <a:b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Polygon 1: Depth=4; vertex1=(1,1); vertex2=(1,3); vertex3=(3,3); vertex4=(3,1) This polygon is rendered entirely as there is nothing to obscure it.</a:t>
            </a:r>
            <a:endParaRPr/>
          </a:p>
        </p:txBody>
      </p:sp>
      <p:pic>
        <p:nvPicPr>
          <p:cNvPr descr="rd_z_buffer_ex2.gif" id="251" name="Google Shape;25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8875" y="2571750"/>
            <a:ext cx="4429125" cy="2643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7" name="Google Shape;257;p15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Polygon 2: Depth=2; vertex1=(3,0); vertex1=(3,2); vertex1=(5,2); vertex1=(5,0) This polygon is nearer to the viewer than the red one, so it is drawn completely.</a:t>
            </a:r>
            <a:endParaRPr/>
          </a:p>
        </p:txBody>
      </p:sp>
      <p:pic>
        <p:nvPicPr>
          <p:cNvPr descr="rd_z_buffer_ex3.gif" id="258" name="Google Shape;25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4625" y="2571750"/>
            <a:ext cx="4214812" cy="2805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4" name="Google Shape;264;p16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Polygon 3: Depth=8; vertex1=(2,2); vertex2=(2,5); vertex3=(4,5); vertex4=(4,2) This polygon has a larger depth value than the red and yellow ones, so the z buffer does not allow part of it to be drawn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b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pic>
        <p:nvPicPr>
          <p:cNvPr descr="rd_z_buffer_ex4.gif" id="265" name="Google Shape;26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7437" y="2786062"/>
            <a:ext cx="4714875" cy="2947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1" name="Google Shape;271;p17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Polygon 4: Depth=4; vertex1=(2,0); vertex2=(2,3); vertex3=(5,3); vertex4=(5,0) This polygon is drawn between over the red and purple polygons, but is obscured by the yellow polygon.</a:t>
            </a:r>
            <a:endParaRPr/>
          </a:p>
        </p:txBody>
      </p:sp>
      <p:pic>
        <p:nvPicPr>
          <p:cNvPr descr="rd_z_buffer_ex5.gif" id="272" name="Google Shape;27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7437" y="2714625"/>
            <a:ext cx="4929187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"/>
          <p:cNvSpPr txBox="1"/>
          <p:nvPr>
            <p:ph type="title"/>
          </p:nvPr>
        </p:nvSpPr>
        <p:spPr>
          <a:xfrm>
            <a:off x="685800" y="1117600"/>
            <a:ext cx="7770812" cy="989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0" name="Google Shape;280;p18"/>
          <p:cNvSpPr txBox="1"/>
          <p:nvPr>
            <p:ph idx="1" type="body"/>
          </p:nvPr>
        </p:nvSpPr>
        <p:spPr>
          <a:xfrm>
            <a:off x="685800" y="1981200"/>
            <a:ext cx="7770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81" name="Google Shape;28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8458200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9"/>
          <p:cNvSpPr txBox="1"/>
          <p:nvPr>
            <p:ph type="title"/>
          </p:nvPr>
        </p:nvSpPr>
        <p:spPr>
          <a:xfrm>
            <a:off x="685800" y="1117600"/>
            <a:ext cx="7770812" cy="989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9" name="Google Shape;289;p19"/>
          <p:cNvSpPr txBox="1"/>
          <p:nvPr>
            <p:ph idx="1" type="body"/>
          </p:nvPr>
        </p:nvSpPr>
        <p:spPr>
          <a:xfrm>
            <a:off x="685800" y="1981200"/>
            <a:ext cx="7770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90" name="Google Shape;29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28600"/>
            <a:ext cx="8382000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Why?</a:t>
            </a:r>
            <a:endParaRPr/>
          </a:p>
        </p:txBody>
      </p:sp>
      <p:sp>
        <p:nvSpPr>
          <p:cNvPr id="119" name="Google Shape;119;p2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must determine what is visible within a scene from a chosen viewing position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3D worlds this is known as </a:t>
            </a:r>
            <a:r>
              <a:rPr b="1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visible surface detection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or </a:t>
            </a:r>
            <a:r>
              <a:rPr b="1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hidden surface elimination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0" name="Google Shape;1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275" y="4214812"/>
            <a:ext cx="8275637" cy="156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"/>
          <p:cNvSpPr txBox="1"/>
          <p:nvPr>
            <p:ph type="title"/>
          </p:nvPr>
        </p:nvSpPr>
        <p:spPr>
          <a:xfrm>
            <a:off x="685800" y="1117600"/>
            <a:ext cx="7770812" cy="989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8" name="Google Shape;298;p20"/>
          <p:cNvSpPr txBox="1"/>
          <p:nvPr>
            <p:ph idx="1" type="body"/>
          </p:nvPr>
        </p:nvSpPr>
        <p:spPr>
          <a:xfrm>
            <a:off x="685800" y="1981200"/>
            <a:ext cx="7770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99" name="Google Shape;29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5" y="549275"/>
            <a:ext cx="8609012" cy="5916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Depth-Buffer (Z-Buffer)</a:t>
            </a:r>
            <a:endParaRPr/>
          </a:p>
        </p:txBody>
      </p:sp>
      <p:sp>
        <p:nvSpPr>
          <p:cNvPr id="306" name="Google Shape;306;p21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Advantages/Disadvantages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Lots of memory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Linear performance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Polygons may be processed in any order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Modifications needed to implement antialiasing, transparency, translucency effects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Commonly implemented in hardware </a:t>
            </a:r>
            <a:r>
              <a:rPr b="1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⇒ very fast</a:t>
            </a:r>
            <a:endParaRPr b="0" i="0" sz="20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2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Characteristics</a:t>
            </a:r>
            <a:endParaRPr/>
          </a:p>
        </p:txBody>
      </p:sp>
      <p:sp>
        <p:nvSpPr>
          <p:cNvPr id="312" name="Google Shape;312;p22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Extension of the scan-line algorithm for filling polygon interiors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For all polygons intersecting each scan line</a:t>
            </a:r>
            <a:endParaRPr/>
          </a:p>
          <a:p>
            <a:pPr indent="-228600" lvl="2" marL="11430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Processed from left to right</a:t>
            </a:r>
            <a:endParaRPr/>
          </a:p>
          <a:p>
            <a:pPr indent="-228600" lvl="2" marL="11430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Depth calculations for each overlapping surface</a:t>
            </a:r>
            <a:endParaRPr/>
          </a:p>
          <a:p>
            <a:pPr indent="-228600" lvl="2" marL="11430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 intensity of the nearest position is entered into the refresh buffer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Depth-Sorting Algorithm</a:t>
            </a:r>
            <a:endParaRPr/>
          </a:p>
        </p:txBody>
      </p:sp>
      <p:sp>
        <p:nvSpPr>
          <p:cNvPr id="318" name="Google Shape;318;p23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method performs the following basic functions: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Surfaces are sorted in order of decreasing order.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Surfaces are scan converted in order, starting with the surface of greatest.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19" name="Google Shape;31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4750" y="2962275"/>
            <a:ext cx="158432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4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Algorithm</a:t>
            </a:r>
            <a:endParaRPr/>
          </a:p>
        </p:txBody>
      </p:sp>
      <p:sp>
        <p:nvSpPr>
          <p:cNvPr id="325" name="Google Shape;325;p24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Referred to as the </a:t>
            </a:r>
            <a:r>
              <a:rPr b="1" i="1" lang="en-US" sz="24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painter’s algorithm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In creating an oil painting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First paints the background colors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 most distant objects are added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Then the nearer objects, and so forth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Finally, the foregrounds are painted over all objects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Each layer of paint covers up the previous layer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Process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Sort surfaces according to their distance from the viewplane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 intensities for the farthest surface are then entered into the refresh buffer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Taking each succeeding surface in decreasing depth order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/>
          <p:nvPr>
            <p:ph idx="1" type="body"/>
          </p:nvPr>
        </p:nvSpPr>
        <p:spPr>
          <a:xfrm>
            <a:off x="323850" y="1524000"/>
            <a:ext cx="8204200" cy="454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Simple approach: render the polygons from back to front, “painting over” previous polygons: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58750" lvl="1" marL="742950" rtl="0" algn="l">
              <a:lnSpc>
                <a:spcPct val="1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1" name="Google Shape;331;p25"/>
          <p:cNvSpPr txBox="1"/>
          <p:nvPr/>
        </p:nvSpPr>
        <p:spPr>
          <a:xfrm>
            <a:off x="2109787" y="2428875"/>
            <a:ext cx="4105275" cy="3600450"/>
          </a:xfrm>
          <a:prstGeom prst="rect">
            <a:avLst/>
          </a:prstGeom>
          <a:solidFill>
            <a:srgbClr val="CCCCCC"/>
          </a:solidFill>
          <a:ln cap="flat" cmpd="sng" w="381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2" name="Google Shape;332;p25"/>
          <p:cNvSpPr/>
          <p:nvPr/>
        </p:nvSpPr>
        <p:spPr>
          <a:xfrm rot="-720000">
            <a:off x="3184525" y="3252787"/>
            <a:ext cx="2016125" cy="1368425"/>
          </a:xfrm>
          <a:prstGeom prst="rtTriangle">
            <a:avLst/>
          </a:prstGeom>
          <a:solidFill>
            <a:schemeClr val="accent1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3" name="Google Shape;333;p25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Depth-Sorting Algorithm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"/>
          <p:cNvSpPr txBox="1"/>
          <p:nvPr/>
        </p:nvSpPr>
        <p:spPr>
          <a:xfrm>
            <a:off x="2109787" y="2428875"/>
            <a:ext cx="4105275" cy="3600450"/>
          </a:xfrm>
          <a:prstGeom prst="rect">
            <a:avLst/>
          </a:prstGeom>
          <a:solidFill>
            <a:srgbClr val="CCCCCC"/>
          </a:solidFill>
          <a:ln cap="flat" cmpd="sng" w="381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9" name="Google Shape;339;p26"/>
          <p:cNvSpPr/>
          <p:nvPr/>
        </p:nvSpPr>
        <p:spPr>
          <a:xfrm rot="-720000">
            <a:off x="3184525" y="3252787"/>
            <a:ext cx="2016125" cy="1368425"/>
          </a:xfrm>
          <a:prstGeom prst="rtTriangle">
            <a:avLst/>
          </a:prstGeom>
          <a:solidFill>
            <a:schemeClr val="accent1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0" name="Google Shape;340;p26"/>
          <p:cNvSpPr/>
          <p:nvPr/>
        </p:nvSpPr>
        <p:spPr>
          <a:xfrm>
            <a:off x="3071812" y="2857500"/>
            <a:ext cx="2159000" cy="1223962"/>
          </a:xfrm>
          <a:prstGeom prst="triangle">
            <a:avLst>
              <a:gd fmla="val 50000" name="adj"/>
            </a:avLst>
          </a:prstGeom>
          <a:solidFill>
            <a:srgbClr val="FFFF00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1" name="Google Shape;341;p26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Depth-Sorting Algorithm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7"/>
          <p:cNvSpPr txBox="1"/>
          <p:nvPr/>
        </p:nvSpPr>
        <p:spPr>
          <a:xfrm>
            <a:off x="2109787" y="2428875"/>
            <a:ext cx="4105275" cy="3600450"/>
          </a:xfrm>
          <a:prstGeom prst="rect">
            <a:avLst/>
          </a:prstGeom>
          <a:solidFill>
            <a:srgbClr val="CCCCCC"/>
          </a:solidFill>
          <a:ln cap="flat" cmpd="sng" w="381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7" name="Google Shape;347;p27"/>
          <p:cNvSpPr/>
          <p:nvPr/>
        </p:nvSpPr>
        <p:spPr>
          <a:xfrm rot="-720000">
            <a:off x="3184525" y="3252787"/>
            <a:ext cx="2016125" cy="1368425"/>
          </a:xfrm>
          <a:prstGeom prst="rtTriangle">
            <a:avLst/>
          </a:prstGeom>
          <a:solidFill>
            <a:schemeClr val="accent1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8" name="Google Shape;348;p27"/>
          <p:cNvSpPr/>
          <p:nvPr/>
        </p:nvSpPr>
        <p:spPr>
          <a:xfrm>
            <a:off x="3071812" y="2857500"/>
            <a:ext cx="2159000" cy="1223962"/>
          </a:xfrm>
          <a:prstGeom prst="triangle">
            <a:avLst>
              <a:gd fmla="val 50000" name="adj"/>
            </a:avLst>
          </a:prstGeom>
          <a:solidFill>
            <a:srgbClr val="FFFF00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9" name="Google Shape;349;p27"/>
          <p:cNvSpPr/>
          <p:nvPr/>
        </p:nvSpPr>
        <p:spPr>
          <a:xfrm>
            <a:off x="3643312" y="2643187"/>
            <a:ext cx="1008062" cy="2592387"/>
          </a:xfrm>
          <a:prstGeom prst="triangle">
            <a:avLst>
              <a:gd fmla="val 50000" name="adj"/>
            </a:avLst>
          </a:prstGeom>
          <a:solidFill>
            <a:srgbClr val="262699"/>
          </a:solidFill>
          <a:ln cap="flat" cmpd="sng" w="381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" name="Google Shape;350;p27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Depth-Sorting Algorithm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8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rgia"/>
              <a:buNone/>
            </a:pPr>
            <a:r>
              <a:rPr b="0" i="0" lang="en-US" sz="32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Painter’s Algorithm: Problems</a:t>
            </a:r>
            <a:endParaRPr/>
          </a:p>
        </p:txBody>
      </p:sp>
      <p:sp>
        <p:nvSpPr>
          <p:cNvPr id="356" name="Google Shape;356;p28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eorgia"/>
              <a:buChar char="•"/>
            </a:pPr>
            <a:r>
              <a:rPr b="1" i="1" lang="en-US" sz="2400" u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Intersecting polygons</a:t>
            </a:r>
            <a:r>
              <a:rPr b="0" i="0" lang="en-US" sz="2400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present a problem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Even non-intersecting polygons can form a cycle with no valid visibility order:</a:t>
            </a:r>
            <a:endParaRPr/>
          </a:p>
        </p:txBody>
      </p:sp>
      <p:sp>
        <p:nvSpPr>
          <p:cNvPr id="357" name="Google Shape;357;p28"/>
          <p:cNvSpPr/>
          <p:nvPr/>
        </p:nvSpPr>
        <p:spPr>
          <a:xfrm>
            <a:off x="2514600" y="3048000"/>
            <a:ext cx="2895600" cy="2590800"/>
          </a:xfrm>
          <a:custGeom>
            <a:rect b="b" l="l" r="r" t="t"/>
            <a:pathLst>
              <a:path extrusionOk="0" h="1632" w="1824">
                <a:moveTo>
                  <a:pt x="1296" y="0"/>
                </a:moveTo>
                <a:lnTo>
                  <a:pt x="1824" y="720"/>
                </a:lnTo>
                <a:lnTo>
                  <a:pt x="0" y="1632"/>
                </a:lnTo>
                <a:lnTo>
                  <a:pt x="12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8" name="Google Shape;358;p28"/>
          <p:cNvSpPr/>
          <p:nvPr/>
        </p:nvSpPr>
        <p:spPr>
          <a:xfrm>
            <a:off x="3733800" y="3124200"/>
            <a:ext cx="1412875" cy="2895600"/>
          </a:xfrm>
          <a:custGeom>
            <a:rect b="b" l="l" r="r" t="t"/>
            <a:pathLst>
              <a:path extrusionOk="0" h="1824" w="890">
                <a:moveTo>
                  <a:pt x="0" y="0"/>
                </a:moveTo>
                <a:lnTo>
                  <a:pt x="890" y="530"/>
                </a:lnTo>
                <a:lnTo>
                  <a:pt x="720" y="182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9" name="Google Shape;359;p28"/>
          <p:cNvSpPr/>
          <p:nvPr/>
        </p:nvSpPr>
        <p:spPr>
          <a:xfrm>
            <a:off x="2133600" y="4419600"/>
            <a:ext cx="3352800" cy="1447800"/>
          </a:xfrm>
          <a:custGeom>
            <a:rect b="b" l="l" r="r" t="t"/>
            <a:pathLst>
              <a:path extrusionOk="0" h="912" w="2112">
                <a:moveTo>
                  <a:pt x="2112" y="480"/>
                </a:moveTo>
                <a:lnTo>
                  <a:pt x="1920" y="912"/>
                </a:lnTo>
                <a:lnTo>
                  <a:pt x="0" y="0"/>
                </a:lnTo>
                <a:lnTo>
                  <a:pt x="2112" y="48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0" name="Google Shape;360;p28"/>
          <p:cNvSpPr/>
          <p:nvPr/>
        </p:nvSpPr>
        <p:spPr>
          <a:xfrm>
            <a:off x="2514600" y="4076700"/>
            <a:ext cx="1716087" cy="1562100"/>
          </a:xfrm>
          <a:custGeom>
            <a:rect b="b" l="l" r="r" t="t"/>
            <a:pathLst>
              <a:path extrusionOk="0" h="984" w="1081">
                <a:moveTo>
                  <a:pt x="0" y="984"/>
                </a:moveTo>
                <a:lnTo>
                  <a:pt x="785" y="0"/>
                </a:lnTo>
                <a:lnTo>
                  <a:pt x="1081" y="445"/>
                </a:lnTo>
                <a:lnTo>
                  <a:pt x="0" y="9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9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Operations</a:t>
            </a:r>
            <a:endParaRPr/>
          </a:p>
        </p:txBody>
      </p:sp>
      <p:sp>
        <p:nvSpPr>
          <p:cNvPr id="366" name="Google Shape;366;p29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Image-space and object-space operations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Sorting operations in both image and object-space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 scan conversion of polygon surfaces in image-space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Basic functions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Surfaces are sorted in order of decreasing depth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Surfaces are scan-converted in order, starting with the surface of greatest depth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Goal of Visible Surface Determination</a:t>
            </a:r>
            <a:endParaRPr/>
          </a:p>
        </p:txBody>
      </p:sp>
      <p:sp>
        <p:nvSpPr>
          <p:cNvPr id="126" name="Google Shape;126;p3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draw only the surfaces (triangles) that are visible, given a view point and a view direction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27" name="Google Shape;127;p3"/>
          <p:cNvGrpSpPr/>
          <p:nvPr/>
        </p:nvGrpSpPr>
        <p:grpSpPr>
          <a:xfrm>
            <a:off x="533400" y="2519362"/>
            <a:ext cx="2795587" cy="3389312"/>
            <a:chOff x="945" y="1897"/>
            <a:chExt cx="1152" cy="1344"/>
          </a:xfrm>
        </p:grpSpPr>
        <p:sp>
          <p:nvSpPr>
            <p:cNvPr id="128" name="Google Shape;128;p3"/>
            <p:cNvSpPr/>
            <p:nvPr/>
          </p:nvSpPr>
          <p:spPr>
            <a:xfrm>
              <a:off x="1665" y="1897"/>
              <a:ext cx="144" cy="144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100000">
                  <a:srgbClr val="76000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945" y="2865"/>
              <a:ext cx="144" cy="144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100000">
                  <a:srgbClr val="76000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377" y="2582"/>
              <a:ext cx="144" cy="144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100000">
                  <a:srgbClr val="76000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660" y="3097"/>
              <a:ext cx="144" cy="144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100000">
                  <a:srgbClr val="76000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1953" y="2625"/>
              <a:ext cx="144" cy="144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100000">
                  <a:srgbClr val="76000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33" name="Google Shape;133;p3"/>
            <p:cNvCxnSpPr/>
            <p:nvPr/>
          </p:nvCxnSpPr>
          <p:spPr>
            <a:xfrm flipH="1" rot="10800000">
              <a:off x="1008" y="1969"/>
              <a:ext cx="721" cy="959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4" name="Google Shape;134;p3"/>
            <p:cNvCxnSpPr/>
            <p:nvPr/>
          </p:nvCxnSpPr>
          <p:spPr>
            <a:xfrm rot="10800000">
              <a:off x="1728" y="1968"/>
              <a:ext cx="0" cy="120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5" name="Google Shape;135;p3"/>
            <p:cNvCxnSpPr/>
            <p:nvPr/>
          </p:nvCxnSpPr>
          <p:spPr>
            <a:xfrm rot="10800000">
              <a:off x="1728" y="1968"/>
              <a:ext cx="288" cy="72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6" name="Google Shape;136;p3"/>
            <p:cNvCxnSpPr/>
            <p:nvPr/>
          </p:nvCxnSpPr>
          <p:spPr>
            <a:xfrm flipH="1" rot="10800000">
              <a:off x="1440" y="1968"/>
              <a:ext cx="288" cy="672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7" name="Google Shape;137;p3"/>
            <p:cNvCxnSpPr/>
            <p:nvPr/>
          </p:nvCxnSpPr>
          <p:spPr>
            <a:xfrm flipH="1" rot="10800000">
              <a:off x="1008" y="2640"/>
              <a:ext cx="432" cy="288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8" name="Google Shape;138;p3"/>
            <p:cNvCxnSpPr/>
            <p:nvPr/>
          </p:nvCxnSpPr>
          <p:spPr>
            <a:xfrm>
              <a:off x="1008" y="2928"/>
              <a:ext cx="720" cy="24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9" name="Google Shape;139;p3"/>
            <p:cNvCxnSpPr/>
            <p:nvPr/>
          </p:nvCxnSpPr>
          <p:spPr>
            <a:xfrm>
              <a:off x="1440" y="2640"/>
              <a:ext cx="576" cy="48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0" name="Google Shape;140;p3"/>
            <p:cNvCxnSpPr/>
            <p:nvPr/>
          </p:nvCxnSpPr>
          <p:spPr>
            <a:xfrm flipH="1" rot="10800000">
              <a:off x="1728" y="2688"/>
              <a:ext cx="288" cy="48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1" name="Google Shape;141;p3"/>
            <p:cNvCxnSpPr/>
            <p:nvPr/>
          </p:nvCxnSpPr>
          <p:spPr>
            <a:xfrm>
              <a:off x="1440" y="2640"/>
              <a:ext cx="288" cy="528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42" name="Google Shape;142;p3"/>
          <p:cNvSpPr/>
          <p:nvPr/>
        </p:nvSpPr>
        <p:spPr>
          <a:xfrm>
            <a:off x="5116512" y="2428875"/>
            <a:ext cx="342900" cy="366712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rgbClr val="7600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p3"/>
          <p:cNvSpPr/>
          <p:nvPr/>
        </p:nvSpPr>
        <p:spPr>
          <a:xfrm>
            <a:off x="3402012" y="4899025"/>
            <a:ext cx="342900" cy="366712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rgbClr val="7600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3"/>
          <p:cNvSpPr/>
          <p:nvPr/>
        </p:nvSpPr>
        <p:spPr>
          <a:xfrm>
            <a:off x="4430712" y="4176712"/>
            <a:ext cx="342900" cy="366712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rgbClr val="7600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p3"/>
          <p:cNvSpPr/>
          <p:nvPr/>
        </p:nvSpPr>
        <p:spPr>
          <a:xfrm>
            <a:off x="5105400" y="5491162"/>
            <a:ext cx="342900" cy="366712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rgbClr val="7600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p3"/>
          <p:cNvSpPr/>
          <p:nvPr/>
        </p:nvSpPr>
        <p:spPr>
          <a:xfrm>
            <a:off x="5802312" y="4286250"/>
            <a:ext cx="342900" cy="366712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rgbClr val="7600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p3"/>
          <p:cNvSpPr/>
          <p:nvPr/>
        </p:nvSpPr>
        <p:spPr>
          <a:xfrm>
            <a:off x="3619500" y="2551112"/>
            <a:ext cx="1714500" cy="3062287"/>
          </a:xfrm>
          <a:custGeom>
            <a:rect b="b" l="l" r="r" t="t"/>
            <a:pathLst>
              <a:path extrusionOk="0" h="1200" w="720">
                <a:moveTo>
                  <a:pt x="720" y="0"/>
                </a:moveTo>
                <a:lnTo>
                  <a:pt x="0" y="960"/>
                </a:lnTo>
                <a:lnTo>
                  <a:pt x="720" y="1200"/>
                </a:lnTo>
                <a:lnTo>
                  <a:pt x="720" y="0"/>
                </a:lnTo>
                <a:close/>
              </a:path>
            </a:pathLst>
          </a:custGeom>
          <a:gradFill>
            <a:gsLst>
              <a:gs pos="0">
                <a:srgbClr val="FF0000"/>
              </a:gs>
              <a:gs pos="100000">
                <a:srgbClr val="7600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p3"/>
          <p:cNvSpPr/>
          <p:nvPr/>
        </p:nvSpPr>
        <p:spPr>
          <a:xfrm>
            <a:off x="4648200" y="2551112"/>
            <a:ext cx="1371600" cy="1836737"/>
          </a:xfrm>
          <a:custGeom>
            <a:rect b="b" l="l" r="r" t="t"/>
            <a:pathLst>
              <a:path extrusionOk="0" h="720" w="576">
                <a:moveTo>
                  <a:pt x="288" y="0"/>
                </a:moveTo>
                <a:lnTo>
                  <a:pt x="0" y="672"/>
                </a:lnTo>
                <a:lnTo>
                  <a:pt x="576" y="720"/>
                </a:lnTo>
                <a:lnTo>
                  <a:pt x="288" y="0"/>
                </a:lnTo>
                <a:close/>
              </a:path>
            </a:pathLst>
          </a:custGeom>
          <a:gradFill>
            <a:gsLst>
              <a:gs pos="0">
                <a:srgbClr val="FFFFA1"/>
              </a:gs>
              <a:gs pos="100000">
                <a:srgbClr val="76764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3"/>
          <p:cNvSpPr/>
          <p:nvPr/>
        </p:nvSpPr>
        <p:spPr>
          <a:xfrm>
            <a:off x="5334000" y="2551112"/>
            <a:ext cx="685800" cy="3062287"/>
          </a:xfrm>
          <a:custGeom>
            <a:rect b="b" l="l" r="r" t="t"/>
            <a:pathLst>
              <a:path extrusionOk="0" h="1200" w="288">
                <a:moveTo>
                  <a:pt x="0" y="0"/>
                </a:moveTo>
                <a:lnTo>
                  <a:pt x="288" y="720"/>
                </a:lnTo>
                <a:lnTo>
                  <a:pt x="0" y="12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FF00"/>
              </a:gs>
              <a:gs pos="100000">
                <a:srgbClr val="0076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3"/>
          <p:cNvSpPr/>
          <p:nvPr/>
        </p:nvSpPr>
        <p:spPr>
          <a:xfrm>
            <a:off x="4648200" y="4265612"/>
            <a:ext cx="1371600" cy="1347787"/>
          </a:xfrm>
          <a:custGeom>
            <a:rect b="b" l="l" r="r" t="t"/>
            <a:pathLst>
              <a:path extrusionOk="0" h="528" w="576">
                <a:moveTo>
                  <a:pt x="0" y="0"/>
                </a:moveTo>
                <a:lnTo>
                  <a:pt x="576" y="48"/>
                </a:lnTo>
                <a:lnTo>
                  <a:pt x="288" y="52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3"/>
          <p:cNvSpPr/>
          <p:nvPr/>
        </p:nvSpPr>
        <p:spPr>
          <a:xfrm>
            <a:off x="3619500" y="4265612"/>
            <a:ext cx="1714500" cy="1347787"/>
          </a:xfrm>
          <a:custGeom>
            <a:rect b="b" l="l" r="r" t="t"/>
            <a:pathLst>
              <a:path extrusionOk="0" h="528" w="720">
                <a:moveTo>
                  <a:pt x="0" y="288"/>
                </a:moveTo>
                <a:lnTo>
                  <a:pt x="432" y="0"/>
                </a:lnTo>
                <a:lnTo>
                  <a:pt x="720" y="528"/>
                </a:lnTo>
                <a:lnTo>
                  <a:pt x="0" y="28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005E4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3"/>
          <p:cNvSpPr/>
          <p:nvPr/>
        </p:nvSpPr>
        <p:spPr>
          <a:xfrm>
            <a:off x="3554412" y="2505075"/>
            <a:ext cx="1830387" cy="2514600"/>
          </a:xfrm>
          <a:custGeom>
            <a:rect b="b" l="l" r="r" t="t"/>
            <a:pathLst>
              <a:path extrusionOk="0" h="1555" w="1105">
                <a:moveTo>
                  <a:pt x="0" y="1555"/>
                </a:moveTo>
                <a:cubicBezTo>
                  <a:pt x="7" y="1548"/>
                  <a:pt x="21" y="1535"/>
                  <a:pt x="21" y="1535"/>
                </a:cubicBezTo>
                <a:lnTo>
                  <a:pt x="673" y="1104"/>
                </a:lnTo>
                <a:lnTo>
                  <a:pt x="1105" y="0"/>
                </a:lnTo>
                <a:lnTo>
                  <a:pt x="0" y="1555"/>
                </a:lnTo>
                <a:close/>
              </a:path>
            </a:pathLst>
          </a:custGeom>
          <a:gradFill>
            <a:gsLst>
              <a:gs pos="0">
                <a:srgbClr val="3399FF"/>
              </a:gs>
              <a:gs pos="100000">
                <a:srgbClr val="18477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Google Shape;153;p3"/>
          <p:cNvSpPr/>
          <p:nvPr/>
        </p:nvSpPr>
        <p:spPr>
          <a:xfrm>
            <a:off x="7783512" y="2505075"/>
            <a:ext cx="342900" cy="366712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rgbClr val="7600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p3"/>
          <p:cNvSpPr/>
          <p:nvPr/>
        </p:nvSpPr>
        <p:spPr>
          <a:xfrm>
            <a:off x="5661025" y="4960937"/>
            <a:ext cx="342900" cy="366712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rgbClr val="7600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p3"/>
          <p:cNvSpPr/>
          <p:nvPr/>
        </p:nvSpPr>
        <p:spPr>
          <a:xfrm>
            <a:off x="7097712" y="4252912"/>
            <a:ext cx="342900" cy="366712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rgbClr val="7600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3"/>
          <p:cNvSpPr/>
          <p:nvPr/>
        </p:nvSpPr>
        <p:spPr>
          <a:xfrm>
            <a:off x="7772400" y="5567362"/>
            <a:ext cx="342900" cy="366712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rgbClr val="7600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3"/>
          <p:cNvSpPr/>
          <p:nvPr/>
        </p:nvSpPr>
        <p:spPr>
          <a:xfrm>
            <a:off x="8469312" y="4362450"/>
            <a:ext cx="342900" cy="366712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rgbClr val="7600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p3"/>
          <p:cNvSpPr/>
          <p:nvPr/>
        </p:nvSpPr>
        <p:spPr>
          <a:xfrm>
            <a:off x="7315200" y="4341812"/>
            <a:ext cx="1371600" cy="1347787"/>
          </a:xfrm>
          <a:custGeom>
            <a:rect b="b" l="l" r="r" t="t"/>
            <a:pathLst>
              <a:path extrusionOk="0" h="528" w="576">
                <a:moveTo>
                  <a:pt x="0" y="0"/>
                </a:moveTo>
                <a:lnTo>
                  <a:pt x="576" y="48"/>
                </a:lnTo>
                <a:lnTo>
                  <a:pt x="288" y="52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p3"/>
          <p:cNvSpPr/>
          <p:nvPr/>
        </p:nvSpPr>
        <p:spPr>
          <a:xfrm>
            <a:off x="6286500" y="4341812"/>
            <a:ext cx="1714500" cy="1347787"/>
          </a:xfrm>
          <a:custGeom>
            <a:rect b="b" l="l" r="r" t="t"/>
            <a:pathLst>
              <a:path extrusionOk="0" h="528" w="720">
                <a:moveTo>
                  <a:pt x="0" y="288"/>
                </a:moveTo>
                <a:lnTo>
                  <a:pt x="432" y="0"/>
                </a:lnTo>
                <a:lnTo>
                  <a:pt x="720" y="528"/>
                </a:lnTo>
                <a:lnTo>
                  <a:pt x="0" y="28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005E4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3"/>
          <p:cNvSpPr/>
          <p:nvPr/>
        </p:nvSpPr>
        <p:spPr>
          <a:xfrm>
            <a:off x="6286500" y="2627312"/>
            <a:ext cx="1714500" cy="3062287"/>
          </a:xfrm>
          <a:custGeom>
            <a:rect b="b" l="l" r="r" t="t"/>
            <a:pathLst>
              <a:path extrusionOk="0" h="1200" w="720">
                <a:moveTo>
                  <a:pt x="720" y="0"/>
                </a:moveTo>
                <a:lnTo>
                  <a:pt x="0" y="960"/>
                </a:lnTo>
                <a:lnTo>
                  <a:pt x="720" y="1200"/>
                </a:lnTo>
                <a:lnTo>
                  <a:pt x="720" y="0"/>
                </a:lnTo>
                <a:close/>
              </a:path>
            </a:pathLst>
          </a:custGeom>
          <a:gradFill>
            <a:gsLst>
              <a:gs pos="0">
                <a:srgbClr val="FF0000"/>
              </a:gs>
              <a:gs pos="100000">
                <a:srgbClr val="7600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8001000" y="2627312"/>
            <a:ext cx="685800" cy="3062287"/>
          </a:xfrm>
          <a:custGeom>
            <a:rect b="b" l="l" r="r" t="t"/>
            <a:pathLst>
              <a:path extrusionOk="0" h="1200" w="288">
                <a:moveTo>
                  <a:pt x="0" y="0"/>
                </a:moveTo>
                <a:lnTo>
                  <a:pt x="288" y="720"/>
                </a:lnTo>
                <a:lnTo>
                  <a:pt x="0" y="12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FF00"/>
              </a:gs>
              <a:gs pos="100000">
                <a:srgbClr val="0076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0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Painter’s Algorithm</a:t>
            </a:r>
            <a:endParaRPr/>
          </a:p>
        </p:txBody>
      </p:sp>
      <p:sp>
        <p:nvSpPr>
          <p:cNvPr id="372" name="Google Shape;372;p30"/>
          <p:cNvSpPr txBox="1"/>
          <p:nvPr>
            <p:ph idx="1" type="body"/>
          </p:nvPr>
        </p:nvSpPr>
        <p:spPr>
          <a:xfrm>
            <a:off x="533400" y="1066800"/>
            <a:ext cx="39354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 extra memory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Relatively fast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Easy to understand and implement</a:t>
            </a:r>
            <a:endParaRPr/>
          </a:p>
        </p:txBody>
      </p:sp>
      <p:sp>
        <p:nvSpPr>
          <p:cNvPr id="373" name="Google Shape;373;p30"/>
          <p:cNvSpPr txBox="1"/>
          <p:nvPr>
            <p:ph idx="1" type="body"/>
          </p:nvPr>
        </p:nvSpPr>
        <p:spPr>
          <a:xfrm>
            <a:off x="4621212" y="1066800"/>
            <a:ext cx="3937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Precision issues (and additional work to handle them)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Sort stage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Intersecting objects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1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Drawback</a:t>
            </a:r>
            <a:endParaRPr/>
          </a:p>
        </p:txBody>
      </p:sp>
      <p:sp>
        <p:nvSpPr>
          <p:cNvPr id="379" name="Google Shape;379;p31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If two or more surfaces alternately obscure each other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Infinite loop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Flag any surface that has been reordered to a farther depth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It can’t be moved again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If an attempt to switch the surface a second time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Divide it into two parts to eliminate the cyclic loop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 original surface is then replaced by the two new surfaces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2"/>
          <p:cNvSpPr txBox="1"/>
          <p:nvPr>
            <p:ph type="ctrTitle"/>
          </p:nvPr>
        </p:nvSpPr>
        <p:spPr>
          <a:xfrm>
            <a:off x="0" y="251460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667"/>
              </a:buClr>
              <a:buSzPts val="5500"/>
              <a:buFont typeface="Georgia"/>
              <a:buNone/>
            </a:pPr>
            <a:r>
              <a:rPr b="0" i="0" lang="en-US" sz="5500" u="none">
                <a:solidFill>
                  <a:srgbClr val="053667"/>
                </a:solidFill>
                <a:latin typeface="Georgia"/>
                <a:ea typeface="Georgia"/>
                <a:cs typeface="Georgia"/>
                <a:sym typeface="Georgia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Visible-Surface Detection Methods</a:t>
            </a:r>
            <a:endParaRPr/>
          </a:p>
        </p:txBody>
      </p:sp>
      <p:sp>
        <p:nvSpPr>
          <p:cNvPr id="168" name="Google Shape;168;p4"/>
          <p:cNvSpPr txBox="1"/>
          <p:nvPr>
            <p:ph idx="1" type="body"/>
          </p:nvPr>
        </p:nvSpPr>
        <p:spPr>
          <a:xfrm>
            <a:off x="533400" y="1066800"/>
            <a:ext cx="8024812" cy="171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Determine what is visible within a scene from a chosen viewing position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Sometimes, these methods are referred to as </a:t>
            </a:r>
            <a:r>
              <a:rPr b="1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hidden-surface elimination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Two Main Approaches</a:t>
            </a:r>
            <a:endParaRPr/>
          </a:p>
        </p:txBody>
      </p:sp>
      <p:sp>
        <p:nvSpPr>
          <p:cNvPr id="174" name="Google Shape;174;p5"/>
          <p:cNvSpPr txBox="1"/>
          <p:nvPr>
            <p:ph idx="1" type="body"/>
          </p:nvPr>
        </p:nvSpPr>
        <p:spPr>
          <a:xfrm>
            <a:off x="533400" y="1066800"/>
            <a:ext cx="8024812" cy="321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Visible surface detection algorithms are broadly classified as: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Object Space Methods:</a:t>
            </a: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Compares objects and parts of objects to each other within the scene definition to determine which surfaces are visible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Image Space Methods:</a:t>
            </a: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Visibility is decided point-by-point at each pixel position on the projection plane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Image space methods are by far the more common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Algorithm Classifications</a:t>
            </a:r>
            <a:endParaRPr/>
          </a:p>
        </p:txBody>
      </p:sp>
      <p:sp>
        <p:nvSpPr>
          <p:cNvPr id="180" name="Google Shape;180;p6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Object-Space Methods: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Visibility is decided by comparing objects in object-space.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e.g. painter’s algorithm.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Image-Space Methods: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Visibility is decided at each pixel position in the projection plane.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e.g. Z-Buffer algorithm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rgia"/>
              <a:buNone/>
            </a:pPr>
            <a:r>
              <a:rPr b="0" i="0" lang="en-US" sz="40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Z-Buffer Algorithm</a:t>
            </a:r>
            <a:endParaRPr/>
          </a:p>
        </p:txBody>
      </p:sp>
      <p:sp>
        <p:nvSpPr>
          <p:cNvPr id="186" name="Google Shape;186;p7"/>
          <p:cNvSpPr txBox="1"/>
          <p:nvPr/>
        </p:nvSpPr>
        <p:spPr>
          <a:xfrm>
            <a:off x="7138987" y="5051425"/>
            <a:ext cx="3873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87" name="Google Shape;187;p7"/>
          <p:cNvSpPr txBox="1"/>
          <p:nvPr/>
        </p:nvSpPr>
        <p:spPr>
          <a:xfrm>
            <a:off x="5451475" y="4556125"/>
            <a:ext cx="7048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x, y</a:t>
            </a:r>
            <a:r>
              <a:rPr b="0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cxnSp>
        <p:nvCxnSpPr>
          <p:cNvPr id="188" name="Google Shape;188;p7"/>
          <p:cNvCxnSpPr/>
          <p:nvPr/>
        </p:nvCxnSpPr>
        <p:spPr>
          <a:xfrm rot="10800000">
            <a:off x="5468937" y="2727325"/>
            <a:ext cx="0" cy="2308225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89" name="Google Shape;189;p7"/>
          <p:cNvCxnSpPr/>
          <p:nvPr/>
        </p:nvCxnSpPr>
        <p:spPr>
          <a:xfrm flipH="1">
            <a:off x="3822700" y="5013325"/>
            <a:ext cx="1646237" cy="1081087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90" name="Google Shape;190;p7"/>
          <p:cNvSpPr txBox="1"/>
          <p:nvPr/>
        </p:nvSpPr>
        <p:spPr>
          <a:xfrm>
            <a:off x="3438525" y="5622925"/>
            <a:ext cx="3873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sp>
        <p:nvSpPr>
          <p:cNvPr id="191" name="Google Shape;191;p7"/>
          <p:cNvSpPr txBox="1"/>
          <p:nvPr/>
        </p:nvSpPr>
        <p:spPr>
          <a:xfrm>
            <a:off x="4938712" y="2543175"/>
            <a:ext cx="3873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cxnSp>
        <p:nvCxnSpPr>
          <p:cNvPr id="192" name="Google Shape;192;p7"/>
          <p:cNvCxnSpPr/>
          <p:nvPr/>
        </p:nvCxnSpPr>
        <p:spPr>
          <a:xfrm>
            <a:off x="5470525" y="5005387"/>
            <a:ext cx="2041525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93" name="Google Shape;193;p7"/>
          <p:cNvSpPr/>
          <p:nvPr/>
        </p:nvSpPr>
        <p:spPr>
          <a:xfrm>
            <a:off x="6140450" y="3409950"/>
            <a:ext cx="1173162" cy="1181100"/>
          </a:xfrm>
          <a:prstGeom prst="triangle">
            <a:avLst>
              <a:gd fmla="val 50000" name="adj"/>
            </a:avLst>
          </a:prstGeom>
          <a:solidFill>
            <a:schemeClr val="folHlink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p7"/>
          <p:cNvSpPr/>
          <p:nvPr/>
        </p:nvSpPr>
        <p:spPr>
          <a:xfrm>
            <a:off x="7351712" y="3059112"/>
            <a:ext cx="998537" cy="473075"/>
          </a:xfrm>
          <a:prstGeom prst="triangle">
            <a:avLst>
              <a:gd fmla="val 50000" name="adj"/>
            </a:avLst>
          </a:prstGeom>
          <a:solidFill>
            <a:schemeClr val="folHlink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7"/>
          <p:cNvSpPr/>
          <p:nvPr/>
        </p:nvSpPr>
        <p:spPr>
          <a:xfrm>
            <a:off x="6954837" y="3140075"/>
            <a:ext cx="655637" cy="944562"/>
          </a:xfrm>
          <a:prstGeom prst="triangle">
            <a:avLst>
              <a:gd fmla="val 50000" name="adj"/>
            </a:avLst>
          </a:prstGeom>
          <a:solidFill>
            <a:schemeClr val="folHlink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96" name="Google Shape;196;p7"/>
          <p:cNvCxnSpPr/>
          <p:nvPr/>
        </p:nvCxnSpPr>
        <p:spPr>
          <a:xfrm flipH="1" rot="10800000">
            <a:off x="5811837" y="3309937"/>
            <a:ext cx="2005012" cy="12573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7" name="Google Shape;197;p7"/>
          <p:cNvSpPr/>
          <p:nvPr/>
        </p:nvSpPr>
        <p:spPr>
          <a:xfrm>
            <a:off x="5722937" y="4500562"/>
            <a:ext cx="155575" cy="147637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8" name="Google Shape;198;p7"/>
          <p:cNvSpPr/>
          <p:nvPr/>
        </p:nvSpPr>
        <p:spPr>
          <a:xfrm>
            <a:off x="6630987" y="3935412"/>
            <a:ext cx="155575" cy="147637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7215187" y="3556000"/>
            <a:ext cx="155575" cy="147637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7696200" y="3243262"/>
            <a:ext cx="155575" cy="147637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p7"/>
          <p:cNvSpPr txBox="1"/>
          <p:nvPr>
            <p:ph idx="1" type="body"/>
          </p:nvPr>
        </p:nvSpPr>
        <p:spPr>
          <a:xfrm>
            <a:off x="533400" y="1066800"/>
            <a:ext cx="8024812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Most widely used Image-space algorithm.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Easy to implement, both in software and hardware.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Incremental computation.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Characteristics</a:t>
            </a:r>
            <a:endParaRPr/>
          </a:p>
        </p:txBody>
      </p:sp>
      <p:sp>
        <p:nvSpPr>
          <p:cNvPr id="207" name="Google Shape;207;p8"/>
          <p:cNvSpPr txBox="1"/>
          <p:nvPr>
            <p:ph idx="1" type="body"/>
          </p:nvPr>
        </p:nvSpPr>
        <p:spPr>
          <a:xfrm>
            <a:off x="533400" y="1066800"/>
            <a:ext cx="8024812" cy="2862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Commonly used </a:t>
            </a:r>
            <a:r>
              <a:rPr b="0" i="0" lang="en-US" sz="24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image-space app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roach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n-US" sz="24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Compares depths of each pixel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on the projection plane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Referred to as the </a:t>
            </a:r>
            <a:r>
              <a:rPr b="1" i="1" lang="en-US" sz="20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z-buffer</a:t>
            </a: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method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Usually applied to scenes of polygonal surfaces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Depth values can be computed very quickly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Easy to implement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Depth-Buffer (z-Buffer) Method</a:t>
            </a:r>
            <a:endParaRPr/>
          </a:p>
        </p:txBody>
      </p:sp>
      <p:sp>
        <p:nvSpPr>
          <p:cNvPr id="213" name="Google Shape;213;p9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Each surface is processed </a:t>
            </a:r>
            <a:r>
              <a:rPr lang="en-US"/>
              <a:t>separately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one point at a time across the surface.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Surface  </a:t>
            </a:r>
            <a:r>
              <a:rPr b="1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S1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is closest to view plane, so its surface intensity value at 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(x,y)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saved.</a:t>
            </a:r>
            <a:endParaRPr/>
          </a:p>
        </p:txBody>
      </p:sp>
      <p:pic>
        <p:nvPicPr>
          <p:cNvPr descr="AADGHZD0" id="214" name="Google Shape;214;p9"/>
          <p:cNvPicPr preferRelativeResize="0"/>
          <p:nvPr/>
        </p:nvPicPr>
        <p:blipFill rotWithShape="1">
          <a:blip r:embed="rId3">
            <a:alphaModFix/>
          </a:blip>
          <a:srcRect b="25971" l="10138" r="12603" t="12129"/>
          <a:stretch/>
        </p:blipFill>
        <p:spPr>
          <a:xfrm>
            <a:off x="1143000" y="3000375"/>
            <a:ext cx="6929437" cy="3357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B081">
  <a:themeElements>
    <a:clrScheme name="B08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081">
  <a:themeElements>
    <a:clrScheme name="B08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2003-07-30T02:53:17Z</dcterms:created>
  <dc:creator>ADP Department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