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7010400" cy="9296400"/>
  <p:embeddedFontLst>
    <p:embeddedFont>
      <p:font typeface="Arimo"/>
      <p:regular r:id="rId35"/>
      <p:bold r:id="rId36"/>
      <p:italic r:id="rId37"/>
      <p:boldItalic r:id="rId38"/>
    </p:embeddedFont>
    <p:embeddedFont>
      <p:font typeface="Tahoma"/>
      <p:regular r:id="rId39"/>
      <p:bold r:id="rId40"/>
    </p:embeddedFont>
    <p:embeddedFont>
      <p:font typeface="Open Sans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3" roundtripDataSignature="AMtx7mhgacLu3Iu/fUOsLhJOvmppT1ZA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4.xml"/><Relationship Id="rId42" Type="http://schemas.openxmlformats.org/officeDocument/2006/relationships/font" Target="fonts/OpenSansExtraBold-boldItalic.fntdata"/><Relationship Id="rId41" Type="http://schemas.openxmlformats.org/officeDocument/2006/relationships/font" Target="fonts/OpenSansExtra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Arim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rimo-italic.fntdata"/><Relationship Id="rId14" Type="http://schemas.openxmlformats.org/officeDocument/2006/relationships/slide" Target="slides/slide8.xml"/><Relationship Id="rId36" Type="http://schemas.openxmlformats.org/officeDocument/2006/relationships/font" Target="fonts/Arimo-bold.fntdata"/><Relationship Id="rId17" Type="http://schemas.openxmlformats.org/officeDocument/2006/relationships/slide" Target="slides/slide11.xml"/><Relationship Id="rId39" Type="http://schemas.openxmlformats.org/officeDocument/2006/relationships/font" Target="fonts/Tahoma-regular.fntdata"/><Relationship Id="rId16" Type="http://schemas.openxmlformats.org/officeDocument/2006/relationships/slide" Target="slides/slide10.xml"/><Relationship Id="rId38" Type="http://schemas.openxmlformats.org/officeDocument/2006/relationships/font" Target="fonts/Arim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1360487" y="893762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1084262" y="4422775"/>
            <a:ext cx="4846637" cy="357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1360487" y="893762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1084262" y="4422775"/>
            <a:ext cx="4846637" cy="357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1360487" y="893762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1084262" y="4422775"/>
            <a:ext cx="4846637" cy="357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1360487" y="893762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1084262" y="4422775"/>
            <a:ext cx="4846637" cy="357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360487" y="893762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1084262" y="4422775"/>
            <a:ext cx="4846637" cy="357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360487" y="893762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1084262" y="4422775"/>
            <a:ext cx="4846637" cy="357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" type="subTitle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0" type="dt"/>
          </p:nvPr>
        </p:nvSpPr>
        <p:spPr>
          <a:xfrm>
            <a:off x="457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1" type="ftr"/>
          </p:nvPr>
        </p:nvSpPr>
        <p:spPr>
          <a:xfrm>
            <a:off x="3124200" y="625316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6553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2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1" name="Google Shape;11;p32"/>
            <p:cNvSpPr/>
            <p:nvPr/>
          </p:nvSpPr>
          <p:spPr>
            <a:xfrm>
              <a:off x="432" y="1304"/>
              <a:ext cx="4656" cy="2112"/>
            </a:xfrm>
            <a:prstGeom prst="roundRect">
              <a:avLst>
                <a:gd fmla="val 16667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2"/>
            <p:cNvSpPr txBox="1"/>
            <p:nvPr/>
          </p:nvSpPr>
          <p:spPr>
            <a:xfrm>
              <a:off x="144" y="584"/>
              <a:ext cx="4512" cy="624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2"/>
            <p:cNvSpPr/>
            <p:nvPr/>
          </p:nvSpPr>
          <p:spPr>
            <a:xfrm>
              <a:off x="0" y="872"/>
              <a:ext cx="5664" cy="1152"/>
            </a:xfrm>
            <a:custGeom>
              <a:rect b="b" l="l" r="r" t="t"/>
              <a:pathLst>
                <a:path extrusionOk="0" h="1000" w="4917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4;p32"/>
            <p:cNvCxnSpPr/>
            <p:nvPr/>
          </p:nvCxnSpPr>
          <p:spPr>
            <a:xfrm>
              <a:off x="0" y="1928"/>
              <a:ext cx="5232" cy="0"/>
            </a:xfrm>
            <a:prstGeom prst="straightConnector1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5" name="Google Shape;15;p3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2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2"/>
          <p:cNvSpPr txBox="1"/>
          <p:nvPr>
            <p:ph idx="10" type="dt"/>
          </p:nvPr>
        </p:nvSpPr>
        <p:spPr>
          <a:xfrm>
            <a:off x="457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2"/>
          <p:cNvSpPr txBox="1"/>
          <p:nvPr>
            <p:ph idx="11" type="ftr"/>
          </p:nvPr>
        </p:nvSpPr>
        <p:spPr>
          <a:xfrm>
            <a:off x="3124200" y="625316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2" type="sldNum"/>
          </p:nvPr>
        </p:nvSpPr>
        <p:spPr>
          <a:xfrm>
            <a:off x="6553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4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28" name="Google Shape;28;p34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2965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4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30;p34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1" name="Google Shape;31;p34"/>
          <p:cNvSpPr txBox="1"/>
          <p:nvPr/>
        </p:nvSpPr>
        <p:spPr>
          <a:xfrm>
            <a:off x="1600200" y="6400800"/>
            <a:ext cx="61722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Md. Manowarul Islam, Dept. of CSE, JnU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gannath_University_logo.png" id="32" name="Google Shape;32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93100" y="6045200"/>
            <a:ext cx="838200" cy="77946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4"/>
          <p:cNvSpPr txBox="1"/>
          <p:nvPr/>
        </p:nvSpPr>
        <p:spPr>
          <a:xfrm>
            <a:off x="228600" y="6400800"/>
            <a:ext cx="2057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CSE-4105</a:t>
            </a:r>
            <a:endParaRPr/>
          </a:p>
        </p:txBody>
      </p:sp>
      <p:sp>
        <p:nvSpPr>
          <p:cNvPr id="34" name="Google Shape;34;p3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5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8.jpg"/><Relationship Id="rId5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idx="1" type="subTitle"/>
          </p:nvPr>
        </p:nvSpPr>
        <p:spPr>
          <a:xfrm>
            <a:off x="1066800" y="3657600"/>
            <a:ext cx="6629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2341750" y="1756325"/>
            <a:ext cx="446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</a:rPr>
              <a:t>Lecture 20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</a:rPr>
              <a:t>Multimedia</a:t>
            </a:r>
            <a:endParaRPr sz="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Elements of Multimedia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685800" y="1905000"/>
            <a:ext cx="1143000" cy="6096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2590800" y="1676400"/>
            <a:ext cx="4114800" cy="1600200"/>
            <a:chOff x="2421" y="3244"/>
            <a:chExt cx="7560" cy="2520"/>
          </a:xfrm>
        </p:grpSpPr>
        <p:grpSp>
          <p:nvGrpSpPr>
            <p:cNvPr id="120" name="Google Shape;120;p10"/>
            <p:cNvGrpSpPr/>
            <p:nvPr/>
          </p:nvGrpSpPr>
          <p:grpSpPr>
            <a:xfrm>
              <a:off x="4401" y="3784"/>
              <a:ext cx="3420" cy="1080"/>
              <a:chOff x="4221" y="3424"/>
              <a:chExt cx="3420" cy="1080"/>
            </a:xfrm>
          </p:grpSpPr>
          <p:sp>
            <p:nvSpPr>
              <p:cNvPr id="121" name="Google Shape;121;p10"/>
              <p:cNvSpPr/>
              <p:nvPr/>
            </p:nvSpPr>
            <p:spPr>
              <a:xfrm>
                <a:off x="4581" y="3784"/>
                <a:ext cx="2700" cy="36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0">
                    <a:ln>
                      <a:noFill/>
                    </a:ln>
                    <a:gradFill>
                      <a:gsLst>
                        <a:gs pos="0">
                          <a:srgbClr val="0033CC">
                            <a:alpha val="88627"/>
                          </a:srgbClr>
                        </a:gs>
                        <a:gs pos="100000">
                          <a:srgbClr val="3399FF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  <a:latin typeface="Impact"/>
                  </a:rPr>
                  <a:t>MULTIMEDIA </a:t>
                </a:r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4221" y="3424"/>
                <a:ext cx="3420" cy="1080"/>
              </a:xfrm>
              <a:prstGeom prst="bevel">
                <a:avLst>
                  <a:gd fmla="val 12500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" name="Google Shape;123;p10"/>
            <p:cNvSpPr txBox="1"/>
            <p:nvPr/>
          </p:nvSpPr>
          <p:spPr>
            <a:xfrm>
              <a:off x="2421" y="342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TEXT</a:t>
              </a:r>
              <a:endParaRPr/>
            </a:p>
          </p:txBody>
        </p:sp>
        <p:cxnSp>
          <p:nvCxnSpPr>
            <p:cNvPr id="124" name="Google Shape;124;p10"/>
            <p:cNvCxnSpPr/>
            <p:nvPr/>
          </p:nvCxnSpPr>
          <p:spPr>
            <a:xfrm>
              <a:off x="3501" y="3784"/>
              <a:ext cx="90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5" name="Google Shape;125;p10"/>
            <p:cNvSpPr txBox="1"/>
            <p:nvPr/>
          </p:nvSpPr>
          <p:spPr>
            <a:xfrm>
              <a:off x="2421" y="504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AUDIO</a:t>
              </a:r>
              <a:endParaRPr/>
            </a:p>
          </p:txBody>
        </p:sp>
        <p:sp>
          <p:nvSpPr>
            <p:cNvPr id="126" name="Google Shape;126;p10"/>
            <p:cNvSpPr txBox="1"/>
            <p:nvPr/>
          </p:nvSpPr>
          <p:spPr>
            <a:xfrm>
              <a:off x="8541" y="324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GRAPHIC</a:t>
              </a:r>
              <a:endParaRPr/>
            </a:p>
          </p:txBody>
        </p:sp>
        <p:cxnSp>
          <p:nvCxnSpPr>
            <p:cNvPr id="127" name="Google Shape;127;p10"/>
            <p:cNvCxnSpPr/>
            <p:nvPr/>
          </p:nvCxnSpPr>
          <p:spPr>
            <a:xfrm flipH="1" rot="10800000">
              <a:off x="3501" y="4684"/>
              <a:ext cx="90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8" name="Google Shape;128;p10"/>
            <p:cNvSpPr txBox="1"/>
            <p:nvPr/>
          </p:nvSpPr>
          <p:spPr>
            <a:xfrm>
              <a:off x="8541" y="486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VIDEO</a:t>
              </a:r>
              <a:endParaRPr/>
            </a:p>
          </p:txBody>
        </p:sp>
        <p:sp>
          <p:nvSpPr>
            <p:cNvPr id="129" name="Google Shape;129;p10"/>
            <p:cNvSpPr txBox="1"/>
            <p:nvPr/>
          </p:nvSpPr>
          <p:spPr>
            <a:xfrm>
              <a:off x="5481" y="5404"/>
              <a:ext cx="162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ANIMATION</a:t>
              </a:r>
              <a:endParaRPr/>
            </a:p>
          </p:txBody>
        </p:sp>
        <p:cxnSp>
          <p:nvCxnSpPr>
            <p:cNvPr id="130" name="Google Shape;130;p10"/>
            <p:cNvCxnSpPr/>
            <p:nvPr/>
          </p:nvCxnSpPr>
          <p:spPr>
            <a:xfrm rot="10800000">
              <a:off x="6201" y="4864"/>
              <a:ext cx="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1" name="Google Shape;131;p10"/>
            <p:cNvCxnSpPr/>
            <p:nvPr/>
          </p:nvCxnSpPr>
          <p:spPr>
            <a:xfrm rot="10800000">
              <a:off x="7821" y="4684"/>
              <a:ext cx="72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2" name="Google Shape;132;p10"/>
            <p:cNvCxnSpPr/>
            <p:nvPr/>
          </p:nvCxnSpPr>
          <p:spPr>
            <a:xfrm flipH="1">
              <a:off x="7821" y="3424"/>
              <a:ext cx="72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33" name="Google Shape;133;p10"/>
          <p:cNvSpPr txBox="1"/>
          <p:nvPr/>
        </p:nvSpPr>
        <p:spPr>
          <a:xfrm>
            <a:off x="685800" y="37338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 broad term for something that contains words to express something.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is the most basic element of multimedia.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good choice of words could help convey the intended message to the users (keywords).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 contents, menus, navigational buttons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2438400" y="1752600"/>
            <a:ext cx="914400" cy="304800"/>
          </a:xfrm>
          <a:prstGeom prst="rect">
            <a:avLst/>
          </a:prstGeom>
          <a:noFill/>
          <a:ln cap="flat" cmpd="sng" w="9525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Elements of Multimedia</a:t>
            </a:r>
            <a:endParaRPr/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685800" y="1905000"/>
            <a:ext cx="1143000" cy="6096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>
            <a:off x="2590800" y="1676400"/>
            <a:ext cx="4114800" cy="1600200"/>
            <a:chOff x="2421" y="3244"/>
            <a:chExt cx="7560" cy="2520"/>
          </a:xfrm>
        </p:grpSpPr>
        <p:grpSp>
          <p:nvGrpSpPr>
            <p:cNvPr id="142" name="Google Shape;142;p11"/>
            <p:cNvGrpSpPr/>
            <p:nvPr/>
          </p:nvGrpSpPr>
          <p:grpSpPr>
            <a:xfrm>
              <a:off x="4401" y="3784"/>
              <a:ext cx="3420" cy="1080"/>
              <a:chOff x="4221" y="3424"/>
              <a:chExt cx="3420" cy="1080"/>
            </a:xfrm>
          </p:grpSpPr>
          <p:sp>
            <p:nvSpPr>
              <p:cNvPr id="143" name="Google Shape;143;p11"/>
              <p:cNvSpPr/>
              <p:nvPr/>
            </p:nvSpPr>
            <p:spPr>
              <a:xfrm>
                <a:off x="4581" y="3784"/>
                <a:ext cx="2700" cy="36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0">
                    <a:ln>
                      <a:noFill/>
                    </a:ln>
                    <a:gradFill>
                      <a:gsLst>
                        <a:gs pos="0">
                          <a:srgbClr val="0033CC"/>
                        </a:gs>
                        <a:gs pos="100000">
                          <a:srgbClr val="3399FF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  <a:latin typeface="Impact"/>
                  </a:rPr>
                  <a:t>MULTIMEDIA </a:t>
                </a:r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>
                <a:off x="4221" y="3424"/>
                <a:ext cx="3420" cy="1080"/>
              </a:xfrm>
              <a:prstGeom prst="bevel">
                <a:avLst>
                  <a:gd fmla="val 12500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" name="Google Shape;145;p11"/>
            <p:cNvSpPr txBox="1"/>
            <p:nvPr/>
          </p:nvSpPr>
          <p:spPr>
            <a:xfrm>
              <a:off x="2421" y="342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TEXT</a:t>
              </a:r>
              <a:endParaRPr/>
            </a:p>
          </p:txBody>
        </p:sp>
        <p:cxnSp>
          <p:nvCxnSpPr>
            <p:cNvPr id="146" name="Google Shape;146;p11"/>
            <p:cNvCxnSpPr/>
            <p:nvPr/>
          </p:nvCxnSpPr>
          <p:spPr>
            <a:xfrm>
              <a:off x="3501" y="3784"/>
              <a:ext cx="90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7" name="Google Shape;147;p11"/>
            <p:cNvSpPr txBox="1"/>
            <p:nvPr/>
          </p:nvSpPr>
          <p:spPr>
            <a:xfrm>
              <a:off x="2421" y="504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AUDIO</a:t>
              </a:r>
              <a:endParaRPr/>
            </a:p>
          </p:txBody>
        </p:sp>
        <p:sp>
          <p:nvSpPr>
            <p:cNvPr id="148" name="Google Shape;148;p11"/>
            <p:cNvSpPr txBox="1"/>
            <p:nvPr/>
          </p:nvSpPr>
          <p:spPr>
            <a:xfrm>
              <a:off x="8541" y="324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GRAPHIC</a:t>
              </a:r>
              <a:endParaRPr/>
            </a:p>
          </p:txBody>
        </p:sp>
        <p:cxnSp>
          <p:nvCxnSpPr>
            <p:cNvPr id="149" name="Google Shape;149;p11"/>
            <p:cNvCxnSpPr/>
            <p:nvPr/>
          </p:nvCxnSpPr>
          <p:spPr>
            <a:xfrm flipH="1" rot="10800000">
              <a:off x="3501" y="4684"/>
              <a:ext cx="90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50" name="Google Shape;150;p11"/>
            <p:cNvSpPr txBox="1"/>
            <p:nvPr/>
          </p:nvSpPr>
          <p:spPr>
            <a:xfrm>
              <a:off x="8541" y="486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VIDEO</a:t>
              </a:r>
              <a:endParaRPr/>
            </a:p>
          </p:txBody>
        </p:sp>
        <p:sp>
          <p:nvSpPr>
            <p:cNvPr id="151" name="Google Shape;151;p11"/>
            <p:cNvSpPr txBox="1"/>
            <p:nvPr/>
          </p:nvSpPr>
          <p:spPr>
            <a:xfrm>
              <a:off x="5481" y="5404"/>
              <a:ext cx="162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ANIMATION</a:t>
              </a:r>
              <a:endParaRPr/>
            </a:p>
          </p:txBody>
        </p:sp>
        <p:cxnSp>
          <p:nvCxnSpPr>
            <p:cNvPr id="152" name="Google Shape;152;p11"/>
            <p:cNvCxnSpPr/>
            <p:nvPr/>
          </p:nvCxnSpPr>
          <p:spPr>
            <a:xfrm rot="10800000">
              <a:off x="6201" y="4864"/>
              <a:ext cx="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3" name="Google Shape;153;p11"/>
            <p:cNvCxnSpPr/>
            <p:nvPr/>
          </p:nvCxnSpPr>
          <p:spPr>
            <a:xfrm rot="10800000">
              <a:off x="7821" y="4684"/>
              <a:ext cx="72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4" name="Google Shape;154;p11"/>
            <p:cNvCxnSpPr/>
            <p:nvPr/>
          </p:nvCxnSpPr>
          <p:spPr>
            <a:xfrm flipH="1">
              <a:off x="7821" y="3424"/>
              <a:ext cx="72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55" name="Google Shape;155;p11"/>
          <p:cNvSpPr txBox="1"/>
          <p:nvPr/>
        </p:nvSpPr>
        <p:spPr>
          <a:xfrm>
            <a:off x="609600" y="3429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Example 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2438400" y="1752600"/>
            <a:ext cx="914400" cy="304800"/>
          </a:xfrm>
          <a:prstGeom prst="rect">
            <a:avLst/>
          </a:prstGeom>
          <a:noFill/>
          <a:ln cap="flat" cmpd="sng" w="9525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ocuments and Settings\Administrator\Desktop\smm2005\demo\image1.jpg"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657600"/>
            <a:ext cx="3810000" cy="1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 txBox="1"/>
          <p:nvPr/>
        </p:nvSpPr>
        <p:spPr>
          <a:xfrm>
            <a:off x="2743200" y="3581400"/>
            <a:ext cx="3810000" cy="220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Elements of Multimedia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533400" y="1905000"/>
            <a:ext cx="1905000" cy="609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GRAPHIC</a:t>
            </a:r>
            <a:endParaRPr/>
          </a:p>
        </p:txBody>
      </p:sp>
      <p:grpSp>
        <p:nvGrpSpPr>
          <p:cNvPr id="165" name="Google Shape;165;p12"/>
          <p:cNvGrpSpPr/>
          <p:nvPr/>
        </p:nvGrpSpPr>
        <p:grpSpPr>
          <a:xfrm>
            <a:off x="2590800" y="1676400"/>
            <a:ext cx="4114800" cy="1600200"/>
            <a:chOff x="2421" y="3244"/>
            <a:chExt cx="7560" cy="2520"/>
          </a:xfrm>
        </p:grpSpPr>
        <p:grpSp>
          <p:nvGrpSpPr>
            <p:cNvPr id="166" name="Google Shape;166;p12"/>
            <p:cNvGrpSpPr/>
            <p:nvPr/>
          </p:nvGrpSpPr>
          <p:grpSpPr>
            <a:xfrm>
              <a:off x="4401" y="3784"/>
              <a:ext cx="3420" cy="1080"/>
              <a:chOff x="4221" y="3424"/>
              <a:chExt cx="3420" cy="1080"/>
            </a:xfrm>
          </p:grpSpPr>
          <p:sp>
            <p:nvSpPr>
              <p:cNvPr id="167" name="Google Shape;167;p12"/>
              <p:cNvSpPr/>
              <p:nvPr/>
            </p:nvSpPr>
            <p:spPr>
              <a:xfrm>
                <a:off x="4581" y="3784"/>
                <a:ext cx="2700" cy="36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0">
                    <a:ln>
                      <a:noFill/>
                    </a:ln>
                    <a:gradFill>
                      <a:gsLst>
                        <a:gs pos="0">
                          <a:srgbClr val="0033CC"/>
                        </a:gs>
                        <a:gs pos="100000">
                          <a:srgbClr val="3399FF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  <a:latin typeface="Impact"/>
                  </a:rPr>
                  <a:t>MULTIMEDIA </a:t>
                </a: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4221" y="3424"/>
                <a:ext cx="3420" cy="1080"/>
              </a:xfrm>
              <a:prstGeom prst="bevel">
                <a:avLst>
                  <a:gd fmla="val 12500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12"/>
            <p:cNvSpPr txBox="1"/>
            <p:nvPr/>
          </p:nvSpPr>
          <p:spPr>
            <a:xfrm>
              <a:off x="2421" y="342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TEXT</a:t>
              </a:r>
              <a:endParaRPr/>
            </a:p>
          </p:txBody>
        </p:sp>
        <p:cxnSp>
          <p:nvCxnSpPr>
            <p:cNvPr id="170" name="Google Shape;170;p12"/>
            <p:cNvCxnSpPr/>
            <p:nvPr/>
          </p:nvCxnSpPr>
          <p:spPr>
            <a:xfrm>
              <a:off x="3501" y="3784"/>
              <a:ext cx="90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71" name="Google Shape;171;p12"/>
            <p:cNvSpPr txBox="1"/>
            <p:nvPr/>
          </p:nvSpPr>
          <p:spPr>
            <a:xfrm>
              <a:off x="2421" y="504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AUDIO</a:t>
              </a:r>
              <a:endParaRPr/>
            </a:p>
          </p:txBody>
        </p:sp>
        <p:sp>
          <p:nvSpPr>
            <p:cNvPr id="172" name="Google Shape;172;p12"/>
            <p:cNvSpPr txBox="1"/>
            <p:nvPr/>
          </p:nvSpPr>
          <p:spPr>
            <a:xfrm>
              <a:off x="8541" y="324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GRAPHIC</a:t>
              </a:r>
              <a:endParaRPr/>
            </a:p>
          </p:txBody>
        </p:sp>
        <p:cxnSp>
          <p:nvCxnSpPr>
            <p:cNvPr id="173" name="Google Shape;173;p12"/>
            <p:cNvCxnSpPr/>
            <p:nvPr/>
          </p:nvCxnSpPr>
          <p:spPr>
            <a:xfrm flipH="1" rot="10800000">
              <a:off x="3501" y="4684"/>
              <a:ext cx="90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74" name="Google Shape;174;p12"/>
            <p:cNvSpPr txBox="1"/>
            <p:nvPr/>
          </p:nvSpPr>
          <p:spPr>
            <a:xfrm>
              <a:off x="8541" y="486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VIDEO</a:t>
              </a:r>
              <a:endParaRPr/>
            </a:p>
          </p:txBody>
        </p:sp>
        <p:sp>
          <p:nvSpPr>
            <p:cNvPr id="175" name="Google Shape;175;p12"/>
            <p:cNvSpPr txBox="1"/>
            <p:nvPr/>
          </p:nvSpPr>
          <p:spPr>
            <a:xfrm>
              <a:off x="5481" y="5404"/>
              <a:ext cx="162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ANIMATION</a:t>
              </a:r>
              <a:endParaRPr/>
            </a:p>
          </p:txBody>
        </p:sp>
        <p:cxnSp>
          <p:nvCxnSpPr>
            <p:cNvPr id="176" name="Google Shape;176;p12"/>
            <p:cNvCxnSpPr/>
            <p:nvPr/>
          </p:nvCxnSpPr>
          <p:spPr>
            <a:xfrm rot="10800000">
              <a:off x="6201" y="4864"/>
              <a:ext cx="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77" name="Google Shape;177;p12"/>
            <p:cNvCxnSpPr/>
            <p:nvPr/>
          </p:nvCxnSpPr>
          <p:spPr>
            <a:xfrm rot="10800000">
              <a:off x="7821" y="4684"/>
              <a:ext cx="72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78" name="Google Shape;178;p12"/>
            <p:cNvCxnSpPr/>
            <p:nvPr/>
          </p:nvCxnSpPr>
          <p:spPr>
            <a:xfrm flipH="1">
              <a:off x="7821" y="3424"/>
              <a:ext cx="72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79" name="Google Shape;179;p12"/>
          <p:cNvSpPr txBox="1"/>
          <p:nvPr/>
        </p:nvSpPr>
        <p:spPr>
          <a:xfrm>
            <a:off x="685800" y="33528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Two-dimensional figure or illustration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be produced manually (by drawing, painting, carving, etc.) or by computer graphics technology.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 multimedia to show more clearly what a particular information is all about (diagrams, picture).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5867400" y="1600200"/>
            <a:ext cx="914400" cy="381000"/>
          </a:xfrm>
          <a:prstGeom prst="rect">
            <a:avLst/>
          </a:prstGeom>
          <a:noFill/>
          <a:ln cap="flat" cmpd="sng" w="9525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Elements of Multimedia</a:t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685800" y="1905000"/>
            <a:ext cx="1600200" cy="6096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/>
          </a:p>
        </p:txBody>
      </p:sp>
      <p:grpSp>
        <p:nvGrpSpPr>
          <p:cNvPr id="187" name="Google Shape;187;p14"/>
          <p:cNvGrpSpPr/>
          <p:nvPr/>
        </p:nvGrpSpPr>
        <p:grpSpPr>
          <a:xfrm>
            <a:off x="2590800" y="1676400"/>
            <a:ext cx="4114800" cy="1600200"/>
            <a:chOff x="2421" y="3244"/>
            <a:chExt cx="7560" cy="2520"/>
          </a:xfrm>
        </p:grpSpPr>
        <p:grpSp>
          <p:nvGrpSpPr>
            <p:cNvPr id="188" name="Google Shape;188;p14"/>
            <p:cNvGrpSpPr/>
            <p:nvPr/>
          </p:nvGrpSpPr>
          <p:grpSpPr>
            <a:xfrm>
              <a:off x="4401" y="3784"/>
              <a:ext cx="3420" cy="1080"/>
              <a:chOff x="4221" y="3424"/>
              <a:chExt cx="3420" cy="1080"/>
            </a:xfrm>
          </p:grpSpPr>
          <p:sp>
            <p:nvSpPr>
              <p:cNvPr id="189" name="Google Shape;189;p14"/>
              <p:cNvSpPr/>
              <p:nvPr/>
            </p:nvSpPr>
            <p:spPr>
              <a:xfrm>
                <a:off x="4581" y="3784"/>
                <a:ext cx="2700" cy="36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0">
                    <a:ln>
                      <a:noFill/>
                    </a:ln>
                    <a:gradFill>
                      <a:gsLst>
                        <a:gs pos="0">
                          <a:srgbClr val="0033CC"/>
                        </a:gs>
                        <a:gs pos="100000">
                          <a:srgbClr val="3399FF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  <a:latin typeface="Impact"/>
                  </a:rPr>
                  <a:t>MULTIMEDIA </a:t>
                </a:r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4221" y="3424"/>
                <a:ext cx="3420" cy="1080"/>
              </a:xfrm>
              <a:prstGeom prst="bevel">
                <a:avLst>
                  <a:gd fmla="val 12500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" name="Google Shape;191;p14"/>
            <p:cNvSpPr txBox="1"/>
            <p:nvPr/>
          </p:nvSpPr>
          <p:spPr>
            <a:xfrm>
              <a:off x="2421" y="342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TEXT</a:t>
              </a:r>
              <a:endParaRPr/>
            </a:p>
          </p:txBody>
        </p:sp>
        <p:cxnSp>
          <p:nvCxnSpPr>
            <p:cNvPr id="192" name="Google Shape;192;p14"/>
            <p:cNvCxnSpPr/>
            <p:nvPr/>
          </p:nvCxnSpPr>
          <p:spPr>
            <a:xfrm>
              <a:off x="3501" y="3784"/>
              <a:ext cx="90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3" name="Google Shape;193;p14"/>
            <p:cNvSpPr txBox="1"/>
            <p:nvPr/>
          </p:nvSpPr>
          <p:spPr>
            <a:xfrm>
              <a:off x="2421" y="504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AUDIO</a:t>
              </a:r>
              <a:endParaRPr/>
            </a:p>
          </p:txBody>
        </p:sp>
        <p:sp>
          <p:nvSpPr>
            <p:cNvPr id="194" name="Google Shape;194;p14"/>
            <p:cNvSpPr txBox="1"/>
            <p:nvPr/>
          </p:nvSpPr>
          <p:spPr>
            <a:xfrm>
              <a:off x="8541" y="324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GRAPHIC</a:t>
              </a:r>
              <a:endParaRPr/>
            </a:p>
          </p:txBody>
        </p:sp>
        <p:cxnSp>
          <p:nvCxnSpPr>
            <p:cNvPr id="195" name="Google Shape;195;p14"/>
            <p:cNvCxnSpPr/>
            <p:nvPr/>
          </p:nvCxnSpPr>
          <p:spPr>
            <a:xfrm flipH="1" rot="10800000">
              <a:off x="3501" y="4684"/>
              <a:ext cx="90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6" name="Google Shape;196;p14"/>
            <p:cNvSpPr txBox="1"/>
            <p:nvPr/>
          </p:nvSpPr>
          <p:spPr>
            <a:xfrm>
              <a:off x="8541" y="486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VIDEO</a:t>
              </a:r>
              <a:endParaRPr/>
            </a:p>
          </p:txBody>
        </p:sp>
        <p:sp>
          <p:nvSpPr>
            <p:cNvPr id="197" name="Google Shape;197;p14"/>
            <p:cNvSpPr txBox="1"/>
            <p:nvPr/>
          </p:nvSpPr>
          <p:spPr>
            <a:xfrm>
              <a:off x="5481" y="5404"/>
              <a:ext cx="162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ANIMATION</a:t>
              </a:r>
              <a:endParaRPr/>
            </a:p>
          </p:txBody>
        </p:sp>
        <p:cxnSp>
          <p:nvCxnSpPr>
            <p:cNvPr id="198" name="Google Shape;198;p14"/>
            <p:cNvCxnSpPr/>
            <p:nvPr/>
          </p:nvCxnSpPr>
          <p:spPr>
            <a:xfrm rot="10800000">
              <a:off x="6201" y="4864"/>
              <a:ext cx="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9" name="Google Shape;199;p14"/>
            <p:cNvCxnSpPr/>
            <p:nvPr/>
          </p:nvCxnSpPr>
          <p:spPr>
            <a:xfrm rot="10800000">
              <a:off x="7821" y="4684"/>
              <a:ext cx="72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0" name="Google Shape;200;p14"/>
            <p:cNvCxnSpPr/>
            <p:nvPr/>
          </p:nvCxnSpPr>
          <p:spPr>
            <a:xfrm flipH="1">
              <a:off x="7821" y="3424"/>
              <a:ext cx="72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01" name="Google Shape;201;p14"/>
          <p:cNvSpPr txBox="1"/>
          <p:nvPr/>
        </p:nvSpPr>
        <p:spPr>
          <a:xfrm>
            <a:off x="685800" y="37338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Produced by vibration, as perceived by the sense of hearing.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multimedia, audio could come in the form of speech, sound effects and also music score.</a:t>
            </a:r>
            <a:endParaRPr/>
          </a:p>
        </p:txBody>
      </p:sp>
      <p:sp>
        <p:nvSpPr>
          <p:cNvPr id="202" name="Google Shape;202;p14"/>
          <p:cNvSpPr txBox="1"/>
          <p:nvPr/>
        </p:nvSpPr>
        <p:spPr>
          <a:xfrm>
            <a:off x="2438400" y="2743200"/>
            <a:ext cx="914400" cy="381000"/>
          </a:xfrm>
          <a:prstGeom prst="rect">
            <a:avLst/>
          </a:prstGeom>
          <a:noFill/>
          <a:ln cap="flat" cmpd="sng" w="9525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Elements of Multimedia</a:t>
            </a:r>
            <a:endParaRPr/>
          </a:p>
        </p:txBody>
      </p:sp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381000" y="1905000"/>
            <a:ext cx="2209800" cy="6096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ANIMATION</a:t>
            </a: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2590800" y="1676400"/>
            <a:ext cx="4114800" cy="1600200"/>
            <a:chOff x="2421" y="3244"/>
            <a:chExt cx="7560" cy="2520"/>
          </a:xfrm>
        </p:grpSpPr>
        <p:grpSp>
          <p:nvGrpSpPr>
            <p:cNvPr id="210" name="Google Shape;210;p16"/>
            <p:cNvGrpSpPr/>
            <p:nvPr/>
          </p:nvGrpSpPr>
          <p:grpSpPr>
            <a:xfrm>
              <a:off x="4401" y="3784"/>
              <a:ext cx="3420" cy="1080"/>
              <a:chOff x="4221" y="3424"/>
              <a:chExt cx="3420" cy="108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4581" y="3784"/>
                <a:ext cx="2700" cy="36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0">
                    <a:ln>
                      <a:noFill/>
                    </a:ln>
                    <a:gradFill>
                      <a:gsLst>
                        <a:gs pos="0">
                          <a:srgbClr val="0033CC"/>
                        </a:gs>
                        <a:gs pos="100000">
                          <a:srgbClr val="3399FF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  <a:latin typeface="Impact"/>
                  </a:rPr>
                  <a:t>MULTIMEDIA </a:t>
                </a:r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221" y="3424"/>
                <a:ext cx="3420" cy="1080"/>
              </a:xfrm>
              <a:prstGeom prst="bevel">
                <a:avLst>
                  <a:gd fmla="val 12500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16"/>
            <p:cNvSpPr txBox="1"/>
            <p:nvPr/>
          </p:nvSpPr>
          <p:spPr>
            <a:xfrm>
              <a:off x="2421" y="342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TEXT</a:t>
              </a:r>
              <a:endParaRPr/>
            </a:p>
          </p:txBody>
        </p:sp>
        <p:cxnSp>
          <p:nvCxnSpPr>
            <p:cNvPr id="214" name="Google Shape;214;p16"/>
            <p:cNvCxnSpPr/>
            <p:nvPr/>
          </p:nvCxnSpPr>
          <p:spPr>
            <a:xfrm>
              <a:off x="3501" y="3784"/>
              <a:ext cx="90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5" name="Google Shape;215;p16"/>
            <p:cNvSpPr txBox="1"/>
            <p:nvPr/>
          </p:nvSpPr>
          <p:spPr>
            <a:xfrm>
              <a:off x="2421" y="504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AUDIO</a:t>
              </a:r>
              <a:endParaRPr/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8541" y="324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GRAPHIC</a:t>
              </a:r>
              <a:endParaRPr/>
            </a:p>
          </p:txBody>
        </p:sp>
        <p:cxnSp>
          <p:nvCxnSpPr>
            <p:cNvPr id="217" name="Google Shape;217;p16"/>
            <p:cNvCxnSpPr/>
            <p:nvPr/>
          </p:nvCxnSpPr>
          <p:spPr>
            <a:xfrm flipH="1" rot="10800000">
              <a:off x="3501" y="4684"/>
              <a:ext cx="90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8" name="Google Shape;218;p16"/>
            <p:cNvSpPr txBox="1"/>
            <p:nvPr/>
          </p:nvSpPr>
          <p:spPr>
            <a:xfrm>
              <a:off x="8541" y="486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VIDEO</a:t>
              </a:r>
              <a:endParaRPr/>
            </a:p>
          </p:txBody>
        </p:sp>
        <p:sp>
          <p:nvSpPr>
            <p:cNvPr id="219" name="Google Shape;219;p16"/>
            <p:cNvSpPr txBox="1"/>
            <p:nvPr/>
          </p:nvSpPr>
          <p:spPr>
            <a:xfrm>
              <a:off x="5481" y="5404"/>
              <a:ext cx="162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ANIMATION</a:t>
              </a:r>
              <a:endParaRPr/>
            </a:p>
          </p:txBody>
        </p:sp>
        <p:cxnSp>
          <p:nvCxnSpPr>
            <p:cNvPr id="220" name="Google Shape;220;p16"/>
            <p:cNvCxnSpPr/>
            <p:nvPr/>
          </p:nvCxnSpPr>
          <p:spPr>
            <a:xfrm rot="10800000">
              <a:off x="6201" y="4864"/>
              <a:ext cx="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1" name="Google Shape;221;p16"/>
            <p:cNvCxnSpPr/>
            <p:nvPr/>
          </p:nvCxnSpPr>
          <p:spPr>
            <a:xfrm rot="10800000">
              <a:off x="7821" y="4684"/>
              <a:ext cx="72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2" name="Google Shape;222;p16"/>
            <p:cNvCxnSpPr/>
            <p:nvPr/>
          </p:nvCxnSpPr>
          <p:spPr>
            <a:xfrm flipH="1">
              <a:off x="7821" y="3424"/>
              <a:ext cx="72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23" name="Google Shape;223;p16"/>
          <p:cNvSpPr txBox="1"/>
          <p:nvPr/>
        </p:nvSpPr>
        <p:spPr>
          <a:xfrm>
            <a:off x="685800" y="350520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illusion of motion created by the consecutive display of images of static elements.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multimedia, animation is used to further enhance / enriched the experience of the user to further understand the information conveyed to them.</a:t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4038600" y="2971800"/>
            <a:ext cx="1295400" cy="381000"/>
          </a:xfrm>
          <a:prstGeom prst="rect">
            <a:avLst/>
          </a:prstGeom>
          <a:noFill/>
          <a:ln cap="flat" cmpd="sng" w="9525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Elements of Multimedia</a:t>
            </a:r>
            <a:endParaRPr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685800" y="1905000"/>
            <a:ext cx="1371600" cy="6096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/>
          </a:p>
        </p:txBody>
      </p:sp>
      <p:grpSp>
        <p:nvGrpSpPr>
          <p:cNvPr id="231" name="Google Shape;231;p18"/>
          <p:cNvGrpSpPr/>
          <p:nvPr/>
        </p:nvGrpSpPr>
        <p:grpSpPr>
          <a:xfrm>
            <a:off x="2590800" y="1676400"/>
            <a:ext cx="4114800" cy="1600200"/>
            <a:chOff x="2421" y="3244"/>
            <a:chExt cx="7560" cy="2520"/>
          </a:xfrm>
        </p:grpSpPr>
        <p:grpSp>
          <p:nvGrpSpPr>
            <p:cNvPr id="232" name="Google Shape;232;p18"/>
            <p:cNvGrpSpPr/>
            <p:nvPr/>
          </p:nvGrpSpPr>
          <p:grpSpPr>
            <a:xfrm>
              <a:off x="4401" y="3784"/>
              <a:ext cx="3420" cy="1080"/>
              <a:chOff x="4221" y="3424"/>
              <a:chExt cx="3420" cy="1080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4581" y="3784"/>
                <a:ext cx="2700" cy="36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0">
                    <a:ln>
                      <a:noFill/>
                    </a:ln>
                    <a:gradFill>
                      <a:gsLst>
                        <a:gs pos="0">
                          <a:srgbClr val="0033CC"/>
                        </a:gs>
                        <a:gs pos="100000">
                          <a:srgbClr val="3399FF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  <a:latin typeface="Impact"/>
                  </a:rPr>
                  <a:t>MULTIMEDIA </a:t>
                </a: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4221" y="3424"/>
                <a:ext cx="3420" cy="1080"/>
              </a:xfrm>
              <a:prstGeom prst="bevel">
                <a:avLst>
                  <a:gd fmla="val 12500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" name="Google Shape;235;p18"/>
            <p:cNvSpPr txBox="1"/>
            <p:nvPr/>
          </p:nvSpPr>
          <p:spPr>
            <a:xfrm>
              <a:off x="2421" y="342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TEXT</a:t>
              </a:r>
              <a:endParaRPr/>
            </a:p>
          </p:txBody>
        </p:sp>
        <p:cxnSp>
          <p:nvCxnSpPr>
            <p:cNvPr id="236" name="Google Shape;236;p18"/>
            <p:cNvCxnSpPr/>
            <p:nvPr/>
          </p:nvCxnSpPr>
          <p:spPr>
            <a:xfrm>
              <a:off x="3501" y="3784"/>
              <a:ext cx="90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7" name="Google Shape;237;p18"/>
            <p:cNvSpPr txBox="1"/>
            <p:nvPr/>
          </p:nvSpPr>
          <p:spPr>
            <a:xfrm>
              <a:off x="2421" y="504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AUDIO</a:t>
              </a:r>
              <a:endParaRPr/>
            </a:p>
          </p:txBody>
        </p:sp>
        <p:sp>
          <p:nvSpPr>
            <p:cNvPr id="238" name="Google Shape;238;p18"/>
            <p:cNvSpPr txBox="1"/>
            <p:nvPr/>
          </p:nvSpPr>
          <p:spPr>
            <a:xfrm>
              <a:off x="8541" y="324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GRAPHIC</a:t>
              </a:r>
              <a:endParaRPr/>
            </a:p>
          </p:txBody>
        </p:sp>
        <p:cxnSp>
          <p:nvCxnSpPr>
            <p:cNvPr id="239" name="Google Shape;239;p18"/>
            <p:cNvCxnSpPr/>
            <p:nvPr/>
          </p:nvCxnSpPr>
          <p:spPr>
            <a:xfrm flipH="1" rot="10800000">
              <a:off x="3501" y="4684"/>
              <a:ext cx="90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0" name="Google Shape;240;p18"/>
            <p:cNvSpPr txBox="1"/>
            <p:nvPr/>
          </p:nvSpPr>
          <p:spPr>
            <a:xfrm>
              <a:off x="8541" y="486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VIDEO</a:t>
              </a:r>
              <a:endParaRPr/>
            </a:p>
          </p:txBody>
        </p:sp>
        <p:sp>
          <p:nvSpPr>
            <p:cNvPr id="241" name="Google Shape;241;p18"/>
            <p:cNvSpPr txBox="1"/>
            <p:nvPr/>
          </p:nvSpPr>
          <p:spPr>
            <a:xfrm>
              <a:off x="5481" y="5404"/>
              <a:ext cx="162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Balthazar"/>
                <a:buNone/>
              </a:pPr>
              <a:r>
                <a:rPr b="1" i="0" lang="en-US" sz="8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ANIMATION</a:t>
              </a:r>
              <a:endParaRPr/>
            </a:p>
          </p:txBody>
        </p:sp>
        <p:cxnSp>
          <p:nvCxnSpPr>
            <p:cNvPr id="242" name="Google Shape;242;p18"/>
            <p:cNvCxnSpPr/>
            <p:nvPr/>
          </p:nvCxnSpPr>
          <p:spPr>
            <a:xfrm rot="10800000">
              <a:off x="6201" y="4864"/>
              <a:ext cx="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3" name="Google Shape;243;p18"/>
            <p:cNvCxnSpPr/>
            <p:nvPr/>
          </p:nvCxnSpPr>
          <p:spPr>
            <a:xfrm rot="10800000">
              <a:off x="7821" y="4684"/>
              <a:ext cx="72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4" name="Google Shape;244;p18"/>
            <p:cNvCxnSpPr/>
            <p:nvPr/>
          </p:nvCxnSpPr>
          <p:spPr>
            <a:xfrm flipH="1">
              <a:off x="7821" y="3424"/>
              <a:ext cx="72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45" name="Google Shape;245;p18"/>
          <p:cNvSpPr txBox="1"/>
          <p:nvPr/>
        </p:nvSpPr>
        <p:spPr>
          <a:xfrm>
            <a:off x="685800" y="37338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technology of capturing, recording, processing, transmitting, and reconstructing moving pictures.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is more towards photo realistic image sequence / live recording as in comparison to animation.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also takes a lot of storage space. So plan carefully before you are going to use it.</a:t>
            </a:r>
            <a:endParaRPr/>
          </a:p>
        </p:txBody>
      </p:sp>
      <p:sp>
        <p:nvSpPr>
          <p:cNvPr id="246" name="Google Shape;246;p18"/>
          <p:cNvSpPr txBox="1"/>
          <p:nvPr/>
        </p:nvSpPr>
        <p:spPr>
          <a:xfrm>
            <a:off x="5791200" y="2667000"/>
            <a:ext cx="990600" cy="304800"/>
          </a:xfrm>
          <a:prstGeom prst="rect">
            <a:avLst/>
          </a:prstGeom>
          <a:noFill/>
          <a:ln cap="flat" cmpd="sng" w="9525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Interactive Multimedia</a:t>
            </a:r>
            <a:endParaRPr/>
          </a:p>
        </p:txBody>
      </p:sp>
      <p:sp>
        <p:nvSpPr>
          <p:cNvPr id="252" name="Google Shape;252;p19"/>
          <p:cNvSpPr txBox="1"/>
          <p:nvPr>
            <p:ph idx="1" type="body"/>
          </p:nvPr>
        </p:nvSpPr>
        <p:spPr>
          <a:xfrm>
            <a:off x="685800" y="1981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When the </a:t>
            </a:r>
            <a:r>
              <a:rPr b="0" i="0" lang="en-US" sz="3200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user is given the option of controlling the elements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1752600" y="3352800"/>
            <a:ext cx="7391400" cy="7620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Hyper Media</a:t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762000" y="426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 combination of hypertext, graphics, audio, video, (linked elements) and interactivity culminating in a complete, non-linear computer-based experience. </a:t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260" name="Google Shape;260;p20"/>
          <p:cNvSpPr txBox="1"/>
          <p:nvPr>
            <p:ph idx="1" type="body"/>
          </p:nvPr>
        </p:nvSpPr>
        <p:spPr>
          <a:xfrm>
            <a:off x="381000" y="1524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Interactive Multimedia</a:t>
            </a:r>
            <a:endParaRPr/>
          </a:p>
        </p:txBody>
      </p:sp>
      <p:pic>
        <p:nvPicPr>
          <p:cNvPr descr="C:\Documents and Settings\Administrator\Desktop\smm2005\demo\image5.jpg" id="261" name="Google Shape;2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438400"/>
            <a:ext cx="7454900" cy="35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/>
          <p:nvPr/>
        </p:nvSpPr>
        <p:spPr>
          <a:xfrm>
            <a:off x="990600" y="2362200"/>
            <a:ext cx="7467600" cy="373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dministrator\Desktop\smm2005\demo\imagen_scrshot_1.jpg" id="267" name="Google Shape;2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33600"/>
            <a:ext cx="2327275" cy="23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1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381000" y="1524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Hyper Media</a:t>
            </a:r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4800600" y="2209800"/>
            <a:ext cx="1981200" cy="1108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Page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link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link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Link</a:t>
            </a:r>
            <a:endParaRPr/>
          </a:p>
        </p:txBody>
      </p:sp>
      <p:cxnSp>
        <p:nvCxnSpPr>
          <p:cNvPr id="271" name="Google Shape;271;p21"/>
          <p:cNvCxnSpPr/>
          <p:nvPr/>
        </p:nvCxnSpPr>
        <p:spPr>
          <a:xfrm flipH="1">
            <a:off x="2743200" y="2667000"/>
            <a:ext cx="2209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2" name="Google Shape;272;p21"/>
          <p:cNvCxnSpPr/>
          <p:nvPr/>
        </p:nvCxnSpPr>
        <p:spPr>
          <a:xfrm flipH="1">
            <a:off x="3733800" y="2971800"/>
            <a:ext cx="114300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3" name="Google Shape;273;p21"/>
          <p:cNvCxnSpPr/>
          <p:nvPr/>
        </p:nvCxnSpPr>
        <p:spPr>
          <a:xfrm>
            <a:off x="5638800" y="3200400"/>
            <a:ext cx="4572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F:\SMM2005\Guide\guide.02_files\icon_002.gif" id="274" name="Google Shape;2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4419600"/>
            <a:ext cx="777875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naruto.jpg" id="275" name="Google Shape;27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800" y="4572000"/>
            <a:ext cx="1127125" cy="175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Linear VS Non-Linear</a:t>
            </a:r>
            <a:endParaRPr/>
          </a:p>
        </p:txBody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609600" y="2362200"/>
            <a:ext cx="7924800" cy="278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Multimedia Project is identified as Linear when: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interactive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have no control over the content that is being showed to them.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movie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non-interactive lecture / demo show</a:t>
            </a:r>
            <a:endParaRPr/>
          </a:p>
          <a:p>
            <a:pPr indent="-251459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381000" y="1828800"/>
            <a:ext cx="1473000" cy="4617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mo"/>
              <a:buNone/>
            </a:pPr>
            <a:r>
              <a:rPr b="1" i="0" lang="en-US" sz="24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LINEAR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is Multimedia?</a:t>
            </a:r>
            <a:endParaRPr/>
          </a:p>
        </p:txBody>
      </p:sp>
      <p:sp>
        <p:nvSpPr>
          <p:cNvPr id="56" name="Google Shape;56;p2"/>
          <p:cNvSpPr txBox="1"/>
          <p:nvPr>
            <p:ph idx="1" type="body"/>
          </p:nvPr>
        </p:nvSpPr>
        <p:spPr>
          <a:xfrm>
            <a:off x="457200" y="15240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from the word “Multi” and “Media”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Many, Multiple,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that is used to represent or do a certain things, delivery medium, a form of mass communication – newspaper, magazine / tv.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tool &amp; information presentation – text, graphic, voice, images, music and etc.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Linear VS Non-Linear</a:t>
            </a:r>
            <a:endParaRPr/>
          </a:p>
        </p:txBody>
      </p:sp>
      <p:sp>
        <p:nvSpPr>
          <p:cNvPr id="288" name="Google Shape;288;p23"/>
          <p:cNvSpPr txBox="1"/>
          <p:nvPr>
            <p:ph idx="1" type="body"/>
          </p:nvPr>
        </p:nvSpPr>
        <p:spPr>
          <a:xfrm>
            <a:off x="609600" y="2173287"/>
            <a:ext cx="7924800" cy="247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Multimedia Project is identified as Non-Linear when: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interactive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have control over the content that is being showed to them.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are given navigational control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Courseware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CD</a:t>
            </a:r>
            <a:endParaRPr/>
          </a:p>
          <a:p>
            <a:pPr indent="-20574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381000" y="1752600"/>
            <a:ext cx="2523600" cy="4617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mo"/>
              <a:buNone/>
            </a:pPr>
            <a:r>
              <a:rPr b="1" i="0" lang="en-US" sz="24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NON-LINEAR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Authoring Tools</a:t>
            </a:r>
            <a:endParaRPr/>
          </a:p>
        </p:txBody>
      </p:sp>
      <p:sp>
        <p:nvSpPr>
          <p:cNvPr id="295" name="Google Shape;295;p24"/>
          <p:cNvSpPr txBox="1"/>
          <p:nvPr>
            <p:ph idx="1" type="body"/>
          </p:nvPr>
        </p:nvSpPr>
        <p:spPr>
          <a:xfrm>
            <a:off x="457200" y="1600200"/>
            <a:ext cx="80772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to merge multimedia elements (text, audio, graphic, animation, video) into a project.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manage individual multimedia elements and provide user interaction (if required).</a:t>
            </a:r>
            <a:endParaRPr/>
          </a:p>
          <a:p>
            <a:pPr indent="-46736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ocuments and Settings\Administrator\Desktop\smm2005\demo\mm19.gif" id="296" name="Google Shape;2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267200"/>
            <a:ext cx="2362200" cy="15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Authoring Tools</a:t>
            </a:r>
            <a:endParaRPr/>
          </a:p>
        </p:txBody>
      </p:sp>
      <p:sp>
        <p:nvSpPr>
          <p:cNvPr id="302" name="Google Shape;302;p25"/>
          <p:cNvSpPr txBox="1"/>
          <p:nvPr>
            <p:ph idx="1" type="body"/>
          </p:nvPr>
        </p:nvSpPr>
        <p:spPr>
          <a:xfrm>
            <a:off x="-152400" y="1447800"/>
            <a:ext cx="2895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30"/>
              <a:buFont typeface="Noto Sans Symbols"/>
              <a:buChar char="●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Macromedia Authorware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30"/>
              <a:buFont typeface="Noto Sans Symbols"/>
              <a:buChar char="●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Macromedia Director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30"/>
              <a:buFont typeface="Noto Sans Symbols"/>
              <a:buChar char="●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Macromedia Flash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30"/>
              <a:buFont typeface="Noto Sans Symbols"/>
              <a:buChar char="●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Power Point</a:t>
            </a:r>
            <a:endParaRPr/>
          </a:p>
          <a:p>
            <a:pPr indent="-563880" lvl="0" marL="609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720"/>
              <a:buFont typeface="Noto Sans Symbols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342900" rtl="0" algn="l">
              <a:spcBef>
                <a:spcPts val="18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ocuments and Settings\Administrator\Desktop\smm2005\demo\1stLecture\autoTool.JPG" id="303" name="Google Shape;3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600200"/>
            <a:ext cx="6781800" cy="47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1" i="0" lang="en-US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of Multimedia</a:t>
            </a:r>
            <a:endParaRPr/>
          </a:p>
        </p:txBody>
      </p:sp>
      <p:sp>
        <p:nvSpPr>
          <p:cNvPr id="309" name="Google Shape;309;p26"/>
          <p:cNvSpPr txBox="1"/>
          <p:nvPr>
            <p:ph idx="1" type="body"/>
          </p:nvPr>
        </p:nvSpPr>
        <p:spPr>
          <a:xfrm>
            <a:off x="609600" y="1682750"/>
            <a:ext cx="7924800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a number of fields where multimedia could be of use. Examples are:-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Entertainment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Places</a:t>
            </a:r>
            <a:endParaRPr/>
          </a:p>
        </p:txBody>
      </p:sp>
      <p:pic>
        <p:nvPicPr>
          <p:cNvPr descr="C:\Documents and Settings\Administrator\Desktop\smm2005\demo\Multimedia.jpg" id="310" name="Google Shape;3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2895600"/>
            <a:ext cx="2603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1" i="0" lang="en-US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of Multimedia</a:t>
            </a:r>
            <a:endParaRPr/>
          </a:p>
        </p:txBody>
      </p:sp>
      <p:sp>
        <p:nvSpPr>
          <p:cNvPr id="316" name="Google Shape;316;p27"/>
          <p:cNvSpPr txBox="1"/>
          <p:nvPr>
            <p:ph idx="1" type="body"/>
          </p:nvPr>
        </p:nvSpPr>
        <p:spPr>
          <a:xfrm>
            <a:off x="609600" y="1682750"/>
            <a:ext cx="7924800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and Applications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/ Marketing Presentation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 show production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Staff Training Application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 Kiosk</a:t>
            </a:r>
            <a:endParaRPr/>
          </a:p>
        </p:txBody>
      </p:sp>
      <p:pic>
        <p:nvPicPr>
          <p:cNvPr descr="C:\Documents and Settings\Administrator\Desktop\smm2005\demo\trade_show_services.jpg" id="317" name="Google Shape;3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3276600"/>
            <a:ext cx="25717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1" i="0" lang="en-US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of Multimedia</a:t>
            </a:r>
            <a:endParaRPr/>
          </a:p>
        </p:txBody>
      </p:sp>
      <p:sp>
        <p:nvSpPr>
          <p:cNvPr id="323" name="Google Shape;323;p28"/>
          <p:cNvSpPr txBox="1"/>
          <p:nvPr>
            <p:ph idx="1" type="body"/>
          </p:nvPr>
        </p:nvSpPr>
        <p:spPr>
          <a:xfrm>
            <a:off x="609600" y="1682750"/>
            <a:ext cx="7924800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and Applications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Courseware / Simulations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E-Learning / Distance Learning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Searching</a:t>
            </a:r>
            <a:endParaRPr/>
          </a:p>
        </p:txBody>
      </p:sp>
      <p:pic>
        <p:nvPicPr>
          <p:cNvPr descr="C:\Documents and Settings\Administrator\Desktop\smm2005\demo\i9753.jpg" id="324" name="Google Shape;3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3810000"/>
            <a:ext cx="2133600" cy="21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1" i="0" lang="en-US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of Multimedia</a:t>
            </a:r>
            <a:endParaRPr/>
          </a:p>
        </p:txBody>
      </p:sp>
      <p:sp>
        <p:nvSpPr>
          <p:cNvPr id="330" name="Google Shape;330;p29"/>
          <p:cNvSpPr txBox="1"/>
          <p:nvPr>
            <p:ph idx="1" type="body"/>
          </p:nvPr>
        </p:nvSpPr>
        <p:spPr>
          <a:xfrm>
            <a:off x="609600" y="1682750"/>
            <a:ext cx="7924800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Entertainment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and Applications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 (Leisure / Educational)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on Demand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</p:txBody>
      </p:sp>
      <p:pic>
        <p:nvPicPr>
          <p:cNvPr descr="C:\Documents and Settings\Administrator\Desktop\smm2005\demo\king1_1.jpg" id="331" name="Google Shape;3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3200400"/>
            <a:ext cx="254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dministrator\Desktop\smm2005\demo\posterkong1-m.jpg" id="332" name="Google Shape;3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4648200"/>
            <a:ext cx="23622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1" i="0" lang="en-US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of Multimedia</a:t>
            </a:r>
            <a:endParaRPr/>
          </a:p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609600" y="1682750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and Applications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Television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Satellite TV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SMS services (chats, voting, reality TV)</a:t>
            </a:r>
            <a:endParaRPr/>
          </a:p>
        </p:txBody>
      </p:sp>
      <p:pic>
        <p:nvPicPr>
          <p:cNvPr descr="C:\Documents and Settings\Administrator\Desktop\smm2005\demo\header_01.gif" id="339" name="Google Shape;3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4419600"/>
            <a:ext cx="1679575" cy="903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dministrator\Desktop\smm2005\demo\header2.jpg" id="340" name="Google Shape;34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1600200"/>
            <a:ext cx="2571750" cy="1843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dministrator\Desktop\smm2005\demo\af.JPG" id="341" name="Google Shape;34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1200" y="4419600"/>
            <a:ext cx="26098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1" i="0" lang="en-US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of Multimedia</a:t>
            </a:r>
            <a:endParaRPr/>
          </a:p>
        </p:txBody>
      </p:sp>
      <p:sp>
        <p:nvSpPr>
          <p:cNvPr id="347" name="Google Shape;347;p31"/>
          <p:cNvSpPr txBox="1"/>
          <p:nvPr>
            <p:ph idx="1" type="body"/>
          </p:nvPr>
        </p:nvSpPr>
        <p:spPr>
          <a:xfrm>
            <a:off x="609600" y="1682750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Places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and Applications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Cards, Security</a:t>
            </a:r>
            <a:endParaRPr/>
          </a:p>
        </p:txBody>
      </p:sp>
      <p:pic>
        <p:nvPicPr>
          <p:cNvPr descr="C:\Documents and Settings\Administrator\Desktop\smm2005\demo\kiosk.gif" id="348" name="Google Shape;3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3352800"/>
            <a:ext cx="2389187" cy="248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Definition of Multimedia</a:t>
            </a:r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609600" y="1600200"/>
            <a:ext cx="7924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Multimedia is a combination of text, graphic, sound, animation, and video that is delivered interactively to the user by electronic or digitally manipulated means. </a:t>
            </a: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1295400" y="3886200"/>
            <a:ext cx="6553200" cy="2514600"/>
            <a:chOff x="2421" y="3244"/>
            <a:chExt cx="7560" cy="252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4401" y="3784"/>
              <a:ext cx="3420" cy="1080"/>
              <a:chOff x="4221" y="3424"/>
              <a:chExt cx="3420" cy="108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4581" y="3784"/>
                <a:ext cx="2700" cy="36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0">
                    <a:ln>
                      <a:noFill/>
                    </a:ln>
                    <a:gradFill>
                      <a:gsLst>
                        <a:gs pos="0">
                          <a:srgbClr val="3399FF"/>
                        </a:gs>
                        <a:gs pos="100000">
                          <a:srgbClr val="184776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  <a:latin typeface="Impact"/>
                  </a:rPr>
                  <a:t>MULTIMEDIA </a:t>
                </a: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221" y="3424"/>
                <a:ext cx="3420" cy="1080"/>
              </a:xfrm>
              <a:prstGeom prst="bevel">
                <a:avLst>
                  <a:gd fmla="val 12500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" name="Google Shape;67;p3"/>
            <p:cNvSpPr txBox="1"/>
            <p:nvPr/>
          </p:nvSpPr>
          <p:spPr>
            <a:xfrm>
              <a:off x="2421" y="342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lthazar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TEXT</a:t>
              </a:r>
              <a:endParaRPr/>
            </a:p>
          </p:txBody>
        </p:sp>
        <p:cxnSp>
          <p:nvCxnSpPr>
            <p:cNvPr id="68" name="Google Shape;68;p3"/>
            <p:cNvCxnSpPr/>
            <p:nvPr/>
          </p:nvCxnSpPr>
          <p:spPr>
            <a:xfrm>
              <a:off x="3501" y="3784"/>
              <a:ext cx="90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9" name="Google Shape;69;p3"/>
            <p:cNvSpPr txBox="1"/>
            <p:nvPr/>
          </p:nvSpPr>
          <p:spPr>
            <a:xfrm>
              <a:off x="2421" y="5044"/>
              <a:ext cx="108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lthazar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AUDIO</a:t>
              </a:r>
              <a:endParaRPr/>
            </a:p>
          </p:txBody>
        </p:sp>
        <p:sp>
          <p:nvSpPr>
            <p:cNvPr id="70" name="Google Shape;70;p3"/>
            <p:cNvSpPr txBox="1"/>
            <p:nvPr/>
          </p:nvSpPr>
          <p:spPr>
            <a:xfrm>
              <a:off x="8541" y="324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lthazar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GRAPHIC</a:t>
              </a:r>
              <a:endParaRPr/>
            </a:p>
          </p:txBody>
        </p:sp>
        <p:cxnSp>
          <p:nvCxnSpPr>
            <p:cNvPr id="71" name="Google Shape;71;p3"/>
            <p:cNvCxnSpPr/>
            <p:nvPr/>
          </p:nvCxnSpPr>
          <p:spPr>
            <a:xfrm flipH="1" rot="10800000">
              <a:off x="3501" y="4684"/>
              <a:ext cx="90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2" name="Google Shape;72;p3"/>
            <p:cNvSpPr txBox="1"/>
            <p:nvPr/>
          </p:nvSpPr>
          <p:spPr>
            <a:xfrm>
              <a:off x="8541" y="4864"/>
              <a:ext cx="144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lthazar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VIDEO</a:t>
              </a:r>
              <a:endParaRPr/>
            </a:p>
          </p:txBody>
        </p:sp>
        <p:sp>
          <p:nvSpPr>
            <p:cNvPr id="73" name="Google Shape;73;p3"/>
            <p:cNvSpPr txBox="1"/>
            <p:nvPr/>
          </p:nvSpPr>
          <p:spPr>
            <a:xfrm>
              <a:off x="5481" y="5404"/>
              <a:ext cx="162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althazar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Balthazar"/>
                  <a:ea typeface="Balthazar"/>
                  <a:cs typeface="Balthazar"/>
                  <a:sym typeface="Balthazar"/>
                </a:rPr>
                <a:t>ANIMATION</a:t>
              </a:r>
              <a:endParaRPr/>
            </a:p>
          </p:txBody>
        </p:sp>
        <p:cxnSp>
          <p:nvCxnSpPr>
            <p:cNvPr id="74" name="Google Shape;74;p3"/>
            <p:cNvCxnSpPr/>
            <p:nvPr/>
          </p:nvCxnSpPr>
          <p:spPr>
            <a:xfrm rot="10800000">
              <a:off x="6201" y="4864"/>
              <a:ext cx="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5" name="Google Shape;75;p3"/>
            <p:cNvCxnSpPr/>
            <p:nvPr/>
          </p:nvCxnSpPr>
          <p:spPr>
            <a:xfrm rot="10800000">
              <a:off x="7821" y="4684"/>
              <a:ext cx="720" cy="3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6" name="Google Shape;76;p3"/>
            <p:cNvCxnSpPr/>
            <p:nvPr/>
          </p:nvCxnSpPr>
          <p:spPr>
            <a:xfrm flipH="1">
              <a:off x="7821" y="3424"/>
              <a:ext cx="720" cy="5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673100" y="255587"/>
            <a:ext cx="780732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 ExtraBold"/>
              <a:buNone/>
            </a:pPr>
            <a:r>
              <a:rPr b="1" i="0" lang="en-US" sz="4400" u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The Term “Media”</a:t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673100" y="1781175"/>
            <a:ext cx="795496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categorized based on a few criteria: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Perception media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 media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media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 media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 media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673100" y="255587"/>
            <a:ext cx="780732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 ExtraBold"/>
              <a:buNone/>
            </a:pPr>
            <a:r>
              <a:rPr b="1" i="0" lang="en-US" sz="4400" u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Perception Media</a:t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673100" y="1781175"/>
            <a:ext cx="795496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“How do humans perceive information”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perceive information from what we see and what we hear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media: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Text, graphics, images, video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Auditory media: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Music, sound and voice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673100" y="255587"/>
            <a:ext cx="780732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 ExtraBold"/>
              <a:buNone/>
            </a:pPr>
            <a:r>
              <a:rPr b="1" i="0" lang="en-US" sz="4400" u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Representation Media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673100" y="1781175"/>
            <a:ext cx="795496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●"/>
            </a:pP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“How i</a:t>
            </a:r>
            <a:r>
              <a:rPr i="1" lang="en-US" sz="2500"/>
              <a:t>s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information encoded in the computer”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Referring to how the information is represented internally to the computer.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encoding used is of essential importance.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options: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is encoded in ASCII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audio data stream in PCM (Pulse Coded Modulation)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in JPEG format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in MPEG format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673100" y="255587"/>
            <a:ext cx="780732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 ExtraBold"/>
              <a:buNone/>
            </a:pPr>
            <a:r>
              <a:rPr b="1" i="0" lang="en-US" sz="4400" u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Presentation Media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673100" y="1781175"/>
            <a:ext cx="795496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●"/>
            </a:pP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“Which medium is used to output information from the computer or input in the computer”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physical means used by systems to reproduce information for humans, e.g: audio and visual devices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Keyboards, cameras, microphone, Head Mounted Device (for VR input)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Paper, monitors, loudspeakers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673100" y="255587"/>
            <a:ext cx="780732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 ExtraBold"/>
              <a:buNone/>
            </a:pPr>
            <a:r>
              <a:rPr b="1" i="0" lang="en-US" sz="4400" u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Storage Media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673100" y="1781175"/>
            <a:ext cx="795496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“Where is information stored”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 to various physical means for storing computer data, such as magnetic tapes, magnetic disks, or digital optical disks (CD-ROM, CD, DVD)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673100" y="255587"/>
            <a:ext cx="780732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 ExtraBold"/>
              <a:buNone/>
            </a:pPr>
            <a:r>
              <a:rPr b="1" i="0" lang="en-US" sz="4400" u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Transmission Media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673100" y="1781175"/>
            <a:ext cx="795496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“Which medium is used to transmit data”</a:t>
            </a:r>
            <a:endParaRPr/>
          </a:p>
          <a:p>
            <a:pPr indent="-342900" lvl="0" marL="342900" rtl="0" algn="just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physical means – cable of various type (coaxial cable, twisted pair, fiber optics), radio tower, satellite – that allow the transmission of telecommunication signals.</a:t>
            </a:r>
            <a:endParaRPr/>
          </a:p>
          <a:p>
            <a:pPr indent="-342900" lvl="0" marL="342900" rtl="0" algn="just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difference between transmission media and storage media is the capability of transferring data continuously over networked computers.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2005-12-27T07:53:47Z</dcterms:created>
  <dc:creator>FSKTM</dc:creator>
</cp:coreProperties>
</file>