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52" r:id="rId7"/>
    <p:sldMasterId id="2147483654" r:id="rId8"/>
    <p:sldMasterId id="2147483656"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Lst>
  <p:sldSz cy="6858000" cx="9144000"/>
  <p:notesSz cx="7010400" cy="9296400"/>
  <p:embeddedFontLst>
    <p:embeddedFont>
      <p:font typeface="Arimo"/>
      <p:regular r:id="rId35"/>
      <p:bold r:id="rId36"/>
      <p:italic r:id="rId37"/>
      <p:boldItalic r:id="rId38"/>
    </p:embeddedFont>
    <p:embeddedFont>
      <p:font typeface="Helvetica Neue"/>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3" roundtripDataSignature="AMtx7mg7thcxHKXUJgbGJY2jHA6gOxbA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D79B96-073F-4877-A33F-F54FB1CCAB00}">
  <a:tblStyle styleId="{D4D79B96-073F-4877-A33F-F54FB1CCAB0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0.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2.xml"/><Relationship Id="rId21" Type="http://schemas.openxmlformats.org/officeDocument/2006/relationships/slide" Target="slides/slide11.xml"/><Relationship Id="rId43" Type="http://customschemas.google.com/relationships/presentationmetadata" Target="metadata"/><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9.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11" Type="http://schemas.openxmlformats.org/officeDocument/2006/relationships/slide" Target="slides/slide1.xml"/><Relationship Id="rId33" Type="http://schemas.openxmlformats.org/officeDocument/2006/relationships/slide" Target="slides/slide23.xml"/><Relationship Id="rId10" Type="http://schemas.openxmlformats.org/officeDocument/2006/relationships/notesMaster" Target="notesMasters/notesMaster1.xml"/><Relationship Id="rId32" Type="http://schemas.openxmlformats.org/officeDocument/2006/relationships/slide" Target="slides/slide22.xml"/><Relationship Id="rId13" Type="http://schemas.openxmlformats.org/officeDocument/2006/relationships/slide" Target="slides/slide3.xml"/><Relationship Id="rId35" Type="http://schemas.openxmlformats.org/officeDocument/2006/relationships/font" Target="fonts/Arimo-regular.fntdata"/><Relationship Id="rId12" Type="http://schemas.openxmlformats.org/officeDocument/2006/relationships/slide" Target="slides/slide2.xml"/><Relationship Id="rId34" Type="http://schemas.openxmlformats.org/officeDocument/2006/relationships/slide" Target="slides/slide24.xml"/><Relationship Id="rId15" Type="http://schemas.openxmlformats.org/officeDocument/2006/relationships/slide" Target="slides/slide5.xml"/><Relationship Id="rId37" Type="http://schemas.openxmlformats.org/officeDocument/2006/relationships/font" Target="fonts/Arimo-italic.fntdata"/><Relationship Id="rId14" Type="http://schemas.openxmlformats.org/officeDocument/2006/relationships/slide" Target="slides/slide4.xml"/><Relationship Id="rId36" Type="http://schemas.openxmlformats.org/officeDocument/2006/relationships/font" Target="fonts/Arimo-bold.fntdata"/><Relationship Id="rId17" Type="http://schemas.openxmlformats.org/officeDocument/2006/relationships/slide" Target="slides/slide7.xml"/><Relationship Id="rId39" Type="http://schemas.openxmlformats.org/officeDocument/2006/relationships/font" Target="fonts/HelveticaNeue-regular.fntdata"/><Relationship Id="rId16" Type="http://schemas.openxmlformats.org/officeDocument/2006/relationships/slide" Target="slides/slide6.xml"/><Relationship Id="rId38" Type="http://schemas.openxmlformats.org/officeDocument/2006/relationships/font" Target="fonts/Arimo-boldItalic.fntdata"/><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70337" y="0"/>
            <a:ext cx="3038475" cy="4651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29675"/>
            <a:ext cx="3038475" cy="4651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d9a896bc8_0_0:notes"/>
          <p:cNvSpPr txBox="1"/>
          <p:nvPr>
            <p:ph idx="1" type="body"/>
          </p:nvPr>
        </p:nvSpPr>
        <p:spPr>
          <a:xfrm>
            <a:off x="701675" y="4416425"/>
            <a:ext cx="5607000" cy="418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11d9a896bc8_0_0: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9" name="Google Shape;199;p10: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txBox="1"/>
          <p:nvPr/>
        </p:nvSpPr>
        <p:spPr>
          <a:xfrm>
            <a:off x="0"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ORCHID Research Group</a:t>
            </a:r>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Department of Computer Science, University of Illinois at Urbana-Champaign</a:t>
            </a:r>
            <a:endParaRPr/>
          </a:p>
        </p:txBody>
      </p:sp>
      <p:sp>
        <p:nvSpPr>
          <p:cNvPr id="201" name="Google Shape;201;p10: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7" name="Google Shape;207;p11: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txBox="1"/>
          <p:nvPr/>
        </p:nvSpPr>
        <p:spPr>
          <a:xfrm>
            <a:off x="0"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ORCHID Research Group</a:t>
            </a:r>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Department of Computer Science, University of Illinois at Urbana-Champaign</a:t>
            </a:r>
            <a:endParaRPr/>
          </a:p>
        </p:txBody>
      </p:sp>
      <p:sp>
        <p:nvSpPr>
          <p:cNvPr id="209" name="Google Shape;209;p11: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5" name="Google Shape;215;p12: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txBox="1"/>
          <p:nvPr/>
        </p:nvSpPr>
        <p:spPr>
          <a:xfrm>
            <a:off x="0"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ORCHID Research Group</a:t>
            </a:r>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Department of Computer Science, University of Illinois at Urbana-Champaign</a:t>
            </a:r>
            <a:endParaRPr/>
          </a:p>
        </p:txBody>
      </p:sp>
      <p:sp>
        <p:nvSpPr>
          <p:cNvPr id="217" name="Google Shape;217;p12: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4" name="Google Shape;224;p13: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3:notes"/>
          <p:cNvSpPr txBox="1"/>
          <p:nvPr/>
        </p:nvSpPr>
        <p:spPr>
          <a:xfrm>
            <a:off x="0"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ORCHID Research Group</a:t>
            </a:r>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Department of Computer Science, University of Illinois at Urbana-Champaign</a:t>
            </a:r>
            <a:endParaRPr/>
          </a:p>
        </p:txBody>
      </p:sp>
      <p:sp>
        <p:nvSpPr>
          <p:cNvPr id="226" name="Google Shape;226;p13: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2" name="Google Shape;232;p14: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4:notes"/>
          <p:cNvSpPr txBox="1"/>
          <p:nvPr/>
        </p:nvSpPr>
        <p:spPr>
          <a:xfrm>
            <a:off x="0"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ORCHID Research Group</a:t>
            </a:r>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Department of Computer Science, University of Illinois at Urbana-Champaign</a:t>
            </a:r>
            <a:endParaRPr/>
          </a:p>
        </p:txBody>
      </p:sp>
      <p:sp>
        <p:nvSpPr>
          <p:cNvPr id="234" name="Google Shape;234;p14: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1" name="Google Shape;241;p15: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8" name="Google Shape;248;p1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9" name="Google Shape;249;p16: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5" name="Google Shape;255;p18: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00"/>
              <a:buNone/>
            </a:pPr>
            <a:r>
              <a:rPr lang="en-US"/>
              <a:t>Depends on occurrence frequency of single characters or sequences of data bytes</a:t>
            </a:r>
            <a:endParaRPr/>
          </a:p>
          <a:p>
            <a:pPr indent="0" lvl="0" marL="0" rtl="0" algn="l">
              <a:lnSpc>
                <a:spcPct val="80000"/>
              </a:lnSpc>
              <a:spcBef>
                <a:spcPts val="0"/>
              </a:spcBef>
              <a:spcAft>
                <a:spcPts val="0"/>
              </a:spcAft>
              <a:buSzPts val="1800"/>
              <a:buNone/>
            </a:pPr>
            <a:r>
              <a:rPr lang="en-US"/>
              <a:t>Characters are stored with their probabilities</a:t>
            </a:r>
            <a:endParaRPr/>
          </a:p>
          <a:p>
            <a:pPr indent="0" lvl="0" marL="0" rtl="0" algn="l">
              <a:lnSpc>
                <a:spcPct val="80000"/>
              </a:lnSpc>
              <a:spcBef>
                <a:spcPts val="0"/>
              </a:spcBef>
              <a:spcAft>
                <a:spcPts val="0"/>
              </a:spcAft>
              <a:buSzPts val="1800"/>
              <a:buNone/>
            </a:pPr>
            <a:r>
              <a:rPr lang="en-US"/>
              <a:t>Length (number of bits) of the coded characters differs</a:t>
            </a:r>
            <a:endParaRPr/>
          </a:p>
          <a:p>
            <a:pPr indent="0" lvl="0" marL="0" rtl="0" algn="l">
              <a:lnSpc>
                <a:spcPct val="80000"/>
              </a:lnSpc>
              <a:spcBef>
                <a:spcPts val="0"/>
              </a:spcBef>
              <a:spcAft>
                <a:spcPts val="0"/>
              </a:spcAft>
              <a:buSzPts val="1800"/>
              <a:buNone/>
            </a:pPr>
            <a:r>
              <a:rPr lang="en-US"/>
              <a:t>The shortest code is assigned to the most frequently occurred character</a:t>
            </a:r>
            <a:endParaRPr/>
          </a:p>
          <a:p>
            <a:pPr indent="0" lvl="0" marL="0" rtl="0" algn="l">
              <a:spcBef>
                <a:spcPts val="0"/>
              </a:spcBef>
              <a:spcAft>
                <a:spcPts val="0"/>
              </a:spcAft>
              <a:buNone/>
            </a:pPr>
            <a:r>
              <a:t/>
            </a:r>
            <a:endParaRPr/>
          </a:p>
        </p:txBody>
      </p:sp>
      <p:sp>
        <p:nvSpPr>
          <p:cNvPr id="256" name="Google Shape;256;p18: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2" name="Google Shape;262;p1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3" name="Google Shape;263;p19: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Screen1: Lets take the same example. We compute the frequencies and sort the symbols in a list by decreasing order of frequencies. We maintain this list in sorted order at all times. Each symbol is represented by a node.</a:t>
            </a:r>
            <a:endParaRPr/>
          </a:p>
          <a:p>
            <a:pPr indent="0" lvl="0" marL="0" rtl="0" algn="l">
              <a:spcBef>
                <a:spcPts val="0"/>
              </a:spcBef>
              <a:spcAft>
                <a:spcPts val="0"/>
              </a:spcAft>
              <a:buSzPts val="1800"/>
              <a:buNone/>
            </a:pPr>
            <a:r>
              <a:rPr lang="en-US"/>
              <a:t>Screen2: Take the lowest two nodes and add up their frequencies, create a parent node from them whose frequency is the sum of their frequencies. Insert this node into the list. This insertion will be in sorted order. Therefore the list will now contain: A new_node B and C. Assign codes 0 and 1 to the left and right branches of the tree and delete the two children (D and E)  from the list.</a:t>
            </a:r>
            <a:endParaRPr/>
          </a:p>
          <a:p>
            <a:pPr indent="0" lvl="0" marL="0" rtl="0" algn="l">
              <a:spcBef>
                <a:spcPts val="0"/>
              </a:spcBef>
              <a:spcAft>
                <a:spcPts val="0"/>
              </a:spcAft>
              <a:buSzPts val="1800"/>
              <a:buNone/>
            </a:pPr>
            <a:r>
              <a:rPr lang="en-US"/>
              <a:t>Screen3,4,5: Repeat the process by picking the lowest frequency nodes from the list, till you are left with only one node in the list.</a:t>
            </a:r>
            <a:endParaRPr/>
          </a:p>
          <a:p>
            <a:pPr indent="0" lvl="0" marL="0" rtl="0" algn="l">
              <a:spcBef>
                <a:spcPts val="0"/>
              </a:spcBef>
              <a:spcAft>
                <a:spcPts val="0"/>
              </a:spcAft>
              <a:buSzPts val="1800"/>
              <a:buNone/>
            </a:pPr>
            <a:r>
              <a:rPr lang="en-US"/>
              <a:t>Screen 6,7: Lets do a little analysis. Again the table shows the entropy of each symbol (same as before) along with the codes assigned by the Huffman Coding. We also compute the contribution in  bits of each symbol.. We note that it takes a total of 87 bits using the Huffman Algorithm to encode 85.25 bits of information. </a:t>
            </a:r>
            <a:endParaRPr/>
          </a:p>
          <a:p>
            <a:pPr indent="0" lvl="0" marL="0" rtl="0" algn="l">
              <a:spcBef>
                <a:spcPts val="0"/>
              </a:spcBef>
              <a:spcAft>
                <a:spcPts val="0"/>
              </a:spcAft>
              <a:buSzPts val="1800"/>
              <a:buNone/>
            </a:pPr>
            <a:r>
              <a:rPr lang="en-US"/>
              <a:t>This might not seem like a significant improvement from Shannon-Fano’s coding but it turns out to be optimal in that there is </a:t>
            </a:r>
            <a:r>
              <a:rPr b="1" lang="en-US"/>
              <a:t>NO</a:t>
            </a:r>
            <a:r>
              <a:rPr lang="en-US"/>
              <a:t> code assignment that can reduce the # of bits needed to less than 87.</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7" name="Google Shape;327;p20: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00"/>
              <a:buNone/>
            </a:pPr>
            <a:r>
              <a:rPr lang="en-US"/>
              <a:t>Depends on occurrence frequency of single characters or sequences of data bytes</a:t>
            </a:r>
            <a:endParaRPr/>
          </a:p>
          <a:p>
            <a:pPr indent="0" lvl="0" marL="0" rtl="0" algn="l">
              <a:lnSpc>
                <a:spcPct val="80000"/>
              </a:lnSpc>
              <a:spcBef>
                <a:spcPts val="0"/>
              </a:spcBef>
              <a:spcAft>
                <a:spcPts val="0"/>
              </a:spcAft>
              <a:buSzPts val="1800"/>
              <a:buNone/>
            </a:pPr>
            <a:r>
              <a:rPr lang="en-US"/>
              <a:t>Characters are stored with their probabilities</a:t>
            </a:r>
            <a:endParaRPr/>
          </a:p>
          <a:p>
            <a:pPr indent="0" lvl="0" marL="0" rtl="0" algn="l">
              <a:lnSpc>
                <a:spcPct val="80000"/>
              </a:lnSpc>
              <a:spcBef>
                <a:spcPts val="0"/>
              </a:spcBef>
              <a:spcAft>
                <a:spcPts val="0"/>
              </a:spcAft>
              <a:buSzPts val="1800"/>
              <a:buNone/>
            </a:pPr>
            <a:r>
              <a:rPr lang="en-US"/>
              <a:t>Length (number of bits) of the coded characters differs</a:t>
            </a:r>
            <a:endParaRPr/>
          </a:p>
          <a:p>
            <a:pPr indent="0" lvl="0" marL="0" rtl="0" algn="l">
              <a:lnSpc>
                <a:spcPct val="80000"/>
              </a:lnSpc>
              <a:spcBef>
                <a:spcPts val="0"/>
              </a:spcBef>
              <a:spcAft>
                <a:spcPts val="0"/>
              </a:spcAft>
              <a:buSzPts val="1800"/>
              <a:buNone/>
            </a:pPr>
            <a:r>
              <a:rPr lang="en-US"/>
              <a:t>The shortest code is assigned to the most frequently occurred character</a:t>
            </a:r>
            <a:endParaRPr/>
          </a:p>
          <a:p>
            <a:pPr indent="0" lvl="0" marL="0" rtl="0" algn="l">
              <a:spcBef>
                <a:spcPts val="0"/>
              </a:spcBef>
              <a:spcAft>
                <a:spcPts val="0"/>
              </a:spcAft>
              <a:buNone/>
            </a:pPr>
            <a:r>
              <a:t/>
            </a:r>
            <a:endParaRPr/>
          </a:p>
        </p:txBody>
      </p:sp>
      <p:sp>
        <p:nvSpPr>
          <p:cNvPr id="328" name="Google Shape;328;p20: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8" name="Google Shape;108;p2: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txBox="1"/>
          <p:nvPr/>
        </p:nvSpPr>
        <p:spPr>
          <a:xfrm>
            <a:off x="0"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ORCHID Research Group</a:t>
            </a:r>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Department of Computer Science, University of Illinois at Urbana-Champaign</a:t>
            </a:r>
            <a:endParaRPr/>
          </a:p>
        </p:txBody>
      </p:sp>
      <p:sp>
        <p:nvSpPr>
          <p:cNvPr id="110" name="Google Shape;110;p2: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4" name="Google Shape;334;p21: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1: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1" name="Google Shape;351;p22: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2: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5" name="Google Shape;385;p23: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3: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7" name="Google Shape;427;p24: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4: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5:notes"/>
          <p:cNvSpPr txBox="1"/>
          <p:nvPr>
            <p:ph idx="1" type="body"/>
          </p:nvPr>
        </p:nvSpPr>
        <p:spPr>
          <a:xfrm>
            <a:off x="701675" y="4416425"/>
            <a:ext cx="5607050" cy="41830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2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7" name="Google Shape;117;p3: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txBox="1"/>
          <p:nvPr/>
        </p:nvSpPr>
        <p:spPr>
          <a:xfrm>
            <a:off x="0"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ORCHID Research Group</a:t>
            </a:r>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Department of Computer Science, University of Illinois at Urbana-Champaign</a:t>
            </a:r>
            <a:endParaRPr/>
          </a:p>
        </p:txBody>
      </p:sp>
      <p:sp>
        <p:nvSpPr>
          <p:cNvPr id="119" name="Google Shape;119;p3: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25" name="Google Shape;125;p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6" name="Google Shape;126;p4: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Before we look at Information theory lets make a clear distinction between lossless compression and compression with loss, or sometimes referred to as lossy compression.</a:t>
            </a:r>
            <a:endParaRPr/>
          </a:p>
          <a:p>
            <a:pPr indent="0" lvl="0" marL="0" rtl="0" algn="l">
              <a:spcBef>
                <a:spcPts val="0"/>
              </a:spcBef>
              <a:spcAft>
                <a:spcPts val="0"/>
              </a:spcAft>
              <a:buNone/>
            </a:pPr>
            <a:r>
              <a:rPr lang="en-US"/>
              <a:t>Notice from the two figures:</a:t>
            </a:r>
            <a:endParaRPr/>
          </a:p>
          <a:p>
            <a:pPr indent="0" lvl="1" marL="0" rtl="0" algn="l">
              <a:spcBef>
                <a:spcPts val="0"/>
              </a:spcBef>
              <a:spcAft>
                <a:spcPts val="0"/>
              </a:spcAft>
              <a:buNone/>
            </a:pPr>
            <a:r>
              <a:rPr lang="en-US"/>
              <a:t>When lossless compression is used the compressed media, M, does not loose any content, therefore, uncompressing it restores the media to its native state, M.</a:t>
            </a:r>
            <a:endParaRPr/>
          </a:p>
          <a:p>
            <a:pPr indent="0" lvl="1" marL="0" rtl="0" algn="l">
              <a:spcBef>
                <a:spcPts val="0"/>
              </a:spcBef>
              <a:spcAft>
                <a:spcPts val="0"/>
              </a:spcAft>
              <a:buNone/>
            </a:pPr>
            <a:r>
              <a:rPr lang="en-US"/>
              <a:t>On the other hand with a lossy compression, the compressed media when uncompressed is different from the original media. Depending on the mechanism used the difference might be too subtle to notice.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6" name="Google Shape;156;p5: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5:notes"/>
          <p:cNvSpPr txBox="1"/>
          <p:nvPr/>
        </p:nvSpPr>
        <p:spPr>
          <a:xfrm>
            <a:off x="0"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ORCHID Research Group</a:t>
            </a:r>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Department of Computer Science, University of Illinois at Urbana-Champaign</a:t>
            </a:r>
            <a:endParaRPr/>
          </a:p>
        </p:txBody>
      </p:sp>
      <p:sp>
        <p:nvSpPr>
          <p:cNvPr id="158" name="Google Shape;158;p5: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5" name="Google Shape;165;p6: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6:notes"/>
          <p:cNvSpPr txBox="1"/>
          <p:nvPr/>
        </p:nvSpPr>
        <p:spPr>
          <a:xfrm>
            <a:off x="0"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ORCHID Research Group</a:t>
            </a:r>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Department of Computer Science, University of Illinois at Urbana-Champaign</a:t>
            </a:r>
            <a:endParaRPr/>
          </a:p>
        </p:txBody>
      </p:sp>
      <p:sp>
        <p:nvSpPr>
          <p:cNvPr id="167" name="Google Shape;167;p6: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3" name="Google Shape;173;p7: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txBox="1"/>
          <p:nvPr/>
        </p:nvSpPr>
        <p:spPr>
          <a:xfrm>
            <a:off x="0"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ORCHID Research Group</a:t>
            </a:r>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Department of Computer Science, University of Illinois at Urbana-Champaign</a:t>
            </a:r>
            <a:endParaRPr/>
          </a:p>
        </p:txBody>
      </p:sp>
      <p:sp>
        <p:nvSpPr>
          <p:cNvPr id="175" name="Google Shape;175;p7: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1" name="Google Shape;181;p8: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txBox="1"/>
          <p:nvPr/>
        </p:nvSpPr>
        <p:spPr>
          <a:xfrm>
            <a:off x="0"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ORCHID Research Group</a:t>
            </a:r>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Department of Computer Science, University of Illinois at Urbana-Champaign</a:t>
            </a:r>
            <a:endParaRPr/>
          </a:p>
        </p:txBody>
      </p:sp>
      <p:sp>
        <p:nvSpPr>
          <p:cNvPr id="183" name="Google Shape;183;p8: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0" name="Google Shape;190;p9:notes"/>
          <p:cNvSpPr txBox="1"/>
          <p:nvPr>
            <p:ph idx="1" type="body"/>
          </p:nvPr>
        </p:nvSpPr>
        <p:spPr>
          <a:xfrm>
            <a:off x="701675" y="4416425"/>
            <a:ext cx="560705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txBox="1"/>
          <p:nvPr/>
        </p:nvSpPr>
        <p:spPr>
          <a:xfrm>
            <a:off x="0"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ORCHID Research Group</a:t>
            </a:r>
            <a:endParaRPr/>
          </a:p>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Department of Computer Science, University of Illinois at Urbana-Champaign</a:t>
            </a:r>
            <a:endParaRPr/>
          </a:p>
        </p:txBody>
      </p:sp>
      <p:sp>
        <p:nvSpPr>
          <p:cNvPr id="192" name="Google Shape;192;p9:notes"/>
          <p:cNvSpPr txBox="1"/>
          <p:nvPr/>
        </p:nvSpPr>
        <p:spPr>
          <a:xfrm>
            <a:off x="3970337" y="8829675"/>
            <a:ext cx="3038475"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7"/>
          <p:cNvSpPr txBox="1"/>
          <p:nvPr>
            <p:ph type="ctrTitle"/>
          </p:nvPr>
        </p:nvSpPr>
        <p:spPr>
          <a:xfrm>
            <a:off x="228600" y="1427163"/>
            <a:ext cx="8077200" cy="16097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4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7"/>
          <p:cNvSpPr txBox="1"/>
          <p:nvPr>
            <p:ph idx="1" type="subTitle"/>
          </p:nvPr>
        </p:nvSpPr>
        <p:spPr>
          <a:xfrm>
            <a:off x="1066800" y="3441700"/>
            <a:ext cx="6629400" cy="1676400"/>
          </a:xfrm>
          <a:prstGeom prst="rect">
            <a:avLst/>
          </a:prstGeom>
          <a:noFill/>
          <a:ln>
            <a:noFill/>
          </a:ln>
        </p:spPr>
        <p:txBody>
          <a:bodyPr anchorCtr="0" anchor="t" bIns="45700" lIns="91425" spcFirstLastPara="1" rIns="91425" wrap="square" tIns="45700">
            <a:noAutofit/>
          </a:bodyPr>
          <a:lstStyle>
            <a:lvl1pPr lvl="0" algn="l">
              <a:spcBef>
                <a:spcPts val="640"/>
              </a:spcBef>
              <a:spcAft>
                <a:spcPts val="0"/>
              </a:spcAft>
              <a:buSzPts val="2560"/>
              <a:buFont typeface="Noto Sans Symbols"/>
              <a:buNone/>
              <a:defRPr/>
            </a:lvl1pPr>
            <a:lvl2pPr lvl="1" algn="l">
              <a:spcBef>
                <a:spcPts val="360"/>
              </a:spcBef>
              <a:spcAft>
                <a:spcPts val="0"/>
              </a:spcAft>
              <a:buSzPts val="1260"/>
              <a:buChar char="●"/>
              <a:defRPr/>
            </a:lvl2pPr>
            <a:lvl3pPr lvl="2" algn="l">
              <a:spcBef>
                <a:spcPts val="360"/>
              </a:spcBef>
              <a:spcAft>
                <a:spcPts val="0"/>
              </a:spcAft>
              <a:buSzPts val="1170"/>
              <a:buChar char="●"/>
              <a:defRPr/>
            </a:lvl3pPr>
            <a:lvl4pPr lvl="3" algn="l">
              <a:spcBef>
                <a:spcPts val="360"/>
              </a:spcBef>
              <a:spcAft>
                <a:spcPts val="0"/>
              </a:spcAft>
              <a:buSzPts val="1080"/>
              <a:buChar char="●"/>
              <a:defRPr/>
            </a:lvl4pPr>
            <a:lvl5pPr lvl="4" algn="l">
              <a:spcBef>
                <a:spcPts val="360"/>
              </a:spcBef>
              <a:spcAft>
                <a:spcPts val="0"/>
              </a:spcAft>
              <a:buSzPts val="720"/>
              <a:buChar char="●"/>
              <a:defRPr/>
            </a:lvl5pPr>
            <a:lvl6pPr lvl="5" algn="l">
              <a:spcBef>
                <a:spcPts val="360"/>
              </a:spcBef>
              <a:spcAft>
                <a:spcPts val="0"/>
              </a:spcAft>
              <a:buSzPts val="720"/>
              <a:buChar char="●"/>
              <a:defRPr/>
            </a:lvl6pPr>
            <a:lvl7pPr lvl="6" algn="l">
              <a:spcBef>
                <a:spcPts val="360"/>
              </a:spcBef>
              <a:spcAft>
                <a:spcPts val="0"/>
              </a:spcAft>
              <a:buSzPts val="720"/>
              <a:buChar char="●"/>
              <a:defRPr/>
            </a:lvl7pPr>
            <a:lvl8pPr lvl="7" algn="l">
              <a:spcBef>
                <a:spcPts val="360"/>
              </a:spcBef>
              <a:spcAft>
                <a:spcPts val="0"/>
              </a:spcAft>
              <a:buSzPts val="720"/>
              <a:buChar char="●"/>
              <a:defRPr/>
            </a:lvl8pPr>
            <a:lvl9pPr lvl="8" algn="l">
              <a:spcBef>
                <a:spcPts val="360"/>
              </a:spcBef>
              <a:spcAft>
                <a:spcPts val="0"/>
              </a:spcAft>
              <a:buSzPts val="720"/>
              <a:buChar char="●"/>
              <a:defRPr/>
            </a:lvl9pPr>
          </a:lstStyle>
          <a:p/>
        </p:txBody>
      </p:sp>
      <p:sp>
        <p:nvSpPr>
          <p:cNvPr id="23" name="Google Shape;23;p27"/>
          <p:cNvSpPr txBox="1"/>
          <p:nvPr>
            <p:ph idx="10" type="dt"/>
          </p:nvPr>
        </p:nvSpPr>
        <p:spPr>
          <a:xfrm>
            <a:off x="457200" y="6248400"/>
            <a:ext cx="2133600" cy="47148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7"/>
          <p:cNvSpPr txBox="1"/>
          <p:nvPr>
            <p:ph idx="11" type="ftr"/>
          </p:nvPr>
        </p:nvSpPr>
        <p:spPr>
          <a:xfrm>
            <a:off x="3124200" y="6253162"/>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2" type="sldNum"/>
          </p:nvPr>
        </p:nvSpPr>
        <p:spPr>
          <a:xfrm>
            <a:off x="6553200" y="6248400"/>
            <a:ext cx="2133600" cy="47148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9"/>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 type="body"/>
          </p:nvPr>
        </p:nvSpPr>
        <p:spPr>
          <a:xfrm>
            <a:off x="609600" y="1600200"/>
            <a:ext cx="7924800" cy="44196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08610" lvl="1" marL="914400" algn="l">
              <a:spcBef>
                <a:spcPts val="360"/>
              </a:spcBef>
              <a:spcAft>
                <a:spcPts val="0"/>
              </a:spcAft>
              <a:buSzPts val="1260"/>
              <a:buChar char="●"/>
              <a:defRPr/>
            </a:lvl2pPr>
            <a:lvl3pPr indent="-302894" lvl="2" marL="1371600" algn="l">
              <a:spcBef>
                <a:spcPts val="360"/>
              </a:spcBef>
              <a:spcAft>
                <a:spcPts val="0"/>
              </a:spcAft>
              <a:buSzPts val="1170"/>
              <a:buChar char="●"/>
              <a:defRPr/>
            </a:lvl3pPr>
            <a:lvl4pPr indent="-297180" lvl="3" marL="1828800" algn="l">
              <a:spcBef>
                <a:spcPts val="360"/>
              </a:spcBef>
              <a:spcAft>
                <a:spcPts val="0"/>
              </a:spcAft>
              <a:buSzPts val="1080"/>
              <a:buChar char="●"/>
              <a:defRPr/>
            </a:lvl4pPr>
            <a:lvl5pPr indent="-274320" lvl="4" marL="2286000" algn="l">
              <a:spcBef>
                <a:spcPts val="360"/>
              </a:spcBef>
              <a:spcAft>
                <a:spcPts val="0"/>
              </a:spcAft>
              <a:buSzPts val="720"/>
              <a:buChar char="●"/>
              <a:defRPr/>
            </a:lvl5pPr>
            <a:lvl6pPr indent="-274320" lvl="5" marL="2743200" algn="l">
              <a:spcBef>
                <a:spcPts val="360"/>
              </a:spcBef>
              <a:spcAft>
                <a:spcPts val="0"/>
              </a:spcAft>
              <a:buSzPts val="720"/>
              <a:buChar char="●"/>
              <a:defRPr/>
            </a:lvl6pPr>
            <a:lvl7pPr indent="-274320" lvl="6" marL="3200400" algn="l">
              <a:spcBef>
                <a:spcPts val="360"/>
              </a:spcBef>
              <a:spcAft>
                <a:spcPts val="0"/>
              </a:spcAft>
              <a:buSzPts val="720"/>
              <a:buChar char="●"/>
              <a:defRPr/>
            </a:lvl7pPr>
            <a:lvl8pPr indent="-274320" lvl="7" marL="3657600" algn="l">
              <a:spcBef>
                <a:spcPts val="360"/>
              </a:spcBef>
              <a:spcAft>
                <a:spcPts val="0"/>
              </a:spcAft>
              <a:buSzPts val="720"/>
              <a:buChar char="●"/>
              <a:defRPr/>
            </a:lvl8pPr>
            <a:lvl9pPr indent="-274320" lvl="8" marL="4114800" algn="l">
              <a:spcBef>
                <a:spcPts val="360"/>
              </a:spcBef>
              <a:spcAft>
                <a:spcPts val="0"/>
              </a:spcAft>
              <a:buSzPts val="720"/>
              <a:buChar char="●"/>
              <a:defRPr/>
            </a:lvl9pPr>
          </a:lstStyle>
          <a:p/>
        </p:txBody>
      </p:sp>
      <p:sp>
        <p:nvSpPr>
          <p:cNvPr id="42" name="Google Shape;42;p2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31"/>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 type="body"/>
          </p:nvPr>
        </p:nvSpPr>
        <p:spPr>
          <a:xfrm>
            <a:off x="609600" y="1600200"/>
            <a:ext cx="3886200" cy="44196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35280" lvl="1" marL="914400" algn="l">
              <a:spcBef>
                <a:spcPts val="480"/>
              </a:spcBef>
              <a:spcAft>
                <a:spcPts val="0"/>
              </a:spcAft>
              <a:buSzPts val="1680"/>
              <a:buChar char="●"/>
              <a:defRPr sz="2400"/>
            </a:lvl2pPr>
            <a:lvl3pPr indent="-311150" lvl="2" marL="1371600" algn="l">
              <a:spcBef>
                <a:spcPts val="400"/>
              </a:spcBef>
              <a:spcAft>
                <a:spcPts val="0"/>
              </a:spcAft>
              <a:buSzPts val="1300"/>
              <a:buChar char="●"/>
              <a:defRPr sz="2000"/>
            </a:lvl3pPr>
            <a:lvl4pPr indent="-297180" lvl="3" marL="1828800" algn="l">
              <a:spcBef>
                <a:spcPts val="360"/>
              </a:spcBef>
              <a:spcAft>
                <a:spcPts val="0"/>
              </a:spcAft>
              <a:buSzPts val="1080"/>
              <a:buChar char="●"/>
              <a:defRPr sz="1800"/>
            </a:lvl4pPr>
            <a:lvl5pPr indent="-274320" lvl="4" marL="2286000" algn="l">
              <a:spcBef>
                <a:spcPts val="360"/>
              </a:spcBef>
              <a:spcAft>
                <a:spcPts val="0"/>
              </a:spcAft>
              <a:buSzPts val="720"/>
              <a:buChar char="●"/>
              <a:defRPr sz="1800"/>
            </a:lvl5pPr>
            <a:lvl6pPr indent="-274320" lvl="5" marL="2743200" algn="l">
              <a:spcBef>
                <a:spcPts val="360"/>
              </a:spcBef>
              <a:spcAft>
                <a:spcPts val="0"/>
              </a:spcAft>
              <a:buSzPts val="720"/>
              <a:buChar char="●"/>
              <a:defRPr sz="1800"/>
            </a:lvl6pPr>
            <a:lvl7pPr indent="-274320" lvl="6" marL="3200400" algn="l">
              <a:spcBef>
                <a:spcPts val="360"/>
              </a:spcBef>
              <a:spcAft>
                <a:spcPts val="0"/>
              </a:spcAft>
              <a:buSzPts val="720"/>
              <a:buChar char="●"/>
              <a:defRPr sz="1800"/>
            </a:lvl7pPr>
            <a:lvl8pPr indent="-274320" lvl="7" marL="3657600" algn="l">
              <a:spcBef>
                <a:spcPts val="360"/>
              </a:spcBef>
              <a:spcAft>
                <a:spcPts val="0"/>
              </a:spcAft>
              <a:buSzPts val="720"/>
              <a:buChar char="●"/>
              <a:defRPr sz="1800"/>
            </a:lvl8pPr>
            <a:lvl9pPr indent="-274320" lvl="8" marL="4114800" algn="l">
              <a:spcBef>
                <a:spcPts val="360"/>
              </a:spcBef>
              <a:spcAft>
                <a:spcPts val="0"/>
              </a:spcAft>
              <a:buSzPts val="720"/>
              <a:buChar char="●"/>
              <a:defRPr sz="1800"/>
            </a:lvl9pPr>
          </a:lstStyle>
          <a:p/>
        </p:txBody>
      </p:sp>
      <p:sp>
        <p:nvSpPr>
          <p:cNvPr id="61" name="Google Shape;61;p31"/>
          <p:cNvSpPr txBox="1"/>
          <p:nvPr>
            <p:ph idx="2" type="body"/>
          </p:nvPr>
        </p:nvSpPr>
        <p:spPr>
          <a:xfrm>
            <a:off x="4648200" y="1600200"/>
            <a:ext cx="3886200" cy="44196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35280" lvl="1" marL="914400" algn="l">
              <a:spcBef>
                <a:spcPts val="480"/>
              </a:spcBef>
              <a:spcAft>
                <a:spcPts val="0"/>
              </a:spcAft>
              <a:buSzPts val="1680"/>
              <a:buChar char="●"/>
              <a:defRPr sz="2400"/>
            </a:lvl2pPr>
            <a:lvl3pPr indent="-311150" lvl="2" marL="1371600" algn="l">
              <a:spcBef>
                <a:spcPts val="400"/>
              </a:spcBef>
              <a:spcAft>
                <a:spcPts val="0"/>
              </a:spcAft>
              <a:buSzPts val="1300"/>
              <a:buChar char="●"/>
              <a:defRPr sz="2000"/>
            </a:lvl3pPr>
            <a:lvl4pPr indent="-297180" lvl="3" marL="1828800" algn="l">
              <a:spcBef>
                <a:spcPts val="360"/>
              </a:spcBef>
              <a:spcAft>
                <a:spcPts val="0"/>
              </a:spcAft>
              <a:buSzPts val="1080"/>
              <a:buChar char="●"/>
              <a:defRPr sz="1800"/>
            </a:lvl4pPr>
            <a:lvl5pPr indent="-274320" lvl="4" marL="2286000" algn="l">
              <a:spcBef>
                <a:spcPts val="360"/>
              </a:spcBef>
              <a:spcAft>
                <a:spcPts val="0"/>
              </a:spcAft>
              <a:buSzPts val="720"/>
              <a:buChar char="●"/>
              <a:defRPr sz="1800"/>
            </a:lvl5pPr>
            <a:lvl6pPr indent="-274320" lvl="5" marL="2743200" algn="l">
              <a:spcBef>
                <a:spcPts val="360"/>
              </a:spcBef>
              <a:spcAft>
                <a:spcPts val="0"/>
              </a:spcAft>
              <a:buSzPts val="720"/>
              <a:buChar char="●"/>
              <a:defRPr sz="1800"/>
            </a:lvl6pPr>
            <a:lvl7pPr indent="-274320" lvl="6" marL="3200400" algn="l">
              <a:spcBef>
                <a:spcPts val="360"/>
              </a:spcBef>
              <a:spcAft>
                <a:spcPts val="0"/>
              </a:spcAft>
              <a:buSzPts val="720"/>
              <a:buChar char="●"/>
              <a:defRPr sz="1800"/>
            </a:lvl7pPr>
            <a:lvl8pPr indent="-274320" lvl="7" marL="3657600" algn="l">
              <a:spcBef>
                <a:spcPts val="360"/>
              </a:spcBef>
              <a:spcAft>
                <a:spcPts val="0"/>
              </a:spcAft>
              <a:buSzPts val="720"/>
              <a:buChar char="●"/>
              <a:defRPr sz="1800"/>
            </a:lvl8pPr>
            <a:lvl9pPr indent="-274320" lvl="8" marL="4114800" algn="l">
              <a:spcBef>
                <a:spcPts val="360"/>
              </a:spcBef>
              <a:spcAft>
                <a:spcPts val="0"/>
              </a:spcAft>
              <a:buSzPts val="720"/>
              <a:buChar char="●"/>
              <a:defRPr sz="1800"/>
            </a:lvl9pPr>
          </a:lstStyle>
          <a:p/>
        </p:txBody>
      </p:sp>
      <p:sp>
        <p:nvSpPr>
          <p:cNvPr id="62" name="Google Shape;62;p3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77" name="Shape 77"/>
        <p:cNvGrpSpPr/>
        <p:nvPr/>
      </p:nvGrpSpPr>
      <p:grpSpPr>
        <a:xfrm>
          <a:off x="0" y="0"/>
          <a:ext cx="0" cy="0"/>
          <a:chOff x="0" y="0"/>
          <a:chExt cx="0" cy="0"/>
        </a:xfrm>
      </p:grpSpPr>
      <p:sp>
        <p:nvSpPr>
          <p:cNvPr id="78" name="Google Shape;7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 type="body"/>
          </p:nvPr>
        </p:nvSpPr>
        <p:spPr>
          <a:xfrm>
            <a:off x="457200" y="1690688"/>
            <a:ext cx="4038600" cy="4433887"/>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08610" lvl="1" marL="914400" algn="l">
              <a:spcBef>
                <a:spcPts val="360"/>
              </a:spcBef>
              <a:spcAft>
                <a:spcPts val="0"/>
              </a:spcAft>
              <a:buSzPts val="1260"/>
              <a:buChar char="●"/>
              <a:defRPr/>
            </a:lvl2pPr>
            <a:lvl3pPr indent="-302894" lvl="2" marL="1371600" algn="l">
              <a:spcBef>
                <a:spcPts val="360"/>
              </a:spcBef>
              <a:spcAft>
                <a:spcPts val="0"/>
              </a:spcAft>
              <a:buSzPts val="1170"/>
              <a:buChar char="●"/>
              <a:defRPr/>
            </a:lvl3pPr>
            <a:lvl4pPr indent="-297180" lvl="3" marL="1828800" algn="l">
              <a:spcBef>
                <a:spcPts val="360"/>
              </a:spcBef>
              <a:spcAft>
                <a:spcPts val="0"/>
              </a:spcAft>
              <a:buSzPts val="1080"/>
              <a:buChar char="●"/>
              <a:defRPr/>
            </a:lvl4pPr>
            <a:lvl5pPr indent="-274320" lvl="4" marL="2286000" algn="l">
              <a:spcBef>
                <a:spcPts val="360"/>
              </a:spcBef>
              <a:spcAft>
                <a:spcPts val="0"/>
              </a:spcAft>
              <a:buSzPts val="720"/>
              <a:buChar char="●"/>
              <a:defRPr/>
            </a:lvl5pPr>
            <a:lvl6pPr indent="-274320" lvl="5" marL="2743200" algn="l">
              <a:spcBef>
                <a:spcPts val="360"/>
              </a:spcBef>
              <a:spcAft>
                <a:spcPts val="0"/>
              </a:spcAft>
              <a:buSzPts val="720"/>
              <a:buChar char="●"/>
              <a:defRPr/>
            </a:lvl6pPr>
            <a:lvl7pPr indent="-274320" lvl="6" marL="3200400" algn="l">
              <a:spcBef>
                <a:spcPts val="360"/>
              </a:spcBef>
              <a:spcAft>
                <a:spcPts val="0"/>
              </a:spcAft>
              <a:buSzPts val="720"/>
              <a:buChar char="●"/>
              <a:defRPr/>
            </a:lvl7pPr>
            <a:lvl8pPr indent="-274320" lvl="7" marL="3657600" algn="l">
              <a:spcBef>
                <a:spcPts val="360"/>
              </a:spcBef>
              <a:spcAft>
                <a:spcPts val="0"/>
              </a:spcAft>
              <a:buSzPts val="720"/>
              <a:buChar char="●"/>
              <a:defRPr/>
            </a:lvl8pPr>
            <a:lvl9pPr indent="-274320" lvl="8" marL="4114800" algn="l">
              <a:spcBef>
                <a:spcPts val="360"/>
              </a:spcBef>
              <a:spcAft>
                <a:spcPts val="0"/>
              </a:spcAft>
              <a:buSzPts val="720"/>
              <a:buChar char="●"/>
              <a:defRPr/>
            </a:lvl9pPr>
          </a:lstStyle>
          <a:p/>
        </p:txBody>
      </p:sp>
      <p:sp>
        <p:nvSpPr>
          <p:cNvPr id="80" name="Google Shape;80;p33"/>
          <p:cNvSpPr/>
          <p:nvPr>
            <p:ph idx="2" type="clipArt"/>
          </p:nvPr>
        </p:nvSpPr>
        <p:spPr>
          <a:xfrm>
            <a:off x="4648200" y="1690688"/>
            <a:ext cx="4038600" cy="4433887"/>
          </a:xfrm>
          <a:prstGeom prst="rect">
            <a:avLst/>
          </a:prstGeom>
          <a:noFill/>
          <a:ln>
            <a:noFill/>
          </a:ln>
        </p:spPr>
      </p:sp>
      <p:sp>
        <p:nvSpPr>
          <p:cNvPr id="81" name="Google Shape;81;p33"/>
          <p:cNvSpPr txBox="1"/>
          <p:nvPr>
            <p:ph idx="12" type="sldNum"/>
          </p:nvPr>
        </p:nvSpPr>
        <p:spPr>
          <a:xfrm>
            <a:off x="6553200" y="6248400"/>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82" name="Google Shape;82;p3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3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6"/>
          <p:cNvGrpSpPr/>
          <p:nvPr/>
        </p:nvGrpSpPr>
        <p:grpSpPr>
          <a:xfrm>
            <a:off x="0" y="927100"/>
            <a:ext cx="8991600" cy="4495800"/>
            <a:chOff x="0" y="584"/>
            <a:chExt cx="5664" cy="2832"/>
          </a:xfrm>
        </p:grpSpPr>
        <p:sp>
          <p:nvSpPr>
            <p:cNvPr id="11" name="Google Shape;11;p26"/>
            <p:cNvSpPr/>
            <p:nvPr/>
          </p:nvSpPr>
          <p:spPr>
            <a:xfrm>
              <a:off x="432" y="1304"/>
              <a:ext cx="4656" cy="2112"/>
            </a:xfrm>
            <a:prstGeom prst="roundRect">
              <a:avLst>
                <a:gd fmla="val 16667" name="adj"/>
              </a:avLst>
            </a:prstGeom>
            <a:noFill/>
            <a:ln cap="flat" cmpd="sng" w="508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26"/>
            <p:cNvSpPr txBox="1"/>
            <p:nvPr/>
          </p:nvSpPr>
          <p:spPr>
            <a:xfrm>
              <a:off x="144" y="584"/>
              <a:ext cx="4512" cy="624"/>
            </a:xfrm>
            <a:prstGeom prst="rect">
              <a:avLst/>
            </a:prstGeom>
            <a:solidFill>
              <a:schemeClr val="lt1"/>
            </a:solidFill>
            <a:ln cap="flat" cmpd="sng" w="571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26"/>
            <p:cNvSpPr/>
            <p:nvPr/>
          </p:nvSpPr>
          <p:spPr>
            <a:xfrm>
              <a:off x="0" y="872"/>
              <a:ext cx="5664" cy="1152"/>
            </a:xfrm>
            <a:custGeom>
              <a:rect b="b" l="l" r="r" t="t"/>
              <a:pathLst>
                <a:path extrusionOk="0" h="1000" w="4917">
                  <a:moveTo>
                    <a:pt x="0" y="0"/>
                  </a:moveTo>
                  <a:lnTo>
                    <a:pt x="4416" y="0"/>
                  </a:lnTo>
                  <a:cubicBezTo>
                    <a:pt x="4693" y="0"/>
                    <a:pt x="4917" y="223"/>
                    <a:pt x="4917" y="500"/>
                  </a:cubicBezTo>
                  <a:cubicBezTo>
                    <a:pt x="4917" y="776"/>
                    <a:pt x="4693" y="999"/>
                    <a:pt x="4417" y="1000"/>
                  </a:cubicBezTo>
                  <a:lnTo>
                    <a:pt x="0" y="1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 name="Google Shape;14;p26"/>
            <p:cNvCxnSpPr/>
            <p:nvPr/>
          </p:nvCxnSpPr>
          <p:spPr>
            <a:xfrm>
              <a:off x="0" y="1928"/>
              <a:ext cx="5232" cy="0"/>
            </a:xfrm>
            <a:prstGeom prst="straightConnector1">
              <a:avLst/>
            </a:prstGeom>
            <a:noFill/>
            <a:ln cap="flat" cmpd="sng" w="50800">
              <a:solidFill>
                <a:schemeClr val="lt1"/>
              </a:solidFill>
              <a:prstDash val="solid"/>
              <a:miter lim="800000"/>
              <a:headEnd len="med" w="med" type="none"/>
              <a:tailEnd len="med" w="med" type="none"/>
            </a:ln>
          </p:spPr>
        </p:cxnSp>
      </p:grpSp>
      <p:sp>
        <p:nvSpPr>
          <p:cNvPr id="15" name="Google Shape;15;p26"/>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2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2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2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2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2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2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2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200" u="none" cap="none" strike="noStrike">
                <a:solidFill>
                  <a:schemeClr val="dk2"/>
                </a:solidFill>
                <a:latin typeface="Arial"/>
                <a:ea typeface="Arial"/>
                <a:cs typeface="Arial"/>
                <a:sym typeface="Arial"/>
              </a:defRPr>
            </a:lvl9pPr>
          </a:lstStyle>
          <a:p/>
        </p:txBody>
      </p:sp>
      <p:sp>
        <p:nvSpPr>
          <p:cNvPr id="16" name="Google Shape;16;p26"/>
          <p:cNvSpPr txBox="1"/>
          <p:nvPr>
            <p:ph idx="1" type="body"/>
          </p:nvPr>
        </p:nvSpPr>
        <p:spPr>
          <a:xfrm>
            <a:off x="609600" y="1600200"/>
            <a:ext cx="7924800" cy="44196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dk1"/>
                </a:solidFill>
                <a:latin typeface="Arial"/>
                <a:ea typeface="Arial"/>
                <a:cs typeface="Arial"/>
                <a:sym typeface="Arial"/>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04800" lvl="3" marL="18288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Arial"/>
                <a:ea typeface="Arial"/>
                <a:cs typeface="Arial"/>
                <a:sym typeface="Arial"/>
              </a:defRPr>
            </a:lvl4pPr>
            <a:lvl5pPr indent="-279400" lvl="4" marL="22860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5pPr>
            <a:lvl6pPr indent="-279400" lvl="5" marL="27432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6pPr>
            <a:lvl7pPr indent="-279400" lvl="6" marL="32004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7pPr>
            <a:lvl8pPr indent="-279400" lvl="7" marL="36576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8pPr>
            <a:lvl9pPr indent="-279400" lvl="8" marL="41148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7" name="Google Shape;17;p26"/>
          <p:cNvSpPr txBox="1"/>
          <p:nvPr>
            <p:ph idx="10" type="dt"/>
          </p:nvPr>
        </p:nvSpPr>
        <p:spPr>
          <a:xfrm>
            <a:off x="457200" y="6248400"/>
            <a:ext cx="2133600" cy="4714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26"/>
          <p:cNvSpPr txBox="1"/>
          <p:nvPr>
            <p:ph idx="11" type="ftr"/>
          </p:nvPr>
        </p:nvSpPr>
        <p:spPr>
          <a:xfrm>
            <a:off x="3124200" y="6253162"/>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26"/>
          <p:cNvSpPr txBox="1"/>
          <p:nvPr>
            <p:ph idx="12" type="sldNum"/>
          </p:nvPr>
        </p:nvSpPr>
        <p:spPr>
          <a:xfrm>
            <a:off x="6553200" y="6248400"/>
            <a:ext cx="2133600" cy="47148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grpSp>
        <p:nvGrpSpPr>
          <p:cNvPr id="27" name="Google Shape;27;p28"/>
          <p:cNvGrpSpPr/>
          <p:nvPr/>
        </p:nvGrpSpPr>
        <p:grpSpPr>
          <a:xfrm>
            <a:off x="0" y="152400"/>
            <a:ext cx="8686800" cy="6096000"/>
            <a:chOff x="0" y="96"/>
            <a:chExt cx="5472" cy="3840"/>
          </a:xfrm>
        </p:grpSpPr>
        <p:sp>
          <p:nvSpPr>
            <p:cNvPr id="28" name="Google Shape;28;p28"/>
            <p:cNvSpPr/>
            <p:nvPr/>
          </p:nvSpPr>
          <p:spPr>
            <a:xfrm>
              <a:off x="240" y="336"/>
              <a:ext cx="5232" cy="3600"/>
            </a:xfrm>
            <a:prstGeom prst="roundRect">
              <a:avLst>
                <a:gd fmla="val 2965" name="adj"/>
              </a:avLst>
            </a:prstGeom>
            <a:noFill/>
            <a:ln cap="flat" cmpd="sng" w="508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28"/>
            <p:cNvSpPr/>
            <p:nvPr/>
          </p:nvSpPr>
          <p:spPr>
            <a:xfrm>
              <a:off x="0" y="96"/>
              <a:ext cx="5376" cy="768"/>
            </a:xfrm>
            <a:custGeom>
              <a:rect b="b" l="l" r="r" t="t"/>
              <a:pathLst>
                <a:path extrusionOk="0" h="1000" w="7000">
                  <a:moveTo>
                    <a:pt x="0" y="0"/>
                  </a:moveTo>
                  <a:lnTo>
                    <a:pt x="6499" y="0"/>
                  </a:lnTo>
                  <a:cubicBezTo>
                    <a:pt x="6776" y="0"/>
                    <a:pt x="7000" y="223"/>
                    <a:pt x="7000" y="500"/>
                  </a:cubicBezTo>
                  <a:cubicBezTo>
                    <a:pt x="7000" y="776"/>
                    <a:pt x="6776" y="999"/>
                    <a:pt x="6500" y="1000"/>
                  </a:cubicBezTo>
                  <a:lnTo>
                    <a:pt x="0" y="1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0" name="Google Shape;30;p28"/>
            <p:cNvCxnSpPr/>
            <p:nvPr/>
          </p:nvCxnSpPr>
          <p:spPr>
            <a:xfrm>
              <a:off x="0" y="768"/>
              <a:ext cx="5088" cy="0"/>
            </a:xfrm>
            <a:prstGeom prst="straightConnector1">
              <a:avLst/>
            </a:prstGeom>
            <a:noFill/>
            <a:ln cap="flat" cmpd="sng" w="38100">
              <a:solidFill>
                <a:schemeClr val="lt1"/>
              </a:solidFill>
              <a:prstDash val="solid"/>
              <a:miter lim="800000"/>
              <a:headEnd len="med" w="med" type="none"/>
              <a:tailEnd len="med" w="med" type="none"/>
            </a:ln>
          </p:spPr>
        </p:cxnSp>
      </p:grpSp>
      <p:sp>
        <p:nvSpPr>
          <p:cNvPr id="31" name="Google Shape;31;p28"/>
          <p:cNvSpPr txBox="1"/>
          <p:nvPr/>
        </p:nvSpPr>
        <p:spPr>
          <a:xfrm>
            <a:off x="1600200" y="6400800"/>
            <a:ext cx="6172200" cy="5540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Md. Manowarul Islam, Dept. of CSE, JnU</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descr="Jagannath_University_logo.png" id="32" name="Google Shape;32;p28"/>
          <p:cNvPicPr preferRelativeResize="0"/>
          <p:nvPr/>
        </p:nvPicPr>
        <p:blipFill rotWithShape="1">
          <a:blip r:embed="rId1">
            <a:alphaModFix/>
          </a:blip>
          <a:srcRect b="0" l="0" r="0" t="0"/>
          <a:stretch/>
        </p:blipFill>
        <p:spPr>
          <a:xfrm>
            <a:off x="8293100" y="6045200"/>
            <a:ext cx="838200" cy="779462"/>
          </a:xfrm>
          <a:prstGeom prst="rect">
            <a:avLst/>
          </a:prstGeom>
          <a:noFill/>
          <a:ln>
            <a:noFill/>
          </a:ln>
        </p:spPr>
      </p:pic>
      <p:sp>
        <p:nvSpPr>
          <p:cNvPr id="33" name="Google Shape;33;p28"/>
          <p:cNvSpPr txBox="1"/>
          <p:nvPr/>
        </p:nvSpPr>
        <p:spPr>
          <a:xfrm>
            <a:off x="228600" y="6400800"/>
            <a:ext cx="2057400" cy="276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CSE-4105</a:t>
            </a:r>
            <a:endParaRPr/>
          </a:p>
        </p:txBody>
      </p:sp>
      <p:sp>
        <p:nvSpPr>
          <p:cNvPr id="34" name="Google Shape;34;p28"/>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2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2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2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2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2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2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2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200" u="none" cap="none" strike="noStrike">
                <a:solidFill>
                  <a:schemeClr val="dk2"/>
                </a:solidFill>
                <a:latin typeface="Arial"/>
                <a:ea typeface="Arial"/>
                <a:cs typeface="Arial"/>
                <a:sym typeface="Arial"/>
              </a:defRPr>
            </a:lvl9pPr>
          </a:lstStyle>
          <a:p/>
        </p:txBody>
      </p:sp>
      <p:sp>
        <p:nvSpPr>
          <p:cNvPr id="35" name="Google Shape;35;p28"/>
          <p:cNvSpPr txBox="1"/>
          <p:nvPr>
            <p:ph idx="1" type="body"/>
          </p:nvPr>
        </p:nvSpPr>
        <p:spPr>
          <a:xfrm>
            <a:off x="609600" y="1600200"/>
            <a:ext cx="7924800" cy="44196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dk1"/>
                </a:solidFill>
                <a:latin typeface="Arial"/>
                <a:ea typeface="Arial"/>
                <a:cs typeface="Arial"/>
                <a:sym typeface="Arial"/>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04800" lvl="3" marL="18288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Arial"/>
                <a:ea typeface="Arial"/>
                <a:cs typeface="Arial"/>
                <a:sym typeface="Arial"/>
              </a:defRPr>
            </a:lvl4pPr>
            <a:lvl5pPr indent="-279400" lvl="4" marL="22860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5pPr>
            <a:lvl6pPr indent="-279400" lvl="5" marL="27432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6pPr>
            <a:lvl7pPr indent="-279400" lvl="6" marL="32004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7pPr>
            <a:lvl8pPr indent="-279400" lvl="7" marL="36576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8pPr>
            <a:lvl9pPr indent="-279400" lvl="8" marL="41148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6" name="Google Shape;36;p2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2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2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grpSp>
        <p:nvGrpSpPr>
          <p:cNvPr id="46" name="Google Shape;46;p30"/>
          <p:cNvGrpSpPr/>
          <p:nvPr/>
        </p:nvGrpSpPr>
        <p:grpSpPr>
          <a:xfrm>
            <a:off x="0" y="152400"/>
            <a:ext cx="8686800" cy="6096000"/>
            <a:chOff x="0" y="96"/>
            <a:chExt cx="5472" cy="3840"/>
          </a:xfrm>
        </p:grpSpPr>
        <p:sp>
          <p:nvSpPr>
            <p:cNvPr id="47" name="Google Shape;47;p30"/>
            <p:cNvSpPr/>
            <p:nvPr/>
          </p:nvSpPr>
          <p:spPr>
            <a:xfrm>
              <a:off x="240" y="336"/>
              <a:ext cx="5232" cy="3600"/>
            </a:xfrm>
            <a:prstGeom prst="roundRect">
              <a:avLst>
                <a:gd fmla="val 2965" name="adj"/>
              </a:avLst>
            </a:prstGeom>
            <a:noFill/>
            <a:ln cap="flat" cmpd="sng" w="508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 name="Google Shape;48;p30"/>
            <p:cNvSpPr/>
            <p:nvPr/>
          </p:nvSpPr>
          <p:spPr>
            <a:xfrm>
              <a:off x="0" y="96"/>
              <a:ext cx="5376" cy="768"/>
            </a:xfrm>
            <a:custGeom>
              <a:rect b="b" l="l" r="r" t="t"/>
              <a:pathLst>
                <a:path extrusionOk="0" h="1000" w="7000">
                  <a:moveTo>
                    <a:pt x="0" y="0"/>
                  </a:moveTo>
                  <a:lnTo>
                    <a:pt x="6499" y="0"/>
                  </a:lnTo>
                  <a:cubicBezTo>
                    <a:pt x="6776" y="0"/>
                    <a:pt x="7000" y="223"/>
                    <a:pt x="7000" y="500"/>
                  </a:cubicBezTo>
                  <a:cubicBezTo>
                    <a:pt x="7000" y="776"/>
                    <a:pt x="6776" y="999"/>
                    <a:pt x="6500" y="1000"/>
                  </a:cubicBezTo>
                  <a:lnTo>
                    <a:pt x="0" y="1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9" name="Google Shape;49;p30"/>
            <p:cNvCxnSpPr/>
            <p:nvPr/>
          </p:nvCxnSpPr>
          <p:spPr>
            <a:xfrm>
              <a:off x="0" y="768"/>
              <a:ext cx="5088" cy="0"/>
            </a:xfrm>
            <a:prstGeom prst="straightConnector1">
              <a:avLst/>
            </a:prstGeom>
            <a:noFill/>
            <a:ln cap="flat" cmpd="sng" w="38100">
              <a:solidFill>
                <a:schemeClr val="lt1"/>
              </a:solidFill>
              <a:prstDash val="solid"/>
              <a:miter lim="800000"/>
              <a:headEnd len="med" w="med" type="none"/>
              <a:tailEnd len="med" w="med" type="none"/>
            </a:ln>
          </p:spPr>
        </p:cxnSp>
      </p:grpSp>
      <p:sp>
        <p:nvSpPr>
          <p:cNvPr id="50" name="Google Shape;50;p30"/>
          <p:cNvSpPr txBox="1"/>
          <p:nvPr/>
        </p:nvSpPr>
        <p:spPr>
          <a:xfrm>
            <a:off x="1600200" y="6400800"/>
            <a:ext cx="6172200" cy="5540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Md. Manowarul Islam, Dept. of CSE, JnU</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descr="Jagannath_University_logo.png" id="51" name="Google Shape;51;p30"/>
          <p:cNvPicPr preferRelativeResize="0"/>
          <p:nvPr/>
        </p:nvPicPr>
        <p:blipFill rotWithShape="1">
          <a:blip r:embed="rId1">
            <a:alphaModFix/>
          </a:blip>
          <a:srcRect b="0" l="0" r="0" t="0"/>
          <a:stretch/>
        </p:blipFill>
        <p:spPr>
          <a:xfrm>
            <a:off x="8293100" y="6045200"/>
            <a:ext cx="838200" cy="779462"/>
          </a:xfrm>
          <a:prstGeom prst="rect">
            <a:avLst/>
          </a:prstGeom>
          <a:noFill/>
          <a:ln>
            <a:noFill/>
          </a:ln>
        </p:spPr>
      </p:pic>
      <p:sp>
        <p:nvSpPr>
          <p:cNvPr id="52" name="Google Shape;52;p30"/>
          <p:cNvSpPr txBox="1"/>
          <p:nvPr/>
        </p:nvSpPr>
        <p:spPr>
          <a:xfrm>
            <a:off x="228600" y="6400800"/>
            <a:ext cx="2057400" cy="276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CSE-4105</a:t>
            </a:r>
            <a:endParaRPr/>
          </a:p>
        </p:txBody>
      </p:sp>
      <p:sp>
        <p:nvSpPr>
          <p:cNvPr id="53" name="Google Shape;53;p30"/>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2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2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2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2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2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2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2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200" u="none" cap="none" strike="noStrike">
                <a:solidFill>
                  <a:schemeClr val="dk2"/>
                </a:solidFill>
                <a:latin typeface="Arial"/>
                <a:ea typeface="Arial"/>
                <a:cs typeface="Arial"/>
                <a:sym typeface="Arial"/>
              </a:defRPr>
            </a:lvl9pPr>
          </a:lstStyle>
          <a:p/>
        </p:txBody>
      </p:sp>
      <p:sp>
        <p:nvSpPr>
          <p:cNvPr id="54" name="Google Shape;54;p30"/>
          <p:cNvSpPr txBox="1"/>
          <p:nvPr>
            <p:ph idx="1" type="body"/>
          </p:nvPr>
        </p:nvSpPr>
        <p:spPr>
          <a:xfrm>
            <a:off x="609600" y="1600200"/>
            <a:ext cx="7924800" cy="44196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dk1"/>
                </a:solidFill>
                <a:latin typeface="Arial"/>
                <a:ea typeface="Arial"/>
                <a:cs typeface="Arial"/>
                <a:sym typeface="Arial"/>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04800" lvl="3" marL="18288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Arial"/>
                <a:ea typeface="Arial"/>
                <a:cs typeface="Arial"/>
                <a:sym typeface="Arial"/>
              </a:defRPr>
            </a:lvl4pPr>
            <a:lvl5pPr indent="-279400" lvl="4" marL="22860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5pPr>
            <a:lvl6pPr indent="-279400" lvl="5" marL="27432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6pPr>
            <a:lvl7pPr indent="-279400" lvl="6" marL="32004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7pPr>
            <a:lvl8pPr indent="-279400" lvl="7" marL="36576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8pPr>
            <a:lvl9pPr indent="-279400" lvl="8" marL="41148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5" name="Google Shape;55;p3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3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3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grpSp>
        <p:nvGrpSpPr>
          <p:cNvPr id="66" name="Google Shape;66;p32"/>
          <p:cNvGrpSpPr/>
          <p:nvPr/>
        </p:nvGrpSpPr>
        <p:grpSpPr>
          <a:xfrm>
            <a:off x="0" y="152400"/>
            <a:ext cx="8686800" cy="6096000"/>
            <a:chOff x="0" y="96"/>
            <a:chExt cx="5472" cy="3840"/>
          </a:xfrm>
        </p:grpSpPr>
        <p:sp>
          <p:nvSpPr>
            <p:cNvPr id="67" name="Google Shape;67;p32"/>
            <p:cNvSpPr/>
            <p:nvPr/>
          </p:nvSpPr>
          <p:spPr>
            <a:xfrm>
              <a:off x="240" y="336"/>
              <a:ext cx="5232" cy="3600"/>
            </a:xfrm>
            <a:prstGeom prst="roundRect">
              <a:avLst>
                <a:gd fmla="val 2965" name="adj"/>
              </a:avLst>
            </a:prstGeom>
            <a:noFill/>
            <a:ln cap="flat" cmpd="sng" w="508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32"/>
            <p:cNvSpPr/>
            <p:nvPr/>
          </p:nvSpPr>
          <p:spPr>
            <a:xfrm>
              <a:off x="0" y="96"/>
              <a:ext cx="5376" cy="768"/>
            </a:xfrm>
            <a:custGeom>
              <a:rect b="b" l="l" r="r" t="t"/>
              <a:pathLst>
                <a:path extrusionOk="0" h="1000" w="7000">
                  <a:moveTo>
                    <a:pt x="0" y="0"/>
                  </a:moveTo>
                  <a:lnTo>
                    <a:pt x="6499" y="0"/>
                  </a:lnTo>
                  <a:cubicBezTo>
                    <a:pt x="6776" y="0"/>
                    <a:pt x="7000" y="223"/>
                    <a:pt x="7000" y="500"/>
                  </a:cubicBezTo>
                  <a:cubicBezTo>
                    <a:pt x="7000" y="776"/>
                    <a:pt x="6776" y="999"/>
                    <a:pt x="6500" y="1000"/>
                  </a:cubicBezTo>
                  <a:lnTo>
                    <a:pt x="0" y="1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9" name="Google Shape;69;p32"/>
            <p:cNvCxnSpPr/>
            <p:nvPr/>
          </p:nvCxnSpPr>
          <p:spPr>
            <a:xfrm>
              <a:off x="0" y="768"/>
              <a:ext cx="5088" cy="0"/>
            </a:xfrm>
            <a:prstGeom prst="straightConnector1">
              <a:avLst/>
            </a:prstGeom>
            <a:noFill/>
            <a:ln cap="flat" cmpd="sng" w="38100">
              <a:solidFill>
                <a:schemeClr val="lt1"/>
              </a:solidFill>
              <a:prstDash val="solid"/>
              <a:miter lim="800000"/>
              <a:headEnd len="med" w="med" type="none"/>
              <a:tailEnd len="med" w="med" type="none"/>
            </a:ln>
          </p:spPr>
        </p:cxnSp>
      </p:grpSp>
      <p:sp>
        <p:nvSpPr>
          <p:cNvPr id="70" name="Google Shape;70;p32"/>
          <p:cNvSpPr txBox="1"/>
          <p:nvPr/>
        </p:nvSpPr>
        <p:spPr>
          <a:xfrm>
            <a:off x="1600200" y="6400800"/>
            <a:ext cx="6172200" cy="5540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Md. Manowarul Islam, Dept. of CSE, JnU</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descr="Jagannath_University_logo.png" id="71" name="Google Shape;71;p32"/>
          <p:cNvPicPr preferRelativeResize="0"/>
          <p:nvPr/>
        </p:nvPicPr>
        <p:blipFill rotWithShape="1">
          <a:blip r:embed="rId1">
            <a:alphaModFix/>
          </a:blip>
          <a:srcRect b="0" l="0" r="0" t="0"/>
          <a:stretch/>
        </p:blipFill>
        <p:spPr>
          <a:xfrm>
            <a:off x="8293100" y="6045200"/>
            <a:ext cx="838200" cy="779462"/>
          </a:xfrm>
          <a:prstGeom prst="rect">
            <a:avLst/>
          </a:prstGeom>
          <a:noFill/>
          <a:ln>
            <a:noFill/>
          </a:ln>
        </p:spPr>
      </p:pic>
      <p:sp>
        <p:nvSpPr>
          <p:cNvPr id="72" name="Google Shape;72;p32"/>
          <p:cNvSpPr txBox="1"/>
          <p:nvPr/>
        </p:nvSpPr>
        <p:spPr>
          <a:xfrm>
            <a:off x="228600" y="6400800"/>
            <a:ext cx="2057400" cy="276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CSE-4105</a:t>
            </a:r>
            <a:endParaRPr/>
          </a:p>
        </p:txBody>
      </p:sp>
      <p:sp>
        <p:nvSpPr>
          <p:cNvPr id="73" name="Google Shape;73;p32"/>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2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2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2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2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2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2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2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200" u="none" cap="none" strike="noStrike">
                <a:solidFill>
                  <a:schemeClr val="dk2"/>
                </a:solidFill>
                <a:latin typeface="Arial"/>
                <a:ea typeface="Arial"/>
                <a:cs typeface="Arial"/>
                <a:sym typeface="Arial"/>
              </a:defRPr>
            </a:lvl9pPr>
          </a:lstStyle>
          <a:p/>
        </p:txBody>
      </p:sp>
      <p:sp>
        <p:nvSpPr>
          <p:cNvPr id="74" name="Google Shape;74;p32"/>
          <p:cNvSpPr txBox="1"/>
          <p:nvPr>
            <p:ph idx="1" type="body"/>
          </p:nvPr>
        </p:nvSpPr>
        <p:spPr>
          <a:xfrm>
            <a:off x="609600" y="1600200"/>
            <a:ext cx="7924800" cy="44196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dk1"/>
                </a:solidFill>
                <a:latin typeface="Arial"/>
                <a:ea typeface="Arial"/>
                <a:cs typeface="Arial"/>
                <a:sym typeface="Arial"/>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04800" lvl="3" marL="18288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Arial"/>
                <a:ea typeface="Arial"/>
                <a:cs typeface="Arial"/>
                <a:sym typeface="Arial"/>
              </a:defRPr>
            </a:lvl4pPr>
            <a:lvl5pPr indent="-279400" lvl="4" marL="22860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5pPr>
            <a:lvl6pPr indent="-279400" lvl="5" marL="27432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6pPr>
            <a:lvl7pPr indent="-279400" lvl="6" marL="32004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7pPr>
            <a:lvl8pPr indent="-279400" lvl="7" marL="36576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8pPr>
            <a:lvl9pPr indent="-279400" lvl="8" marL="41148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5" name="Google Shape;75;p32"/>
          <p:cNvSpPr txBox="1"/>
          <p:nvPr>
            <p:ph idx="12" type="sldNum"/>
          </p:nvPr>
        </p:nvSpPr>
        <p:spPr>
          <a:xfrm>
            <a:off x="6553200" y="6248400"/>
            <a:ext cx="2133600" cy="47625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
        <p:nvSpPr>
          <p:cNvPr id="76" name="Google Shape;76;p3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grpSp>
        <p:nvGrpSpPr>
          <p:cNvPr id="84" name="Google Shape;84;p34"/>
          <p:cNvGrpSpPr/>
          <p:nvPr/>
        </p:nvGrpSpPr>
        <p:grpSpPr>
          <a:xfrm>
            <a:off x="0" y="152400"/>
            <a:ext cx="8686800" cy="6096000"/>
            <a:chOff x="0" y="96"/>
            <a:chExt cx="5472" cy="3840"/>
          </a:xfrm>
        </p:grpSpPr>
        <p:sp>
          <p:nvSpPr>
            <p:cNvPr id="85" name="Google Shape;85;p34"/>
            <p:cNvSpPr/>
            <p:nvPr/>
          </p:nvSpPr>
          <p:spPr>
            <a:xfrm>
              <a:off x="240" y="336"/>
              <a:ext cx="5232" cy="3600"/>
            </a:xfrm>
            <a:prstGeom prst="roundRect">
              <a:avLst>
                <a:gd fmla="val 2965" name="adj"/>
              </a:avLst>
            </a:prstGeom>
            <a:noFill/>
            <a:ln cap="flat" cmpd="sng" w="508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34"/>
            <p:cNvSpPr/>
            <p:nvPr/>
          </p:nvSpPr>
          <p:spPr>
            <a:xfrm>
              <a:off x="0" y="96"/>
              <a:ext cx="5376" cy="768"/>
            </a:xfrm>
            <a:custGeom>
              <a:rect b="b" l="l" r="r" t="t"/>
              <a:pathLst>
                <a:path extrusionOk="0" h="1000" w="7000">
                  <a:moveTo>
                    <a:pt x="0" y="0"/>
                  </a:moveTo>
                  <a:lnTo>
                    <a:pt x="6499" y="0"/>
                  </a:lnTo>
                  <a:cubicBezTo>
                    <a:pt x="6776" y="0"/>
                    <a:pt x="7000" y="223"/>
                    <a:pt x="7000" y="500"/>
                  </a:cubicBezTo>
                  <a:cubicBezTo>
                    <a:pt x="7000" y="776"/>
                    <a:pt x="6776" y="999"/>
                    <a:pt x="6500" y="1000"/>
                  </a:cubicBezTo>
                  <a:lnTo>
                    <a:pt x="0" y="1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7" name="Google Shape;87;p34"/>
            <p:cNvCxnSpPr/>
            <p:nvPr/>
          </p:nvCxnSpPr>
          <p:spPr>
            <a:xfrm>
              <a:off x="0" y="768"/>
              <a:ext cx="5088" cy="0"/>
            </a:xfrm>
            <a:prstGeom prst="straightConnector1">
              <a:avLst/>
            </a:prstGeom>
            <a:noFill/>
            <a:ln cap="flat" cmpd="sng" w="38100">
              <a:solidFill>
                <a:schemeClr val="lt1"/>
              </a:solidFill>
              <a:prstDash val="solid"/>
              <a:miter lim="800000"/>
              <a:headEnd len="med" w="med" type="none"/>
              <a:tailEnd len="med" w="med" type="none"/>
            </a:ln>
          </p:spPr>
        </p:cxnSp>
      </p:grpSp>
      <p:sp>
        <p:nvSpPr>
          <p:cNvPr id="88" name="Google Shape;88;p34"/>
          <p:cNvSpPr txBox="1"/>
          <p:nvPr/>
        </p:nvSpPr>
        <p:spPr>
          <a:xfrm>
            <a:off x="1600200" y="6400800"/>
            <a:ext cx="6172200" cy="5540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Md. Manowarul Islam, Dept. of CSE, JnU</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descr="Jagannath_University_logo.png" id="89" name="Google Shape;89;p34"/>
          <p:cNvPicPr preferRelativeResize="0"/>
          <p:nvPr/>
        </p:nvPicPr>
        <p:blipFill rotWithShape="1">
          <a:blip r:embed="rId1">
            <a:alphaModFix/>
          </a:blip>
          <a:srcRect b="0" l="0" r="0" t="0"/>
          <a:stretch/>
        </p:blipFill>
        <p:spPr>
          <a:xfrm>
            <a:off x="8293100" y="6045200"/>
            <a:ext cx="838200" cy="779462"/>
          </a:xfrm>
          <a:prstGeom prst="rect">
            <a:avLst/>
          </a:prstGeom>
          <a:noFill/>
          <a:ln>
            <a:noFill/>
          </a:ln>
        </p:spPr>
      </p:pic>
      <p:sp>
        <p:nvSpPr>
          <p:cNvPr id="90" name="Google Shape;90;p34"/>
          <p:cNvSpPr txBox="1"/>
          <p:nvPr/>
        </p:nvSpPr>
        <p:spPr>
          <a:xfrm>
            <a:off x="228600" y="6400800"/>
            <a:ext cx="2057400" cy="276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CSE-4105</a:t>
            </a:r>
            <a:endParaRPr/>
          </a:p>
        </p:txBody>
      </p:sp>
      <p:sp>
        <p:nvSpPr>
          <p:cNvPr id="91" name="Google Shape;91;p34"/>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2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2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2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2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2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2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2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200" u="none" cap="none" strike="noStrike">
                <a:solidFill>
                  <a:schemeClr val="dk2"/>
                </a:solidFill>
                <a:latin typeface="Arial"/>
                <a:ea typeface="Arial"/>
                <a:cs typeface="Arial"/>
                <a:sym typeface="Arial"/>
              </a:defRPr>
            </a:lvl9pPr>
          </a:lstStyle>
          <a:p/>
        </p:txBody>
      </p:sp>
      <p:sp>
        <p:nvSpPr>
          <p:cNvPr id="92" name="Google Shape;92;p34"/>
          <p:cNvSpPr txBox="1"/>
          <p:nvPr>
            <p:ph idx="1" type="body"/>
          </p:nvPr>
        </p:nvSpPr>
        <p:spPr>
          <a:xfrm>
            <a:off x="609600" y="1600200"/>
            <a:ext cx="7924800" cy="44196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dk1"/>
                </a:solidFill>
                <a:latin typeface="Arial"/>
                <a:ea typeface="Arial"/>
                <a:cs typeface="Arial"/>
                <a:sym typeface="Arial"/>
              </a:defRPr>
            </a:lvl1pPr>
            <a:lvl2pPr indent="-353060" lvl="1" marL="914400" marR="0" rtl="0" algn="l">
              <a:spcBef>
                <a:spcPts val="560"/>
              </a:spcBef>
              <a:spcAft>
                <a:spcPts val="0"/>
              </a:spcAft>
              <a:buClr>
                <a:schemeClr val="accent1"/>
              </a:buClr>
              <a:buSzPts val="196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04800" lvl="3" marL="18288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Arial"/>
                <a:ea typeface="Arial"/>
                <a:cs typeface="Arial"/>
                <a:sym typeface="Arial"/>
              </a:defRPr>
            </a:lvl4pPr>
            <a:lvl5pPr indent="-279400" lvl="4" marL="22860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5pPr>
            <a:lvl6pPr indent="-279400" lvl="5" marL="27432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6pPr>
            <a:lvl7pPr indent="-279400" lvl="6" marL="32004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7pPr>
            <a:lvl8pPr indent="-279400" lvl="7" marL="36576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8pPr>
            <a:lvl9pPr indent="-279400" lvl="8" marL="4114800" marR="0" rtl="0" algn="l">
              <a:spcBef>
                <a:spcPts val="400"/>
              </a:spcBef>
              <a:spcAft>
                <a:spcPts val="0"/>
              </a:spcAft>
              <a:buClr>
                <a:schemeClr val="lt2"/>
              </a:buClr>
              <a:buSzPts val="8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3" name="Google Shape;93;p3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4" name="Google Shape;94;p3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3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1d9a896bc8_0_0"/>
          <p:cNvSpPr txBox="1"/>
          <p:nvPr>
            <p:ph idx="1" type="subTitle"/>
          </p:nvPr>
        </p:nvSpPr>
        <p:spPr>
          <a:xfrm>
            <a:off x="1066800" y="3657600"/>
            <a:ext cx="6629400" cy="146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40"/>
              <a:buNone/>
            </a:pPr>
            <a:r>
              <a:t/>
            </a:r>
            <a:endParaRPr/>
          </a:p>
          <a:p>
            <a:pPr indent="0" lvl="0" marL="0" rtl="0" algn="l">
              <a:spcBef>
                <a:spcPts val="360"/>
              </a:spcBef>
              <a:spcAft>
                <a:spcPts val="0"/>
              </a:spcAft>
              <a:buSzPts val="1440"/>
              <a:buFont typeface="Noto Sans Symbols"/>
              <a:buNone/>
            </a:pPr>
            <a:r>
              <a:t/>
            </a:r>
            <a:endParaRPr b="0" i="0" sz="1800" u="none">
              <a:solidFill>
                <a:schemeClr val="dk1"/>
              </a:solidFill>
              <a:latin typeface="Arimo"/>
              <a:ea typeface="Arimo"/>
              <a:cs typeface="Arimo"/>
              <a:sym typeface="Arimo"/>
            </a:endParaRPr>
          </a:p>
        </p:txBody>
      </p:sp>
      <p:sp>
        <p:nvSpPr>
          <p:cNvPr id="105" name="Google Shape;105;g11d9a896bc8_0_0"/>
          <p:cNvSpPr txBox="1"/>
          <p:nvPr/>
        </p:nvSpPr>
        <p:spPr>
          <a:xfrm>
            <a:off x="2341750" y="1756325"/>
            <a:ext cx="4767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300">
                <a:solidFill>
                  <a:schemeClr val="lt1"/>
                </a:solidFill>
              </a:rPr>
              <a:t>Lecture 21</a:t>
            </a:r>
            <a:endParaRPr sz="3300">
              <a:solidFill>
                <a:schemeClr val="lt1"/>
              </a:solidFill>
            </a:endParaRPr>
          </a:p>
          <a:p>
            <a:pPr indent="0" lvl="0" marL="0" rtl="0" algn="ctr">
              <a:spcBef>
                <a:spcPts val="0"/>
              </a:spcBef>
              <a:spcAft>
                <a:spcPts val="0"/>
              </a:spcAft>
              <a:buNone/>
            </a:pPr>
            <a:r>
              <a:rPr lang="en-US" sz="4200">
                <a:solidFill>
                  <a:schemeClr val="lt1"/>
                </a:solidFill>
              </a:rPr>
              <a:t>Data Compression</a:t>
            </a:r>
            <a:endParaRPr sz="4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Concepts (cont.)</a:t>
            </a:r>
            <a:endParaRPr/>
          </a:p>
        </p:txBody>
      </p:sp>
      <p:sp>
        <p:nvSpPr>
          <p:cNvPr id="204" name="Google Shape;204;p10"/>
          <p:cNvSpPr txBox="1"/>
          <p:nvPr>
            <p:ph idx="1" type="body"/>
          </p:nvPr>
        </p:nvSpPr>
        <p:spPr>
          <a:xfrm>
            <a:off x="457200" y="1981200"/>
            <a:ext cx="82296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080"/>
              <a:buFont typeface="Noto Sans Symbols"/>
              <a:buChar char="●"/>
            </a:pPr>
            <a:r>
              <a:rPr b="0" i="0" lang="en-US" sz="2600" u="none">
                <a:solidFill>
                  <a:schemeClr val="dk1"/>
                </a:solidFill>
                <a:latin typeface="Arial"/>
                <a:ea typeface="Arial"/>
                <a:cs typeface="Arial"/>
                <a:sym typeface="Arial"/>
              </a:rPr>
              <a:t>A code is</a:t>
            </a:r>
            <a:endParaRPr/>
          </a:p>
          <a:p>
            <a:pPr indent="-285750" lvl="1" marL="742950" rtl="0" algn="l">
              <a:lnSpc>
                <a:spcPct val="100000"/>
              </a:lnSpc>
              <a:spcBef>
                <a:spcPts val="480"/>
              </a:spcBef>
              <a:spcAft>
                <a:spcPts val="0"/>
              </a:spcAft>
              <a:buClr>
                <a:schemeClr val="accent1"/>
              </a:buClr>
              <a:buSzPts val="1680"/>
              <a:buFont typeface="Noto Sans Symbols"/>
              <a:buChar char="●"/>
            </a:pPr>
            <a:r>
              <a:rPr b="0" i="1" lang="en-US" sz="2400" u="none">
                <a:solidFill>
                  <a:srgbClr val="FF0000"/>
                </a:solidFill>
                <a:latin typeface="Arial"/>
                <a:ea typeface="Arial"/>
                <a:cs typeface="Arial"/>
                <a:sym typeface="Arial"/>
              </a:rPr>
              <a:t>distinct</a:t>
            </a:r>
            <a:r>
              <a:rPr b="0" i="0" lang="en-US" sz="2400" u="none">
                <a:solidFill>
                  <a:schemeClr val="dk1"/>
                </a:solidFill>
                <a:latin typeface="Arial"/>
                <a:ea typeface="Arial"/>
                <a:cs typeface="Arial"/>
                <a:sym typeface="Arial"/>
              </a:rPr>
              <a:t> if each code word can be distinguished from every other (mapping is one-to-one)</a:t>
            </a:r>
            <a:endParaRPr/>
          </a:p>
          <a:p>
            <a:pPr indent="-285750" lvl="1" marL="742950" rtl="0" algn="l">
              <a:lnSpc>
                <a:spcPct val="100000"/>
              </a:lnSpc>
              <a:spcBef>
                <a:spcPts val="480"/>
              </a:spcBef>
              <a:spcAft>
                <a:spcPts val="0"/>
              </a:spcAft>
              <a:buClr>
                <a:schemeClr val="accent1"/>
              </a:buClr>
              <a:buSzPts val="1680"/>
              <a:buFont typeface="Noto Sans Symbols"/>
              <a:buChar char="●"/>
            </a:pPr>
            <a:r>
              <a:rPr b="0" i="1" lang="en-US" sz="2400" u="none">
                <a:solidFill>
                  <a:srgbClr val="FF0000"/>
                </a:solidFill>
                <a:latin typeface="Arial"/>
                <a:ea typeface="Arial"/>
                <a:cs typeface="Arial"/>
                <a:sym typeface="Arial"/>
              </a:rPr>
              <a:t>uniquely decodable</a:t>
            </a:r>
            <a:r>
              <a:rPr b="0" i="0" lang="en-US" sz="2400" u="none">
                <a:solidFill>
                  <a:srgbClr val="FF0000"/>
                </a:solidFill>
                <a:latin typeface="Arial"/>
                <a:ea typeface="Arial"/>
                <a:cs typeface="Arial"/>
                <a:sym typeface="Arial"/>
              </a:rPr>
              <a:t> </a:t>
            </a:r>
            <a:r>
              <a:rPr b="0" i="0" lang="en-US" sz="2400" u="none">
                <a:solidFill>
                  <a:schemeClr val="dk1"/>
                </a:solidFill>
                <a:latin typeface="Arial"/>
                <a:ea typeface="Arial"/>
                <a:cs typeface="Arial"/>
                <a:sym typeface="Arial"/>
              </a:rPr>
              <a:t>if every code word is identifiable when immersed in a sequence of code words</a:t>
            </a:r>
            <a:endParaRPr/>
          </a:p>
          <a:p>
            <a:pPr indent="-228600" lvl="2" marL="1143000" rtl="0" algn="l">
              <a:lnSpc>
                <a:spcPct val="100000"/>
              </a:lnSpc>
              <a:spcBef>
                <a:spcPts val="400"/>
              </a:spcBef>
              <a:spcAft>
                <a:spcPts val="0"/>
              </a:spcAft>
              <a:buClr>
                <a:schemeClr val="lt2"/>
              </a:buClr>
              <a:buSzPts val="1300"/>
              <a:buFont typeface="Noto Sans Symbols"/>
              <a:buChar char="●"/>
            </a:pPr>
            <a:r>
              <a:rPr b="0" i="0" lang="en-US" sz="2000" u="none">
                <a:solidFill>
                  <a:schemeClr val="dk1"/>
                </a:solidFill>
                <a:latin typeface="Arial"/>
                <a:ea typeface="Arial"/>
                <a:cs typeface="Arial"/>
                <a:sym typeface="Arial"/>
              </a:rPr>
              <a:t>e.g., with previous table, message 11 could be defined as either ddddd or bbbbbb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Measure of Information</a:t>
            </a:r>
            <a:endParaRPr/>
          </a:p>
        </p:txBody>
      </p:sp>
      <p:sp>
        <p:nvSpPr>
          <p:cNvPr id="212" name="Google Shape;212;p11"/>
          <p:cNvSpPr txBox="1"/>
          <p:nvPr>
            <p:ph idx="1" type="body"/>
          </p:nvPr>
        </p:nvSpPr>
        <p:spPr>
          <a:xfrm>
            <a:off x="609600" y="1600200"/>
            <a:ext cx="7924800" cy="2971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hlink"/>
              </a:buClr>
              <a:buSzPts val="1920"/>
              <a:buFont typeface="Noto Sans Symbols"/>
              <a:buChar char="●"/>
            </a:pPr>
            <a:r>
              <a:rPr b="0" i="0" lang="en-US" sz="2400" u="none">
                <a:solidFill>
                  <a:schemeClr val="dk1"/>
                </a:solidFill>
                <a:latin typeface="Arial"/>
                <a:ea typeface="Arial"/>
                <a:cs typeface="Arial"/>
                <a:sym typeface="Arial"/>
              </a:rPr>
              <a:t>Consider </a:t>
            </a:r>
            <a:r>
              <a:rPr b="0" i="0" lang="en-US" sz="2400" u="none">
                <a:solidFill>
                  <a:srgbClr val="FF0000"/>
                </a:solidFill>
                <a:latin typeface="Arial"/>
                <a:ea typeface="Arial"/>
                <a:cs typeface="Arial"/>
                <a:sym typeface="Arial"/>
              </a:rPr>
              <a:t>symbols</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s</a:t>
            </a:r>
            <a:r>
              <a:rPr b="0" baseline="-25000" i="1" lang="en-US" sz="2400" u="none">
                <a:solidFill>
                  <a:schemeClr val="dk1"/>
                </a:solidFill>
                <a:latin typeface="Arial"/>
                <a:ea typeface="Arial"/>
                <a:cs typeface="Arial"/>
                <a:sym typeface="Arial"/>
              </a:rPr>
              <a:t>i </a:t>
            </a:r>
            <a:r>
              <a:rPr b="0" i="0" lang="en-US" sz="2400" u="none">
                <a:solidFill>
                  <a:schemeClr val="dk1"/>
                </a:solidFill>
                <a:latin typeface="Arial"/>
                <a:ea typeface="Arial"/>
                <a:cs typeface="Arial"/>
                <a:sym typeface="Arial"/>
              </a:rPr>
              <a:t>and the </a:t>
            </a:r>
            <a:r>
              <a:rPr b="0" i="0" lang="en-US" sz="2400" u="none">
                <a:solidFill>
                  <a:srgbClr val="FF0000"/>
                </a:solidFill>
                <a:latin typeface="Arial"/>
                <a:ea typeface="Arial"/>
                <a:cs typeface="Arial"/>
                <a:sym typeface="Arial"/>
              </a:rPr>
              <a:t>probability of occurrence</a:t>
            </a:r>
            <a:r>
              <a:rPr b="0" i="0" lang="en-US" sz="2400" u="none">
                <a:solidFill>
                  <a:schemeClr val="dk1"/>
                </a:solidFill>
                <a:latin typeface="Arial"/>
                <a:ea typeface="Arial"/>
                <a:cs typeface="Arial"/>
                <a:sym typeface="Arial"/>
              </a:rPr>
              <a:t> of each symbol </a:t>
            </a:r>
            <a:r>
              <a:rPr b="0" i="1" lang="en-US" sz="2400" u="none">
                <a:solidFill>
                  <a:schemeClr val="dk1"/>
                </a:solidFill>
                <a:latin typeface="Arial"/>
                <a:ea typeface="Arial"/>
                <a:cs typeface="Arial"/>
                <a:sym typeface="Arial"/>
              </a:rPr>
              <a:t>p(s</a:t>
            </a:r>
            <a:r>
              <a:rPr b="0" baseline="-25000" i="1" lang="en-US" sz="2400" u="none">
                <a:solidFill>
                  <a:schemeClr val="dk1"/>
                </a:solidFill>
                <a:latin typeface="Arial"/>
                <a:ea typeface="Arial"/>
                <a:cs typeface="Arial"/>
                <a:sym typeface="Arial"/>
              </a:rPr>
              <a:t>i</a:t>
            </a:r>
            <a:r>
              <a:rPr b="0" i="1" lang="en-US" sz="2400" u="none">
                <a:solidFill>
                  <a:schemeClr val="dk1"/>
                </a:solidFill>
                <a:latin typeface="Arial"/>
                <a:ea typeface="Arial"/>
                <a:cs typeface="Arial"/>
                <a:sym typeface="Arial"/>
              </a:rPr>
              <a:t>)</a:t>
            </a:r>
            <a:endParaRPr/>
          </a:p>
          <a:p>
            <a:pPr indent="-342900" lvl="0" marL="342900" rtl="0" algn="just">
              <a:lnSpc>
                <a:spcPct val="100000"/>
              </a:lnSpc>
              <a:spcBef>
                <a:spcPts val="480"/>
              </a:spcBef>
              <a:spcAft>
                <a:spcPts val="0"/>
              </a:spcAft>
              <a:buClr>
                <a:schemeClr val="hlink"/>
              </a:buClr>
              <a:buSzPts val="1920"/>
              <a:buFont typeface="Noto Sans Symbols"/>
              <a:buChar char="●"/>
            </a:pPr>
            <a:r>
              <a:rPr b="0" i="0" lang="en-US" sz="2400" u="none">
                <a:solidFill>
                  <a:schemeClr val="dk1"/>
                </a:solidFill>
                <a:latin typeface="Arial"/>
                <a:ea typeface="Arial"/>
                <a:cs typeface="Arial"/>
                <a:sym typeface="Arial"/>
              </a:rPr>
              <a:t>In case of </a:t>
            </a:r>
            <a:r>
              <a:rPr b="1" i="0" lang="en-US" sz="2400" u="none">
                <a:solidFill>
                  <a:schemeClr val="dk1"/>
                </a:solidFill>
                <a:latin typeface="Arial"/>
                <a:ea typeface="Arial"/>
                <a:cs typeface="Arial"/>
                <a:sym typeface="Arial"/>
              </a:rPr>
              <a:t>fixed-length coding </a:t>
            </a:r>
            <a:r>
              <a:rPr b="0" i="0" lang="en-US" sz="2400" u="none">
                <a:solidFill>
                  <a:schemeClr val="dk1"/>
                </a:solidFill>
                <a:latin typeface="Arial"/>
                <a:ea typeface="Arial"/>
                <a:cs typeface="Arial"/>
                <a:sym typeface="Arial"/>
              </a:rPr>
              <a:t>, smallest number of bits per symbol needed is</a:t>
            </a:r>
            <a:endParaRPr/>
          </a:p>
          <a:p>
            <a:pPr indent="-285750" lvl="1" marL="742950" rtl="0" algn="just">
              <a:lnSpc>
                <a:spcPct val="100000"/>
              </a:lnSpc>
              <a:spcBef>
                <a:spcPts val="480"/>
              </a:spcBef>
              <a:spcAft>
                <a:spcPts val="0"/>
              </a:spcAft>
              <a:buClr>
                <a:schemeClr val="accent1"/>
              </a:buClr>
              <a:buSzPts val="1680"/>
              <a:buFont typeface="Noto Sans Symbols"/>
              <a:buChar char="●"/>
            </a:pPr>
            <a:r>
              <a:rPr b="0" i="1" lang="en-US" sz="2400" u="none">
                <a:solidFill>
                  <a:schemeClr val="dk1"/>
                </a:solidFill>
                <a:latin typeface="Arial"/>
                <a:ea typeface="Arial"/>
                <a:cs typeface="Arial"/>
                <a:sym typeface="Arial"/>
              </a:rPr>
              <a:t>  L ≥ log</a:t>
            </a:r>
            <a:r>
              <a:rPr b="0" baseline="-25000" i="1" lang="en-US" sz="2400" u="none">
                <a:solidFill>
                  <a:schemeClr val="dk1"/>
                </a:solidFill>
                <a:latin typeface="Arial"/>
                <a:ea typeface="Arial"/>
                <a:cs typeface="Arial"/>
                <a:sym typeface="Arial"/>
              </a:rPr>
              <a:t>2</a:t>
            </a:r>
            <a:r>
              <a:rPr b="0" i="1" lang="en-US" sz="2400" u="none">
                <a:solidFill>
                  <a:schemeClr val="dk1"/>
                </a:solidFill>
                <a:latin typeface="Arial"/>
                <a:ea typeface="Arial"/>
                <a:cs typeface="Arial"/>
                <a:sym typeface="Arial"/>
              </a:rPr>
              <a:t>(N) </a:t>
            </a:r>
            <a:r>
              <a:rPr b="0" i="0" lang="en-US" sz="2400" u="none">
                <a:solidFill>
                  <a:schemeClr val="dk1"/>
                </a:solidFill>
                <a:latin typeface="Arial"/>
                <a:ea typeface="Arial"/>
                <a:cs typeface="Arial"/>
                <a:sym typeface="Arial"/>
              </a:rPr>
              <a:t>bits per symbol</a:t>
            </a:r>
            <a:endParaRPr/>
          </a:p>
          <a:p>
            <a:pPr indent="-285750" lvl="1" marL="742950" rtl="0" algn="just">
              <a:lnSpc>
                <a:spcPct val="100000"/>
              </a:lnSpc>
              <a:spcBef>
                <a:spcPts val="480"/>
              </a:spcBef>
              <a:spcAft>
                <a:spcPts val="0"/>
              </a:spcAft>
              <a:buClr>
                <a:schemeClr val="accent1"/>
              </a:buClr>
              <a:buSzPts val="1680"/>
              <a:buFont typeface="Noto Sans Symbols"/>
              <a:buChar char="●"/>
            </a:pPr>
            <a:r>
              <a:rPr b="0" i="0" lang="en-US" sz="2400" u="none">
                <a:solidFill>
                  <a:schemeClr val="dk1"/>
                </a:solidFill>
                <a:latin typeface="Arial"/>
                <a:ea typeface="Arial"/>
                <a:cs typeface="Arial"/>
                <a:sym typeface="Arial"/>
              </a:rPr>
              <a:t>Example: Message with 5 symbols need  3 bits </a:t>
            </a:r>
            <a:r>
              <a:rPr b="0" i="1" lang="en-US" sz="2400" u="none">
                <a:solidFill>
                  <a:schemeClr val="dk1"/>
                </a:solidFill>
                <a:latin typeface="Arial"/>
                <a:ea typeface="Arial"/>
                <a:cs typeface="Arial"/>
                <a:sym typeface="Arial"/>
              </a:rPr>
              <a:t>(L ≥ log</a:t>
            </a:r>
            <a:r>
              <a:rPr b="0" baseline="-25000" i="1" lang="en-US" sz="2400" u="none">
                <a:solidFill>
                  <a:schemeClr val="dk1"/>
                </a:solidFill>
                <a:latin typeface="Arial"/>
                <a:ea typeface="Arial"/>
                <a:cs typeface="Arial"/>
                <a:sym typeface="Arial"/>
              </a:rPr>
              <a:t>2</a:t>
            </a:r>
            <a:r>
              <a:rPr b="0" i="1" lang="en-US" sz="2400" u="none">
                <a:solidFill>
                  <a:schemeClr val="dk1"/>
                </a:solidFill>
                <a:latin typeface="Arial"/>
                <a:ea typeface="Arial"/>
                <a:cs typeface="Arial"/>
                <a:sym typeface="Arial"/>
              </a:rPr>
              <a:t>5)</a:t>
            </a:r>
            <a:endParaRPr/>
          </a:p>
          <a:p>
            <a:pPr indent="-220980" lvl="0" marL="342900" rtl="0" algn="l">
              <a:spcBef>
                <a:spcPts val="480"/>
              </a:spcBef>
              <a:spcAft>
                <a:spcPts val="0"/>
              </a:spcAft>
              <a:buSzPts val="1920"/>
              <a:buNone/>
            </a:pPr>
            <a:r>
              <a:t/>
            </a:r>
            <a:endParaRPr b="0" i="1" sz="24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Variable-Length Coding- Entropy</a:t>
            </a:r>
            <a:endParaRPr/>
          </a:p>
        </p:txBody>
      </p:sp>
      <p:sp>
        <p:nvSpPr>
          <p:cNvPr id="220" name="Google Shape;220;p12"/>
          <p:cNvSpPr txBox="1"/>
          <p:nvPr>
            <p:ph idx="1" type="body"/>
          </p:nvPr>
        </p:nvSpPr>
        <p:spPr>
          <a:xfrm>
            <a:off x="609600" y="1600200"/>
            <a:ext cx="7924800" cy="4419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What is the </a:t>
            </a:r>
            <a:r>
              <a:rPr b="0" i="0" lang="en-US" sz="3200" u="none">
                <a:solidFill>
                  <a:srgbClr val="FF0000"/>
                </a:solidFill>
                <a:latin typeface="Arial"/>
                <a:ea typeface="Arial"/>
                <a:cs typeface="Arial"/>
                <a:sym typeface="Arial"/>
              </a:rPr>
              <a:t>minimum number of bits per symbol</a:t>
            </a:r>
            <a:r>
              <a:rPr b="0" i="0" lang="en-US" sz="3200" u="none">
                <a:solidFill>
                  <a:schemeClr val="dk1"/>
                </a:solidFill>
                <a:latin typeface="Arial"/>
                <a:ea typeface="Arial"/>
                <a:cs typeface="Arial"/>
                <a:sym typeface="Arial"/>
              </a:rPr>
              <a:t>?</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Answer: </a:t>
            </a:r>
            <a:r>
              <a:rPr b="0" i="0" lang="en-US" sz="3200" u="none">
                <a:solidFill>
                  <a:srgbClr val="FF0000"/>
                </a:solidFill>
                <a:latin typeface="Arial"/>
                <a:ea typeface="Arial"/>
                <a:cs typeface="Arial"/>
                <a:sym typeface="Arial"/>
              </a:rPr>
              <a:t>Shannon</a:t>
            </a:r>
            <a:r>
              <a:rPr b="0" i="0" lang="en-US" sz="3200" u="none">
                <a:solidFill>
                  <a:schemeClr val="dk1"/>
                </a:solidFill>
                <a:latin typeface="Arial"/>
                <a:ea typeface="Arial"/>
                <a:cs typeface="Arial"/>
                <a:sym typeface="Arial"/>
              </a:rPr>
              <a:t>’s result – theoretical minimum average number of bits per code word is known as </a:t>
            </a:r>
            <a:r>
              <a:rPr b="0" i="0" lang="en-US" sz="3200" u="none">
                <a:solidFill>
                  <a:srgbClr val="FF0000"/>
                </a:solidFill>
                <a:latin typeface="Arial"/>
                <a:ea typeface="Arial"/>
                <a:cs typeface="Arial"/>
                <a:sym typeface="Arial"/>
              </a:rPr>
              <a:t>Entropy (H)</a:t>
            </a:r>
            <a:endParaRPr b="0" i="1" sz="3200" u="none">
              <a:solidFill>
                <a:srgbClr val="FF0000"/>
              </a:solidFill>
              <a:latin typeface="Arial"/>
              <a:ea typeface="Arial"/>
              <a:cs typeface="Arial"/>
              <a:sym typeface="Arial"/>
            </a:endParaRPr>
          </a:p>
          <a:p>
            <a:pPr indent="-180340" lvl="0" marL="342900" rtl="0" algn="l">
              <a:spcBef>
                <a:spcPts val="640"/>
              </a:spcBef>
              <a:spcAft>
                <a:spcPts val="0"/>
              </a:spcAft>
              <a:buSzPts val="2560"/>
              <a:buNone/>
            </a:pPr>
            <a:r>
              <a:t/>
            </a:r>
            <a:endParaRPr b="0" i="1" sz="3200" u="none">
              <a:solidFill>
                <a:srgbClr val="FF0000"/>
              </a:solidFill>
              <a:latin typeface="Arial"/>
              <a:ea typeface="Arial"/>
              <a:cs typeface="Arial"/>
              <a:sym typeface="Arial"/>
            </a:endParaRPr>
          </a:p>
        </p:txBody>
      </p:sp>
      <p:pic>
        <p:nvPicPr>
          <p:cNvPr id="221" name="Google Shape;221;p12"/>
          <p:cNvPicPr preferRelativeResize="0"/>
          <p:nvPr/>
        </p:nvPicPr>
        <p:blipFill rotWithShape="1">
          <a:blip r:embed="rId3">
            <a:alphaModFix/>
          </a:blip>
          <a:srcRect b="0" l="0" r="0" t="0"/>
          <a:stretch/>
        </p:blipFill>
        <p:spPr>
          <a:xfrm>
            <a:off x="1524000" y="4114800"/>
            <a:ext cx="5105400" cy="1577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Entropy Example</a:t>
            </a:r>
            <a:endParaRPr/>
          </a:p>
        </p:txBody>
      </p:sp>
      <p:sp>
        <p:nvSpPr>
          <p:cNvPr id="229" name="Google Shape;229;p13"/>
          <p:cNvSpPr txBox="1"/>
          <p:nvPr>
            <p:ph idx="1" type="body"/>
          </p:nvPr>
        </p:nvSpPr>
        <p:spPr>
          <a:xfrm>
            <a:off x="609600" y="1600200"/>
            <a:ext cx="7924800" cy="4419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Alphabet = {A, B}</a:t>
            </a:r>
            <a:endParaRPr/>
          </a:p>
          <a:p>
            <a:pPr indent="-285750" lvl="1" marL="742950" rtl="0" algn="l">
              <a:lnSpc>
                <a:spcPct val="100000"/>
              </a:lnSpc>
              <a:spcBef>
                <a:spcPts val="560"/>
              </a:spcBef>
              <a:spcAft>
                <a:spcPts val="0"/>
              </a:spcAft>
              <a:buClr>
                <a:schemeClr val="accent1"/>
              </a:buClr>
              <a:buSzPts val="1960"/>
              <a:buFont typeface="Noto Sans Symbols"/>
              <a:buChar char="●"/>
            </a:pPr>
            <a:r>
              <a:rPr b="0" i="0" lang="en-US" sz="2800" u="none">
                <a:solidFill>
                  <a:schemeClr val="dk1"/>
                </a:solidFill>
                <a:latin typeface="Arial"/>
                <a:ea typeface="Arial"/>
                <a:cs typeface="Arial"/>
                <a:sym typeface="Arial"/>
              </a:rPr>
              <a:t>p(A) = 0.4; p(B) = 0.6</a:t>
            </a:r>
            <a:endParaRPr/>
          </a:p>
          <a:p>
            <a:pPr indent="-161290" lvl="1" marL="742950" rtl="0" algn="l">
              <a:lnSpc>
                <a:spcPct val="100000"/>
              </a:lnSpc>
              <a:spcBef>
                <a:spcPts val="560"/>
              </a:spcBef>
              <a:spcAft>
                <a:spcPts val="0"/>
              </a:spcAft>
              <a:buClr>
                <a:schemeClr val="accent1"/>
              </a:buClr>
              <a:buSzPts val="1960"/>
              <a:buFont typeface="Noto Sans Symbols"/>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Compute Entropy (H)</a:t>
            </a:r>
            <a:endParaRPr/>
          </a:p>
          <a:p>
            <a:pPr indent="-285750" lvl="1" marL="742950" rtl="0" algn="l">
              <a:lnSpc>
                <a:spcPct val="100000"/>
              </a:lnSpc>
              <a:spcBef>
                <a:spcPts val="560"/>
              </a:spcBef>
              <a:spcAft>
                <a:spcPts val="0"/>
              </a:spcAft>
              <a:buClr>
                <a:schemeClr val="accent1"/>
              </a:buClr>
              <a:buSzPts val="1960"/>
              <a:buFont typeface="Noto Sans Symbols"/>
              <a:buChar char="●"/>
            </a:pPr>
            <a:r>
              <a:rPr b="0" i="0" lang="en-US" sz="2800" u="none">
                <a:solidFill>
                  <a:schemeClr val="dk1"/>
                </a:solidFill>
                <a:latin typeface="Arial"/>
                <a:ea typeface="Arial"/>
                <a:cs typeface="Arial"/>
                <a:sym typeface="Arial"/>
              </a:rPr>
              <a:t>-0.4*log</a:t>
            </a:r>
            <a:r>
              <a:rPr b="0" baseline="-25000" i="0" lang="en-US" sz="2800" u="none">
                <a:solidFill>
                  <a:schemeClr val="dk1"/>
                </a:solidFill>
                <a:latin typeface="Arial"/>
                <a:ea typeface="Arial"/>
                <a:cs typeface="Arial"/>
                <a:sym typeface="Arial"/>
              </a:rPr>
              <a:t>2 </a:t>
            </a:r>
            <a:r>
              <a:rPr b="0" i="0" lang="en-US" sz="2800" u="none">
                <a:solidFill>
                  <a:schemeClr val="dk1"/>
                </a:solidFill>
                <a:latin typeface="Arial"/>
                <a:ea typeface="Arial"/>
                <a:cs typeface="Arial"/>
                <a:sym typeface="Arial"/>
              </a:rPr>
              <a:t>0.4 + -0.6*log</a:t>
            </a:r>
            <a:r>
              <a:rPr b="0" baseline="-25000" i="0" lang="en-US" sz="2800" u="none">
                <a:solidFill>
                  <a:schemeClr val="dk1"/>
                </a:solidFill>
                <a:latin typeface="Arial"/>
                <a:ea typeface="Arial"/>
                <a:cs typeface="Arial"/>
                <a:sym typeface="Arial"/>
              </a:rPr>
              <a:t>2 </a:t>
            </a:r>
            <a:r>
              <a:rPr b="0" i="0" lang="en-US" sz="2800" u="none">
                <a:solidFill>
                  <a:schemeClr val="dk1"/>
                </a:solidFill>
                <a:latin typeface="Arial"/>
                <a:ea typeface="Arial"/>
                <a:cs typeface="Arial"/>
                <a:sym typeface="Arial"/>
              </a:rPr>
              <a:t>0.6 = .97 bits</a:t>
            </a:r>
            <a:endParaRPr/>
          </a:p>
          <a:p>
            <a:pPr indent="-200660" lvl="0" marL="342900" rtl="0" algn="l">
              <a:spcBef>
                <a:spcPts val="560"/>
              </a:spcBef>
              <a:spcAft>
                <a:spcPts val="0"/>
              </a:spcAft>
              <a:buSzPts val="224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4"/>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Compression Ratio</a:t>
            </a:r>
            <a:endParaRPr/>
          </a:p>
        </p:txBody>
      </p:sp>
      <p:sp>
        <p:nvSpPr>
          <p:cNvPr id="237" name="Google Shape;237;p14"/>
          <p:cNvSpPr txBox="1"/>
          <p:nvPr>
            <p:ph idx="1" type="body"/>
          </p:nvPr>
        </p:nvSpPr>
        <p:spPr>
          <a:xfrm>
            <a:off x="457200" y="15240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440"/>
              <a:buFont typeface="Noto Sans Symbols"/>
              <a:buChar char="●"/>
            </a:pPr>
            <a:r>
              <a:rPr b="0" i="0" lang="en-US" sz="1800" u="none">
                <a:solidFill>
                  <a:schemeClr val="dk1"/>
                </a:solidFill>
                <a:latin typeface="Arial"/>
                <a:ea typeface="Arial"/>
                <a:cs typeface="Arial"/>
                <a:sym typeface="Arial"/>
              </a:rPr>
              <a:t>Compare the average message length and the average codeword length</a:t>
            </a:r>
            <a:endParaRPr/>
          </a:p>
          <a:p>
            <a:pPr indent="-285750" lvl="1" marL="742950" rtl="0" algn="l">
              <a:lnSpc>
                <a:spcPct val="100000"/>
              </a:lnSpc>
              <a:spcBef>
                <a:spcPts val="360"/>
              </a:spcBef>
              <a:spcAft>
                <a:spcPts val="0"/>
              </a:spcAft>
              <a:buClr>
                <a:schemeClr val="accent1"/>
              </a:buClr>
              <a:buSzPts val="1260"/>
              <a:buFont typeface="Noto Sans Symbols"/>
              <a:buChar char="●"/>
            </a:pPr>
            <a:r>
              <a:rPr b="0" i="0" lang="en-US" sz="1800" u="none">
                <a:solidFill>
                  <a:schemeClr val="dk1"/>
                </a:solidFill>
                <a:latin typeface="Arial"/>
                <a:ea typeface="Arial"/>
                <a:cs typeface="Arial"/>
                <a:sym typeface="Arial"/>
              </a:rPr>
              <a:t>e.g., </a:t>
            </a:r>
            <a:r>
              <a:rPr b="0" i="0" lang="en-US" sz="1800" u="none">
                <a:solidFill>
                  <a:srgbClr val="FF0000"/>
                </a:solidFill>
                <a:latin typeface="Arial"/>
                <a:ea typeface="Arial"/>
                <a:cs typeface="Arial"/>
                <a:sym typeface="Arial"/>
              </a:rPr>
              <a:t>average L(message) / average L(codeword)</a:t>
            </a:r>
            <a:endParaRPr/>
          </a:p>
          <a:p>
            <a:pPr indent="-251459" lvl="0" marL="342900" rtl="0" algn="l">
              <a:lnSpc>
                <a:spcPct val="100000"/>
              </a:lnSpc>
              <a:spcBef>
                <a:spcPts val="360"/>
              </a:spcBef>
              <a:spcAft>
                <a:spcPts val="0"/>
              </a:spcAft>
              <a:buClr>
                <a:schemeClr val="hlink"/>
              </a:buClr>
              <a:buSzPts val="1440"/>
              <a:buFont typeface="Noto Sans Symbols"/>
              <a:buNone/>
            </a:pPr>
            <a:r>
              <a:t/>
            </a:r>
            <a:endParaRPr b="0" i="0" sz="1800" u="none">
              <a:solidFill>
                <a:schemeClr val="dk1"/>
              </a:solidFill>
              <a:latin typeface="Arial"/>
              <a:ea typeface="Arial"/>
              <a:cs typeface="Arial"/>
              <a:sym typeface="Arial"/>
            </a:endParaRPr>
          </a:p>
          <a:p>
            <a:pPr indent="-251459" lvl="0" marL="342900" rtl="0" algn="l">
              <a:lnSpc>
                <a:spcPct val="100000"/>
              </a:lnSpc>
              <a:spcBef>
                <a:spcPts val="360"/>
              </a:spcBef>
              <a:spcAft>
                <a:spcPts val="0"/>
              </a:spcAft>
              <a:buClr>
                <a:schemeClr val="hlink"/>
              </a:buClr>
              <a:buSzPts val="1440"/>
              <a:buFont typeface="Noto Sans Symbols"/>
              <a:buNone/>
            </a:pPr>
            <a:r>
              <a:t/>
            </a:r>
            <a:endParaRPr b="0" i="0" sz="1800" u="none">
              <a:solidFill>
                <a:schemeClr val="dk1"/>
              </a:solidFill>
              <a:latin typeface="Arial"/>
              <a:ea typeface="Arial"/>
              <a:cs typeface="Arial"/>
              <a:sym typeface="Arial"/>
            </a:endParaRPr>
          </a:p>
          <a:p>
            <a:pPr indent="-251459" lvl="0" marL="342900" rtl="0" algn="l">
              <a:lnSpc>
                <a:spcPct val="100000"/>
              </a:lnSpc>
              <a:spcBef>
                <a:spcPts val="360"/>
              </a:spcBef>
              <a:spcAft>
                <a:spcPts val="0"/>
              </a:spcAft>
              <a:buClr>
                <a:schemeClr val="hlink"/>
              </a:buClr>
              <a:buSzPts val="1440"/>
              <a:buFont typeface="Noto Sans Symbols"/>
              <a:buNone/>
            </a:pPr>
            <a:r>
              <a:t/>
            </a:r>
            <a:endParaRPr b="0" i="0" sz="1800" u="none">
              <a:solidFill>
                <a:schemeClr val="dk1"/>
              </a:solidFill>
              <a:latin typeface="Arial"/>
              <a:ea typeface="Arial"/>
              <a:cs typeface="Arial"/>
              <a:sym typeface="Arial"/>
            </a:endParaRPr>
          </a:p>
          <a:p>
            <a:pPr indent="-251459" lvl="0" marL="342900" rtl="0" algn="l">
              <a:lnSpc>
                <a:spcPct val="100000"/>
              </a:lnSpc>
              <a:spcBef>
                <a:spcPts val="360"/>
              </a:spcBef>
              <a:spcAft>
                <a:spcPts val="0"/>
              </a:spcAft>
              <a:buClr>
                <a:schemeClr val="hlink"/>
              </a:buClr>
              <a:buSzPts val="1440"/>
              <a:buFont typeface="Noto Sans Symbols"/>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hlink"/>
              </a:buClr>
              <a:buSzPts val="1440"/>
              <a:buFont typeface="Noto Sans Symbols"/>
              <a:buChar char="●"/>
            </a:pPr>
            <a:r>
              <a:rPr b="0" i="0" lang="en-US" sz="1800" u="none">
                <a:solidFill>
                  <a:schemeClr val="dk1"/>
                </a:solidFill>
                <a:latin typeface="Arial"/>
                <a:ea typeface="Arial"/>
                <a:cs typeface="Arial"/>
                <a:sym typeface="Arial"/>
              </a:rPr>
              <a:t>Example:</a:t>
            </a:r>
            <a:endParaRPr/>
          </a:p>
          <a:p>
            <a:pPr indent="-285750" lvl="1" marL="742950" rtl="0" algn="l">
              <a:lnSpc>
                <a:spcPct val="100000"/>
              </a:lnSpc>
              <a:spcBef>
                <a:spcPts val="360"/>
              </a:spcBef>
              <a:spcAft>
                <a:spcPts val="0"/>
              </a:spcAft>
              <a:buClr>
                <a:schemeClr val="accent1"/>
              </a:buClr>
              <a:buSzPts val="1260"/>
              <a:buFont typeface="Noto Sans Symbols"/>
              <a:buChar char="●"/>
            </a:pPr>
            <a:r>
              <a:rPr b="0" i="0" lang="en-US" sz="1800" u="none">
                <a:solidFill>
                  <a:schemeClr val="dk1"/>
                </a:solidFill>
                <a:latin typeface="Arial"/>
                <a:ea typeface="Arial"/>
                <a:cs typeface="Arial"/>
                <a:sym typeface="Arial"/>
              </a:rPr>
              <a:t>{aa, bbb, cccc, ddddd, eeeeee, fffffff, gggggggg}</a:t>
            </a:r>
            <a:endParaRPr/>
          </a:p>
          <a:p>
            <a:pPr indent="-285750" lvl="1" marL="742950" rtl="0" algn="l">
              <a:lnSpc>
                <a:spcPct val="100000"/>
              </a:lnSpc>
              <a:spcBef>
                <a:spcPts val="360"/>
              </a:spcBef>
              <a:spcAft>
                <a:spcPts val="0"/>
              </a:spcAft>
              <a:buClr>
                <a:schemeClr val="accent1"/>
              </a:buClr>
              <a:buSzPts val="1260"/>
              <a:buFont typeface="Noto Sans Symbols"/>
              <a:buChar char="●"/>
            </a:pPr>
            <a:r>
              <a:rPr b="0" i="0" lang="en-US" sz="1800" u="none">
                <a:solidFill>
                  <a:schemeClr val="dk1"/>
                </a:solidFill>
                <a:latin typeface="Arial"/>
                <a:ea typeface="Arial"/>
                <a:cs typeface="Arial"/>
                <a:sym typeface="Arial"/>
              </a:rPr>
              <a:t>Average message length is 5</a:t>
            </a:r>
            <a:endParaRPr/>
          </a:p>
          <a:p>
            <a:pPr indent="-285750" lvl="1" marL="742950" rtl="0" algn="l">
              <a:lnSpc>
                <a:spcPct val="100000"/>
              </a:lnSpc>
              <a:spcBef>
                <a:spcPts val="360"/>
              </a:spcBef>
              <a:spcAft>
                <a:spcPts val="0"/>
              </a:spcAft>
              <a:buClr>
                <a:schemeClr val="accent1"/>
              </a:buClr>
              <a:buSzPts val="1260"/>
              <a:buFont typeface="Noto Sans Symbols"/>
              <a:buChar char="●"/>
            </a:pPr>
            <a:r>
              <a:rPr b="0" i="0" lang="en-US" sz="1800" u="none">
                <a:solidFill>
                  <a:schemeClr val="dk1"/>
                </a:solidFill>
                <a:latin typeface="Arial"/>
                <a:ea typeface="Arial"/>
                <a:cs typeface="Arial"/>
                <a:sym typeface="Arial"/>
              </a:rPr>
              <a:t>If we use code-words from slide 9, then </a:t>
            </a:r>
            <a:endParaRPr/>
          </a:p>
          <a:p>
            <a:pPr indent="-228600" lvl="2" marL="1143000" rtl="0" algn="l">
              <a:lnSpc>
                <a:spcPct val="100000"/>
              </a:lnSpc>
              <a:spcBef>
                <a:spcPts val="360"/>
              </a:spcBef>
              <a:spcAft>
                <a:spcPts val="0"/>
              </a:spcAft>
              <a:buClr>
                <a:schemeClr val="lt2"/>
              </a:buClr>
              <a:buSzPts val="1170"/>
              <a:buFont typeface="Noto Sans Symbols"/>
              <a:buChar char="●"/>
            </a:pPr>
            <a:r>
              <a:rPr b="0" i="0" lang="en-US" sz="1800" u="none">
                <a:solidFill>
                  <a:schemeClr val="dk1"/>
                </a:solidFill>
                <a:latin typeface="Arial"/>
                <a:ea typeface="Arial"/>
                <a:cs typeface="Arial"/>
                <a:sym typeface="Arial"/>
              </a:rPr>
              <a:t>We have {0,1,10,11,100,101,110} </a:t>
            </a:r>
            <a:endParaRPr/>
          </a:p>
          <a:p>
            <a:pPr indent="-228600" lvl="2" marL="1143000" rtl="0" algn="l">
              <a:lnSpc>
                <a:spcPct val="100000"/>
              </a:lnSpc>
              <a:spcBef>
                <a:spcPts val="360"/>
              </a:spcBef>
              <a:spcAft>
                <a:spcPts val="0"/>
              </a:spcAft>
              <a:buClr>
                <a:schemeClr val="lt2"/>
              </a:buClr>
              <a:buSzPts val="1170"/>
              <a:buFont typeface="Noto Sans Symbols"/>
              <a:buChar char="●"/>
            </a:pPr>
            <a:r>
              <a:rPr b="0" i="0" lang="en-US" sz="1800" u="none">
                <a:solidFill>
                  <a:schemeClr val="dk1"/>
                </a:solidFill>
                <a:latin typeface="Arial"/>
                <a:ea typeface="Arial"/>
                <a:cs typeface="Arial"/>
                <a:sym typeface="Arial"/>
              </a:rPr>
              <a:t>Average codeword length  is 2.14.. Bits</a:t>
            </a:r>
            <a:endParaRPr/>
          </a:p>
          <a:p>
            <a:pPr indent="-285750" lvl="1" marL="742950" rtl="0" algn="l">
              <a:lnSpc>
                <a:spcPct val="100000"/>
              </a:lnSpc>
              <a:spcBef>
                <a:spcPts val="360"/>
              </a:spcBef>
              <a:spcAft>
                <a:spcPts val="0"/>
              </a:spcAft>
              <a:buClr>
                <a:schemeClr val="accent1"/>
              </a:buClr>
              <a:buSzPts val="1260"/>
              <a:buFont typeface="Noto Sans Symbols"/>
              <a:buChar char="●"/>
            </a:pPr>
            <a:r>
              <a:rPr b="0" i="0" lang="en-US" sz="1800" u="none">
                <a:solidFill>
                  <a:schemeClr val="dk1"/>
                </a:solidFill>
                <a:latin typeface="Arial"/>
                <a:ea typeface="Arial"/>
                <a:cs typeface="Arial"/>
                <a:sym typeface="Arial"/>
              </a:rPr>
              <a:t>Compression ratio: 5/2.14 = 2.336</a:t>
            </a:r>
            <a:endParaRPr/>
          </a:p>
          <a:p>
            <a:pPr indent="-241300" lvl="0" marL="342900" rtl="0" algn="l">
              <a:lnSpc>
                <a:spcPct val="100000"/>
              </a:lnSpc>
              <a:spcBef>
                <a:spcPts val="400"/>
              </a:spcBef>
              <a:spcAft>
                <a:spcPts val="0"/>
              </a:spcAft>
              <a:buClr>
                <a:schemeClr val="hlink"/>
              </a:buClr>
              <a:buSzPts val="1600"/>
              <a:buFont typeface="Noto Sans Symbols"/>
              <a:buNone/>
            </a:pPr>
            <a:r>
              <a:t/>
            </a:r>
            <a:endParaRPr b="0" i="0" sz="2000" u="none">
              <a:solidFill>
                <a:schemeClr val="dk1"/>
              </a:solidFill>
              <a:latin typeface="Arial"/>
              <a:ea typeface="Arial"/>
              <a:cs typeface="Arial"/>
              <a:sym typeface="Arial"/>
            </a:endParaRPr>
          </a:p>
          <a:p>
            <a:pPr indent="-241300" lvl="0" marL="342900" rtl="0" algn="l">
              <a:spcBef>
                <a:spcPts val="400"/>
              </a:spcBef>
              <a:spcAft>
                <a:spcPts val="0"/>
              </a:spcAft>
              <a:buSzPts val="1600"/>
              <a:buNone/>
            </a:pPr>
            <a:r>
              <a:t/>
            </a:r>
            <a:endParaRPr b="0" i="0" sz="2000" u="none">
              <a:solidFill>
                <a:schemeClr val="dk1"/>
              </a:solidFill>
              <a:latin typeface="Arial"/>
              <a:ea typeface="Arial"/>
              <a:cs typeface="Arial"/>
              <a:sym typeface="Arial"/>
            </a:endParaRPr>
          </a:p>
        </p:txBody>
      </p:sp>
      <p:pic>
        <p:nvPicPr>
          <p:cNvPr id="238" name="Google Shape;238;p14"/>
          <p:cNvPicPr preferRelativeResize="0"/>
          <p:nvPr/>
        </p:nvPicPr>
        <p:blipFill rotWithShape="1">
          <a:blip r:embed="rId3">
            <a:alphaModFix/>
          </a:blip>
          <a:srcRect b="0" l="0" r="0" t="0"/>
          <a:stretch/>
        </p:blipFill>
        <p:spPr>
          <a:xfrm>
            <a:off x="1066800" y="2286000"/>
            <a:ext cx="6502400" cy="121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Entropy Coding Algorithms (Content Dependent Coding)</a:t>
            </a:r>
            <a:endParaRPr/>
          </a:p>
        </p:txBody>
      </p:sp>
      <p:sp>
        <p:nvSpPr>
          <p:cNvPr id="245" name="Google Shape;245;p15"/>
          <p:cNvSpPr txBox="1"/>
          <p:nvPr>
            <p:ph idx="1" type="body"/>
          </p:nvPr>
        </p:nvSpPr>
        <p:spPr>
          <a:xfrm>
            <a:off x="457200" y="18288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920"/>
              <a:buFont typeface="Noto Sans Symbols"/>
              <a:buChar char="●"/>
            </a:pPr>
            <a:r>
              <a:rPr b="0" i="0" lang="en-US" sz="2400" u="none" cap="none" strike="noStrike">
                <a:solidFill>
                  <a:srgbClr val="FF0000"/>
                </a:solidFill>
                <a:latin typeface="Arial"/>
                <a:ea typeface="Arial"/>
                <a:cs typeface="Arial"/>
                <a:sym typeface="Arial"/>
              </a:rPr>
              <a:t>Run-length Encoding (RLE)</a:t>
            </a:r>
            <a:endParaRPr/>
          </a:p>
          <a:p>
            <a:pPr indent="-285750" lvl="1" marL="742950" marR="0" rtl="0" algn="l">
              <a:lnSpc>
                <a:spcPct val="100000"/>
              </a:lnSpc>
              <a:spcBef>
                <a:spcPts val="48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Replaces sequence of the same consecutive bytes with number of occurrences</a:t>
            </a:r>
            <a:endParaRPr/>
          </a:p>
          <a:p>
            <a:pPr indent="-285750" lvl="1" marL="742950" marR="0" rtl="0" algn="l">
              <a:lnSpc>
                <a:spcPct val="100000"/>
              </a:lnSpc>
              <a:spcBef>
                <a:spcPts val="48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Number of occurrences is indicated by a special flag (e.g., !)</a:t>
            </a:r>
            <a:endParaRPr/>
          </a:p>
          <a:p>
            <a:pPr indent="-285750" lvl="1" marL="742950" marR="0" rtl="0" algn="l">
              <a:lnSpc>
                <a:spcPct val="100000"/>
              </a:lnSpc>
              <a:spcBef>
                <a:spcPts val="48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Example: </a:t>
            </a:r>
            <a:endParaRPr/>
          </a:p>
          <a:p>
            <a:pPr indent="-228600" lvl="2" marL="1143000" marR="0" rtl="0" algn="l">
              <a:lnSpc>
                <a:spcPct val="100000"/>
              </a:lnSpc>
              <a:spcBef>
                <a:spcPts val="480"/>
              </a:spcBef>
              <a:spcAft>
                <a:spcPts val="0"/>
              </a:spcAft>
              <a:buClr>
                <a:schemeClr val="lt2"/>
              </a:buClr>
              <a:buSzPts val="1560"/>
              <a:buFont typeface="Noto Sans Symbols"/>
              <a:buChar char="●"/>
            </a:pPr>
            <a:r>
              <a:rPr b="0" i="0" lang="en-US" sz="2400" u="none" cap="none" strike="noStrike">
                <a:solidFill>
                  <a:schemeClr val="dk1"/>
                </a:solidFill>
                <a:latin typeface="Arial"/>
                <a:ea typeface="Arial"/>
                <a:cs typeface="Arial"/>
                <a:sym typeface="Arial"/>
              </a:rPr>
              <a:t>abcccccccccdeffffggg  (20 Bytes)</a:t>
            </a:r>
            <a:endParaRPr/>
          </a:p>
          <a:p>
            <a:pPr indent="-228600" lvl="2" marL="1143000" marR="0" rtl="0" algn="l">
              <a:lnSpc>
                <a:spcPct val="100000"/>
              </a:lnSpc>
              <a:spcBef>
                <a:spcPts val="480"/>
              </a:spcBef>
              <a:spcAft>
                <a:spcPts val="0"/>
              </a:spcAft>
              <a:buClr>
                <a:schemeClr val="lt2"/>
              </a:buClr>
              <a:buSzPts val="1560"/>
              <a:buFont typeface="Noto Sans Symbols"/>
              <a:buChar char="●"/>
            </a:pPr>
            <a:r>
              <a:rPr b="0" i="0" lang="en-US" sz="2400" u="none" cap="none" strike="noStrike">
                <a:solidFill>
                  <a:schemeClr val="dk1"/>
                </a:solidFill>
                <a:latin typeface="Arial"/>
                <a:ea typeface="Arial"/>
                <a:cs typeface="Arial"/>
                <a:sym typeface="Arial"/>
              </a:rPr>
              <a:t>ab</a:t>
            </a:r>
            <a:r>
              <a:rPr b="0" i="0" lang="en-US" sz="2400" u="none" cap="none" strike="noStrike">
                <a:solidFill>
                  <a:srgbClr val="FF0000"/>
                </a:solidFill>
                <a:latin typeface="Arial"/>
                <a:ea typeface="Arial"/>
                <a:cs typeface="Arial"/>
                <a:sym typeface="Arial"/>
              </a:rPr>
              <a:t>c!9</a:t>
            </a:r>
            <a:r>
              <a:rPr b="0" i="0" lang="en-US" sz="2400" u="none" cap="none" strike="noStrike">
                <a:solidFill>
                  <a:schemeClr val="dk1"/>
                </a:solidFill>
                <a:latin typeface="Arial"/>
                <a:ea typeface="Arial"/>
                <a:cs typeface="Arial"/>
                <a:sym typeface="Arial"/>
              </a:rPr>
              <a:t>de</a:t>
            </a:r>
            <a:r>
              <a:rPr b="0" i="0" lang="en-US" sz="2400" u="none" cap="none" strike="noStrike">
                <a:solidFill>
                  <a:srgbClr val="FF0000"/>
                </a:solidFill>
                <a:latin typeface="Arial"/>
                <a:ea typeface="Arial"/>
                <a:cs typeface="Arial"/>
                <a:sym typeface="Arial"/>
              </a:rPr>
              <a:t>f!4</a:t>
            </a:r>
            <a:r>
              <a:rPr b="0" i="0" lang="en-US" sz="2400" u="none" cap="none" strike="noStrike">
                <a:solidFill>
                  <a:schemeClr val="dk1"/>
                </a:solidFill>
                <a:latin typeface="Arial"/>
                <a:ea typeface="Arial"/>
                <a:cs typeface="Arial"/>
                <a:sym typeface="Arial"/>
              </a:rPr>
              <a:t>ggg (13 bytes)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16"/>
          <p:cNvPicPr preferRelativeResize="0"/>
          <p:nvPr/>
        </p:nvPicPr>
        <p:blipFill rotWithShape="1">
          <a:blip r:embed="rId3">
            <a:alphaModFix/>
          </a:blip>
          <a:srcRect b="0" l="0" r="0" t="0"/>
          <a:stretch/>
        </p:blipFill>
        <p:spPr>
          <a:xfrm>
            <a:off x="533400" y="2541587"/>
            <a:ext cx="7559675" cy="1344612"/>
          </a:xfrm>
          <a:prstGeom prst="rect">
            <a:avLst/>
          </a:prstGeom>
          <a:noFill/>
          <a:ln>
            <a:noFill/>
          </a:ln>
        </p:spPr>
      </p:pic>
      <p:sp>
        <p:nvSpPr>
          <p:cNvPr id="252" name="Google Shape;252;p16"/>
          <p:cNvSpPr txBox="1"/>
          <p:nvPr/>
        </p:nvSpPr>
        <p:spPr>
          <a:xfrm>
            <a:off x="195262" y="228600"/>
            <a:ext cx="8015287"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Example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Huffman Encoding </a:t>
            </a:r>
            <a:endParaRPr/>
          </a:p>
        </p:txBody>
      </p:sp>
      <p:sp>
        <p:nvSpPr>
          <p:cNvPr id="259" name="Google Shape;259;p18"/>
          <p:cNvSpPr txBox="1"/>
          <p:nvPr>
            <p:ph idx="1" type="body"/>
          </p:nvPr>
        </p:nvSpPr>
        <p:spPr>
          <a:xfrm>
            <a:off x="457200" y="16764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920"/>
              <a:buFont typeface="Noto Sans Symbols"/>
              <a:buChar char="●"/>
            </a:pPr>
            <a:r>
              <a:rPr b="0" i="0" lang="en-US" sz="2400" u="none" cap="none" strike="noStrike">
                <a:solidFill>
                  <a:schemeClr val="dk1"/>
                </a:solidFill>
                <a:latin typeface="Arial"/>
                <a:ea typeface="Arial"/>
                <a:cs typeface="Arial"/>
                <a:sym typeface="Arial"/>
              </a:rPr>
              <a:t>Statistical encoding</a:t>
            </a:r>
            <a:endParaRPr/>
          </a:p>
          <a:p>
            <a:pPr indent="-342900" lvl="0" marL="342900" marR="0" rtl="0" algn="l">
              <a:lnSpc>
                <a:spcPct val="80000"/>
              </a:lnSpc>
              <a:spcBef>
                <a:spcPts val="480"/>
              </a:spcBef>
              <a:spcAft>
                <a:spcPts val="0"/>
              </a:spcAft>
              <a:buClr>
                <a:schemeClr val="hlink"/>
              </a:buClr>
              <a:buSzPts val="1920"/>
              <a:buFont typeface="Noto Sans Symbols"/>
              <a:buChar char="●"/>
            </a:pPr>
            <a:r>
              <a:rPr b="0" i="0" lang="en-US" sz="2400" u="none" cap="none" strike="noStrike">
                <a:solidFill>
                  <a:schemeClr val="dk1"/>
                </a:solidFill>
                <a:latin typeface="Arial"/>
                <a:ea typeface="Arial"/>
                <a:cs typeface="Arial"/>
                <a:sym typeface="Arial"/>
              </a:rPr>
              <a:t>To determine Huffman code, it is useful to construct a binary tree</a:t>
            </a:r>
            <a:endParaRPr/>
          </a:p>
          <a:p>
            <a:pPr indent="-342900" lvl="0" marL="342900" marR="0" rtl="0" algn="l">
              <a:lnSpc>
                <a:spcPct val="80000"/>
              </a:lnSpc>
              <a:spcBef>
                <a:spcPts val="480"/>
              </a:spcBef>
              <a:spcAft>
                <a:spcPts val="0"/>
              </a:spcAft>
              <a:buClr>
                <a:schemeClr val="hlink"/>
              </a:buClr>
              <a:buSzPts val="1920"/>
              <a:buFont typeface="Noto Sans Symbols"/>
              <a:buChar char="●"/>
            </a:pPr>
            <a:r>
              <a:rPr b="0" i="0" lang="en-US" sz="2400" u="none" cap="none" strike="noStrike">
                <a:solidFill>
                  <a:schemeClr val="dk1"/>
                </a:solidFill>
                <a:latin typeface="Arial"/>
                <a:ea typeface="Arial"/>
                <a:cs typeface="Arial"/>
                <a:sym typeface="Arial"/>
              </a:rPr>
              <a:t>Leaves are characters to be encoded</a:t>
            </a:r>
            <a:endParaRPr/>
          </a:p>
          <a:p>
            <a:pPr indent="-342900" lvl="0" marL="342900" marR="0" rtl="0" algn="l">
              <a:lnSpc>
                <a:spcPct val="80000"/>
              </a:lnSpc>
              <a:spcBef>
                <a:spcPts val="480"/>
              </a:spcBef>
              <a:spcAft>
                <a:spcPts val="0"/>
              </a:spcAft>
              <a:buClr>
                <a:schemeClr val="hlink"/>
              </a:buClr>
              <a:buSzPts val="1920"/>
              <a:buFont typeface="Noto Sans Symbols"/>
              <a:buChar char="●"/>
            </a:pPr>
            <a:r>
              <a:rPr b="0" i="0" lang="en-US" sz="2400" u="none" cap="none" strike="noStrike">
                <a:solidFill>
                  <a:schemeClr val="dk1"/>
                </a:solidFill>
                <a:latin typeface="Arial"/>
                <a:ea typeface="Arial"/>
                <a:cs typeface="Arial"/>
                <a:sym typeface="Arial"/>
              </a:rPr>
              <a:t>Nodes carry occurrence probabilities of the characters belonging to the subtree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9"/>
          <p:cNvSpPr txBox="1"/>
          <p:nvPr>
            <p:ph type="title"/>
          </p:nvPr>
        </p:nvSpPr>
        <p:spPr>
          <a:xfrm>
            <a:off x="533400" y="228600"/>
            <a:ext cx="7772400" cy="58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The Huffman Algorithm</a:t>
            </a:r>
            <a:endParaRPr/>
          </a:p>
        </p:txBody>
      </p:sp>
      <p:sp>
        <p:nvSpPr>
          <p:cNvPr id="266" name="Google Shape;266;p19"/>
          <p:cNvSpPr txBox="1"/>
          <p:nvPr>
            <p:ph idx="1" type="body"/>
          </p:nvPr>
        </p:nvSpPr>
        <p:spPr>
          <a:xfrm>
            <a:off x="533400" y="1447800"/>
            <a:ext cx="3810000" cy="4800600"/>
          </a:xfrm>
          <a:prstGeom prst="rect">
            <a:avLst/>
          </a:prstGeom>
          <a:noFill/>
          <a:ln>
            <a:noFill/>
          </a:ln>
        </p:spPr>
        <p:txBody>
          <a:bodyPr anchorCtr="0" anchor="t" bIns="45700" lIns="91425" spcFirstLastPara="1" rIns="91425" wrap="square" tIns="45700">
            <a:noAutofit/>
          </a:bodyPr>
          <a:lstStyle/>
          <a:p>
            <a:pPr indent="-457200" lvl="0" marL="457200" rtl="0" algn="just">
              <a:lnSpc>
                <a:spcPct val="100000"/>
              </a:lnSpc>
              <a:spcBef>
                <a:spcPts val="0"/>
              </a:spcBef>
              <a:spcAft>
                <a:spcPts val="0"/>
              </a:spcAft>
              <a:buClr>
                <a:schemeClr val="hlink"/>
              </a:buClr>
              <a:buSzPts val="1280"/>
              <a:buFont typeface="Arial"/>
              <a:buAutoNum type="arabicPeriod"/>
            </a:pPr>
            <a:r>
              <a:rPr b="0" i="0" lang="en-US" sz="1600" u="none">
                <a:solidFill>
                  <a:schemeClr val="dk1"/>
                </a:solidFill>
                <a:latin typeface="Arial"/>
                <a:ea typeface="Arial"/>
                <a:cs typeface="Arial"/>
                <a:sym typeface="Arial"/>
              </a:rPr>
              <a:t>Initialization: Put all nodes in an OPEN list </a:t>
            </a:r>
            <a:r>
              <a:rPr b="0" i="1" lang="en-US" sz="1600" u="none">
                <a:solidFill>
                  <a:schemeClr val="dk1"/>
                </a:solidFill>
                <a:latin typeface="Arial"/>
                <a:ea typeface="Arial"/>
                <a:cs typeface="Arial"/>
                <a:sym typeface="Arial"/>
              </a:rPr>
              <a:t>L</a:t>
            </a:r>
            <a:r>
              <a:rPr b="0" i="0" lang="en-US" sz="1600" u="none">
                <a:solidFill>
                  <a:schemeClr val="dk1"/>
                </a:solidFill>
                <a:latin typeface="Arial"/>
                <a:ea typeface="Arial"/>
                <a:cs typeface="Arial"/>
                <a:sym typeface="Arial"/>
              </a:rPr>
              <a:t>, keep it sorted at all times (e.g., ABCDE). </a:t>
            </a:r>
            <a:endParaRPr/>
          </a:p>
          <a:p>
            <a:pPr indent="-457200" lvl="0" marL="457200" rtl="0" algn="just">
              <a:lnSpc>
                <a:spcPct val="100000"/>
              </a:lnSpc>
              <a:spcBef>
                <a:spcPts val="320"/>
              </a:spcBef>
              <a:spcAft>
                <a:spcPts val="0"/>
              </a:spcAft>
              <a:buClr>
                <a:schemeClr val="hlink"/>
              </a:buClr>
              <a:buSzPts val="1280"/>
              <a:buFont typeface="Arial"/>
              <a:buAutoNum type="arabicPeriod"/>
            </a:pPr>
            <a:r>
              <a:rPr b="0" i="0" lang="en-US" sz="1600" u="none">
                <a:solidFill>
                  <a:schemeClr val="dk1"/>
                </a:solidFill>
                <a:latin typeface="Arial"/>
                <a:ea typeface="Arial"/>
                <a:cs typeface="Arial"/>
                <a:sym typeface="Arial"/>
              </a:rPr>
              <a:t>Repeat the following steps until the list </a:t>
            </a:r>
            <a:r>
              <a:rPr b="0" i="1" lang="en-US" sz="1600" u="none">
                <a:solidFill>
                  <a:schemeClr val="dk1"/>
                </a:solidFill>
                <a:latin typeface="Arial"/>
                <a:ea typeface="Arial"/>
                <a:cs typeface="Arial"/>
                <a:sym typeface="Arial"/>
              </a:rPr>
              <a:t>L </a:t>
            </a:r>
            <a:r>
              <a:rPr b="0" i="0" lang="en-US" sz="1600" u="none">
                <a:solidFill>
                  <a:schemeClr val="dk1"/>
                </a:solidFill>
                <a:latin typeface="Arial"/>
                <a:ea typeface="Arial"/>
                <a:cs typeface="Arial"/>
                <a:sym typeface="Arial"/>
              </a:rPr>
              <a:t>has only one node left:  </a:t>
            </a:r>
            <a:endParaRPr/>
          </a:p>
          <a:p>
            <a:pPr indent="-381000" lvl="1" marL="838200" rtl="0" algn="just">
              <a:lnSpc>
                <a:spcPct val="100000"/>
              </a:lnSpc>
              <a:spcBef>
                <a:spcPts val="320"/>
              </a:spcBef>
              <a:spcAft>
                <a:spcPts val="0"/>
              </a:spcAft>
              <a:buClr>
                <a:schemeClr val="accent1"/>
              </a:buClr>
              <a:buSzPts val="1120"/>
              <a:buFont typeface="Arial"/>
              <a:buAutoNum type="arabicPeriod"/>
            </a:pPr>
            <a:r>
              <a:rPr b="0" i="0" lang="en-US" sz="1600" u="none">
                <a:solidFill>
                  <a:schemeClr val="dk1"/>
                </a:solidFill>
                <a:latin typeface="Arial"/>
                <a:ea typeface="Arial"/>
                <a:cs typeface="Arial"/>
                <a:sym typeface="Arial"/>
              </a:rPr>
              <a:t>From </a:t>
            </a:r>
            <a:r>
              <a:rPr b="0" i="1" lang="en-US" sz="1600" u="none">
                <a:solidFill>
                  <a:schemeClr val="dk1"/>
                </a:solidFill>
                <a:latin typeface="Arial"/>
                <a:ea typeface="Arial"/>
                <a:cs typeface="Arial"/>
                <a:sym typeface="Arial"/>
              </a:rPr>
              <a:t>L</a:t>
            </a:r>
            <a:r>
              <a:rPr b="0" i="0" lang="en-US" sz="1600" u="none">
                <a:solidFill>
                  <a:schemeClr val="dk1"/>
                </a:solidFill>
                <a:latin typeface="Arial"/>
                <a:ea typeface="Arial"/>
                <a:cs typeface="Arial"/>
                <a:sym typeface="Arial"/>
              </a:rPr>
              <a:t> pick two nodes having the lowest frequencies, create a parent node of them. </a:t>
            </a:r>
            <a:endParaRPr/>
          </a:p>
          <a:p>
            <a:pPr indent="-381000" lvl="1" marL="838200" rtl="0" algn="just">
              <a:lnSpc>
                <a:spcPct val="100000"/>
              </a:lnSpc>
              <a:spcBef>
                <a:spcPts val="320"/>
              </a:spcBef>
              <a:spcAft>
                <a:spcPts val="0"/>
              </a:spcAft>
              <a:buClr>
                <a:schemeClr val="accent1"/>
              </a:buClr>
              <a:buSzPts val="1120"/>
              <a:buFont typeface="Arial"/>
              <a:buAutoNum type="arabicPeriod"/>
            </a:pPr>
            <a:r>
              <a:rPr b="0" i="0" lang="en-US" sz="1600" u="none">
                <a:solidFill>
                  <a:schemeClr val="dk1"/>
                </a:solidFill>
                <a:latin typeface="Arial"/>
                <a:ea typeface="Arial"/>
                <a:cs typeface="Arial"/>
                <a:sym typeface="Arial"/>
              </a:rPr>
              <a:t>Assign the sum of the children's frequencies to the parent node and insert it into L.</a:t>
            </a:r>
            <a:endParaRPr/>
          </a:p>
          <a:p>
            <a:pPr indent="-381000" lvl="1" marL="838200" rtl="0" algn="just">
              <a:lnSpc>
                <a:spcPct val="100000"/>
              </a:lnSpc>
              <a:spcBef>
                <a:spcPts val="320"/>
              </a:spcBef>
              <a:spcAft>
                <a:spcPts val="0"/>
              </a:spcAft>
              <a:buClr>
                <a:schemeClr val="accent1"/>
              </a:buClr>
              <a:buSzPts val="1120"/>
              <a:buFont typeface="Arial"/>
              <a:buAutoNum type="arabicPeriod"/>
            </a:pPr>
            <a:r>
              <a:rPr b="0" i="0" lang="en-US" sz="1600" u="none">
                <a:solidFill>
                  <a:schemeClr val="dk1"/>
                </a:solidFill>
                <a:latin typeface="Arial"/>
                <a:ea typeface="Arial"/>
                <a:cs typeface="Arial"/>
                <a:sym typeface="Arial"/>
              </a:rPr>
              <a:t>Assign code 0, 1 to the two branches of the tree, and delete the children from L.  </a:t>
            </a:r>
            <a:endParaRPr/>
          </a:p>
        </p:txBody>
      </p:sp>
      <p:grpSp>
        <p:nvGrpSpPr>
          <p:cNvPr id="267" name="Google Shape;267;p19"/>
          <p:cNvGrpSpPr/>
          <p:nvPr/>
        </p:nvGrpSpPr>
        <p:grpSpPr>
          <a:xfrm>
            <a:off x="4413250" y="2873375"/>
            <a:ext cx="3867150" cy="619125"/>
            <a:chOff x="2768" y="1863"/>
            <a:chExt cx="2436" cy="390"/>
          </a:xfrm>
        </p:grpSpPr>
        <p:grpSp>
          <p:nvGrpSpPr>
            <p:cNvPr id="268" name="Google Shape;268;p19"/>
            <p:cNvGrpSpPr/>
            <p:nvPr/>
          </p:nvGrpSpPr>
          <p:grpSpPr>
            <a:xfrm>
              <a:off x="2768" y="2043"/>
              <a:ext cx="2436" cy="210"/>
              <a:chOff x="2732" y="687"/>
              <a:chExt cx="2436" cy="210"/>
            </a:xfrm>
          </p:grpSpPr>
          <p:sp>
            <p:nvSpPr>
              <p:cNvPr id="269" name="Google Shape;269;p19"/>
              <p:cNvSpPr txBox="1"/>
              <p:nvPr/>
            </p:nvSpPr>
            <p:spPr>
              <a:xfrm>
                <a:off x="2732" y="687"/>
                <a:ext cx="499"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Symbol</a:t>
                </a:r>
                <a:endParaRPr/>
              </a:p>
            </p:txBody>
          </p:sp>
          <p:sp>
            <p:nvSpPr>
              <p:cNvPr id="270" name="Google Shape;270;p19"/>
              <p:cNvSpPr txBox="1"/>
              <p:nvPr/>
            </p:nvSpPr>
            <p:spPr>
              <a:xfrm>
                <a:off x="3800" y="693"/>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B</a:t>
                </a:r>
                <a:endParaRPr/>
              </a:p>
            </p:txBody>
          </p:sp>
          <p:sp>
            <p:nvSpPr>
              <p:cNvPr id="271" name="Google Shape;271;p19"/>
              <p:cNvSpPr txBox="1"/>
              <p:nvPr/>
            </p:nvSpPr>
            <p:spPr>
              <a:xfrm>
                <a:off x="3320" y="687"/>
                <a:ext cx="19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A</a:t>
                </a:r>
                <a:endParaRPr/>
              </a:p>
            </p:txBody>
          </p:sp>
          <p:sp>
            <p:nvSpPr>
              <p:cNvPr id="272" name="Google Shape;272;p19"/>
              <p:cNvSpPr txBox="1"/>
              <p:nvPr/>
            </p:nvSpPr>
            <p:spPr>
              <a:xfrm>
                <a:off x="4610" y="693"/>
                <a:ext cx="19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D</a:t>
                </a:r>
                <a:endParaRPr/>
              </a:p>
            </p:txBody>
          </p:sp>
          <p:sp>
            <p:nvSpPr>
              <p:cNvPr id="273" name="Google Shape;273;p19"/>
              <p:cNvSpPr txBox="1"/>
              <p:nvPr/>
            </p:nvSpPr>
            <p:spPr>
              <a:xfrm>
                <a:off x="4220" y="693"/>
                <a:ext cx="183"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C</a:t>
                </a:r>
                <a:endParaRPr/>
              </a:p>
            </p:txBody>
          </p:sp>
          <p:sp>
            <p:nvSpPr>
              <p:cNvPr id="274" name="Google Shape;274;p19"/>
              <p:cNvSpPr txBox="1"/>
              <p:nvPr/>
            </p:nvSpPr>
            <p:spPr>
              <a:xfrm>
                <a:off x="4982" y="705"/>
                <a:ext cx="186"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E</a:t>
                </a:r>
                <a:endParaRPr/>
              </a:p>
            </p:txBody>
          </p:sp>
        </p:grpSp>
        <p:grpSp>
          <p:nvGrpSpPr>
            <p:cNvPr id="275" name="Google Shape;275;p19"/>
            <p:cNvGrpSpPr/>
            <p:nvPr/>
          </p:nvGrpSpPr>
          <p:grpSpPr>
            <a:xfrm>
              <a:off x="2804" y="1863"/>
              <a:ext cx="2386" cy="210"/>
              <a:chOff x="2780" y="969"/>
              <a:chExt cx="2386" cy="210"/>
            </a:xfrm>
          </p:grpSpPr>
          <p:sp>
            <p:nvSpPr>
              <p:cNvPr id="276" name="Google Shape;276;p19"/>
              <p:cNvSpPr txBox="1"/>
              <p:nvPr/>
            </p:nvSpPr>
            <p:spPr>
              <a:xfrm>
                <a:off x="2780" y="981"/>
                <a:ext cx="41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Count</a:t>
                </a:r>
                <a:endParaRPr/>
              </a:p>
            </p:txBody>
          </p:sp>
          <p:sp>
            <p:nvSpPr>
              <p:cNvPr id="277" name="Google Shape;277;p19"/>
              <p:cNvSpPr txBox="1"/>
              <p:nvPr/>
            </p:nvSpPr>
            <p:spPr>
              <a:xfrm>
                <a:off x="3800" y="987"/>
                <a:ext cx="18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7</a:t>
                </a:r>
                <a:endParaRPr/>
              </a:p>
            </p:txBody>
          </p:sp>
          <p:sp>
            <p:nvSpPr>
              <p:cNvPr id="278" name="Google Shape;278;p19"/>
              <p:cNvSpPr txBox="1"/>
              <p:nvPr/>
            </p:nvSpPr>
            <p:spPr>
              <a:xfrm>
                <a:off x="3296" y="987"/>
                <a:ext cx="23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15</a:t>
                </a:r>
                <a:endParaRPr/>
              </a:p>
            </p:txBody>
          </p:sp>
          <p:sp>
            <p:nvSpPr>
              <p:cNvPr id="279" name="Google Shape;279;p19"/>
              <p:cNvSpPr txBox="1"/>
              <p:nvPr/>
            </p:nvSpPr>
            <p:spPr>
              <a:xfrm>
                <a:off x="4232" y="975"/>
                <a:ext cx="18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6</a:t>
                </a:r>
                <a:endParaRPr/>
              </a:p>
            </p:txBody>
          </p:sp>
          <p:sp>
            <p:nvSpPr>
              <p:cNvPr id="280" name="Google Shape;280;p19"/>
              <p:cNvSpPr txBox="1"/>
              <p:nvPr/>
            </p:nvSpPr>
            <p:spPr>
              <a:xfrm>
                <a:off x="4622" y="969"/>
                <a:ext cx="18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6</a:t>
                </a:r>
                <a:endParaRPr/>
              </a:p>
            </p:txBody>
          </p:sp>
          <p:sp>
            <p:nvSpPr>
              <p:cNvPr id="281" name="Google Shape;281;p19"/>
              <p:cNvSpPr txBox="1"/>
              <p:nvPr/>
            </p:nvSpPr>
            <p:spPr>
              <a:xfrm>
                <a:off x="4982" y="975"/>
                <a:ext cx="18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5</a:t>
                </a:r>
                <a:endParaRPr/>
              </a:p>
            </p:txBody>
          </p:sp>
        </p:grpSp>
      </p:grpSp>
      <p:sp>
        <p:nvSpPr>
          <p:cNvPr id="282" name="Google Shape;282;p19"/>
          <p:cNvSpPr txBox="1"/>
          <p:nvPr/>
        </p:nvSpPr>
        <p:spPr>
          <a:xfrm>
            <a:off x="5648325" y="1211262"/>
            <a:ext cx="2057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1" i="0" lang="en-US" sz="1800" u="sng">
                <a:solidFill>
                  <a:schemeClr val="dk1"/>
                </a:solidFill>
                <a:latin typeface="Comic Sans MS"/>
                <a:ea typeface="Comic Sans MS"/>
                <a:cs typeface="Comic Sans MS"/>
                <a:sym typeface="Comic Sans MS"/>
              </a:rPr>
              <a:t>Example</a:t>
            </a:r>
            <a:endParaRPr/>
          </a:p>
        </p:txBody>
      </p:sp>
      <p:graphicFrame>
        <p:nvGraphicFramePr>
          <p:cNvPr id="283" name="Google Shape;283;p19"/>
          <p:cNvGraphicFramePr/>
          <p:nvPr/>
        </p:nvGraphicFramePr>
        <p:xfrm>
          <a:off x="4610100" y="3706812"/>
          <a:ext cx="3000000" cy="3000000"/>
        </p:xfrm>
        <a:graphic>
          <a:graphicData uri="http://schemas.openxmlformats.org/drawingml/2006/table">
            <a:tbl>
              <a:tblPr>
                <a:noFill/>
                <a:tableStyleId>{D4D79B96-073F-4877-A33F-F54FB1CCAB00}</a:tableStyleId>
              </a:tblPr>
              <a:tblGrid>
                <a:gridCol w="733425"/>
                <a:gridCol w="666750"/>
                <a:gridCol w="762000"/>
                <a:gridCol w="752475"/>
                <a:gridCol w="876300"/>
              </a:tblGrid>
              <a:tr h="639750">
                <a:tc>
                  <a:txBody>
                    <a:bodyPr/>
                    <a:lstStyle/>
                    <a:p>
                      <a:pPr indent="0" lvl="0" marL="0" marR="0" rtl="0" algn="l">
                        <a:lnSpc>
                          <a:spcPct val="100000"/>
                        </a:lnSpc>
                        <a:spcBef>
                          <a:spcPts val="0"/>
                        </a:spcBef>
                        <a:spcAft>
                          <a:spcPts val="0"/>
                        </a:spcAft>
                        <a:buClr>
                          <a:schemeClr val="dk1"/>
                        </a:buClr>
                        <a:buSzPts val="1200"/>
                        <a:buFont typeface="Comic Sans MS"/>
                        <a:buNone/>
                      </a:pPr>
                      <a:r>
                        <a:rPr b="1" i="0" lang="en-US" sz="1200" u="none" cap="none" strike="noStrike">
                          <a:solidFill>
                            <a:schemeClr val="dk1"/>
                          </a:solidFill>
                          <a:latin typeface="Comic Sans MS"/>
                          <a:ea typeface="Comic Sans MS"/>
                          <a:cs typeface="Comic Sans MS"/>
                          <a:sym typeface="Comic Sans MS"/>
                        </a:rPr>
                        <a:t>Symbol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1" i="0" lang="en-US" sz="1200" u="none" cap="none" strike="noStrike">
                          <a:solidFill>
                            <a:schemeClr val="dk1"/>
                          </a:solidFill>
                          <a:latin typeface="Comic Sans MS"/>
                          <a:ea typeface="Comic Sans MS"/>
                          <a:cs typeface="Comic Sans MS"/>
                          <a:sym typeface="Comic Sans MS"/>
                        </a:rPr>
                        <a:t>Count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Comic Sans MS"/>
                        <a:buNone/>
                      </a:pPr>
                      <a:r>
                        <a:rPr b="1" i="0" lang="en-US" sz="1200" u="none" cap="none" strike="noStrike">
                          <a:solidFill>
                            <a:schemeClr val="dk1"/>
                          </a:solidFill>
                          <a:latin typeface="Comic Sans MS"/>
                          <a:ea typeface="Comic Sans MS"/>
                          <a:cs typeface="Comic Sans MS"/>
                          <a:sym typeface="Comic Sans MS"/>
                        </a:rPr>
                        <a:t>Info.</a:t>
                      </a:r>
                      <a:endParaRPr/>
                    </a:p>
                    <a:p>
                      <a:pPr indent="0" lvl="0" marL="0" marR="0" rtl="0" algn="l">
                        <a:lnSpc>
                          <a:spcPct val="100000"/>
                        </a:lnSpc>
                        <a:spcBef>
                          <a:spcPts val="240"/>
                        </a:spcBef>
                        <a:spcAft>
                          <a:spcPts val="0"/>
                        </a:spcAft>
                        <a:buClr>
                          <a:schemeClr val="dk1"/>
                        </a:buClr>
                        <a:buSzPts val="1200"/>
                        <a:buFont typeface="Comic Sans MS"/>
                        <a:buNone/>
                      </a:pPr>
                      <a:r>
                        <a:rPr b="1" i="0" lang="en-US" sz="1200" u="none" cap="none" strike="noStrike">
                          <a:solidFill>
                            <a:schemeClr val="dk1"/>
                          </a:solidFill>
                          <a:latin typeface="Comic Sans MS"/>
                          <a:ea typeface="Comic Sans MS"/>
                          <a:cs typeface="Comic Sans MS"/>
                          <a:sym typeface="Comic Sans MS"/>
                        </a:rPr>
                        <a:t>-log</a:t>
                      </a:r>
                      <a:r>
                        <a:rPr b="1" baseline="-25000" i="0" lang="en-US" sz="1200" u="none" cap="none" strike="noStrike">
                          <a:solidFill>
                            <a:schemeClr val="dk1"/>
                          </a:solidFill>
                          <a:latin typeface="Comic Sans MS"/>
                          <a:ea typeface="Comic Sans MS"/>
                          <a:cs typeface="Comic Sans MS"/>
                          <a:sym typeface="Comic Sans MS"/>
                        </a:rPr>
                        <a:t>2</a:t>
                      </a:r>
                      <a:r>
                        <a:rPr b="1" i="0" lang="en-US" sz="1200" u="none" cap="none" strike="noStrike">
                          <a:solidFill>
                            <a:schemeClr val="dk1"/>
                          </a:solidFill>
                          <a:latin typeface="Comic Sans MS"/>
                          <a:ea typeface="Comic Sans MS"/>
                          <a:cs typeface="Comic Sans MS"/>
                          <a:sym typeface="Comic Sans MS"/>
                        </a:rPr>
                        <a:t>(p</a:t>
                      </a:r>
                      <a:r>
                        <a:rPr b="1" baseline="-25000" i="0" lang="en-US" sz="1200" u="none" cap="none" strike="noStrike">
                          <a:solidFill>
                            <a:schemeClr val="dk1"/>
                          </a:solidFill>
                          <a:latin typeface="Comic Sans MS"/>
                          <a:ea typeface="Comic Sans MS"/>
                          <a:cs typeface="Comic Sans MS"/>
                          <a:sym typeface="Comic Sans MS"/>
                        </a:rPr>
                        <a:t>i</a:t>
                      </a:r>
                      <a:r>
                        <a:rPr b="1" i="0" lang="en-US" sz="1200" u="none" cap="none" strike="noStrike">
                          <a:solidFill>
                            <a:schemeClr val="dk1"/>
                          </a:solidFill>
                          <a:latin typeface="Comic Sans MS"/>
                          <a:ea typeface="Comic Sans MS"/>
                          <a:cs typeface="Comic Sans MS"/>
                          <a:sym typeface="Comic Sans MS"/>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1" i="0" lang="en-US" sz="1200" u="none" cap="none" strike="noStrike">
                          <a:solidFill>
                            <a:schemeClr val="dk1"/>
                          </a:solidFill>
                          <a:latin typeface="Comic Sans MS"/>
                          <a:ea typeface="Comic Sans MS"/>
                          <a:cs typeface="Comic Sans MS"/>
                          <a:sym typeface="Comic Sans MS"/>
                        </a:rPr>
                        <a:t>Code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1" i="0" lang="en-US" sz="1200" u="none" cap="none" strike="noStrike">
                          <a:solidFill>
                            <a:schemeClr val="dk1"/>
                          </a:solidFill>
                          <a:latin typeface="Comic Sans MS"/>
                          <a:ea typeface="Comic Sans MS"/>
                          <a:cs typeface="Comic Sans MS"/>
                          <a:sym typeface="Comic Sans MS"/>
                        </a:rPr>
                        <a:t>Subtotal# of Bits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3850">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1.38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15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3850">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2.48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21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2250">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2.70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18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3850">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2.70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010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18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3850">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2.96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15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284" name="Google Shape;284;p19"/>
          <p:cNvGrpSpPr/>
          <p:nvPr/>
        </p:nvGrpSpPr>
        <p:grpSpPr>
          <a:xfrm>
            <a:off x="5343525" y="4318000"/>
            <a:ext cx="3057525" cy="1930400"/>
            <a:chOff x="3264" y="2215"/>
            <a:chExt cx="1926" cy="1216"/>
          </a:xfrm>
        </p:grpSpPr>
        <p:sp>
          <p:nvSpPr>
            <p:cNvPr id="285" name="Google Shape;285;p19"/>
            <p:cNvSpPr txBox="1"/>
            <p:nvPr/>
          </p:nvSpPr>
          <p:spPr>
            <a:xfrm>
              <a:off x="3608" y="2215"/>
              <a:ext cx="172"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286" name="Google Shape;286;p19"/>
            <p:cNvSpPr txBox="1"/>
            <p:nvPr/>
          </p:nvSpPr>
          <p:spPr>
            <a:xfrm>
              <a:off x="3608" y="2419"/>
              <a:ext cx="172"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287" name="Google Shape;287;p19"/>
            <p:cNvSpPr txBox="1"/>
            <p:nvPr/>
          </p:nvSpPr>
          <p:spPr>
            <a:xfrm>
              <a:off x="3608" y="2611"/>
              <a:ext cx="172"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288" name="Google Shape;288;p19"/>
            <p:cNvSpPr txBox="1"/>
            <p:nvPr/>
          </p:nvSpPr>
          <p:spPr>
            <a:xfrm>
              <a:off x="3608" y="3019"/>
              <a:ext cx="172"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289" name="Google Shape;289;p19"/>
            <p:cNvSpPr txBox="1"/>
            <p:nvPr/>
          </p:nvSpPr>
          <p:spPr>
            <a:xfrm>
              <a:off x="3608" y="2815"/>
              <a:ext cx="172"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290" name="Google Shape;290;p19"/>
            <p:cNvSpPr txBox="1"/>
            <p:nvPr/>
          </p:nvSpPr>
          <p:spPr>
            <a:xfrm>
              <a:off x="3264" y="3246"/>
              <a:ext cx="900" cy="179"/>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85.25</a:t>
              </a:r>
              <a:endParaRPr/>
            </a:p>
          </p:txBody>
        </p:sp>
        <p:sp>
          <p:nvSpPr>
            <p:cNvPr id="291" name="Google Shape;291;p19"/>
            <p:cNvSpPr txBox="1"/>
            <p:nvPr/>
          </p:nvSpPr>
          <p:spPr>
            <a:xfrm>
              <a:off x="4638" y="3252"/>
              <a:ext cx="552" cy="179"/>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a:solidFill>
                    <a:schemeClr val="dk1"/>
                  </a:solidFill>
                  <a:latin typeface="Comic Sans MS"/>
                  <a:ea typeface="Comic Sans MS"/>
                  <a:cs typeface="Comic Sans MS"/>
                  <a:sym typeface="Comic Sans MS"/>
                </a:rPr>
                <a:t>87</a:t>
              </a:r>
              <a:endParaRPr/>
            </a:p>
          </p:txBody>
        </p:sp>
      </p:grpSp>
      <p:grpSp>
        <p:nvGrpSpPr>
          <p:cNvPr id="292" name="Google Shape;292;p19"/>
          <p:cNvGrpSpPr/>
          <p:nvPr/>
        </p:nvGrpSpPr>
        <p:grpSpPr>
          <a:xfrm>
            <a:off x="6553200" y="2097087"/>
            <a:ext cx="1257300" cy="657225"/>
            <a:chOff x="4128" y="1056"/>
            <a:chExt cx="792" cy="414"/>
          </a:xfrm>
        </p:grpSpPr>
        <p:cxnSp>
          <p:nvCxnSpPr>
            <p:cNvPr id="293" name="Google Shape;293;p19"/>
            <p:cNvCxnSpPr/>
            <p:nvPr/>
          </p:nvCxnSpPr>
          <p:spPr>
            <a:xfrm rot="10800000">
              <a:off x="4920" y="1206"/>
              <a:ext cx="0" cy="246"/>
            </a:xfrm>
            <a:prstGeom prst="straightConnector1">
              <a:avLst/>
            </a:prstGeom>
            <a:noFill/>
            <a:ln cap="flat" cmpd="sng" w="9525">
              <a:solidFill>
                <a:schemeClr val="dk1"/>
              </a:solidFill>
              <a:prstDash val="solid"/>
              <a:miter lim="800000"/>
              <a:headEnd len="med" w="med" type="none"/>
              <a:tailEnd len="med" w="med" type="none"/>
            </a:ln>
          </p:spPr>
        </p:cxnSp>
        <p:cxnSp>
          <p:nvCxnSpPr>
            <p:cNvPr id="294" name="Google Shape;294;p19"/>
            <p:cNvCxnSpPr/>
            <p:nvPr/>
          </p:nvCxnSpPr>
          <p:spPr>
            <a:xfrm rot="10800000">
              <a:off x="4128" y="1212"/>
              <a:ext cx="0" cy="258"/>
            </a:xfrm>
            <a:prstGeom prst="straightConnector1">
              <a:avLst/>
            </a:prstGeom>
            <a:noFill/>
            <a:ln cap="flat" cmpd="sng" w="9525">
              <a:solidFill>
                <a:schemeClr val="dk1"/>
              </a:solidFill>
              <a:prstDash val="solid"/>
              <a:miter lim="800000"/>
              <a:headEnd len="med" w="med" type="none"/>
              <a:tailEnd len="med" w="med" type="none"/>
            </a:ln>
          </p:spPr>
        </p:cxnSp>
        <p:cxnSp>
          <p:nvCxnSpPr>
            <p:cNvPr id="295" name="Google Shape;295;p19"/>
            <p:cNvCxnSpPr/>
            <p:nvPr/>
          </p:nvCxnSpPr>
          <p:spPr>
            <a:xfrm>
              <a:off x="4128" y="1212"/>
              <a:ext cx="792" cy="0"/>
            </a:xfrm>
            <a:prstGeom prst="straightConnector1">
              <a:avLst/>
            </a:prstGeom>
            <a:noFill/>
            <a:ln cap="flat" cmpd="sng" w="9525">
              <a:solidFill>
                <a:schemeClr val="dk1"/>
              </a:solidFill>
              <a:prstDash val="solid"/>
              <a:miter lim="800000"/>
              <a:headEnd len="med" w="med" type="none"/>
              <a:tailEnd len="med" w="med" type="none"/>
            </a:ln>
          </p:spPr>
        </p:cxnSp>
        <p:sp>
          <p:nvSpPr>
            <p:cNvPr id="296" name="Google Shape;296;p19"/>
            <p:cNvSpPr txBox="1"/>
            <p:nvPr/>
          </p:nvSpPr>
          <p:spPr>
            <a:xfrm>
              <a:off x="4248" y="1062"/>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0</a:t>
              </a:r>
              <a:endParaRPr/>
            </a:p>
          </p:txBody>
        </p:sp>
        <p:sp>
          <p:nvSpPr>
            <p:cNvPr id="297" name="Google Shape;297;p19"/>
            <p:cNvSpPr txBox="1"/>
            <p:nvPr/>
          </p:nvSpPr>
          <p:spPr>
            <a:xfrm>
              <a:off x="4590" y="1056"/>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1</a:t>
              </a:r>
              <a:endParaRPr/>
            </a:p>
          </p:txBody>
        </p:sp>
        <p:sp>
          <p:nvSpPr>
            <p:cNvPr id="298" name="Google Shape;298;p19"/>
            <p:cNvSpPr/>
            <p:nvPr/>
          </p:nvSpPr>
          <p:spPr>
            <a:xfrm>
              <a:off x="4482" y="1176"/>
              <a:ext cx="56" cy="5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9" name="Google Shape;299;p19"/>
            <p:cNvSpPr txBox="1"/>
            <p:nvPr/>
          </p:nvSpPr>
          <p:spPr>
            <a:xfrm>
              <a:off x="4386" y="1212"/>
              <a:ext cx="252" cy="1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50021"/>
                </a:buClr>
                <a:buSzPts val="1400"/>
                <a:buFont typeface="Comic Sans MS"/>
                <a:buNone/>
              </a:pPr>
              <a:r>
                <a:rPr b="0" i="0" lang="en-US" sz="1400" u="none">
                  <a:solidFill>
                    <a:srgbClr val="A50021"/>
                  </a:solidFill>
                  <a:latin typeface="Comic Sans MS"/>
                  <a:ea typeface="Comic Sans MS"/>
                  <a:cs typeface="Comic Sans MS"/>
                  <a:sym typeface="Comic Sans MS"/>
                </a:rPr>
                <a:t>24</a:t>
              </a:r>
              <a:endParaRPr/>
            </a:p>
          </p:txBody>
        </p:sp>
      </p:grpSp>
      <p:grpSp>
        <p:nvGrpSpPr>
          <p:cNvPr id="300" name="Google Shape;300;p19"/>
          <p:cNvGrpSpPr/>
          <p:nvPr/>
        </p:nvGrpSpPr>
        <p:grpSpPr>
          <a:xfrm>
            <a:off x="6248400" y="2525712"/>
            <a:ext cx="638175" cy="498475"/>
            <a:chOff x="3936" y="1326"/>
            <a:chExt cx="402" cy="314"/>
          </a:xfrm>
        </p:grpSpPr>
        <p:sp>
          <p:nvSpPr>
            <p:cNvPr id="301" name="Google Shape;301;p19"/>
            <p:cNvSpPr txBox="1"/>
            <p:nvPr/>
          </p:nvSpPr>
          <p:spPr>
            <a:xfrm>
              <a:off x="3936" y="1326"/>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0</a:t>
              </a:r>
              <a:endParaRPr/>
            </a:p>
          </p:txBody>
        </p:sp>
        <p:cxnSp>
          <p:nvCxnSpPr>
            <p:cNvPr id="302" name="Google Shape;302;p19"/>
            <p:cNvCxnSpPr/>
            <p:nvPr/>
          </p:nvCxnSpPr>
          <p:spPr>
            <a:xfrm rot="10800000">
              <a:off x="3948" y="1464"/>
              <a:ext cx="0" cy="132"/>
            </a:xfrm>
            <a:prstGeom prst="straightConnector1">
              <a:avLst/>
            </a:prstGeom>
            <a:noFill/>
            <a:ln cap="flat" cmpd="sng" w="9525">
              <a:solidFill>
                <a:schemeClr val="dk1"/>
              </a:solidFill>
              <a:prstDash val="solid"/>
              <a:miter lim="800000"/>
              <a:headEnd len="med" w="med" type="none"/>
              <a:tailEnd len="med" w="med" type="none"/>
            </a:ln>
          </p:spPr>
        </p:cxnSp>
        <p:cxnSp>
          <p:nvCxnSpPr>
            <p:cNvPr id="303" name="Google Shape;303;p19"/>
            <p:cNvCxnSpPr/>
            <p:nvPr/>
          </p:nvCxnSpPr>
          <p:spPr>
            <a:xfrm>
              <a:off x="3948" y="1470"/>
              <a:ext cx="366" cy="0"/>
            </a:xfrm>
            <a:prstGeom prst="straightConnector1">
              <a:avLst/>
            </a:prstGeom>
            <a:noFill/>
            <a:ln cap="flat" cmpd="sng" w="9525">
              <a:solidFill>
                <a:schemeClr val="dk1"/>
              </a:solidFill>
              <a:prstDash val="solid"/>
              <a:miter lim="800000"/>
              <a:headEnd len="med" w="med" type="none"/>
              <a:tailEnd len="med" w="med" type="none"/>
            </a:ln>
          </p:spPr>
        </p:cxnSp>
        <p:cxnSp>
          <p:nvCxnSpPr>
            <p:cNvPr id="304" name="Google Shape;304;p19"/>
            <p:cNvCxnSpPr/>
            <p:nvPr/>
          </p:nvCxnSpPr>
          <p:spPr>
            <a:xfrm>
              <a:off x="4314" y="1470"/>
              <a:ext cx="0" cy="126"/>
            </a:xfrm>
            <a:prstGeom prst="straightConnector1">
              <a:avLst/>
            </a:prstGeom>
            <a:noFill/>
            <a:ln cap="flat" cmpd="sng" w="9525">
              <a:solidFill>
                <a:schemeClr val="dk1"/>
              </a:solidFill>
              <a:prstDash val="solid"/>
              <a:miter lim="800000"/>
              <a:headEnd len="med" w="med" type="none"/>
              <a:tailEnd len="med" w="med" type="none"/>
            </a:ln>
          </p:spPr>
        </p:cxnSp>
        <p:sp>
          <p:nvSpPr>
            <p:cNvPr id="305" name="Google Shape;305;p19"/>
            <p:cNvSpPr txBox="1"/>
            <p:nvPr/>
          </p:nvSpPr>
          <p:spPr>
            <a:xfrm>
              <a:off x="4134" y="1326"/>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1</a:t>
              </a:r>
              <a:endParaRPr/>
            </a:p>
          </p:txBody>
        </p:sp>
        <p:sp>
          <p:nvSpPr>
            <p:cNvPr id="306" name="Google Shape;306;p19"/>
            <p:cNvSpPr txBox="1"/>
            <p:nvPr/>
          </p:nvSpPr>
          <p:spPr>
            <a:xfrm>
              <a:off x="4032" y="1446"/>
              <a:ext cx="234" cy="1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50021"/>
                </a:buClr>
                <a:buSzPts val="1400"/>
                <a:buFont typeface="Comic Sans MS"/>
                <a:buNone/>
              </a:pPr>
              <a:r>
                <a:rPr b="0" i="0" lang="en-US" sz="1400" u="none">
                  <a:solidFill>
                    <a:srgbClr val="A50021"/>
                  </a:solidFill>
                  <a:latin typeface="Comic Sans MS"/>
                  <a:ea typeface="Comic Sans MS"/>
                  <a:cs typeface="Comic Sans MS"/>
                  <a:sym typeface="Comic Sans MS"/>
                </a:rPr>
                <a:t>13</a:t>
              </a:r>
              <a:endParaRPr/>
            </a:p>
          </p:txBody>
        </p:sp>
        <p:sp>
          <p:nvSpPr>
            <p:cNvPr id="307" name="Google Shape;307;p19"/>
            <p:cNvSpPr/>
            <p:nvPr/>
          </p:nvSpPr>
          <p:spPr>
            <a:xfrm>
              <a:off x="4104" y="1434"/>
              <a:ext cx="56" cy="5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08" name="Google Shape;308;p19"/>
          <p:cNvGrpSpPr/>
          <p:nvPr/>
        </p:nvGrpSpPr>
        <p:grpSpPr>
          <a:xfrm>
            <a:off x="7505700" y="2497137"/>
            <a:ext cx="638175" cy="498475"/>
            <a:chOff x="4728" y="1308"/>
            <a:chExt cx="402" cy="314"/>
          </a:xfrm>
        </p:grpSpPr>
        <p:sp>
          <p:nvSpPr>
            <p:cNvPr id="309" name="Google Shape;309;p19"/>
            <p:cNvSpPr txBox="1"/>
            <p:nvPr/>
          </p:nvSpPr>
          <p:spPr>
            <a:xfrm>
              <a:off x="4728" y="1308"/>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0</a:t>
              </a:r>
              <a:endParaRPr/>
            </a:p>
          </p:txBody>
        </p:sp>
        <p:cxnSp>
          <p:nvCxnSpPr>
            <p:cNvPr id="310" name="Google Shape;310;p19"/>
            <p:cNvCxnSpPr/>
            <p:nvPr/>
          </p:nvCxnSpPr>
          <p:spPr>
            <a:xfrm rot="10800000">
              <a:off x="4740" y="1446"/>
              <a:ext cx="0" cy="132"/>
            </a:xfrm>
            <a:prstGeom prst="straightConnector1">
              <a:avLst/>
            </a:prstGeom>
            <a:noFill/>
            <a:ln cap="flat" cmpd="sng" w="9525">
              <a:solidFill>
                <a:schemeClr val="dk1"/>
              </a:solidFill>
              <a:prstDash val="solid"/>
              <a:miter lim="800000"/>
              <a:headEnd len="med" w="med" type="none"/>
              <a:tailEnd len="med" w="med" type="none"/>
            </a:ln>
          </p:spPr>
        </p:cxnSp>
        <p:cxnSp>
          <p:nvCxnSpPr>
            <p:cNvPr id="311" name="Google Shape;311;p19"/>
            <p:cNvCxnSpPr/>
            <p:nvPr/>
          </p:nvCxnSpPr>
          <p:spPr>
            <a:xfrm>
              <a:off x="4740" y="1452"/>
              <a:ext cx="366" cy="0"/>
            </a:xfrm>
            <a:prstGeom prst="straightConnector1">
              <a:avLst/>
            </a:prstGeom>
            <a:noFill/>
            <a:ln cap="flat" cmpd="sng" w="9525">
              <a:solidFill>
                <a:schemeClr val="dk1"/>
              </a:solidFill>
              <a:prstDash val="solid"/>
              <a:miter lim="800000"/>
              <a:headEnd len="med" w="med" type="none"/>
              <a:tailEnd len="med" w="med" type="none"/>
            </a:ln>
          </p:spPr>
        </p:cxnSp>
        <p:cxnSp>
          <p:nvCxnSpPr>
            <p:cNvPr id="312" name="Google Shape;312;p19"/>
            <p:cNvCxnSpPr/>
            <p:nvPr/>
          </p:nvCxnSpPr>
          <p:spPr>
            <a:xfrm>
              <a:off x="5106" y="1452"/>
              <a:ext cx="0" cy="126"/>
            </a:xfrm>
            <a:prstGeom prst="straightConnector1">
              <a:avLst/>
            </a:prstGeom>
            <a:noFill/>
            <a:ln cap="flat" cmpd="sng" w="9525">
              <a:solidFill>
                <a:schemeClr val="dk1"/>
              </a:solidFill>
              <a:prstDash val="solid"/>
              <a:miter lim="800000"/>
              <a:headEnd len="med" w="med" type="none"/>
              <a:tailEnd len="med" w="med" type="none"/>
            </a:ln>
          </p:spPr>
        </p:cxnSp>
        <p:sp>
          <p:nvSpPr>
            <p:cNvPr id="313" name="Google Shape;313;p19"/>
            <p:cNvSpPr txBox="1"/>
            <p:nvPr/>
          </p:nvSpPr>
          <p:spPr>
            <a:xfrm>
              <a:off x="4926" y="1308"/>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1</a:t>
              </a:r>
              <a:endParaRPr/>
            </a:p>
          </p:txBody>
        </p:sp>
        <p:sp>
          <p:nvSpPr>
            <p:cNvPr id="314" name="Google Shape;314;p19"/>
            <p:cNvSpPr txBox="1"/>
            <p:nvPr/>
          </p:nvSpPr>
          <p:spPr>
            <a:xfrm>
              <a:off x="4824" y="1428"/>
              <a:ext cx="234" cy="1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50021"/>
                </a:buClr>
                <a:buSzPts val="1400"/>
                <a:buFont typeface="Comic Sans MS"/>
                <a:buNone/>
              </a:pPr>
              <a:r>
                <a:rPr b="0" i="0" lang="en-US" sz="1400" u="none">
                  <a:solidFill>
                    <a:srgbClr val="A50021"/>
                  </a:solidFill>
                  <a:latin typeface="Comic Sans MS"/>
                  <a:ea typeface="Comic Sans MS"/>
                  <a:cs typeface="Comic Sans MS"/>
                  <a:sym typeface="Comic Sans MS"/>
                </a:rPr>
                <a:t>11</a:t>
              </a:r>
              <a:endParaRPr/>
            </a:p>
          </p:txBody>
        </p:sp>
        <p:sp>
          <p:nvSpPr>
            <p:cNvPr id="315" name="Google Shape;315;p19"/>
            <p:cNvSpPr/>
            <p:nvPr/>
          </p:nvSpPr>
          <p:spPr>
            <a:xfrm>
              <a:off x="4896" y="1416"/>
              <a:ext cx="56" cy="5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16" name="Google Shape;316;p19"/>
          <p:cNvGrpSpPr/>
          <p:nvPr/>
        </p:nvGrpSpPr>
        <p:grpSpPr>
          <a:xfrm>
            <a:off x="5448300" y="1716087"/>
            <a:ext cx="1704975" cy="1228725"/>
            <a:chOff x="3432" y="816"/>
            <a:chExt cx="1074" cy="774"/>
          </a:xfrm>
        </p:grpSpPr>
        <p:cxnSp>
          <p:nvCxnSpPr>
            <p:cNvPr id="317" name="Google Shape;317;p19"/>
            <p:cNvCxnSpPr/>
            <p:nvPr/>
          </p:nvCxnSpPr>
          <p:spPr>
            <a:xfrm rot="10800000">
              <a:off x="4506" y="984"/>
              <a:ext cx="0" cy="228"/>
            </a:xfrm>
            <a:prstGeom prst="straightConnector1">
              <a:avLst/>
            </a:prstGeom>
            <a:noFill/>
            <a:ln cap="flat" cmpd="sng" w="9525">
              <a:solidFill>
                <a:schemeClr val="dk1"/>
              </a:solidFill>
              <a:prstDash val="solid"/>
              <a:miter lim="800000"/>
              <a:headEnd len="med" w="med" type="none"/>
              <a:tailEnd len="med" w="med" type="none"/>
            </a:ln>
          </p:spPr>
        </p:cxnSp>
        <p:cxnSp>
          <p:nvCxnSpPr>
            <p:cNvPr id="318" name="Google Shape;318;p19"/>
            <p:cNvCxnSpPr/>
            <p:nvPr/>
          </p:nvCxnSpPr>
          <p:spPr>
            <a:xfrm rot="10800000">
              <a:off x="3432" y="984"/>
              <a:ext cx="0" cy="606"/>
            </a:xfrm>
            <a:prstGeom prst="straightConnector1">
              <a:avLst/>
            </a:prstGeom>
            <a:noFill/>
            <a:ln cap="flat" cmpd="sng" w="9525">
              <a:solidFill>
                <a:schemeClr val="dk1"/>
              </a:solidFill>
              <a:prstDash val="solid"/>
              <a:miter lim="800000"/>
              <a:headEnd len="med" w="med" type="none"/>
              <a:tailEnd len="med" w="med" type="none"/>
            </a:ln>
          </p:spPr>
        </p:cxnSp>
        <p:cxnSp>
          <p:nvCxnSpPr>
            <p:cNvPr id="319" name="Google Shape;319;p19"/>
            <p:cNvCxnSpPr/>
            <p:nvPr/>
          </p:nvCxnSpPr>
          <p:spPr>
            <a:xfrm>
              <a:off x="3432" y="990"/>
              <a:ext cx="1074" cy="0"/>
            </a:xfrm>
            <a:prstGeom prst="straightConnector1">
              <a:avLst/>
            </a:prstGeom>
            <a:noFill/>
            <a:ln cap="flat" cmpd="sng" w="9525">
              <a:solidFill>
                <a:schemeClr val="dk1"/>
              </a:solidFill>
              <a:prstDash val="solid"/>
              <a:miter lim="800000"/>
              <a:headEnd len="med" w="med" type="none"/>
              <a:tailEnd len="med" w="med" type="none"/>
            </a:ln>
          </p:spPr>
        </p:cxnSp>
        <p:cxnSp>
          <p:nvCxnSpPr>
            <p:cNvPr id="320" name="Google Shape;320;p19"/>
            <p:cNvCxnSpPr/>
            <p:nvPr/>
          </p:nvCxnSpPr>
          <p:spPr>
            <a:xfrm rot="10800000">
              <a:off x="3942" y="822"/>
              <a:ext cx="0" cy="168"/>
            </a:xfrm>
            <a:prstGeom prst="straightConnector1">
              <a:avLst/>
            </a:prstGeom>
            <a:noFill/>
            <a:ln cap="flat" cmpd="sng" w="9525">
              <a:solidFill>
                <a:schemeClr val="dk1"/>
              </a:solidFill>
              <a:prstDash val="solid"/>
              <a:miter lim="800000"/>
              <a:headEnd len="med" w="med" type="none"/>
              <a:tailEnd len="med" w="med" type="none"/>
            </a:ln>
          </p:spPr>
        </p:cxnSp>
        <p:sp>
          <p:nvSpPr>
            <p:cNvPr id="321" name="Google Shape;321;p19"/>
            <p:cNvSpPr/>
            <p:nvPr/>
          </p:nvSpPr>
          <p:spPr>
            <a:xfrm>
              <a:off x="3912" y="966"/>
              <a:ext cx="56" cy="5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2" name="Google Shape;322;p19"/>
            <p:cNvSpPr txBox="1"/>
            <p:nvPr/>
          </p:nvSpPr>
          <p:spPr>
            <a:xfrm>
              <a:off x="3810" y="1002"/>
              <a:ext cx="252" cy="1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50021"/>
                </a:buClr>
                <a:buSzPts val="1400"/>
                <a:buFont typeface="Comic Sans MS"/>
                <a:buNone/>
              </a:pPr>
              <a:r>
                <a:rPr b="0" i="0" lang="en-US" sz="1400" u="none">
                  <a:solidFill>
                    <a:srgbClr val="A50021"/>
                  </a:solidFill>
                  <a:latin typeface="Comic Sans MS"/>
                  <a:ea typeface="Comic Sans MS"/>
                  <a:cs typeface="Comic Sans MS"/>
                  <a:sym typeface="Comic Sans MS"/>
                </a:rPr>
                <a:t>39</a:t>
              </a:r>
              <a:endParaRPr/>
            </a:p>
          </p:txBody>
        </p:sp>
        <p:sp>
          <p:nvSpPr>
            <p:cNvPr id="323" name="Google Shape;323;p19"/>
            <p:cNvSpPr txBox="1"/>
            <p:nvPr/>
          </p:nvSpPr>
          <p:spPr>
            <a:xfrm>
              <a:off x="4122" y="822"/>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0</a:t>
              </a:r>
              <a:endParaRPr/>
            </a:p>
          </p:txBody>
        </p:sp>
        <p:sp>
          <p:nvSpPr>
            <p:cNvPr id="324" name="Google Shape;324;p19"/>
            <p:cNvSpPr txBox="1"/>
            <p:nvPr/>
          </p:nvSpPr>
          <p:spPr>
            <a:xfrm>
              <a:off x="3576" y="816"/>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1</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Huffman Encoding </a:t>
            </a:r>
            <a:endParaRPr/>
          </a:p>
        </p:txBody>
      </p:sp>
      <p:sp>
        <p:nvSpPr>
          <p:cNvPr id="331" name="Google Shape;331;p20"/>
          <p:cNvSpPr txBox="1"/>
          <p:nvPr>
            <p:ph idx="1" type="body"/>
          </p:nvPr>
        </p:nvSpPr>
        <p:spPr>
          <a:xfrm>
            <a:off x="457200" y="1676400"/>
            <a:ext cx="8229600" cy="3886200"/>
          </a:xfrm>
          <a:prstGeom prst="rect">
            <a:avLst/>
          </a:prstGeom>
          <a:noFill/>
          <a:ln>
            <a:noFill/>
          </a:ln>
        </p:spPr>
        <p:txBody>
          <a:bodyPr anchorCtr="0" anchor="t" bIns="45700" lIns="91425" spcFirstLastPara="1" rIns="91425" wrap="square" tIns="45700">
            <a:noAutofit/>
          </a:bodyPr>
          <a:lstStyle/>
          <a:p>
            <a:pPr indent="-220980" lvl="0" marL="342900" marR="0" rtl="0" algn="l">
              <a:lnSpc>
                <a:spcPct val="80000"/>
              </a:lnSpc>
              <a:spcBef>
                <a:spcPts val="0"/>
              </a:spcBef>
              <a:spcAft>
                <a:spcPts val="0"/>
              </a:spcAft>
              <a:buClr>
                <a:schemeClr val="hlink"/>
              </a:buClr>
              <a:buSzPts val="192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80000"/>
              </a:lnSpc>
              <a:spcBef>
                <a:spcPts val="480"/>
              </a:spcBef>
              <a:spcAft>
                <a:spcPts val="0"/>
              </a:spcAft>
              <a:buClr>
                <a:schemeClr val="hlink"/>
              </a:buClr>
              <a:buSzPts val="1920"/>
              <a:buFont typeface="Noto Sans Symbols"/>
              <a:buChar char="●"/>
            </a:pPr>
            <a:r>
              <a:rPr b="0" i="0" lang="en-US" sz="2400" u="none" cap="none" strike="noStrike">
                <a:solidFill>
                  <a:srgbClr val="FF0000"/>
                </a:solidFill>
                <a:latin typeface="Arial"/>
                <a:ea typeface="Arial"/>
                <a:cs typeface="Arial"/>
                <a:sym typeface="Arial"/>
              </a:rPr>
              <a:t>Example: How does a Huffman code look like for  symbols with statistical symbol occurrence probabilities:</a:t>
            </a:r>
            <a:endParaRPr/>
          </a:p>
          <a:p>
            <a:pPr indent="-285750" lvl="1" marL="742950" marR="0" rtl="0" algn="l">
              <a:lnSpc>
                <a:spcPct val="80000"/>
              </a:lnSpc>
              <a:spcBef>
                <a:spcPts val="480"/>
              </a:spcBef>
              <a:spcAft>
                <a:spcPts val="0"/>
              </a:spcAft>
              <a:buClr>
                <a:schemeClr val="accent1"/>
              </a:buClr>
              <a:buSzPts val="1680"/>
              <a:buFont typeface="Noto Sans Symbols"/>
              <a:buNone/>
            </a:pPr>
            <a:r>
              <a:rPr b="0" i="0" lang="en-US" sz="2400" u="none" cap="none" strike="noStrike">
                <a:solidFill>
                  <a:srgbClr val="FF0000"/>
                </a:solidFill>
                <a:latin typeface="Arial"/>
                <a:ea typeface="Arial"/>
                <a:cs typeface="Arial"/>
                <a:sym typeface="Arial"/>
              </a:rPr>
              <a:t>P(A) = 8/20, P(B) = 3/20, P(C ) = 7/20, P(D) = 2/20?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Data Compression</a:t>
            </a:r>
            <a:endParaRPr/>
          </a:p>
        </p:txBody>
      </p:sp>
      <p:sp>
        <p:nvSpPr>
          <p:cNvPr id="113" name="Google Shape;113;p2"/>
          <p:cNvSpPr txBox="1"/>
          <p:nvPr>
            <p:ph idx="1" type="body"/>
          </p:nvPr>
        </p:nvSpPr>
        <p:spPr>
          <a:xfrm>
            <a:off x="457200" y="1447800"/>
            <a:ext cx="8229600"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hlink"/>
              </a:buClr>
              <a:buSzPts val="1920"/>
              <a:buFont typeface="Noto Sans Symbols"/>
              <a:buChar char="●"/>
            </a:pPr>
            <a:r>
              <a:rPr b="0" i="0" lang="en-US" sz="2400" u="none">
                <a:solidFill>
                  <a:schemeClr val="dk1"/>
                </a:solidFill>
                <a:latin typeface="Arial"/>
                <a:ea typeface="Arial"/>
                <a:cs typeface="Arial"/>
                <a:sym typeface="Arial"/>
              </a:rPr>
              <a:t>Branch of </a:t>
            </a:r>
            <a:r>
              <a:rPr b="0" i="0" lang="en-US" sz="2400" u="none">
                <a:solidFill>
                  <a:srgbClr val="FF0000"/>
                </a:solidFill>
                <a:latin typeface="Arial"/>
                <a:ea typeface="Arial"/>
                <a:cs typeface="Arial"/>
                <a:sym typeface="Arial"/>
              </a:rPr>
              <a:t>information theory</a:t>
            </a:r>
            <a:endParaRPr/>
          </a:p>
          <a:p>
            <a:pPr indent="-285750" lvl="1" marL="742950" rtl="0" algn="just">
              <a:lnSpc>
                <a:spcPct val="100000"/>
              </a:lnSpc>
              <a:spcBef>
                <a:spcPts val="480"/>
              </a:spcBef>
              <a:spcAft>
                <a:spcPts val="0"/>
              </a:spcAft>
              <a:buClr>
                <a:schemeClr val="accent1"/>
              </a:buClr>
              <a:buSzPts val="1680"/>
              <a:buFont typeface="Noto Sans Symbols"/>
              <a:buChar char="●"/>
            </a:pPr>
            <a:r>
              <a:rPr b="0" i="0" lang="en-US" sz="2400" u="none">
                <a:solidFill>
                  <a:schemeClr val="dk1"/>
                </a:solidFill>
                <a:latin typeface="Arial"/>
                <a:ea typeface="Arial"/>
                <a:cs typeface="Arial"/>
                <a:sym typeface="Arial"/>
              </a:rPr>
              <a:t>minimize amount of information to be transmitted</a:t>
            </a:r>
            <a:endParaRPr/>
          </a:p>
          <a:p>
            <a:pPr indent="-342900" lvl="0" marL="342900" rtl="0" algn="just">
              <a:lnSpc>
                <a:spcPct val="100000"/>
              </a:lnSpc>
              <a:spcBef>
                <a:spcPts val="480"/>
              </a:spcBef>
              <a:spcAft>
                <a:spcPts val="0"/>
              </a:spcAft>
              <a:buClr>
                <a:schemeClr val="hlink"/>
              </a:buClr>
              <a:buSzPts val="1920"/>
              <a:buFont typeface="Noto Sans Symbols"/>
              <a:buChar char="●"/>
            </a:pPr>
            <a:r>
              <a:rPr b="0" i="0" lang="en-US" sz="2400" u="none">
                <a:solidFill>
                  <a:schemeClr val="dk1"/>
                </a:solidFill>
                <a:latin typeface="Arial"/>
                <a:ea typeface="Arial"/>
                <a:cs typeface="Arial"/>
                <a:sym typeface="Arial"/>
              </a:rPr>
              <a:t>Transform a sequence of characters into a new string of bits </a:t>
            </a:r>
            <a:endParaRPr/>
          </a:p>
          <a:p>
            <a:pPr indent="-285750" lvl="1" marL="742950" rtl="0" algn="just">
              <a:lnSpc>
                <a:spcPct val="100000"/>
              </a:lnSpc>
              <a:spcBef>
                <a:spcPts val="480"/>
              </a:spcBef>
              <a:spcAft>
                <a:spcPts val="0"/>
              </a:spcAft>
              <a:buClr>
                <a:schemeClr val="accent1"/>
              </a:buClr>
              <a:buSzPts val="1680"/>
              <a:buFont typeface="Noto Sans Symbols"/>
              <a:buChar char="●"/>
            </a:pPr>
            <a:r>
              <a:rPr b="0" i="0" lang="en-US" sz="2400" u="none">
                <a:solidFill>
                  <a:schemeClr val="dk1"/>
                </a:solidFill>
                <a:latin typeface="Arial"/>
                <a:ea typeface="Arial"/>
                <a:cs typeface="Arial"/>
                <a:sym typeface="Arial"/>
              </a:rPr>
              <a:t>same information content</a:t>
            </a:r>
            <a:endParaRPr/>
          </a:p>
          <a:p>
            <a:pPr indent="-285750" lvl="1" marL="742950" rtl="0" algn="just">
              <a:lnSpc>
                <a:spcPct val="100000"/>
              </a:lnSpc>
              <a:spcBef>
                <a:spcPts val="480"/>
              </a:spcBef>
              <a:spcAft>
                <a:spcPts val="0"/>
              </a:spcAft>
              <a:buClr>
                <a:schemeClr val="accent1"/>
              </a:buClr>
              <a:buSzPts val="1680"/>
              <a:buFont typeface="Noto Sans Symbols"/>
              <a:buChar char="●"/>
            </a:pPr>
            <a:r>
              <a:rPr b="0" i="0" lang="en-US" sz="2400" u="none">
                <a:solidFill>
                  <a:schemeClr val="dk1"/>
                </a:solidFill>
                <a:latin typeface="Arial"/>
                <a:ea typeface="Arial"/>
                <a:cs typeface="Arial"/>
                <a:sym typeface="Arial"/>
              </a:rPr>
              <a:t>length as short as possible</a:t>
            </a:r>
            <a:endParaRPr/>
          </a:p>
          <a:p>
            <a:pPr indent="-220980" lvl="0" marL="342900" rtl="0" algn="l">
              <a:spcBef>
                <a:spcPts val="480"/>
              </a:spcBef>
              <a:spcAft>
                <a:spcPts val="0"/>
              </a:spcAft>
              <a:buSzPts val="1920"/>
              <a:buNone/>
            </a:pPr>
            <a:r>
              <a:t/>
            </a:r>
            <a:endParaRPr b="0" i="0" sz="2400" u="none">
              <a:solidFill>
                <a:schemeClr val="dk1"/>
              </a:solidFill>
              <a:latin typeface="Arial"/>
              <a:ea typeface="Arial"/>
              <a:cs typeface="Arial"/>
              <a:sym typeface="Arial"/>
            </a:endParaRPr>
          </a:p>
        </p:txBody>
      </p:sp>
      <p:pic>
        <p:nvPicPr>
          <p:cNvPr descr="encoder-decoder.png" id="114" name="Google Shape;114;p2"/>
          <p:cNvPicPr preferRelativeResize="0"/>
          <p:nvPr/>
        </p:nvPicPr>
        <p:blipFill rotWithShape="1">
          <a:blip r:embed="rId3">
            <a:alphaModFix/>
          </a:blip>
          <a:srcRect b="0" l="0" r="0" t="0"/>
          <a:stretch/>
        </p:blipFill>
        <p:spPr>
          <a:xfrm>
            <a:off x="685800" y="4572000"/>
            <a:ext cx="7531100" cy="838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Huffman Encoding (Example)</a:t>
            </a:r>
            <a:endParaRPr/>
          </a:p>
        </p:txBody>
      </p:sp>
      <p:sp>
        <p:nvSpPr>
          <p:cNvPr id="338" name="Google Shape;338;p21"/>
          <p:cNvSpPr/>
          <p:nvPr/>
        </p:nvSpPr>
        <p:spPr>
          <a:xfrm>
            <a:off x="1066800" y="55626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9" name="Google Shape;339;p21"/>
          <p:cNvSpPr/>
          <p:nvPr/>
        </p:nvSpPr>
        <p:spPr>
          <a:xfrm>
            <a:off x="2667000" y="55626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0" name="Google Shape;340;p21"/>
          <p:cNvSpPr/>
          <p:nvPr/>
        </p:nvSpPr>
        <p:spPr>
          <a:xfrm>
            <a:off x="5257800" y="56388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1" name="Google Shape;341;p21"/>
          <p:cNvSpPr/>
          <p:nvPr/>
        </p:nvSpPr>
        <p:spPr>
          <a:xfrm>
            <a:off x="6858000" y="56388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2" name="Google Shape;342;p21"/>
          <p:cNvSpPr/>
          <p:nvPr/>
        </p:nvSpPr>
        <p:spPr>
          <a:xfrm>
            <a:off x="7391400" y="30480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3" name="Google Shape;343;p21"/>
          <p:cNvSpPr txBox="1"/>
          <p:nvPr/>
        </p:nvSpPr>
        <p:spPr>
          <a:xfrm>
            <a:off x="1050925" y="5599112"/>
            <a:ext cx="13589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P(C) = 0.09</a:t>
            </a:r>
            <a:endParaRPr/>
          </a:p>
        </p:txBody>
      </p:sp>
      <p:sp>
        <p:nvSpPr>
          <p:cNvPr id="344" name="Google Shape;344;p21"/>
          <p:cNvSpPr txBox="1"/>
          <p:nvPr/>
        </p:nvSpPr>
        <p:spPr>
          <a:xfrm>
            <a:off x="2727325" y="5599112"/>
            <a:ext cx="1346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P(E) = 0.11</a:t>
            </a:r>
            <a:endParaRPr/>
          </a:p>
        </p:txBody>
      </p:sp>
      <p:sp>
        <p:nvSpPr>
          <p:cNvPr id="345" name="Google Shape;345;p21"/>
          <p:cNvSpPr txBox="1"/>
          <p:nvPr/>
        </p:nvSpPr>
        <p:spPr>
          <a:xfrm>
            <a:off x="5334000" y="5638800"/>
            <a:ext cx="13589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P(D) = 0.13</a:t>
            </a:r>
            <a:endParaRPr/>
          </a:p>
        </p:txBody>
      </p:sp>
      <p:sp>
        <p:nvSpPr>
          <p:cNvPr id="346" name="Google Shape;346;p21"/>
          <p:cNvSpPr txBox="1"/>
          <p:nvPr/>
        </p:nvSpPr>
        <p:spPr>
          <a:xfrm>
            <a:off x="7070725" y="5675312"/>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P(A)=0.16</a:t>
            </a:r>
            <a:endParaRPr/>
          </a:p>
        </p:txBody>
      </p:sp>
      <p:sp>
        <p:nvSpPr>
          <p:cNvPr id="347" name="Google Shape;347;p21"/>
          <p:cNvSpPr txBox="1"/>
          <p:nvPr/>
        </p:nvSpPr>
        <p:spPr>
          <a:xfrm>
            <a:off x="7527925" y="3084512"/>
            <a:ext cx="1346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P(B) = 0.51</a:t>
            </a:r>
            <a:endParaRPr/>
          </a:p>
        </p:txBody>
      </p:sp>
      <p:sp>
        <p:nvSpPr>
          <p:cNvPr id="348" name="Google Shape;348;p21"/>
          <p:cNvSpPr txBox="1"/>
          <p:nvPr/>
        </p:nvSpPr>
        <p:spPr>
          <a:xfrm>
            <a:off x="1203325" y="1712912"/>
            <a:ext cx="556577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66"/>
              </a:buClr>
              <a:buSzPts val="1800"/>
              <a:buFont typeface="Calibri"/>
              <a:buNone/>
            </a:pPr>
            <a:r>
              <a:rPr b="1" i="0" lang="en-US" sz="1800" u="none">
                <a:solidFill>
                  <a:srgbClr val="FF0066"/>
                </a:solidFill>
                <a:latin typeface="Calibri"/>
                <a:ea typeface="Calibri"/>
                <a:cs typeface="Calibri"/>
                <a:sym typeface="Calibri"/>
              </a:rPr>
              <a:t>Step 1 : Sort all Symbols  according to their probabilities </a:t>
            </a:r>
            <a:endParaRPr/>
          </a:p>
          <a:p>
            <a:pPr indent="0" lvl="0" marL="0" marR="0" rtl="0" algn="l">
              <a:lnSpc>
                <a:spcPct val="100000"/>
              </a:lnSpc>
              <a:spcBef>
                <a:spcPts val="0"/>
              </a:spcBef>
              <a:spcAft>
                <a:spcPts val="0"/>
              </a:spcAft>
              <a:buClr>
                <a:srgbClr val="FF0066"/>
              </a:buClr>
              <a:buSzPts val="1800"/>
              <a:buFont typeface="Calibri"/>
              <a:buNone/>
            </a:pPr>
            <a:r>
              <a:rPr b="1" i="0" lang="en-US" sz="1800" u="none">
                <a:solidFill>
                  <a:srgbClr val="FF0066"/>
                </a:solidFill>
                <a:latin typeface="Calibri"/>
                <a:ea typeface="Calibri"/>
                <a:cs typeface="Calibri"/>
                <a:sym typeface="Calibri"/>
              </a:rPr>
              <a:t>(left to right) from Smallest to largest  </a:t>
            </a:r>
            <a:endParaRPr/>
          </a:p>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       these are the  leaves of the Huffman tree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2"/>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Huffman Encoding (Example)</a:t>
            </a:r>
            <a:endParaRPr/>
          </a:p>
        </p:txBody>
      </p:sp>
      <p:sp>
        <p:nvSpPr>
          <p:cNvPr id="355" name="Google Shape;355;p22"/>
          <p:cNvSpPr/>
          <p:nvPr/>
        </p:nvSpPr>
        <p:spPr>
          <a:xfrm>
            <a:off x="1066800" y="55626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6" name="Google Shape;356;p22"/>
          <p:cNvSpPr/>
          <p:nvPr/>
        </p:nvSpPr>
        <p:spPr>
          <a:xfrm>
            <a:off x="2667000" y="55626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7" name="Google Shape;357;p22"/>
          <p:cNvSpPr/>
          <p:nvPr/>
        </p:nvSpPr>
        <p:spPr>
          <a:xfrm>
            <a:off x="5257800" y="56388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8" name="Google Shape;358;p22"/>
          <p:cNvSpPr/>
          <p:nvPr/>
        </p:nvSpPr>
        <p:spPr>
          <a:xfrm>
            <a:off x="6858000" y="56388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9" name="Google Shape;359;p22"/>
          <p:cNvSpPr/>
          <p:nvPr/>
        </p:nvSpPr>
        <p:spPr>
          <a:xfrm>
            <a:off x="7391400" y="30480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0" name="Google Shape;360;p22"/>
          <p:cNvSpPr txBox="1"/>
          <p:nvPr/>
        </p:nvSpPr>
        <p:spPr>
          <a:xfrm>
            <a:off x="1050925" y="5599112"/>
            <a:ext cx="13589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P(C) = 0.09</a:t>
            </a:r>
            <a:endParaRPr/>
          </a:p>
        </p:txBody>
      </p:sp>
      <p:sp>
        <p:nvSpPr>
          <p:cNvPr id="361" name="Google Shape;361;p22"/>
          <p:cNvSpPr txBox="1"/>
          <p:nvPr/>
        </p:nvSpPr>
        <p:spPr>
          <a:xfrm>
            <a:off x="2727325" y="5599112"/>
            <a:ext cx="1346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P(E) = 0.11</a:t>
            </a:r>
            <a:endParaRPr/>
          </a:p>
        </p:txBody>
      </p:sp>
      <p:sp>
        <p:nvSpPr>
          <p:cNvPr id="362" name="Google Shape;362;p22"/>
          <p:cNvSpPr txBox="1"/>
          <p:nvPr/>
        </p:nvSpPr>
        <p:spPr>
          <a:xfrm>
            <a:off x="5334000" y="5638800"/>
            <a:ext cx="13589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P(D) = 0.13</a:t>
            </a:r>
            <a:endParaRPr/>
          </a:p>
        </p:txBody>
      </p:sp>
      <p:sp>
        <p:nvSpPr>
          <p:cNvPr id="363" name="Google Shape;363;p22"/>
          <p:cNvSpPr txBox="1"/>
          <p:nvPr/>
        </p:nvSpPr>
        <p:spPr>
          <a:xfrm>
            <a:off x="7070725" y="5675312"/>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P(A)=0.16</a:t>
            </a:r>
            <a:endParaRPr/>
          </a:p>
        </p:txBody>
      </p:sp>
      <p:sp>
        <p:nvSpPr>
          <p:cNvPr id="364" name="Google Shape;364;p22"/>
          <p:cNvSpPr txBox="1"/>
          <p:nvPr/>
        </p:nvSpPr>
        <p:spPr>
          <a:xfrm>
            <a:off x="7527925" y="3084512"/>
            <a:ext cx="1346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P(B) = 0.51</a:t>
            </a:r>
            <a:endParaRPr/>
          </a:p>
        </p:txBody>
      </p:sp>
      <p:sp>
        <p:nvSpPr>
          <p:cNvPr id="365" name="Google Shape;365;p22"/>
          <p:cNvSpPr txBox="1"/>
          <p:nvPr/>
        </p:nvSpPr>
        <p:spPr>
          <a:xfrm>
            <a:off x="1203325" y="171291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6" name="Google Shape;366;p22"/>
          <p:cNvSpPr/>
          <p:nvPr/>
        </p:nvSpPr>
        <p:spPr>
          <a:xfrm>
            <a:off x="1752600" y="4419600"/>
            <a:ext cx="21336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7" name="Google Shape;367;p22"/>
          <p:cNvSpPr/>
          <p:nvPr/>
        </p:nvSpPr>
        <p:spPr>
          <a:xfrm>
            <a:off x="5334000" y="1676400"/>
            <a:ext cx="21336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8" name="Google Shape;368;p22"/>
          <p:cNvSpPr/>
          <p:nvPr/>
        </p:nvSpPr>
        <p:spPr>
          <a:xfrm>
            <a:off x="3505200" y="3124200"/>
            <a:ext cx="21336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9" name="Google Shape;369;p22"/>
          <p:cNvSpPr/>
          <p:nvPr/>
        </p:nvSpPr>
        <p:spPr>
          <a:xfrm>
            <a:off x="5715000" y="4495800"/>
            <a:ext cx="21336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0" name="Google Shape;370;p22"/>
          <p:cNvSpPr txBox="1"/>
          <p:nvPr/>
        </p:nvSpPr>
        <p:spPr>
          <a:xfrm>
            <a:off x="1889125" y="4456112"/>
            <a:ext cx="1511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P(CE) = 0.20</a:t>
            </a:r>
            <a:endParaRPr/>
          </a:p>
        </p:txBody>
      </p:sp>
      <p:sp>
        <p:nvSpPr>
          <p:cNvPr id="371" name="Google Shape;371;p22"/>
          <p:cNvSpPr txBox="1"/>
          <p:nvPr/>
        </p:nvSpPr>
        <p:spPr>
          <a:xfrm>
            <a:off x="5943600" y="4572000"/>
            <a:ext cx="1511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P(DA) = 0.29</a:t>
            </a:r>
            <a:endParaRPr/>
          </a:p>
        </p:txBody>
      </p:sp>
      <p:sp>
        <p:nvSpPr>
          <p:cNvPr id="372" name="Google Shape;372;p22"/>
          <p:cNvSpPr txBox="1"/>
          <p:nvPr/>
        </p:nvSpPr>
        <p:spPr>
          <a:xfrm>
            <a:off x="3641725" y="3160712"/>
            <a:ext cx="1828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P(CEDA) = 0.49</a:t>
            </a:r>
            <a:endParaRPr/>
          </a:p>
        </p:txBody>
      </p:sp>
      <p:sp>
        <p:nvSpPr>
          <p:cNvPr id="373" name="Google Shape;373;p22"/>
          <p:cNvSpPr txBox="1"/>
          <p:nvPr/>
        </p:nvSpPr>
        <p:spPr>
          <a:xfrm>
            <a:off x="5562600" y="1676400"/>
            <a:ext cx="1663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P(CEDAB) = 1</a:t>
            </a:r>
            <a:endParaRPr/>
          </a:p>
        </p:txBody>
      </p:sp>
      <p:cxnSp>
        <p:nvCxnSpPr>
          <p:cNvPr id="374" name="Google Shape;374;p22"/>
          <p:cNvCxnSpPr/>
          <p:nvPr/>
        </p:nvCxnSpPr>
        <p:spPr>
          <a:xfrm flipH="1" rot="10800000">
            <a:off x="1752600" y="4876800"/>
            <a:ext cx="9906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75" name="Google Shape;375;p22"/>
          <p:cNvCxnSpPr/>
          <p:nvPr/>
        </p:nvCxnSpPr>
        <p:spPr>
          <a:xfrm>
            <a:off x="2743200" y="4876800"/>
            <a:ext cx="6858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76" name="Google Shape;376;p22"/>
          <p:cNvCxnSpPr/>
          <p:nvPr/>
        </p:nvCxnSpPr>
        <p:spPr>
          <a:xfrm flipH="1" rot="10800000">
            <a:off x="5867400" y="4953000"/>
            <a:ext cx="838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77" name="Google Shape;377;p22"/>
          <p:cNvCxnSpPr/>
          <p:nvPr/>
        </p:nvCxnSpPr>
        <p:spPr>
          <a:xfrm>
            <a:off x="6705600" y="4953000"/>
            <a:ext cx="9144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78" name="Google Shape;378;p22"/>
          <p:cNvCxnSpPr/>
          <p:nvPr/>
        </p:nvCxnSpPr>
        <p:spPr>
          <a:xfrm flipH="1" rot="10800000">
            <a:off x="2819400" y="3581400"/>
            <a:ext cx="16002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379" name="Google Shape;379;p22"/>
          <p:cNvCxnSpPr/>
          <p:nvPr/>
        </p:nvCxnSpPr>
        <p:spPr>
          <a:xfrm>
            <a:off x="4419600" y="3581400"/>
            <a:ext cx="2286000" cy="914400"/>
          </a:xfrm>
          <a:prstGeom prst="straightConnector1">
            <a:avLst/>
          </a:prstGeom>
          <a:noFill/>
          <a:ln cap="flat" cmpd="sng" w="9525">
            <a:solidFill>
              <a:schemeClr val="dk1"/>
            </a:solidFill>
            <a:prstDash val="solid"/>
            <a:miter lim="800000"/>
            <a:headEnd len="med" w="med" type="none"/>
            <a:tailEnd len="med" w="med" type="none"/>
          </a:ln>
        </p:spPr>
      </p:cxnSp>
      <p:cxnSp>
        <p:nvCxnSpPr>
          <p:cNvPr id="380" name="Google Shape;380;p22"/>
          <p:cNvCxnSpPr/>
          <p:nvPr/>
        </p:nvCxnSpPr>
        <p:spPr>
          <a:xfrm flipH="1" rot="10800000">
            <a:off x="4495800" y="2133600"/>
            <a:ext cx="1905000" cy="990600"/>
          </a:xfrm>
          <a:prstGeom prst="straightConnector1">
            <a:avLst/>
          </a:prstGeom>
          <a:noFill/>
          <a:ln cap="flat" cmpd="sng" w="9525">
            <a:solidFill>
              <a:schemeClr val="dk1"/>
            </a:solidFill>
            <a:prstDash val="solid"/>
            <a:miter lim="800000"/>
            <a:headEnd len="med" w="med" type="none"/>
            <a:tailEnd len="med" w="med" type="none"/>
          </a:ln>
        </p:spPr>
      </p:cxnSp>
      <p:cxnSp>
        <p:nvCxnSpPr>
          <p:cNvPr id="381" name="Google Shape;381;p22"/>
          <p:cNvCxnSpPr/>
          <p:nvPr/>
        </p:nvCxnSpPr>
        <p:spPr>
          <a:xfrm>
            <a:off x="6400800" y="2133600"/>
            <a:ext cx="1752600" cy="914400"/>
          </a:xfrm>
          <a:prstGeom prst="straightConnector1">
            <a:avLst/>
          </a:prstGeom>
          <a:noFill/>
          <a:ln cap="flat" cmpd="sng" w="9525">
            <a:solidFill>
              <a:schemeClr val="dk1"/>
            </a:solidFill>
            <a:prstDash val="solid"/>
            <a:miter lim="800000"/>
            <a:headEnd len="med" w="med" type="none"/>
            <a:tailEnd len="med" w="med" type="none"/>
          </a:ln>
        </p:spPr>
      </p:cxnSp>
      <p:sp>
        <p:nvSpPr>
          <p:cNvPr id="382" name="Google Shape;382;p22"/>
          <p:cNvSpPr txBox="1"/>
          <p:nvPr/>
        </p:nvSpPr>
        <p:spPr>
          <a:xfrm>
            <a:off x="762000" y="1447800"/>
            <a:ext cx="4260850" cy="1619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66"/>
              </a:buClr>
              <a:buSzPts val="1800"/>
              <a:buFont typeface="Calibri"/>
              <a:buNone/>
            </a:pPr>
            <a:r>
              <a:rPr b="1" i="0" lang="en-US" sz="1800" u="none">
                <a:solidFill>
                  <a:srgbClr val="FF0066"/>
                </a:solidFill>
                <a:latin typeface="Calibri"/>
                <a:ea typeface="Calibri"/>
                <a:cs typeface="Calibri"/>
                <a:sym typeface="Calibri"/>
              </a:rPr>
              <a:t>Step 2: Build a binary tree from left to</a:t>
            </a:r>
            <a:endParaRPr/>
          </a:p>
          <a:p>
            <a:pPr indent="0" lvl="0" marL="0" marR="0" rtl="0" algn="l">
              <a:lnSpc>
                <a:spcPct val="100000"/>
              </a:lnSpc>
              <a:spcBef>
                <a:spcPts val="0"/>
              </a:spcBef>
              <a:spcAft>
                <a:spcPts val="0"/>
              </a:spcAft>
              <a:buClr>
                <a:srgbClr val="FF0066"/>
              </a:buClr>
              <a:buSzPts val="1800"/>
              <a:buFont typeface="Calibri"/>
              <a:buNone/>
            </a:pPr>
            <a:r>
              <a:rPr b="1" i="0" lang="en-US" sz="1800" u="none">
                <a:solidFill>
                  <a:srgbClr val="FF0066"/>
                </a:solidFill>
                <a:latin typeface="Calibri"/>
                <a:ea typeface="Calibri"/>
                <a:cs typeface="Calibri"/>
                <a:sym typeface="Calibri"/>
              </a:rPr>
              <a:t>Right </a:t>
            </a:r>
            <a:endParaRPr/>
          </a:p>
          <a:p>
            <a:pPr indent="0" lvl="0" marL="0" marR="0" rtl="0" algn="l">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Policy: always connect two smaller nodes </a:t>
            </a:r>
            <a:endParaRPr/>
          </a:p>
          <a:p>
            <a:pPr indent="0" lvl="0" marL="0" marR="0" rtl="0" algn="l">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together (e.g., P(CE) and P(DA) had both </a:t>
            </a:r>
            <a:endParaRPr/>
          </a:p>
          <a:p>
            <a:pPr indent="0" lvl="0" marL="0" marR="0" rtl="0" algn="l">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Probabilities that were smaller than P(B),</a:t>
            </a:r>
            <a:endParaRPr/>
          </a:p>
          <a:p>
            <a:pPr indent="0" lvl="0" marL="0" marR="0" rtl="0" algn="l">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Hence those two did connect first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3"/>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Huffman Encoding (Example)</a:t>
            </a:r>
            <a:endParaRPr/>
          </a:p>
        </p:txBody>
      </p:sp>
      <p:sp>
        <p:nvSpPr>
          <p:cNvPr id="389" name="Google Shape;389;p23"/>
          <p:cNvSpPr/>
          <p:nvPr/>
        </p:nvSpPr>
        <p:spPr>
          <a:xfrm>
            <a:off x="1066800" y="55626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0" name="Google Shape;390;p23"/>
          <p:cNvSpPr/>
          <p:nvPr/>
        </p:nvSpPr>
        <p:spPr>
          <a:xfrm>
            <a:off x="2667000" y="55626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1" name="Google Shape;391;p23"/>
          <p:cNvSpPr/>
          <p:nvPr/>
        </p:nvSpPr>
        <p:spPr>
          <a:xfrm>
            <a:off x="5257800" y="56388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2" name="Google Shape;392;p23"/>
          <p:cNvSpPr/>
          <p:nvPr/>
        </p:nvSpPr>
        <p:spPr>
          <a:xfrm>
            <a:off x="6858000" y="56388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3" name="Google Shape;393;p23"/>
          <p:cNvSpPr/>
          <p:nvPr/>
        </p:nvSpPr>
        <p:spPr>
          <a:xfrm>
            <a:off x="7391400" y="30480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4" name="Google Shape;394;p23"/>
          <p:cNvSpPr txBox="1"/>
          <p:nvPr/>
        </p:nvSpPr>
        <p:spPr>
          <a:xfrm>
            <a:off x="1050925" y="5599112"/>
            <a:ext cx="13589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P(C) = 0.09</a:t>
            </a:r>
            <a:endParaRPr/>
          </a:p>
        </p:txBody>
      </p:sp>
      <p:sp>
        <p:nvSpPr>
          <p:cNvPr id="395" name="Google Shape;395;p23"/>
          <p:cNvSpPr txBox="1"/>
          <p:nvPr/>
        </p:nvSpPr>
        <p:spPr>
          <a:xfrm>
            <a:off x="2727325" y="5599112"/>
            <a:ext cx="1346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P(E) = 0.11</a:t>
            </a:r>
            <a:endParaRPr/>
          </a:p>
        </p:txBody>
      </p:sp>
      <p:sp>
        <p:nvSpPr>
          <p:cNvPr id="396" name="Google Shape;396;p23"/>
          <p:cNvSpPr txBox="1"/>
          <p:nvPr/>
        </p:nvSpPr>
        <p:spPr>
          <a:xfrm>
            <a:off x="5334000" y="5638800"/>
            <a:ext cx="13589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P(D) = 0.13</a:t>
            </a:r>
            <a:endParaRPr/>
          </a:p>
        </p:txBody>
      </p:sp>
      <p:sp>
        <p:nvSpPr>
          <p:cNvPr id="397" name="Google Shape;397;p23"/>
          <p:cNvSpPr txBox="1"/>
          <p:nvPr/>
        </p:nvSpPr>
        <p:spPr>
          <a:xfrm>
            <a:off x="7070725" y="5675312"/>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P(A)=0.16</a:t>
            </a:r>
            <a:endParaRPr/>
          </a:p>
        </p:txBody>
      </p:sp>
      <p:sp>
        <p:nvSpPr>
          <p:cNvPr id="398" name="Google Shape;398;p23"/>
          <p:cNvSpPr txBox="1"/>
          <p:nvPr/>
        </p:nvSpPr>
        <p:spPr>
          <a:xfrm>
            <a:off x="7527925" y="3084512"/>
            <a:ext cx="1346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P(B) = 0.51</a:t>
            </a:r>
            <a:endParaRPr/>
          </a:p>
        </p:txBody>
      </p:sp>
      <p:sp>
        <p:nvSpPr>
          <p:cNvPr id="399" name="Google Shape;399;p23"/>
          <p:cNvSpPr txBox="1"/>
          <p:nvPr/>
        </p:nvSpPr>
        <p:spPr>
          <a:xfrm>
            <a:off x="1203325" y="171291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0" name="Google Shape;400;p23"/>
          <p:cNvSpPr/>
          <p:nvPr/>
        </p:nvSpPr>
        <p:spPr>
          <a:xfrm>
            <a:off x="1752600" y="4419600"/>
            <a:ext cx="21336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1" name="Google Shape;401;p23"/>
          <p:cNvSpPr/>
          <p:nvPr/>
        </p:nvSpPr>
        <p:spPr>
          <a:xfrm>
            <a:off x="5334000" y="1676400"/>
            <a:ext cx="21336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2" name="Google Shape;402;p23"/>
          <p:cNvSpPr/>
          <p:nvPr/>
        </p:nvSpPr>
        <p:spPr>
          <a:xfrm>
            <a:off x="3505200" y="3124200"/>
            <a:ext cx="21336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3" name="Google Shape;403;p23"/>
          <p:cNvSpPr/>
          <p:nvPr/>
        </p:nvSpPr>
        <p:spPr>
          <a:xfrm>
            <a:off x="5715000" y="4495800"/>
            <a:ext cx="21336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4" name="Google Shape;404;p23"/>
          <p:cNvSpPr txBox="1"/>
          <p:nvPr/>
        </p:nvSpPr>
        <p:spPr>
          <a:xfrm>
            <a:off x="1889125" y="4456112"/>
            <a:ext cx="1511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P(CE) = 0.20</a:t>
            </a:r>
            <a:endParaRPr/>
          </a:p>
        </p:txBody>
      </p:sp>
      <p:sp>
        <p:nvSpPr>
          <p:cNvPr id="405" name="Google Shape;405;p23"/>
          <p:cNvSpPr txBox="1"/>
          <p:nvPr/>
        </p:nvSpPr>
        <p:spPr>
          <a:xfrm>
            <a:off x="5943600" y="4572000"/>
            <a:ext cx="1511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P(DA) = 0.29</a:t>
            </a:r>
            <a:endParaRPr/>
          </a:p>
        </p:txBody>
      </p:sp>
      <p:sp>
        <p:nvSpPr>
          <p:cNvPr id="406" name="Google Shape;406;p23"/>
          <p:cNvSpPr txBox="1"/>
          <p:nvPr/>
        </p:nvSpPr>
        <p:spPr>
          <a:xfrm>
            <a:off x="3641725" y="3160712"/>
            <a:ext cx="1828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P(CEDA) = 0.49</a:t>
            </a:r>
            <a:endParaRPr/>
          </a:p>
        </p:txBody>
      </p:sp>
      <p:sp>
        <p:nvSpPr>
          <p:cNvPr id="407" name="Google Shape;407;p23"/>
          <p:cNvSpPr txBox="1"/>
          <p:nvPr/>
        </p:nvSpPr>
        <p:spPr>
          <a:xfrm>
            <a:off x="5562600" y="1676400"/>
            <a:ext cx="1663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P(CEDAB) = 1</a:t>
            </a:r>
            <a:endParaRPr/>
          </a:p>
        </p:txBody>
      </p:sp>
      <p:cxnSp>
        <p:nvCxnSpPr>
          <p:cNvPr id="408" name="Google Shape;408;p23"/>
          <p:cNvCxnSpPr/>
          <p:nvPr/>
        </p:nvCxnSpPr>
        <p:spPr>
          <a:xfrm flipH="1" rot="10800000">
            <a:off x="1752600" y="4876800"/>
            <a:ext cx="9906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09" name="Google Shape;409;p23"/>
          <p:cNvCxnSpPr/>
          <p:nvPr/>
        </p:nvCxnSpPr>
        <p:spPr>
          <a:xfrm>
            <a:off x="2743200" y="4876800"/>
            <a:ext cx="6858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10" name="Google Shape;410;p23"/>
          <p:cNvCxnSpPr/>
          <p:nvPr/>
        </p:nvCxnSpPr>
        <p:spPr>
          <a:xfrm flipH="1" rot="10800000">
            <a:off x="5867400" y="4953000"/>
            <a:ext cx="838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11" name="Google Shape;411;p23"/>
          <p:cNvCxnSpPr/>
          <p:nvPr/>
        </p:nvCxnSpPr>
        <p:spPr>
          <a:xfrm>
            <a:off x="6705600" y="4953000"/>
            <a:ext cx="9144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12" name="Google Shape;412;p23"/>
          <p:cNvCxnSpPr/>
          <p:nvPr/>
        </p:nvCxnSpPr>
        <p:spPr>
          <a:xfrm flipH="1" rot="10800000">
            <a:off x="2819400" y="3581400"/>
            <a:ext cx="16002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413" name="Google Shape;413;p23"/>
          <p:cNvCxnSpPr/>
          <p:nvPr/>
        </p:nvCxnSpPr>
        <p:spPr>
          <a:xfrm>
            <a:off x="4419600" y="3581400"/>
            <a:ext cx="2286000" cy="914400"/>
          </a:xfrm>
          <a:prstGeom prst="straightConnector1">
            <a:avLst/>
          </a:prstGeom>
          <a:noFill/>
          <a:ln cap="flat" cmpd="sng" w="9525">
            <a:solidFill>
              <a:schemeClr val="dk1"/>
            </a:solidFill>
            <a:prstDash val="solid"/>
            <a:miter lim="800000"/>
            <a:headEnd len="med" w="med" type="none"/>
            <a:tailEnd len="med" w="med" type="none"/>
          </a:ln>
        </p:spPr>
      </p:cxnSp>
      <p:cxnSp>
        <p:nvCxnSpPr>
          <p:cNvPr id="414" name="Google Shape;414;p23"/>
          <p:cNvCxnSpPr/>
          <p:nvPr/>
        </p:nvCxnSpPr>
        <p:spPr>
          <a:xfrm flipH="1" rot="10800000">
            <a:off x="4495800" y="2133600"/>
            <a:ext cx="1905000" cy="990600"/>
          </a:xfrm>
          <a:prstGeom prst="straightConnector1">
            <a:avLst/>
          </a:prstGeom>
          <a:noFill/>
          <a:ln cap="flat" cmpd="sng" w="9525">
            <a:solidFill>
              <a:schemeClr val="dk1"/>
            </a:solidFill>
            <a:prstDash val="solid"/>
            <a:miter lim="800000"/>
            <a:headEnd len="med" w="med" type="none"/>
            <a:tailEnd len="med" w="med" type="none"/>
          </a:ln>
        </p:spPr>
      </p:cxnSp>
      <p:cxnSp>
        <p:nvCxnSpPr>
          <p:cNvPr id="415" name="Google Shape;415;p23"/>
          <p:cNvCxnSpPr/>
          <p:nvPr/>
        </p:nvCxnSpPr>
        <p:spPr>
          <a:xfrm>
            <a:off x="6400800" y="2133600"/>
            <a:ext cx="1752600" cy="914400"/>
          </a:xfrm>
          <a:prstGeom prst="straightConnector1">
            <a:avLst/>
          </a:prstGeom>
          <a:noFill/>
          <a:ln cap="flat" cmpd="sng" w="9525">
            <a:solidFill>
              <a:schemeClr val="dk1"/>
            </a:solidFill>
            <a:prstDash val="solid"/>
            <a:miter lim="800000"/>
            <a:headEnd len="med" w="med" type="none"/>
            <a:tailEnd len="med" w="med" type="none"/>
          </a:ln>
        </p:spPr>
      </p:cxnSp>
      <p:sp>
        <p:nvSpPr>
          <p:cNvPr id="416" name="Google Shape;416;p23"/>
          <p:cNvSpPr txBox="1"/>
          <p:nvPr/>
        </p:nvSpPr>
        <p:spPr>
          <a:xfrm>
            <a:off x="1812925" y="49133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0</a:t>
            </a:r>
            <a:endParaRPr/>
          </a:p>
        </p:txBody>
      </p:sp>
      <p:sp>
        <p:nvSpPr>
          <p:cNvPr id="417" name="Google Shape;417;p23"/>
          <p:cNvSpPr txBox="1"/>
          <p:nvPr/>
        </p:nvSpPr>
        <p:spPr>
          <a:xfrm>
            <a:off x="3184525" y="49133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1</a:t>
            </a:r>
            <a:endParaRPr/>
          </a:p>
        </p:txBody>
      </p:sp>
      <p:sp>
        <p:nvSpPr>
          <p:cNvPr id="418" name="Google Shape;418;p23"/>
          <p:cNvSpPr txBox="1"/>
          <p:nvPr/>
        </p:nvSpPr>
        <p:spPr>
          <a:xfrm>
            <a:off x="2955925" y="37703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0</a:t>
            </a:r>
            <a:endParaRPr/>
          </a:p>
        </p:txBody>
      </p:sp>
      <p:sp>
        <p:nvSpPr>
          <p:cNvPr id="419" name="Google Shape;419;p23"/>
          <p:cNvSpPr txBox="1"/>
          <p:nvPr/>
        </p:nvSpPr>
        <p:spPr>
          <a:xfrm>
            <a:off x="5546725" y="36941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1</a:t>
            </a:r>
            <a:endParaRPr/>
          </a:p>
        </p:txBody>
      </p:sp>
      <p:sp>
        <p:nvSpPr>
          <p:cNvPr id="420" name="Google Shape;420;p23"/>
          <p:cNvSpPr txBox="1"/>
          <p:nvPr/>
        </p:nvSpPr>
        <p:spPr>
          <a:xfrm>
            <a:off x="5105400" y="22860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0</a:t>
            </a:r>
            <a:endParaRPr/>
          </a:p>
        </p:txBody>
      </p:sp>
      <p:sp>
        <p:nvSpPr>
          <p:cNvPr id="421" name="Google Shape;421;p23"/>
          <p:cNvSpPr txBox="1"/>
          <p:nvPr/>
        </p:nvSpPr>
        <p:spPr>
          <a:xfrm>
            <a:off x="7451725" y="22463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1</a:t>
            </a:r>
            <a:endParaRPr/>
          </a:p>
        </p:txBody>
      </p:sp>
      <p:sp>
        <p:nvSpPr>
          <p:cNvPr id="422" name="Google Shape;422;p23"/>
          <p:cNvSpPr txBox="1"/>
          <p:nvPr/>
        </p:nvSpPr>
        <p:spPr>
          <a:xfrm>
            <a:off x="898525" y="1560512"/>
            <a:ext cx="418465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66"/>
              </a:buClr>
              <a:buSzPts val="1800"/>
              <a:buFont typeface="Calibri"/>
              <a:buNone/>
            </a:pPr>
            <a:r>
              <a:rPr b="1" i="0" lang="en-US" sz="1800" u="none">
                <a:solidFill>
                  <a:srgbClr val="FF0066"/>
                </a:solidFill>
                <a:latin typeface="Calibri"/>
                <a:ea typeface="Calibri"/>
                <a:cs typeface="Calibri"/>
                <a:sym typeface="Calibri"/>
              </a:rPr>
              <a:t>Step 3: label left branches of the tree</a:t>
            </a:r>
            <a:endParaRPr/>
          </a:p>
          <a:p>
            <a:pPr indent="0" lvl="0" marL="0" marR="0" rtl="0" algn="l">
              <a:lnSpc>
                <a:spcPct val="100000"/>
              </a:lnSpc>
              <a:spcBef>
                <a:spcPts val="0"/>
              </a:spcBef>
              <a:spcAft>
                <a:spcPts val="0"/>
              </a:spcAft>
              <a:buClr>
                <a:srgbClr val="FF0066"/>
              </a:buClr>
              <a:buSzPts val="1800"/>
              <a:buFont typeface="Calibri"/>
              <a:buNone/>
            </a:pPr>
            <a:r>
              <a:rPr b="1" i="0" lang="en-US" sz="1800" u="none">
                <a:solidFill>
                  <a:srgbClr val="FF0066"/>
                </a:solidFill>
                <a:latin typeface="Calibri"/>
                <a:ea typeface="Calibri"/>
                <a:cs typeface="Calibri"/>
                <a:sym typeface="Calibri"/>
              </a:rPr>
              <a:t>With 0 and right branches of the tree</a:t>
            </a:r>
            <a:endParaRPr/>
          </a:p>
          <a:p>
            <a:pPr indent="0" lvl="0" marL="0" marR="0" rtl="0" algn="l">
              <a:lnSpc>
                <a:spcPct val="100000"/>
              </a:lnSpc>
              <a:spcBef>
                <a:spcPts val="0"/>
              </a:spcBef>
              <a:spcAft>
                <a:spcPts val="0"/>
              </a:spcAft>
              <a:buClr>
                <a:srgbClr val="FF0066"/>
              </a:buClr>
              <a:buSzPts val="1800"/>
              <a:buFont typeface="Calibri"/>
              <a:buNone/>
            </a:pPr>
            <a:r>
              <a:rPr b="1" i="0" lang="en-US" sz="1800" u="none">
                <a:solidFill>
                  <a:srgbClr val="FF0066"/>
                </a:solidFill>
                <a:latin typeface="Calibri"/>
                <a:ea typeface="Calibri"/>
                <a:cs typeface="Calibri"/>
                <a:sym typeface="Calibri"/>
              </a:rPr>
              <a:t>With 1</a:t>
            </a:r>
            <a:endParaRPr/>
          </a:p>
        </p:txBody>
      </p:sp>
      <p:sp>
        <p:nvSpPr>
          <p:cNvPr id="423" name="Google Shape;423;p23"/>
          <p:cNvSpPr txBox="1"/>
          <p:nvPr/>
        </p:nvSpPr>
        <p:spPr>
          <a:xfrm>
            <a:off x="5775325" y="51419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0</a:t>
            </a:r>
            <a:endParaRPr/>
          </a:p>
        </p:txBody>
      </p:sp>
      <p:sp>
        <p:nvSpPr>
          <p:cNvPr id="424" name="Google Shape;424;p23"/>
          <p:cNvSpPr txBox="1"/>
          <p:nvPr/>
        </p:nvSpPr>
        <p:spPr>
          <a:xfrm>
            <a:off x="7527925" y="50657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4"/>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Huffman Encoding (Example)</a:t>
            </a:r>
            <a:endParaRPr/>
          </a:p>
        </p:txBody>
      </p:sp>
      <p:sp>
        <p:nvSpPr>
          <p:cNvPr id="431" name="Google Shape;431;p24"/>
          <p:cNvSpPr/>
          <p:nvPr/>
        </p:nvSpPr>
        <p:spPr>
          <a:xfrm>
            <a:off x="1066800" y="55626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2" name="Google Shape;432;p24"/>
          <p:cNvSpPr/>
          <p:nvPr/>
        </p:nvSpPr>
        <p:spPr>
          <a:xfrm>
            <a:off x="2667000" y="55626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3" name="Google Shape;433;p24"/>
          <p:cNvSpPr/>
          <p:nvPr/>
        </p:nvSpPr>
        <p:spPr>
          <a:xfrm>
            <a:off x="5257800" y="56388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4" name="Google Shape;434;p24"/>
          <p:cNvSpPr/>
          <p:nvPr/>
        </p:nvSpPr>
        <p:spPr>
          <a:xfrm>
            <a:off x="6858000" y="56388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5" name="Google Shape;435;p24"/>
          <p:cNvSpPr/>
          <p:nvPr/>
        </p:nvSpPr>
        <p:spPr>
          <a:xfrm>
            <a:off x="7391400" y="3048000"/>
            <a:ext cx="14478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6" name="Google Shape;436;p24"/>
          <p:cNvSpPr txBox="1"/>
          <p:nvPr/>
        </p:nvSpPr>
        <p:spPr>
          <a:xfrm>
            <a:off x="1050925" y="5599112"/>
            <a:ext cx="13589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P(C) = 0.09</a:t>
            </a:r>
            <a:endParaRPr/>
          </a:p>
        </p:txBody>
      </p:sp>
      <p:sp>
        <p:nvSpPr>
          <p:cNvPr id="437" name="Google Shape;437;p24"/>
          <p:cNvSpPr txBox="1"/>
          <p:nvPr/>
        </p:nvSpPr>
        <p:spPr>
          <a:xfrm>
            <a:off x="2727325" y="5599112"/>
            <a:ext cx="1346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P(E) = 0.11</a:t>
            </a:r>
            <a:endParaRPr/>
          </a:p>
        </p:txBody>
      </p:sp>
      <p:sp>
        <p:nvSpPr>
          <p:cNvPr id="438" name="Google Shape;438;p24"/>
          <p:cNvSpPr txBox="1"/>
          <p:nvPr/>
        </p:nvSpPr>
        <p:spPr>
          <a:xfrm>
            <a:off x="5334000" y="5638800"/>
            <a:ext cx="13589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P(D) = 0.13</a:t>
            </a:r>
            <a:endParaRPr/>
          </a:p>
        </p:txBody>
      </p:sp>
      <p:sp>
        <p:nvSpPr>
          <p:cNvPr id="439" name="Google Shape;439;p24"/>
          <p:cNvSpPr txBox="1"/>
          <p:nvPr/>
        </p:nvSpPr>
        <p:spPr>
          <a:xfrm>
            <a:off x="7070725" y="5675312"/>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P(A)=0.16</a:t>
            </a:r>
            <a:endParaRPr/>
          </a:p>
        </p:txBody>
      </p:sp>
      <p:sp>
        <p:nvSpPr>
          <p:cNvPr id="440" name="Google Shape;440;p24"/>
          <p:cNvSpPr txBox="1"/>
          <p:nvPr/>
        </p:nvSpPr>
        <p:spPr>
          <a:xfrm>
            <a:off x="7527925" y="3084512"/>
            <a:ext cx="1346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P(B) = 0.51</a:t>
            </a:r>
            <a:endParaRPr/>
          </a:p>
        </p:txBody>
      </p:sp>
      <p:sp>
        <p:nvSpPr>
          <p:cNvPr id="441" name="Google Shape;441;p24"/>
          <p:cNvSpPr txBox="1"/>
          <p:nvPr/>
        </p:nvSpPr>
        <p:spPr>
          <a:xfrm>
            <a:off x="1203325" y="171291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2" name="Google Shape;442;p24"/>
          <p:cNvSpPr/>
          <p:nvPr/>
        </p:nvSpPr>
        <p:spPr>
          <a:xfrm>
            <a:off x="1752600" y="4419600"/>
            <a:ext cx="21336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3" name="Google Shape;443;p24"/>
          <p:cNvSpPr/>
          <p:nvPr/>
        </p:nvSpPr>
        <p:spPr>
          <a:xfrm>
            <a:off x="5334000" y="1676400"/>
            <a:ext cx="21336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4" name="Google Shape;444;p24"/>
          <p:cNvSpPr/>
          <p:nvPr/>
        </p:nvSpPr>
        <p:spPr>
          <a:xfrm>
            <a:off x="3505200" y="3124200"/>
            <a:ext cx="21336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5" name="Google Shape;445;p24"/>
          <p:cNvSpPr/>
          <p:nvPr/>
        </p:nvSpPr>
        <p:spPr>
          <a:xfrm>
            <a:off x="5715000" y="4495800"/>
            <a:ext cx="2133600" cy="457200"/>
          </a:xfrm>
          <a:prstGeom prst="roundRect">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6" name="Google Shape;446;p24"/>
          <p:cNvSpPr txBox="1"/>
          <p:nvPr/>
        </p:nvSpPr>
        <p:spPr>
          <a:xfrm>
            <a:off x="1889125" y="4456112"/>
            <a:ext cx="1511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P(CE) = 0.20</a:t>
            </a:r>
            <a:endParaRPr/>
          </a:p>
        </p:txBody>
      </p:sp>
      <p:sp>
        <p:nvSpPr>
          <p:cNvPr id="447" name="Google Shape;447;p24"/>
          <p:cNvSpPr txBox="1"/>
          <p:nvPr/>
        </p:nvSpPr>
        <p:spPr>
          <a:xfrm>
            <a:off x="5943600" y="4572000"/>
            <a:ext cx="1511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P(DA) = 0.29</a:t>
            </a:r>
            <a:endParaRPr/>
          </a:p>
        </p:txBody>
      </p:sp>
      <p:sp>
        <p:nvSpPr>
          <p:cNvPr id="448" name="Google Shape;448;p24"/>
          <p:cNvSpPr txBox="1"/>
          <p:nvPr/>
        </p:nvSpPr>
        <p:spPr>
          <a:xfrm>
            <a:off x="3641725" y="3160712"/>
            <a:ext cx="1828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P(CEDA) = 0.49</a:t>
            </a:r>
            <a:endParaRPr/>
          </a:p>
        </p:txBody>
      </p:sp>
      <p:sp>
        <p:nvSpPr>
          <p:cNvPr id="449" name="Google Shape;449;p24"/>
          <p:cNvSpPr txBox="1"/>
          <p:nvPr/>
        </p:nvSpPr>
        <p:spPr>
          <a:xfrm>
            <a:off x="5562600" y="1676400"/>
            <a:ext cx="1663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P(CEDAB) = 1</a:t>
            </a:r>
            <a:endParaRPr/>
          </a:p>
        </p:txBody>
      </p:sp>
      <p:cxnSp>
        <p:nvCxnSpPr>
          <p:cNvPr id="450" name="Google Shape;450;p24"/>
          <p:cNvCxnSpPr/>
          <p:nvPr/>
        </p:nvCxnSpPr>
        <p:spPr>
          <a:xfrm flipH="1" rot="10800000">
            <a:off x="1752600" y="4876800"/>
            <a:ext cx="9906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51" name="Google Shape;451;p24"/>
          <p:cNvCxnSpPr/>
          <p:nvPr/>
        </p:nvCxnSpPr>
        <p:spPr>
          <a:xfrm>
            <a:off x="2743200" y="4876800"/>
            <a:ext cx="6858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52" name="Google Shape;452;p24"/>
          <p:cNvCxnSpPr/>
          <p:nvPr/>
        </p:nvCxnSpPr>
        <p:spPr>
          <a:xfrm flipH="1" rot="10800000">
            <a:off x="5867400" y="4953000"/>
            <a:ext cx="838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53" name="Google Shape;453;p24"/>
          <p:cNvCxnSpPr/>
          <p:nvPr/>
        </p:nvCxnSpPr>
        <p:spPr>
          <a:xfrm>
            <a:off x="6705600" y="4953000"/>
            <a:ext cx="9144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54" name="Google Shape;454;p24"/>
          <p:cNvCxnSpPr/>
          <p:nvPr/>
        </p:nvCxnSpPr>
        <p:spPr>
          <a:xfrm flipH="1" rot="10800000">
            <a:off x="2819400" y="3581400"/>
            <a:ext cx="16002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455" name="Google Shape;455;p24"/>
          <p:cNvCxnSpPr/>
          <p:nvPr/>
        </p:nvCxnSpPr>
        <p:spPr>
          <a:xfrm>
            <a:off x="4419600" y="3581400"/>
            <a:ext cx="2286000" cy="914400"/>
          </a:xfrm>
          <a:prstGeom prst="straightConnector1">
            <a:avLst/>
          </a:prstGeom>
          <a:noFill/>
          <a:ln cap="flat" cmpd="sng" w="9525">
            <a:solidFill>
              <a:schemeClr val="dk1"/>
            </a:solidFill>
            <a:prstDash val="solid"/>
            <a:miter lim="800000"/>
            <a:headEnd len="med" w="med" type="none"/>
            <a:tailEnd len="med" w="med" type="none"/>
          </a:ln>
        </p:spPr>
      </p:cxnSp>
      <p:cxnSp>
        <p:nvCxnSpPr>
          <p:cNvPr id="456" name="Google Shape;456;p24"/>
          <p:cNvCxnSpPr/>
          <p:nvPr/>
        </p:nvCxnSpPr>
        <p:spPr>
          <a:xfrm flipH="1" rot="10800000">
            <a:off x="4495800" y="2133600"/>
            <a:ext cx="1905000" cy="990600"/>
          </a:xfrm>
          <a:prstGeom prst="straightConnector1">
            <a:avLst/>
          </a:prstGeom>
          <a:noFill/>
          <a:ln cap="flat" cmpd="sng" w="9525">
            <a:solidFill>
              <a:schemeClr val="dk1"/>
            </a:solidFill>
            <a:prstDash val="solid"/>
            <a:miter lim="800000"/>
            <a:headEnd len="med" w="med" type="none"/>
            <a:tailEnd len="med" w="med" type="none"/>
          </a:ln>
        </p:spPr>
      </p:cxnSp>
      <p:cxnSp>
        <p:nvCxnSpPr>
          <p:cNvPr id="457" name="Google Shape;457;p24"/>
          <p:cNvCxnSpPr/>
          <p:nvPr/>
        </p:nvCxnSpPr>
        <p:spPr>
          <a:xfrm>
            <a:off x="6400800" y="2133600"/>
            <a:ext cx="1752600" cy="914400"/>
          </a:xfrm>
          <a:prstGeom prst="straightConnector1">
            <a:avLst/>
          </a:prstGeom>
          <a:noFill/>
          <a:ln cap="flat" cmpd="sng" w="9525">
            <a:solidFill>
              <a:schemeClr val="dk1"/>
            </a:solidFill>
            <a:prstDash val="solid"/>
            <a:miter lim="800000"/>
            <a:headEnd len="med" w="med" type="none"/>
            <a:tailEnd len="med" w="med" type="none"/>
          </a:ln>
        </p:spPr>
      </p:cxnSp>
      <p:sp>
        <p:nvSpPr>
          <p:cNvPr id="458" name="Google Shape;458;p24"/>
          <p:cNvSpPr txBox="1"/>
          <p:nvPr/>
        </p:nvSpPr>
        <p:spPr>
          <a:xfrm>
            <a:off x="1812925" y="49133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0</a:t>
            </a:r>
            <a:endParaRPr/>
          </a:p>
        </p:txBody>
      </p:sp>
      <p:sp>
        <p:nvSpPr>
          <p:cNvPr id="459" name="Google Shape;459;p24"/>
          <p:cNvSpPr txBox="1"/>
          <p:nvPr/>
        </p:nvSpPr>
        <p:spPr>
          <a:xfrm>
            <a:off x="3184525" y="49133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1</a:t>
            </a:r>
            <a:endParaRPr/>
          </a:p>
        </p:txBody>
      </p:sp>
      <p:sp>
        <p:nvSpPr>
          <p:cNvPr id="460" name="Google Shape;460;p24"/>
          <p:cNvSpPr txBox="1"/>
          <p:nvPr/>
        </p:nvSpPr>
        <p:spPr>
          <a:xfrm>
            <a:off x="2955925" y="37703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0</a:t>
            </a:r>
            <a:endParaRPr/>
          </a:p>
        </p:txBody>
      </p:sp>
      <p:sp>
        <p:nvSpPr>
          <p:cNvPr id="461" name="Google Shape;461;p24"/>
          <p:cNvSpPr txBox="1"/>
          <p:nvPr/>
        </p:nvSpPr>
        <p:spPr>
          <a:xfrm>
            <a:off x="5546725" y="36941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1</a:t>
            </a:r>
            <a:endParaRPr/>
          </a:p>
        </p:txBody>
      </p:sp>
      <p:sp>
        <p:nvSpPr>
          <p:cNvPr id="462" name="Google Shape;462;p24"/>
          <p:cNvSpPr txBox="1"/>
          <p:nvPr/>
        </p:nvSpPr>
        <p:spPr>
          <a:xfrm>
            <a:off x="5105400" y="22860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0</a:t>
            </a:r>
            <a:endParaRPr/>
          </a:p>
        </p:txBody>
      </p:sp>
      <p:sp>
        <p:nvSpPr>
          <p:cNvPr id="463" name="Google Shape;463;p24"/>
          <p:cNvSpPr txBox="1"/>
          <p:nvPr/>
        </p:nvSpPr>
        <p:spPr>
          <a:xfrm>
            <a:off x="7451725" y="22463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1</a:t>
            </a:r>
            <a:endParaRPr/>
          </a:p>
        </p:txBody>
      </p:sp>
      <p:sp>
        <p:nvSpPr>
          <p:cNvPr id="464" name="Google Shape;464;p24"/>
          <p:cNvSpPr txBox="1"/>
          <p:nvPr/>
        </p:nvSpPr>
        <p:spPr>
          <a:xfrm>
            <a:off x="898525" y="1560512"/>
            <a:ext cx="3346450" cy="173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66"/>
              </a:buClr>
              <a:buSzPts val="1800"/>
              <a:buFont typeface="Calibri"/>
              <a:buNone/>
            </a:pPr>
            <a:r>
              <a:rPr b="1" i="0" lang="en-US" sz="1800" u="none">
                <a:solidFill>
                  <a:srgbClr val="FF0066"/>
                </a:solidFill>
                <a:latin typeface="Calibri"/>
                <a:ea typeface="Calibri"/>
                <a:cs typeface="Calibri"/>
                <a:sym typeface="Calibri"/>
              </a:rPr>
              <a:t>Step 4: Create Huffman Code</a:t>
            </a:r>
            <a:endParaRPr/>
          </a:p>
          <a:p>
            <a:pPr indent="0" lvl="0" marL="0" marR="0" rtl="0" algn="l">
              <a:lnSpc>
                <a:spcPct val="100000"/>
              </a:lnSpc>
              <a:spcBef>
                <a:spcPts val="0"/>
              </a:spcBef>
              <a:spcAft>
                <a:spcPts val="0"/>
              </a:spcAft>
              <a:buClr>
                <a:srgbClr val="FF0066"/>
              </a:buClr>
              <a:buSzPts val="1800"/>
              <a:buFont typeface="Calibri"/>
              <a:buNone/>
            </a:pPr>
            <a:r>
              <a:rPr b="1" i="0" lang="en-US" sz="1800" u="none">
                <a:solidFill>
                  <a:srgbClr val="FF0066"/>
                </a:solidFill>
                <a:latin typeface="Calibri"/>
                <a:ea typeface="Calibri"/>
                <a:cs typeface="Calibri"/>
                <a:sym typeface="Calibri"/>
              </a:rPr>
              <a:t>Symbol A = 011</a:t>
            </a:r>
            <a:endParaRPr/>
          </a:p>
          <a:p>
            <a:pPr indent="0" lvl="0" marL="0" marR="0" rtl="0" algn="l">
              <a:lnSpc>
                <a:spcPct val="100000"/>
              </a:lnSpc>
              <a:spcBef>
                <a:spcPts val="0"/>
              </a:spcBef>
              <a:spcAft>
                <a:spcPts val="0"/>
              </a:spcAft>
              <a:buClr>
                <a:srgbClr val="FF0066"/>
              </a:buClr>
              <a:buSzPts val="1800"/>
              <a:buFont typeface="Calibri"/>
              <a:buNone/>
            </a:pPr>
            <a:r>
              <a:rPr b="1" i="0" lang="en-US" sz="1800" u="none">
                <a:solidFill>
                  <a:srgbClr val="FF0066"/>
                </a:solidFill>
                <a:latin typeface="Calibri"/>
                <a:ea typeface="Calibri"/>
                <a:cs typeface="Calibri"/>
                <a:sym typeface="Calibri"/>
              </a:rPr>
              <a:t>Symbol B = 1</a:t>
            </a:r>
            <a:endParaRPr/>
          </a:p>
          <a:p>
            <a:pPr indent="0" lvl="0" marL="0" marR="0" rtl="0" algn="l">
              <a:lnSpc>
                <a:spcPct val="100000"/>
              </a:lnSpc>
              <a:spcBef>
                <a:spcPts val="0"/>
              </a:spcBef>
              <a:spcAft>
                <a:spcPts val="0"/>
              </a:spcAft>
              <a:buClr>
                <a:srgbClr val="FF0066"/>
              </a:buClr>
              <a:buSzPts val="1800"/>
              <a:buFont typeface="Calibri"/>
              <a:buNone/>
            </a:pPr>
            <a:r>
              <a:rPr b="1" i="0" lang="en-US" sz="1800" u="none">
                <a:solidFill>
                  <a:srgbClr val="FF0066"/>
                </a:solidFill>
                <a:latin typeface="Calibri"/>
                <a:ea typeface="Calibri"/>
                <a:cs typeface="Calibri"/>
                <a:sym typeface="Calibri"/>
              </a:rPr>
              <a:t>Symbol C = 000</a:t>
            </a:r>
            <a:endParaRPr/>
          </a:p>
          <a:p>
            <a:pPr indent="0" lvl="0" marL="0" marR="0" rtl="0" algn="l">
              <a:lnSpc>
                <a:spcPct val="100000"/>
              </a:lnSpc>
              <a:spcBef>
                <a:spcPts val="0"/>
              </a:spcBef>
              <a:spcAft>
                <a:spcPts val="0"/>
              </a:spcAft>
              <a:buClr>
                <a:srgbClr val="FF0066"/>
              </a:buClr>
              <a:buSzPts val="1800"/>
              <a:buFont typeface="Calibri"/>
              <a:buNone/>
            </a:pPr>
            <a:r>
              <a:rPr b="1" i="0" lang="en-US" sz="1800" u="none">
                <a:solidFill>
                  <a:srgbClr val="FF0066"/>
                </a:solidFill>
                <a:latin typeface="Calibri"/>
                <a:ea typeface="Calibri"/>
                <a:cs typeface="Calibri"/>
                <a:sym typeface="Calibri"/>
              </a:rPr>
              <a:t>Symbol D = 010</a:t>
            </a:r>
            <a:endParaRPr/>
          </a:p>
          <a:p>
            <a:pPr indent="0" lvl="0" marL="0" marR="0" rtl="0" algn="l">
              <a:lnSpc>
                <a:spcPct val="100000"/>
              </a:lnSpc>
              <a:spcBef>
                <a:spcPts val="0"/>
              </a:spcBef>
              <a:spcAft>
                <a:spcPts val="0"/>
              </a:spcAft>
              <a:buClr>
                <a:srgbClr val="FF0066"/>
              </a:buClr>
              <a:buSzPts val="1800"/>
              <a:buFont typeface="Calibri"/>
              <a:buNone/>
            </a:pPr>
            <a:r>
              <a:rPr b="1" i="0" lang="en-US" sz="1800" u="none">
                <a:solidFill>
                  <a:srgbClr val="FF0066"/>
                </a:solidFill>
                <a:latin typeface="Calibri"/>
                <a:ea typeface="Calibri"/>
                <a:cs typeface="Calibri"/>
                <a:sym typeface="Calibri"/>
              </a:rPr>
              <a:t>Symbol E = 001</a:t>
            </a:r>
            <a:endParaRPr/>
          </a:p>
        </p:txBody>
      </p:sp>
      <p:sp>
        <p:nvSpPr>
          <p:cNvPr id="465" name="Google Shape;465;p24"/>
          <p:cNvSpPr txBox="1"/>
          <p:nvPr/>
        </p:nvSpPr>
        <p:spPr>
          <a:xfrm>
            <a:off x="5775325" y="50657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0</a:t>
            </a:r>
            <a:endParaRPr/>
          </a:p>
        </p:txBody>
      </p:sp>
      <p:sp>
        <p:nvSpPr>
          <p:cNvPr id="466" name="Google Shape;466;p24"/>
          <p:cNvSpPr txBox="1"/>
          <p:nvPr/>
        </p:nvSpPr>
        <p:spPr>
          <a:xfrm>
            <a:off x="7299325" y="506571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5"/>
          <p:cNvSpPr txBox="1"/>
          <p:nvPr/>
        </p:nvSpPr>
        <p:spPr>
          <a:xfrm>
            <a:off x="457200" y="2895600"/>
            <a:ext cx="8153400" cy="9239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5400"/>
              <a:buFont typeface="Arial"/>
              <a:buNone/>
            </a:pPr>
            <a:r>
              <a:rPr b="0" i="0" lang="en-US" sz="5400" u="none">
                <a:solidFill>
                  <a:schemeClr val="dk1"/>
                </a:solidFill>
                <a:latin typeface="Arial"/>
                <a:ea typeface="Arial"/>
                <a:cs typeface="Arial"/>
                <a:sym typeface="Arial"/>
              </a:rPr>
              <a:t>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Data Compression</a:t>
            </a:r>
            <a:endParaRPr/>
          </a:p>
        </p:txBody>
      </p:sp>
      <p:sp>
        <p:nvSpPr>
          <p:cNvPr id="122" name="Google Shape;122;p3"/>
          <p:cNvSpPr txBox="1"/>
          <p:nvPr>
            <p:ph idx="1" type="body"/>
          </p:nvPr>
        </p:nvSpPr>
        <p:spPr>
          <a:xfrm>
            <a:off x="457200" y="1447800"/>
            <a:ext cx="8229600"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hlink"/>
              </a:buClr>
              <a:buSzPts val="1600"/>
              <a:buFont typeface="Noto Sans Symbols"/>
              <a:buChar char="●"/>
            </a:pPr>
            <a:r>
              <a:rPr b="0" i="0" lang="en-US" sz="2000" u="none">
                <a:solidFill>
                  <a:schemeClr val="dk1"/>
                </a:solidFill>
                <a:latin typeface="Arial"/>
                <a:ea typeface="Arial"/>
                <a:cs typeface="Arial"/>
                <a:sym typeface="Arial"/>
              </a:rPr>
              <a:t>Why Compression?</a:t>
            </a:r>
            <a:endParaRPr/>
          </a:p>
          <a:p>
            <a:pPr indent="-285750" lvl="1" marL="742950" rtl="0" algn="just">
              <a:lnSpc>
                <a:spcPct val="100000"/>
              </a:lnSpc>
              <a:spcBef>
                <a:spcPts val="360"/>
              </a:spcBef>
              <a:spcAft>
                <a:spcPts val="0"/>
              </a:spcAft>
              <a:buClr>
                <a:schemeClr val="accent1"/>
              </a:buClr>
              <a:buSzPts val="1260"/>
              <a:buFont typeface="Noto Sans Symbols"/>
              <a:buChar char="●"/>
            </a:pPr>
            <a:r>
              <a:rPr b="0" i="0" lang="en-US" sz="1800" u="none">
                <a:solidFill>
                  <a:schemeClr val="dk1"/>
                </a:solidFill>
                <a:latin typeface="Arial"/>
                <a:ea typeface="Arial"/>
                <a:cs typeface="Arial"/>
                <a:sym typeface="Arial"/>
              </a:rPr>
              <a:t>All media, be it text, audio, graphics or video has “redundancy”.</a:t>
            </a:r>
            <a:endParaRPr/>
          </a:p>
          <a:p>
            <a:pPr indent="-285750" lvl="1" marL="742950" rtl="0" algn="just">
              <a:lnSpc>
                <a:spcPct val="100000"/>
              </a:lnSpc>
              <a:spcBef>
                <a:spcPts val="360"/>
              </a:spcBef>
              <a:spcAft>
                <a:spcPts val="0"/>
              </a:spcAft>
              <a:buClr>
                <a:schemeClr val="accent1"/>
              </a:buClr>
              <a:buSzPts val="1260"/>
              <a:buFont typeface="Noto Sans Symbols"/>
              <a:buChar char="●"/>
            </a:pPr>
            <a:r>
              <a:rPr b="0" i="0" lang="en-US" sz="1800" u="none">
                <a:solidFill>
                  <a:schemeClr val="dk1"/>
                </a:solidFill>
                <a:latin typeface="Arial"/>
                <a:ea typeface="Arial"/>
                <a:cs typeface="Arial"/>
                <a:sym typeface="Arial"/>
              </a:rPr>
              <a:t>Compression attempts to eliminate this redundancy.</a:t>
            </a:r>
            <a:endParaRPr/>
          </a:p>
          <a:p>
            <a:pPr indent="-342900" lvl="0" marL="342900" rtl="0" algn="just">
              <a:lnSpc>
                <a:spcPct val="100000"/>
              </a:lnSpc>
              <a:spcBef>
                <a:spcPts val="400"/>
              </a:spcBef>
              <a:spcAft>
                <a:spcPts val="0"/>
              </a:spcAft>
              <a:buClr>
                <a:schemeClr val="hlink"/>
              </a:buClr>
              <a:buSzPts val="1600"/>
              <a:buFont typeface="Noto Sans Symbols"/>
              <a:buChar char="●"/>
            </a:pPr>
            <a:r>
              <a:rPr b="0" i="0" lang="en-US" sz="2000" u="none">
                <a:solidFill>
                  <a:schemeClr val="dk1"/>
                </a:solidFill>
                <a:latin typeface="Arial"/>
                <a:ea typeface="Arial"/>
                <a:cs typeface="Arial"/>
                <a:sym typeface="Arial"/>
              </a:rPr>
              <a:t>What is Redundancy?</a:t>
            </a:r>
            <a:endParaRPr/>
          </a:p>
          <a:p>
            <a:pPr indent="-285750" lvl="1" marL="742950" rtl="0" algn="just">
              <a:lnSpc>
                <a:spcPct val="100000"/>
              </a:lnSpc>
              <a:spcBef>
                <a:spcPts val="360"/>
              </a:spcBef>
              <a:spcAft>
                <a:spcPts val="0"/>
              </a:spcAft>
              <a:buClr>
                <a:schemeClr val="accent1"/>
              </a:buClr>
              <a:buSzPts val="1260"/>
              <a:buFont typeface="Noto Sans Symbols"/>
              <a:buChar char="●"/>
            </a:pPr>
            <a:r>
              <a:rPr b="0" i="0" lang="en-US" sz="1800" u="none">
                <a:solidFill>
                  <a:schemeClr val="dk1"/>
                </a:solidFill>
                <a:latin typeface="Arial"/>
                <a:ea typeface="Arial"/>
                <a:cs typeface="Arial"/>
                <a:sym typeface="Arial"/>
              </a:rPr>
              <a:t>If one representation of a media content, M, takes X bytes and another takes Y bytes(Y&lt; X), then X is a redundant representation relative to Y.</a:t>
            </a:r>
            <a:endParaRPr/>
          </a:p>
          <a:p>
            <a:pPr indent="-342900" lvl="0" marL="342900" rtl="0" algn="just">
              <a:lnSpc>
                <a:spcPct val="100000"/>
              </a:lnSpc>
              <a:spcBef>
                <a:spcPts val="400"/>
              </a:spcBef>
              <a:spcAft>
                <a:spcPts val="0"/>
              </a:spcAft>
              <a:buClr>
                <a:schemeClr val="hlink"/>
              </a:buClr>
              <a:buSzPts val="1600"/>
              <a:buFont typeface="Noto Sans Symbols"/>
              <a:buChar char="●"/>
            </a:pPr>
            <a:r>
              <a:rPr b="0" i="0" lang="en-US" sz="2000" u="none">
                <a:solidFill>
                  <a:schemeClr val="dk1"/>
                </a:solidFill>
                <a:latin typeface="Arial"/>
                <a:ea typeface="Arial"/>
                <a:cs typeface="Arial"/>
                <a:sym typeface="Arial"/>
              </a:rPr>
              <a:t>Other forms of Redundancy</a:t>
            </a:r>
            <a:endParaRPr/>
          </a:p>
          <a:p>
            <a:pPr indent="-285750" lvl="1" marL="742950" rtl="0" algn="just">
              <a:lnSpc>
                <a:spcPct val="100000"/>
              </a:lnSpc>
              <a:spcBef>
                <a:spcPts val="360"/>
              </a:spcBef>
              <a:spcAft>
                <a:spcPts val="0"/>
              </a:spcAft>
              <a:buClr>
                <a:schemeClr val="accent1"/>
              </a:buClr>
              <a:buSzPts val="1260"/>
              <a:buFont typeface="Noto Sans Symbols"/>
              <a:buChar char="●"/>
            </a:pPr>
            <a:r>
              <a:rPr b="0" i="0" lang="en-US" sz="1800" u="none">
                <a:solidFill>
                  <a:schemeClr val="dk1"/>
                </a:solidFill>
                <a:latin typeface="Arial"/>
                <a:ea typeface="Arial"/>
                <a:cs typeface="Arial"/>
                <a:sym typeface="Arial"/>
              </a:rPr>
              <a:t>If the representation of a media captures content that is not perceivable by humans, then removing such content will not affect the quality of the content.</a:t>
            </a:r>
            <a:endParaRPr/>
          </a:p>
          <a:p>
            <a:pPr indent="-285750" lvl="1" marL="742950" rtl="0" algn="just">
              <a:lnSpc>
                <a:spcPct val="100000"/>
              </a:lnSpc>
              <a:spcBef>
                <a:spcPts val="360"/>
              </a:spcBef>
              <a:spcAft>
                <a:spcPts val="0"/>
              </a:spcAft>
              <a:buClr>
                <a:schemeClr val="accent1"/>
              </a:buClr>
              <a:buSzPts val="1260"/>
              <a:buFont typeface="Noto Sans Symbols"/>
              <a:buChar char="●"/>
            </a:pPr>
            <a:r>
              <a:rPr b="0" i="0" lang="en-US" sz="1800" u="none">
                <a:solidFill>
                  <a:schemeClr val="dk1"/>
                </a:solidFill>
                <a:latin typeface="Arial"/>
                <a:ea typeface="Arial"/>
                <a:cs typeface="Arial"/>
                <a:sym typeface="Arial"/>
              </a:rPr>
              <a:t>For example, capturing audio frequencies outside the human hearing range can be avoided without any harm to the audio’s quality.</a:t>
            </a:r>
            <a:endParaRPr/>
          </a:p>
          <a:p>
            <a:pPr indent="-251459" lvl="0" marL="342900" rtl="0" algn="l">
              <a:spcBef>
                <a:spcPts val="360"/>
              </a:spcBef>
              <a:spcAft>
                <a:spcPts val="0"/>
              </a:spcAft>
              <a:buSzPts val="1440"/>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nvSpPr>
        <p:spPr>
          <a:xfrm>
            <a:off x="4495800" y="1476375"/>
            <a:ext cx="3619500" cy="46196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4"/>
          <p:cNvSpPr txBox="1"/>
          <p:nvPr/>
        </p:nvSpPr>
        <p:spPr>
          <a:xfrm>
            <a:off x="685800" y="1485900"/>
            <a:ext cx="3619500" cy="46196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4"/>
          <p:cNvSpPr txBox="1"/>
          <p:nvPr>
            <p:ph type="title"/>
          </p:nvPr>
        </p:nvSpPr>
        <p:spPr>
          <a:xfrm>
            <a:off x="533400" y="228600"/>
            <a:ext cx="7772400" cy="8953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4200"/>
              <a:buFont typeface="Arial"/>
              <a:buNone/>
            </a:pPr>
            <a:r>
              <a:rPr b="0" i="0" lang="en-US" sz="4200" u="none">
                <a:solidFill>
                  <a:srgbClr val="FFFFFF"/>
                </a:solidFill>
                <a:latin typeface="Arial"/>
                <a:ea typeface="Arial"/>
                <a:cs typeface="Arial"/>
                <a:sym typeface="Arial"/>
              </a:rPr>
              <a:t>Data Compression</a:t>
            </a:r>
            <a:endParaRPr/>
          </a:p>
        </p:txBody>
      </p:sp>
      <p:sp>
        <p:nvSpPr>
          <p:cNvPr id="131" name="Google Shape;131;p4"/>
          <p:cNvSpPr txBox="1"/>
          <p:nvPr>
            <p:ph idx="1" type="body"/>
          </p:nvPr>
        </p:nvSpPr>
        <p:spPr>
          <a:xfrm>
            <a:off x="790575" y="1485900"/>
            <a:ext cx="3810000" cy="466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0" i="0" lang="en-US" sz="2400" u="none">
                <a:solidFill>
                  <a:schemeClr val="dk1"/>
                </a:solidFill>
                <a:latin typeface="Arial"/>
                <a:ea typeface="Arial"/>
                <a:cs typeface="Arial"/>
                <a:sym typeface="Arial"/>
              </a:rPr>
              <a:t>Lossless Compression </a:t>
            </a:r>
            <a:endParaRPr/>
          </a:p>
        </p:txBody>
      </p:sp>
      <p:sp>
        <p:nvSpPr>
          <p:cNvPr id="132" name="Google Shape;132;p4"/>
          <p:cNvSpPr txBox="1"/>
          <p:nvPr>
            <p:ph idx="1" type="body"/>
          </p:nvPr>
        </p:nvSpPr>
        <p:spPr>
          <a:xfrm>
            <a:off x="4752975" y="1485900"/>
            <a:ext cx="3810000" cy="476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0" i="0" lang="en-US" sz="2400" u="none">
                <a:solidFill>
                  <a:schemeClr val="dk1"/>
                </a:solidFill>
                <a:latin typeface="Arial"/>
                <a:ea typeface="Arial"/>
                <a:cs typeface="Arial"/>
                <a:sym typeface="Arial"/>
              </a:rPr>
              <a:t>Compression with loss</a:t>
            </a:r>
            <a:endParaRPr/>
          </a:p>
        </p:txBody>
      </p:sp>
      <p:sp>
        <p:nvSpPr>
          <p:cNvPr id="133" name="Google Shape;133;p4"/>
          <p:cNvSpPr txBox="1"/>
          <p:nvPr/>
        </p:nvSpPr>
        <p:spPr>
          <a:xfrm>
            <a:off x="2162175" y="2362200"/>
            <a:ext cx="495300" cy="447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M</a:t>
            </a:r>
            <a:endParaRPr/>
          </a:p>
        </p:txBody>
      </p:sp>
      <p:sp>
        <p:nvSpPr>
          <p:cNvPr id="134" name="Google Shape;134;p4"/>
          <p:cNvSpPr txBox="1"/>
          <p:nvPr/>
        </p:nvSpPr>
        <p:spPr>
          <a:xfrm>
            <a:off x="2152650" y="3876675"/>
            <a:ext cx="495300" cy="4476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m</a:t>
            </a:r>
            <a:endParaRPr/>
          </a:p>
        </p:txBody>
      </p:sp>
      <p:sp>
        <p:nvSpPr>
          <p:cNvPr id="135" name="Google Shape;135;p4"/>
          <p:cNvSpPr txBox="1"/>
          <p:nvPr/>
        </p:nvSpPr>
        <p:spPr>
          <a:xfrm>
            <a:off x="1371600" y="3124200"/>
            <a:ext cx="20574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Lossless Compress</a:t>
            </a:r>
            <a:endParaRPr/>
          </a:p>
        </p:txBody>
      </p:sp>
      <p:cxnSp>
        <p:nvCxnSpPr>
          <p:cNvPr id="136" name="Google Shape;136;p4"/>
          <p:cNvCxnSpPr/>
          <p:nvPr/>
        </p:nvCxnSpPr>
        <p:spPr>
          <a:xfrm>
            <a:off x="2409825" y="2809875"/>
            <a:ext cx="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137" name="Google Shape;137;p4"/>
          <p:cNvCxnSpPr/>
          <p:nvPr/>
        </p:nvCxnSpPr>
        <p:spPr>
          <a:xfrm>
            <a:off x="2409825" y="3390900"/>
            <a:ext cx="0" cy="495300"/>
          </a:xfrm>
          <a:prstGeom prst="straightConnector1">
            <a:avLst/>
          </a:prstGeom>
          <a:noFill/>
          <a:ln cap="flat" cmpd="sng" w="9525">
            <a:solidFill>
              <a:schemeClr val="dk1"/>
            </a:solidFill>
            <a:prstDash val="solid"/>
            <a:miter lim="800000"/>
            <a:headEnd len="med" w="med" type="none"/>
            <a:tailEnd len="med" w="med" type="triangle"/>
          </a:ln>
        </p:spPr>
      </p:cxnSp>
      <p:sp>
        <p:nvSpPr>
          <p:cNvPr id="138" name="Google Shape;138;p4"/>
          <p:cNvSpPr txBox="1"/>
          <p:nvPr/>
        </p:nvSpPr>
        <p:spPr>
          <a:xfrm>
            <a:off x="2143125" y="5400675"/>
            <a:ext cx="495300" cy="4476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M</a:t>
            </a:r>
            <a:endParaRPr/>
          </a:p>
        </p:txBody>
      </p:sp>
      <p:sp>
        <p:nvSpPr>
          <p:cNvPr id="139" name="Google Shape;139;p4"/>
          <p:cNvSpPr txBox="1"/>
          <p:nvPr/>
        </p:nvSpPr>
        <p:spPr>
          <a:xfrm>
            <a:off x="1790700" y="4638675"/>
            <a:ext cx="1362075" cy="3905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Uncompress</a:t>
            </a:r>
            <a:endParaRPr/>
          </a:p>
        </p:txBody>
      </p:sp>
      <p:cxnSp>
        <p:nvCxnSpPr>
          <p:cNvPr id="140" name="Google Shape;140;p4"/>
          <p:cNvCxnSpPr/>
          <p:nvPr/>
        </p:nvCxnSpPr>
        <p:spPr>
          <a:xfrm>
            <a:off x="2400300" y="4333875"/>
            <a:ext cx="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141" name="Google Shape;141;p4"/>
          <p:cNvCxnSpPr/>
          <p:nvPr/>
        </p:nvCxnSpPr>
        <p:spPr>
          <a:xfrm>
            <a:off x="2400300" y="4953000"/>
            <a:ext cx="0" cy="457200"/>
          </a:xfrm>
          <a:prstGeom prst="straightConnector1">
            <a:avLst/>
          </a:prstGeom>
          <a:noFill/>
          <a:ln cap="flat" cmpd="sng" w="9525">
            <a:solidFill>
              <a:schemeClr val="dk1"/>
            </a:solidFill>
            <a:prstDash val="solid"/>
            <a:miter lim="800000"/>
            <a:headEnd len="med" w="med" type="none"/>
            <a:tailEnd len="med" w="med" type="triangle"/>
          </a:ln>
        </p:spPr>
      </p:cxnSp>
      <p:sp>
        <p:nvSpPr>
          <p:cNvPr id="142" name="Google Shape;142;p4"/>
          <p:cNvSpPr txBox="1"/>
          <p:nvPr/>
        </p:nvSpPr>
        <p:spPr>
          <a:xfrm>
            <a:off x="5857875" y="2333625"/>
            <a:ext cx="495300" cy="4476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M</a:t>
            </a:r>
            <a:endParaRPr/>
          </a:p>
        </p:txBody>
      </p:sp>
      <p:sp>
        <p:nvSpPr>
          <p:cNvPr id="143" name="Google Shape;143;p4"/>
          <p:cNvSpPr txBox="1"/>
          <p:nvPr/>
        </p:nvSpPr>
        <p:spPr>
          <a:xfrm>
            <a:off x="5848350" y="3848100"/>
            <a:ext cx="495300" cy="4476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m</a:t>
            </a:r>
            <a:endParaRPr/>
          </a:p>
        </p:txBody>
      </p:sp>
      <p:sp>
        <p:nvSpPr>
          <p:cNvPr id="144" name="Google Shape;144;p4"/>
          <p:cNvSpPr txBox="1"/>
          <p:nvPr/>
        </p:nvSpPr>
        <p:spPr>
          <a:xfrm>
            <a:off x="5105400" y="3086100"/>
            <a:ext cx="2057400" cy="2667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Compress with loss</a:t>
            </a:r>
            <a:endParaRPr/>
          </a:p>
        </p:txBody>
      </p:sp>
      <p:cxnSp>
        <p:nvCxnSpPr>
          <p:cNvPr id="145" name="Google Shape;145;p4"/>
          <p:cNvCxnSpPr/>
          <p:nvPr/>
        </p:nvCxnSpPr>
        <p:spPr>
          <a:xfrm>
            <a:off x="6105525" y="2781300"/>
            <a:ext cx="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146" name="Google Shape;146;p4"/>
          <p:cNvCxnSpPr/>
          <p:nvPr/>
        </p:nvCxnSpPr>
        <p:spPr>
          <a:xfrm>
            <a:off x="6105525" y="3400425"/>
            <a:ext cx="0" cy="457200"/>
          </a:xfrm>
          <a:prstGeom prst="straightConnector1">
            <a:avLst/>
          </a:prstGeom>
          <a:noFill/>
          <a:ln cap="flat" cmpd="sng" w="9525">
            <a:solidFill>
              <a:schemeClr val="dk1"/>
            </a:solidFill>
            <a:prstDash val="solid"/>
            <a:miter lim="800000"/>
            <a:headEnd len="med" w="med" type="none"/>
            <a:tailEnd len="med" w="med" type="triangle"/>
          </a:ln>
        </p:spPr>
      </p:cxnSp>
      <p:sp>
        <p:nvSpPr>
          <p:cNvPr id="147" name="Google Shape;147;p4"/>
          <p:cNvSpPr txBox="1"/>
          <p:nvPr/>
        </p:nvSpPr>
        <p:spPr>
          <a:xfrm>
            <a:off x="5838825" y="5372100"/>
            <a:ext cx="495300" cy="4476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M’</a:t>
            </a:r>
            <a:endParaRPr/>
          </a:p>
        </p:txBody>
      </p:sp>
      <p:sp>
        <p:nvSpPr>
          <p:cNvPr id="148" name="Google Shape;148;p4"/>
          <p:cNvSpPr txBox="1"/>
          <p:nvPr/>
        </p:nvSpPr>
        <p:spPr>
          <a:xfrm>
            <a:off x="5562600" y="4610100"/>
            <a:ext cx="1371600" cy="3429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Uncompress</a:t>
            </a:r>
            <a:endParaRPr/>
          </a:p>
        </p:txBody>
      </p:sp>
      <p:cxnSp>
        <p:nvCxnSpPr>
          <p:cNvPr id="149" name="Google Shape;149;p4"/>
          <p:cNvCxnSpPr/>
          <p:nvPr/>
        </p:nvCxnSpPr>
        <p:spPr>
          <a:xfrm>
            <a:off x="6096000" y="4305300"/>
            <a:ext cx="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150" name="Google Shape;150;p4"/>
          <p:cNvCxnSpPr/>
          <p:nvPr/>
        </p:nvCxnSpPr>
        <p:spPr>
          <a:xfrm>
            <a:off x="6096000" y="4924425"/>
            <a:ext cx="0" cy="457200"/>
          </a:xfrm>
          <a:prstGeom prst="straightConnector1">
            <a:avLst/>
          </a:prstGeom>
          <a:noFill/>
          <a:ln cap="flat" cmpd="sng" w="9525">
            <a:solidFill>
              <a:schemeClr val="dk1"/>
            </a:solidFill>
            <a:prstDash val="solid"/>
            <a:miter lim="800000"/>
            <a:headEnd len="med" w="med" type="none"/>
            <a:tailEnd len="med" w="med" type="triangle"/>
          </a:ln>
        </p:spPr>
      </p:cxnSp>
      <p:sp>
        <p:nvSpPr>
          <p:cNvPr id="151" name="Google Shape;151;p4"/>
          <p:cNvSpPr txBox="1"/>
          <p:nvPr/>
        </p:nvSpPr>
        <p:spPr>
          <a:xfrm>
            <a:off x="4343400" y="5924550"/>
            <a:ext cx="38100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2" name="Google Shape;152;p4"/>
          <p:cNvSpPr txBox="1"/>
          <p:nvPr/>
        </p:nvSpPr>
        <p:spPr>
          <a:xfrm>
            <a:off x="5918200" y="6088062"/>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3" name="Google Shape;153;p4"/>
          <p:cNvSpPr txBox="1"/>
          <p:nvPr/>
        </p:nvSpPr>
        <p:spPr>
          <a:xfrm>
            <a:off x="7032625" y="4186237"/>
            <a:ext cx="892175" cy="36988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M’ ≈ 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Data Compression</a:t>
            </a:r>
            <a:endParaRPr/>
          </a:p>
        </p:txBody>
      </p:sp>
      <p:sp>
        <p:nvSpPr>
          <p:cNvPr id="161" name="Google Shape;161;p5"/>
          <p:cNvSpPr txBox="1"/>
          <p:nvPr>
            <p:ph idx="1" type="body"/>
          </p:nvPr>
        </p:nvSpPr>
        <p:spPr>
          <a:xfrm>
            <a:off x="457200" y="1447800"/>
            <a:ext cx="8229600"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hlink"/>
              </a:buClr>
              <a:buSzPts val="1920"/>
              <a:buFont typeface="Noto Sans Symbols"/>
              <a:buChar char="●"/>
            </a:pPr>
            <a:r>
              <a:rPr b="0" i="0" lang="en-US" sz="2400" u="none">
                <a:solidFill>
                  <a:schemeClr val="dk1"/>
                </a:solidFill>
                <a:latin typeface="Arial"/>
                <a:ea typeface="Arial"/>
                <a:cs typeface="Arial"/>
                <a:sym typeface="Arial"/>
              </a:rPr>
              <a:t>Data compression implies sending or storing a smaller number of bits. </a:t>
            </a:r>
            <a:endParaRPr/>
          </a:p>
          <a:p>
            <a:pPr indent="-342900" lvl="0" marL="342900" rtl="0" algn="just">
              <a:lnSpc>
                <a:spcPct val="100000"/>
              </a:lnSpc>
              <a:spcBef>
                <a:spcPts val="480"/>
              </a:spcBef>
              <a:spcAft>
                <a:spcPts val="0"/>
              </a:spcAft>
              <a:buClr>
                <a:schemeClr val="hlink"/>
              </a:buClr>
              <a:buSzPts val="1920"/>
              <a:buFont typeface="Noto Sans Symbols"/>
              <a:buChar char="●"/>
            </a:pPr>
            <a:r>
              <a:rPr b="0" i="0" lang="en-US" sz="2400" u="none">
                <a:solidFill>
                  <a:schemeClr val="dk1"/>
                </a:solidFill>
                <a:latin typeface="Arial"/>
                <a:ea typeface="Arial"/>
                <a:cs typeface="Arial"/>
                <a:sym typeface="Arial"/>
              </a:rPr>
              <a:t>Divided into two broad categories: </a:t>
            </a:r>
            <a:r>
              <a:rPr b="0" i="0" lang="en-US" sz="2400" u="none">
                <a:solidFill>
                  <a:srgbClr val="FF0000"/>
                </a:solidFill>
                <a:latin typeface="Arial"/>
                <a:ea typeface="Arial"/>
                <a:cs typeface="Arial"/>
                <a:sym typeface="Arial"/>
              </a:rPr>
              <a:t>lossless</a:t>
            </a:r>
            <a:r>
              <a:rPr b="0" i="0" lang="en-US" sz="2400" u="none">
                <a:solidFill>
                  <a:schemeClr val="dk1"/>
                </a:solidFill>
                <a:latin typeface="Arial"/>
                <a:ea typeface="Arial"/>
                <a:cs typeface="Arial"/>
                <a:sym typeface="Arial"/>
              </a:rPr>
              <a:t> and </a:t>
            </a:r>
            <a:r>
              <a:rPr b="0" i="0" lang="en-US" sz="2400" u="none">
                <a:solidFill>
                  <a:srgbClr val="FF0000"/>
                </a:solidFill>
                <a:latin typeface="Arial"/>
                <a:ea typeface="Arial"/>
                <a:cs typeface="Arial"/>
                <a:sym typeface="Arial"/>
              </a:rPr>
              <a:t>lossy</a:t>
            </a:r>
            <a:r>
              <a:rPr b="0" i="0" lang="en-US" sz="2400" u="none">
                <a:solidFill>
                  <a:schemeClr val="dk1"/>
                </a:solidFill>
                <a:latin typeface="Arial"/>
                <a:ea typeface="Arial"/>
                <a:cs typeface="Arial"/>
                <a:sym typeface="Arial"/>
              </a:rPr>
              <a:t> methods</a:t>
            </a:r>
            <a:endParaRPr/>
          </a:p>
          <a:p>
            <a:pPr indent="-220980" lvl="0" marL="342900" rtl="0" algn="l">
              <a:spcBef>
                <a:spcPts val="480"/>
              </a:spcBef>
              <a:spcAft>
                <a:spcPts val="0"/>
              </a:spcAft>
              <a:buSzPts val="1920"/>
              <a:buNone/>
            </a:pPr>
            <a:r>
              <a:t/>
            </a:r>
            <a:endParaRPr b="0" i="0" sz="2400" u="none">
              <a:solidFill>
                <a:schemeClr val="dk1"/>
              </a:solidFill>
              <a:latin typeface="Arial"/>
              <a:ea typeface="Arial"/>
              <a:cs typeface="Arial"/>
              <a:sym typeface="Arial"/>
            </a:endParaRPr>
          </a:p>
        </p:txBody>
      </p:sp>
      <p:pic>
        <p:nvPicPr>
          <p:cNvPr id="162" name="Google Shape;162;p5"/>
          <p:cNvPicPr preferRelativeResize="0"/>
          <p:nvPr/>
        </p:nvPicPr>
        <p:blipFill rotWithShape="1">
          <a:blip r:embed="rId3">
            <a:alphaModFix/>
          </a:blip>
          <a:srcRect b="0" l="0" r="0" t="0"/>
          <a:stretch/>
        </p:blipFill>
        <p:spPr>
          <a:xfrm>
            <a:off x="838200" y="3505200"/>
            <a:ext cx="7620000" cy="245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Concepts</a:t>
            </a:r>
            <a:endParaRPr/>
          </a:p>
        </p:txBody>
      </p:sp>
      <p:sp>
        <p:nvSpPr>
          <p:cNvPr id="170" name="Google Shape;170;p6"/>
          <p:cNvSpPr txBox="1"/>
          <p:nvPr>
            <p:ph idx="1" type="body"/>
          </p:nvPr>
        </p:nvSpPr>
        <p:spPr>
          <a:xfrm>
            <a:off x="609600" y="1600200"/>
            <a:ext cx="7924800" cy="4419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hlink"/>
              </a:buClr>
              <a:buSzPts val="1920"/>
              <a:buFont typeface="Noto Sans Symbols"/>
              <a:buChar char="●"/>
            </a:pPr>
            <a:r>
              <a:rPr b="0" i="0" lang="en-US" sz="2400" u="none">
                <a:solidFill>
                  <a:schemeClr val="dk1"/>
                </a:solidFill>
                <a:latin typeface="Arial"/>
                <a:ea typeface="Arial"/>
                <a:cs typeface="Arial"/>
                <a:sym typeface="Arial"/>
              </a:rPr>
              <a:t>Coding (the code</a:t>
            </a:r>
            <a:r>
              <a:rPr b="0" i="0" lang="en-US" sz="2400" u="none">
                <a:solidFill>
                  <a:srgbClr val="FF0000"/>
                </a:solidFill>
                <a:latin typeface="Arial"/>
                <a:ea typeface="Arial"/>
                <a:cs typeface="Arial"/>
                <a:sym typeface="Arial"/>
              </a:rPr>
              <a:t>) maps source messages </a:t>
            </a:r>
            <a:r>
              <a:rPr b="0" i="0" lang="en-US" sz="2400" u="none">
                <a:solidFill>
                  <a:schemeClr val="dk1"/>
                </a:solidFill>
                <a:latin typeface="Arial"/>
                <a:ea typeface="Arial"/>
                <a:cs typeface="Arial"/>
                <a:sym typeface="Arial"/>
              </a:rPr>
              <a:t>from alphabet (</a:t>
            </a:r>
            <a:r>
              <a:rPr b="0" i="1" lang="en-US" sz="2400" u="none">
                <a:solidFill>
                  <a:schemeClr val="dk1"/>
                </a:solidFill>
                <a:latin typeface="Arial"/>
                <a:ea typeface="Arial"/>
                <a:cs typeface="Arial"/>
                <a:sym typeface="Arial"/>
              </a:rPr>
              <a:t>A</a:t>
            </a:r>
            <a:r>
              <a:rPr b="0" i="0" lang="en-US" sz="2400" u="none">
                <a:solidFill>
                  <a:schemeClr val="dk1"/>
                </a:solidFill>
                <a:latin typeface="Arial"/>
                <a:ea typeface="Arial"/>
                <a:cs typeface="Arial"/>
                <a:sym typeface="Arial"/>
              </a:rPr>
              <a:t>) into code words (</a:t>
            </a:r>
            <a:r>
              <a:rPr b="0" i="1" lang="en-US" sz="2400" u="none">
                <a:solidFill>
                  <a:schemeClr val="dk1"/>
                </a:solidFill>
                <a:latin typeface="Arial"/>
                <a:ea typeface="Arial"/>
                <a:cs typeface="Arial"/>
                <a:sym typeface="Arial"/>
              </a:rPr>
              <a:t>B</a:t>
            </a:r>
            <a:r>
              <a:rPr b="0" i="0" lang="en-US" sz="2400" u="none">
                <a:solidFill>
                  <a:schemeClr val="dk1"/>
                </a:solidFill>
                <a:latin typeface="Arial"/>
                <a:ea typeface="Arial"/>
                <a:cs typeface="Arial"/>
                <a:sym typeface="Arial"/>
              </a:rPr>
              <a:t>)</a:t>
            </a:r>
            <a:endParaRPr/>
          </a:p>
          <a:p>
            <a:pPr indent="-220980" lvl="0" marL="342900" rtl="0" algn="just">
              <a:lnSpc>
                <a:spcPct val="100000"/>
              </a:lnSpc>
              <a:spcBef>
                <a:spcPts val="480"/>
              </a:spcBef>
              <a:spcAft>
                <a:spcPts val="0"/>
              </a:spcAft>
              <a:buClr>
                <a:schemeClr val="hlink"/>
              </a:buClr>
              <a:buSzPts val="1920"/>
              <a:buFont typeface="Noto Sans Symbols"/>
              <a:buNone/>
            </a:pPr>
            <a:r>
              <a:t/>
            </a:r>
            <a:endParaRPr b="0" i="0" sz="2400" u="none">
              <a:solidFill>
                <a:schemeClr val="dk1"/>
              </a:solidFill>
              <a:latin typeface="Arial"/>
              <a:ea typeface="Arial"/>
              <a:cs typeface="Arial"/>
              <a:sym typeface="Arial"/>
            </a:endParaRPr>
          </a:p>
          <a:p>
            <a:pPr indent="-342900" lvl="0" marL="342900" rtl="0" algn="just">
              <a:lnSpc>
                <a:spcPct val="100000"/>
              </a:lnSpc>
              <a:spcBef>
                <a:spcPts val="480"/>
              </a:spcBef>
              <a:spcAft>
                <a:spcPts val="0"/>
              </a:spcAft>
              <a:buClr>
                <a:schemeClr val="hlink"/>
              </a:buClr>
              <a:buSzPts val="1920"/>
              <a:buFont typeface="Noto Sans Symbols"/>
              <a:buChar char="●"/>
            </a:pPr>
            <a:r>
              <a:rPr b="0" i="0" lang="en-US" sz="2400" u="none">
                <a:solidFill>
                  <a:schemeClr val="dk1"/>
                </a:solidFill>
                <a:latin typeface="Arial"/>
                <a:ea typeface="Arial"/>
                <a:cs typeface="Arial"/>
                <a:sym typeface="Arial"/>
              </a:rPr>
              <a:t>Source message (symbol) is basic unit into which a string is partitioned</a:t>
            </a:r>
            <a:endParaRPr/>
          </a:p>
          <a:p>
            <a:pPr indent="-285750" lvl="1" marL="742950" rtl="0" algn="just">
              <a:lnSpc>
                <a:spcPct val="100000"/>
              </a:lnSpc>
              <a:spcBef>
                <a:spcPts val="480"/>
              </a:spcBef>
              <a:spcAft>
                <a:spcPts val="0"/>
              </a:spcAft>
              <a:buClr>
                <a:schemeClr val="accent1"/>
              </a:buClr>
              <a:buSzPts val="1680"/>
              <a:buFont typeface="Noto Sans Symbols"/>
              <a:buChar char="●"/>
            </a:pPr>
            <a:r>
              <a:rPr b="0" i="0" lang="en-US" sz="2400" u="none">
                <a:solidFill>
                  <a:schemeClr val="dk1"/>
                </a:solidFill>
                <a:latin typeface="Arial"/>
                <a:ea typeface="Arial"/>
                <a:cs typeface="Arial"/>
                <a:sym typeface="Arial"/>
              </a:rPr>
              <a:t>can be a single letter or a string of letters</a:t>
            </a:r>
            <a:endParaRPr/>
          </a:p>
          <a:p>
            <a:pPr indent="-179069" lvl="1" marL="742950" rtl="0" algn="just">
              <a:lnSpc>
                <a:spcPct val="100000"/>
              </a:lnSpc>
              <a:spcBef>
                <a:spcPts val="480"/>
              </a:spcBef>
              <a:spcAft>
                <a:spcPts val="0"/>
              </a:spcAft>
              <a:buClr>
                <a:schemeClr val="accent1"/>
              </a:buClr>
              <a:buSzPts val="1680"/>
              <a:buFont typeface="Noto Sans Symbols"/>
              <a:buNone/>
            </a:pPr>
            <a:r>
              <a:t/>
            </a:r>
            <a:endParaRPr b="0" i="0" sz="2400" u="none">
              <a:solidFill>
                <a:schemeClr val="dk1"/>
              </a:solidFill>
              <a:latin typeface="Arial"/>
              <a:ea typeface="Arial"/>
              <a:cs typeface="Arial"/>
              <a:sym typeface="Arial"/>
            </a:endParaRPr>
          </a:p>
          <a:p>
            <a:pPr indent="-342900" lvl="0" marL="342900" rtl="0" algn="just">
              <a:lnSpc>
                <a:spcPct val="100000"/>
              </a:lnSpc>
              <a:spcBef>
                <a:spcPts val="480"/>
              </a:spcBef>
              <a:spcAft>
                <a:spcPts val="0"/>
              </a:spcAft>
              <a:buClr>
                <a:schemeClr val="hlink"/>
              </a:buClr>
              <a:buSzPts val="1920"/>
              <a:buFont typeface="Noto Sans Symbols"/>
              <a:buChar char="●"/>
            </a:pPr>
            <a:r>
              <a:rPr b="0" i="0" lang="en-US" sz="2400" u="none">
                <a:solidFill>
                  <a:schemeClr val="dk1"/>
                </a:solidFill>
                <a:latin typeface="Arial"/>
                <a:ea typeface="Arial"/>
                <a:cs typeface="Arial"/>
                <a:sym typeface="Arial"/>
              </a:rPr>
              <a:t>EXAMPLE: aa bbb cccc ddddd eeeeee fffffffgggggggg</a:t>
            </a:r>
            <a:endParaRPr/>
          </a:p>
          <a:p>
            <a:pPr indent="-285750" lvl="1" marL="742950" rtl="0" algn="just">
              <a:lnSpc>
                <a:spcPct val="100000"/>
              </a:lnSpc>
              <a:spcBef>
                <a:spcPts val="480"/>
              </a:spcBef>
              <a:spcAft>
                <a:spcPts val="0"/>
              </a:spcAft>
              <a:buClr>
                <a:schemeClr val="accent1"/>
              </a:buClr>
              <a:buSzPts val="1680"/>
              <a:buFont typeface="Noto Sans Symbols"/>
              <a:buChar char="●"/>
            </a:pPr>
            <a:r>
              <a:rPr b="0" i="1" lang="en-US" sz="2400" u="none">
                <a:solidFill>
                  <a:schemeClr val="dk1"/>
                </a:solidFill>
                <a:latin typeface="Arial"/>
                <a:ea typeface="Arial"/>
                <a:cs typeface="Arial"/>
                <a:sym typeface="Arial"/>
              </a:rPr>
              <a:t>A</a:t>
            </a:r>
            <a:r>
              <a:rPr b="0" i="0" lang="en-US" sz="2400" u="none">
                <a:solidFill>
                  <a:schemeClr val="dk1"/>
                </a:solidFill>
                <a:latin typeface="Arial"/>
                <a:ea typeface="Arial"/>
                <a:cs typeface="Arial"/>
                <a:sym typeface="Arial"/>
              </a:rPr>
              <a:t> = {a, b, c, d, e, f, g, space}</a:t>
            </a:r>
            <a:endParaRPr/>
          </a:p>
          <a:p>
            <a:pPr indent="-285750" lvl="1" marL="742950" rtl="0" algn="just">
              <a:lnSpc>
                <a:spcPct val="100000"/>
              </a:lnSpc>
              <a:spcBef>
                <a:spcPts val="480"/>
              </a:spcBef>
              <a:spcAft>
                <a:spcPts val="0"/>
              </a:spcAft>
              <a:buClr>
                <a:schemeClr val="accent1"/>
              </a:buClr>
              <a:buSzPts val="1680"/>
              <a:buFont typeface="Noto Sans Symbols"/>
              <a:buChar char="●"/>
            </a:pPr>
            <a:r>
              <a:rPr b="0" i="1" lang="en-US" sz="2400" u="none">
                <a:solidFill>
                  <a:schemeClr val="dk1"/>
                </a:solidFill>
                <a:latin typeface="Arial"/>
                <a:ea typeface="Arial"/>
                <a:cs typeface="Arial"/>
                <a:sym typeface="Arial"/>
              </a:rPr>
              <a:t>B</a:t>
            </a:r>
            <a:r>
              <a:rPr b="0" i="0" lang="en-US" sz="2400" u="none">
                <a:solidFill>
                  <a:schemeClr val="dk1"/>
                </a:solidFill>
                <a:latin typeface="Arial"/>
                <a:ea typeface="Arial"/>
                <a:cs typeface="Arial"/>
                <a:sym typeface="Arial"/>
              </a:rPr>
              <a:t> = {0,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195262" y="228600"/>
            <a:ext cx="8015287"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Taxonomy of Codes</a:t>
            </a:r>
            <a:endParaRPr/>
          </a:p>
        </p:txBody>
      </p:sp>
      <p:sp>
        <p:nvSpPr>
          <p:cNvPr id="178" name="Google Shape;178;p7"/>
          <p:cNvSpPr txBox="1"/>
          <p:nvPr>
            <p:ph idx="1" type="body"/>
          </p:nvPr>
        </p:nvSpPr>
        <p:spPr>
          <a:xfrm>
            <a:off x="609600" y="1600200"/>
            <a:ext cx="7924800" cy="4419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20"/>
              <a:buFont typeface="Noto Sans Symbols"/>
              <a:buChar char="●"/>
            </a:pPr>
            <a:r>
              <a:rPr b="0" i="0" lang="en-US" sz="2400" u="none">
                <a:solidFill>
                  <a:srgbClr val="FF0000"/>
                </a:solidFill>
                <a:latin typeface="Arial"/>
                <a:ea typeface="Arial"/>
                <a:cs typeface="Arial"/>
                <a:sym typeface="Arial"/>
              </a:rPr>
              <a:t>Block-block</a:t>
            </a:r>
            <a:endParaRPr/>
          </a:p>
          <a:p>
            <a:pPr indent="-285750" lvl="1" marL="742950" rtl="0" algn="l">
              <a:lnSpc>
                <a:spcPct val="100000"/>
              </a:lnSpc>
              <a:spcBef>
                <a:spcPts val="480"/>
              </a:spcBef>
              <a:spcAft>
                <a:spcPts val="0"/>
              </a:spcAft>
              <a:buClr>
                <a:schemeClr val="accent1"/>
              </a:buClr>
              <a:buSzPts val="1680"/>
              <a:buFont typeface="Noto Sans Symbols"/>
              <a:buChar char="●"/>
            </a:pPr>
            <a:r>
              <a:rPr b="0" i="0" lang="en-US" sz="2400" u="none">
                <a:solidFill>
                  <a:schemeClr val="dk1"/>
                </a:solidFill>
                <a:latin typeface="Arial"/>
                <a:ea typeface="Arial"/>
                <a:cs typeface="Arial"/>
                <a:sym typeface="Arial"/>
              </a:rPr>
              <a:t>source msgs and code words of fixed length; e.g., ASCII</a:t>
            </a:r>
            <a:endParaRPr/>
          </a:p>
          <a:p>
            <a:pPr indent="-342900" lvl="0" marL="342900" rtl="0" algn="l">
              <a:lnSpc>
                <a:spcPct val="100000"/>
              </a:lnSpc>
              <a:spcBef>
                <a:spcPts val="480"/>
              </a:spcBef>
              <a:spcAft>
                <a:spcPts val="0"/>
              </a:spcAft>
              <a:buClr>
                <a:schemeClr val="hlink"/>
              </a:buClr>
              <a:buSzPts val="1920"/>
              <a:buFont typeface="Noto Sans Symbols"/>
              <a:buChar char="●"/>
            </a:pPr>
            <a:r>
              <a:rPr b="0" i="0" lang="en-US" sz="2400" u="none">
                <a:solidFill>
                  <a:srgbClr val="FF0000"/>
                </a:solidFill>
                <a:latin typeface="Arial"/>
                <a:ea typeface="Arial"/>
                <a:cs typeface="Arial"/>
                <a:sym typeface="Arial"/>
              </a:rPr>
              <a:t>Block-variable</a:t>
            </a:r>
            <a:endParaRPr/>
          </a:p>
          <a:p>
            <a:pPr indent="-285750" lvl="1" marL="742950" rtl="0" algn="l">
              <a:lnSpc>
                <a:spcPct val="100000"/>
              </a:lnSpc>
              <a:spcBef>
                <a:spcPts val="480"/>
              </a:spcBef>
              <a:spcAft>
                <a:spcPts val="0"/>
              </a:spcAft>
              <a:buClr>
                <a:schemeClr val="accent1"/>
              </a:buClr>
              <a:buSzPts val="1680"/>
              <a:buFont typeface="Noto Sans Symbols"/>
              <a:buChar char="●"/>
            </a:pPr>
            <a:r>
              <a:rPr b="0" i="0" lang="en-US" sz="2400" u="none">
                <a:solidFill>
                  <a:schemeClr val="dk1"/>
                </a:solidFill>
                <a:latin typeface="Arial"/>
                <a:ea typeface="Arial"/>
                <a:cs typeface="Arial"/>
                <a:sym typeface="Arial"/>
              </a:rPr>
              <a:t>source message fixed, code words variable; e.g., Huffman coding</a:t>
            </a:r>
            <a:endParaRPr/>
          </a:p>
          <a:p>
            <a:pPr indent="-342900" lvl="0" marL="342900" rtl="0" algn="l">
              <a:lnSpc>
                <a:spcPct val="100000"/>
              </a:lnSpc>
              <a:spcBef>
                <a:spcPts val="480"/>
              </a:spcBef>
              <a:spcAft>
                <a:spcPts val="0"/>
              </a:spcAft>
              <a:buClr>
                <a:schemeClr val="hlink"/>
              </a:buClr>
              <a:buSzPts val="1920"/>
              <a:buFont typeface="Noto Sans Symbols"/>
              <a:buChar char="●"/>
            </a:pPr>
            <a:r>
              <a:rPr b="0" i="0" lang="en-US" sz="2400" u="none">
                <a:solidFill>
                  <a:srgbClr val="FF0000"/>
                </a:solidFill>
                <a:latin typeface="Arial"/>
                <a:ea typeface="Arial"/>
                <a:cs typeface="Arial"/>
                <a:sym typeface="Arial"/>
              </a:rPr>
              <a:t>Variable-block</a:t>
            </a:r>
            <a:endParaRPr/>
          </a:p>
          <a:p>
            <a:pPr indent="-285750" lvl="1" marL="742950" rtl="0" algn="l">
              <a:lnSpc>
                <a:spcPct val="100000"/>
              </a:lnSpc>
              <a:spcBef>
                <a:spcPts val="480"/>
              </a:spcBef>
              <a:spcAft>
                <a:spcPts val="0"/>
              </a:spcAft>
              <a:buClr>
                <a:schemeClr val="accent1"/>
              </a:buClr>
              <a:buSzPts val="1680"/>
              <a:buFont typeface="Noto Sans Symbols"/>
              <a:buChar char="●"/>
            </a:pPr>
            <a:r>
              <a:rPr b="0" i="0" lang="en-US" sz="2400" u="none">
                <a:solidFill>
                  <a:schemeClr val="dk1"/>
                </a:solidFill>
                <a:latin typeface="Arial"/>
                <a:ea typeface="Arial"/>
                <a:cs typeface="Arial"/>
                <a:sym typeface="Arial"/>
              </a:rPr>
              <a:t>source variable, code word fixed; e.g., RLE, LZW</a:t>
            </a:r>
            <a:endParaRPr/>
          </a:p>
          <a:p>
            <a:pPr indent="-342900" lvl="0" marL="342900" rtl="0" algn="l">
              <a:lnSpc>
                <a:spcPct val="100000"/>
              </a:lnSpc>
              <a:spcBef>
                <a:spcPts val="480"/>
              </a:spcBef>
              <a:spcAft>
                <a:spcPts val="0"/>
              </a:spcAft>
              <a:buClr>
                <a:schemeClr val="hlink"/>
              </a:buClr>
              <a:buSzPts val="1920"/>
              <a:buFont typeface="Noto Sans Symbols"/>
              <a:buChar char="●"/>
            </a:pPr>
            <a:r>
              <a:rPr b="0" i="0" lang="en-US" sz="2400" u="none">
                <a:solidFill>
                  <a:srgbClr val="FF0000"/>
                </a:solidFill>
                <a:latin typeface="Arial"/>
                <a:ea typeface="Arial"/>
                <a:cs typeface="Arial"/>
                <a:sym typeface="Arial"/>
              </a:rPr>
              <a:t>Variable-variable</a:t>
            </a:r>
            <a:endParaRPr/>
          </a:p>
          <a:p>
            <a:pPr indent="-285750" lvl="1" marL="742950" rtl="0" algn="l">
              <a:lnSpc>
                <a:spcPct val="100000"/>
              </a:lnSpc>
              <a:spcBef>
                <a:spcPts val="480"/>
              </a:spcBef>
              <a:spcAft>
                <a:spcPts val="0"/>
              </a:spcAft>
              <a:buClr>
                <a:schemeClr val="accent1"/>
              </a:buClr>
              <a:buSzPts val="1680"/>
              <a:buFont typeface="Noto Sans Symbols"/>
              <a:buChar char="●"/>
            </a:pPr>
            <a:r>
              <a:rPr b="0" i="0" lang="en-US" sz="2400" u="none">
                <a:solidFill>
                  <a:schemeClr val="dk1"/>
                </a:solidFill>
                <a:latin typeface="Arial"/>
                <a:ea typeface="Arial"/>
                <a:cs typeface="Arial"/>
                <a:sym typeface="Arial"/>
              </a:rPr>
              <a:t>source variable, code words variable; e.g., Arithmetic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Example of Block-Block</a:t>
            </a:r>
            <a:endParaRPr/>
          </a:p>
        </p:txBody>
      </p:sp>
      <p:sp>
        <p:nvSpPr>
          <p:cNvPr id="186" name="Google Shape;186;p8"/>
          <p:cNvSpPr txBox="1"/>
          <p:nvPr>
            <p:ph idx="1" type="body"/>
          </p:nvPr>
        </p:nvSpPr>
        <p:spPr>
          <a:xfrm>
            <a:off x="457200" y="1690687"/>
            <a:ext cx="4419600" cy="44338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840"/>
              <a:buFont typeface="Noto Sans Symbols"/>
              <a:buChar char="●"/>
            </a:pPr>
            <a:r>
              <a:rPr b="0" i="0" lang="en-US" sz="2300" u="none">
                <a:solidFill>
                  <a:schemeClr val="dk1"/>
                </a:solidFill>
                <a:latin typeface="Arial"/>
                <a:ea typeface="Arial"/>
                <a:cs typeface="Arial"/>
                <a:sym typeface="Arial"/>
              </a:rPr>
              <a:t>Coding “aa bbb cccc ddddd eeeeee fffffffgggggggg”</a:t>
            </a:r>
            <a:endParaRPr/>
          </a:p>
          <a:p>
            <a:pPr indent="-210820" lvl="0" marL="342900" rtl="0" algn="l">
              <a:lnSpc>
                <a:spcPct val="100000"/>
              </a:lnSpc>
              <a:spcBef>
                <a:spcPts val="520"/>
              </a:spcBef>
              <a:spcAft>
                <a:spcPts val="0"/>
              </a:spcAft>
              <a:buClr>
                <a:schemeClr val="hlink"/>
              </a:buClr>
              <a:buSzPts val="2080"/>
              <a:buFont typeface="Noto Sans Symbols"/>
              <a:buNone/>
            </a:pPr>
            <a:r>
              <a:t/>
            </a:r>
            <a:endParaRPr b="0" i="0" sz="2600" u="none">
              <a:solidFill>
                <a:schemeClr val="dk1"/>
              </a:solidFill>
              <a:latin typeface="Arial"/>
              <a:ea typeface="Arial"/>
              <a:cs typeface="Arial"/>
              <a:sym typeface="Arial"/>
            </a:endParaRPr>
          </a:p>
          <a:p>
            <a:pPr indent="-342900" lvl="0" marL="342900" rtl="0" algn="l">
              <a:lnSpc>
                <a:spcPct val="100000"/>
              </a:lnSpc>
              <a:spcBef>
                <a:spcPts val="520"/>
              </a:spcBef>
              <a:spcAft>
                <a:spcPts val="0"/>
              </a:spcAft>
              <a:buClr>
                <a:schemeClr val="hlink"/>
              </a:buClr>
              <a:buSzPts val="2080"/>
              <a:buFont typeface="Noto Sans Symbols"/>
              <a:buChar char="●"/>
            </a:pPr>
            <a:r>
              <a:rPr b="0" i="0" lang="en-US" sz="2600" u="none">
                <a:solidFill>
                  <a:schemeClr val="dk1"/>
                </a:solidFill>
                <a:latin typeface="Arial"/>
                <a:ea typeface="Arial"/>
                <a:cs typeface="Arial"/>
                <a:sym typeface="Arial"/>
              </a:rPr>
              <a:t>Requires 120 bits</a:t>
            </a:r>
            <a:endParaRPr/>
          </a:p>
        </p:txBody>
      </p:sp>
      <p:graphicFrame>
        <p:nvGraphicFramePr>
          <p:cNvPr id="187" name="Google Shape;187;p8"/>
          <p:cNvGraphicFramePr/>
          <p:nvPr/>
        </p:nvGraphicFramePr>
        <p:xfrm>
          <a:off x="5638800" y="1690687"/>
          <a:ext cx="3000000" cy="3000000"/>
        </p:xfrm>
        <a:graphic>
          <a:graphicData uri="http://schemas.openxmlformats.org/drawingml/2006/table">
            <a:tbl>
              <a:tblPr>
                <a:noFill/>
                <a:tableStyleId>{D4D79B96-073F-4877-A33F-F54FB1CCAB00}</a:tableStyleId>
              </a:tblPr>
              <a:tblGrid>
                <a:gridCol w="1524000"/>
                <a:gridCol w="1524000"/>
              </a:tblGrid>
              <a:tr h="519100">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Symbol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Code word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4025">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5600">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001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4025">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010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4025">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011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5600">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4025">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101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5600">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110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4025">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space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111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b="0" i="0" lang="en-US" sz="4200" u="none">
                <a:solidFill>
                  <a:schemeClr val="dk2"/>
                </a:solidFill>
                <a:latin typeface="Arial"/>
                <a:ea typeface="Arial"/>
                <a:cs typeface="Arial"/>
                <a:sym typeface="Arial"/>
              </a:rPr>
              <a:t>Example of Variable-Variable</a:t>
            </a:r>
            <a:endParaRPr/>
          </a:p>
        </p:txBody>
      </p:sp>
      <p:sp>
        <p:nvSpPr>
          <p:cNvPr id="195" name="Google Shape;195;p9"/>
          <p:cNvSpPr txBox="1"/>
          <p:nvPr>
            <p:ph idx="1" type="body"/>
          </p:nvPr>
        </p:nvSpPr>
        <p:spPr>
          <a:xfrm>
            <a:off x="457200" y="1690687"/>
            <a:ext cx="4572000" cy="44338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840"/>
              <a:buFont typeface="Noto Sans Symbols"/>
              <a:buChar char="●"/>
            </a:pPr>
            <a:r>
              <a:rPr b="0" i="0" lang="en-US" sz="2300" u="none">
                <a:solidFill>
                  <a:schemeClr val="dk1"/>
                </a:solidFill>
                <a:latin typeface="Arial"/>
                <a:ea typeface="Arial"/>
                <a:cs typeface="Arial"/>
                <a:sym typeface="Arial"/>
              </a:rPr>
              <a:t>Coding “aa bbb cccc ddddd eeeeee fffffffgggggggg”</a:t>
            </a:r>
            <a:endParaRPr/>
          </a:p>
          <a:p>
            <a:pPr indent="-210820" lvl="0" marL="342900" rtl="0" algn="l">
              <a:lnSpc>
                <a:spcPct val="100000"/>
              </a:lnSpc>
              <a:spcBef>
                <a:spcPts val="520"/>
              </a:spcBef>
              <a:spcAft>
                <a:spcPts val="0"/>
              </a:spcAft>
              <a:buClr>
                <a:schemeClr val="hlink"/>
              </a:buClr>
              <a:buSzPts val="2080"/>
              <a:buFont typeface="Noto Sans Symbols"/>
              <a:buNone/>
            </a:pPr>
            <a:r>
              <a:t/>
            </a:r>
            <a:endParaRPr b="0" i="0" sz="2600" u="none">
              <a:solidFill>
                <a:schemeClr val="dk1"/>
              </a:solidFill>
              <a:latin typeface="Arial"/>
              <a:ea typeface="Arial"/>
              <a:cs typeface="Arial"/>
              <a:sym typeface="Arial"/>
            </a:endParaRPr>
          </a:p>
          <a:p>
            <a:pPr indent="-342900" lvl="0" marL="342900" rtl="0" algn="l">
              <a:lnSpc>
                <a:spcPct val="100000"/>
              </a:lnSpc>
              <a:spcBef>
                <a:spcPts val="520"/>
              </a:spcBef>
              <a:spcAft>
                <a:spcPts val="0"/>
              </a:spcAft>
              <a:buClr>
                <a:schemeClr val="hlink"/>
              </a:buClr>
              <a:buSzPts val="2080"/>
              <a:buFont typeface="Noto Sans Symbols"/>
              <a:buChar char="●"/>
            </a:pPr>
            <a:r>
              <a:rPr b="0" i="0" lang="en-US" sz="2600" u="none">
                <a:solidFill>
                  <a:schemeClr val="dk1"/>
                </a:solidFill>
                <a:latin typeface="Arial"/>
                <a:ea typeface="Arial"/>
                <a:cs typeface="Arial"/>
                <a:sym typeface="Arial"/>
              </a:rPr>
              <a:t>Requires 30 bits </a:t>
            </a:r>
            <a:endParaRPr/>
          </a:p>
          <a:p>
            <a:pPr indent="-285750" lvl="1" marL="742950" rtl="0" algn="l">
              <a:lnSpc>
                <a:spcPct val="100000"/>
              </a:lnSpc>
              <a:spcBef>
                <a:spcPts val="480"/>
              </a:spcBef>
              <a:spcAft>
                <a:spcPts val="0"/>
              </a:spcAft>
              <a:buClr>
                <a:schemeClr val="accent1"/>
              </a:buClr>
              <a:buSzPts val="1680"/>
              <a:buFont typeface="Noto Sans Symbols"/>
              <a:buChar char="●"/>
            </a:pPr>
            <a:r>
              <a:rPr b="0" i="0" lang="en-US" sz="2400" u="none">
                <a:solidFill>
                  <a:schemeClr val="dk1"/>
                </a:solidFill>
                <a:latin typeface="Arial"/>
                <a:ea typeface="Arial"/>
                <a:cs typeface="Arial"/>
                <a:sym typeface="Arial"/>
              </a:rPr>
              <a:t>don’t forget the spaces</a:t>
            </a:r>
            <a:endParaRPr/>
          </a:p>
        </p:txBody>
      </p:sp>
      <p:graphicFrame>
        <p:nvGraphicFramePr>
          <p:cNvPr id="196" name="Google Shape;196;p9"/>
          <p:cNvGraphicFramePr/>
          <p:nvPr/>
        </p:nvGraphicFramePr>
        <p:xfrm>
          <a:off x="5638800" y="1690687"/>
          <a:ext cx="3000000" cy="3000000"/>
        </p:xfrm>
        <a:graphic>
          <a:graphicData uri="http://schemas.openxmlformats.org/drawingml/2006/table">
            <a:tbl>
              <a:tblPr>
                <a:noFill/>
                <a:tableStyleId>{D4D79B96-073F-4877-A33F-F54FB1CCAB00}</a:tableStyleId>
              </a:tblPr>
              <a:tblGrid>
                <a:gridCol w="1524000"/>
                <a:gridCol w="1524000"/>
              </a:tblGrid>
              <a:tr h="519100">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Symbol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Code word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4025">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aa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5600">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bbb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4025">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cccc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4025">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ddddd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5600">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eeeeee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4025">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fffffff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101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5600">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gggggggg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110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4025">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space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800"/>
                        <a:buFont typeface="Helvetica Neue"/>
                        <a:buNone/>
                      </a:pPr>
                      <a:r>
                        <a:rPr b="1" i="0" lang="en-US" sz="1800" u="none" cap="none" strike="noStrike">
                          <a:solidFill>
                            <a:srgbClr val="262626"/>
                          </a:solidFill>
                          <a:latin typeface="Helvetica Neue"/>
                          <a:ea typeface="Helvetica Neue"/>
                          <a:cs typeface="Helvetica Neue"/>
                          <a:sym typeface="Helvetica Neue"/>
                        </a:rPr>
                        <a:t>111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7_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2_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2005-12-27T07:53:47Z</dcterms:created>
  <dc:creator>FSKTM</dc:creator>
</cp:coreProperties>
</file>