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</p:sldIdLst>
  <p:sldSz cy="6858000" cx="9144000"/>
  <p:notesSz cx="7010400" cy="9296400"/>
  <p:embeddedFontLst>
    <p:embeddedFont>
      <p:font typeface="Merriweather Sans"/>
      <p:regular r:id="rId58"/>
      <p:bold r:id="rId59"/>
      <p:italic r:id="rId60"/>
      <p:boldItalic r:id="rId61"/>
    </p:embeddedFont>
    <p:embeddedFont>
      <p:font typeface="Arimo"/>
      <p:regular r:id="rId62"/>
      <p:bold r:id="rId63"/>
      <p:italic r:id="rId64"/>
      <p:boldItalic r:id="rId65"/>
    </p:embeddedFont>
    <p:embeddedFont>
      <p:font typeface="Helvetica Neu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0" roundtripDataSignature="AMtx7miq2ixcrRN97dRHzge3FhjNwWZ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812567-4D49-4024-81A2-92C16B11E723}">
  <a:tblStyle styleId="{77812567-4D49-4024-81A2-92C16B11E7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0" Type="http://customschemas.google.com/relationships/presentationmetadata" Target="meta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font" Target="fonts/Arimo-regular.fntdata"/><Relationship Id="rId61" Type="http://schemas.openxmlformats.org/officeDocument/2006/relationships/font" Target="fonts/MerriweatherSans-boldItalic.fntdata"/><Relationship Id="rId20" Type="http://schemas.openxmlformats.org/officeDocument/2006/relationships/slide" Target="slides/slide10.xml"/><Relationship Id="rId64" Type="http://schemas.openxmlformats.org/officeDocument/2006/relationships/font" Target="fonts/Arimo-italic.fntdata"/><Relationship Id="rId63" Type="http://schemas.openxmlformats.org/officeDocument/2006/relationships/font" Target="fonts/Arimo-bold.fntdata"/><Relationship Id="rId22" Type="http://schemas.openxmlformats.org/officeDocument/2006/relationships/slide" Target="slides/slide12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1.xml"/><Relationship Id="rId65" Type="http://schemas.openxmlformats.org/officeDocument/2006/relationships/font" Target="fonts/Arimo-boldItalic.fntdata"/><Relationship Id="rId24" Type="http://schemas.openxmlformats.org/officeDocument/2006/relationships/slide" Target="slides/slide14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3.xml"/><Relationship Id="rId67" Type="http://schemas.openxmlformats.org/officeDocument/2006/relationships/font" Target="fonts/HelveticaNeue-bold.fntdata"/><Relationship Id="rId60" Type="http://schemas.openxmlformats.org/officeDocument/2006/relationships/font" Target="fonts/MerriweatherSans-italic.fntdata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font" Target="fonts/MerriweatherSans-bold.fntdata"/><Relationship Id="rId14" Type="http://schemas.openxmlformats.org/officeDocument/2006/relationships/slide" Target="slides/slide4.xml"/><Relationship Id="rId58" Type="http://schemas.openxmlformats.org/officeDocument/2006/relationships/font" Target="fonts/MerriweatherSans-regular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5ac0cd44_1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15ac0cd44_1_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276" name="Google Shape;276;p10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285" name="Google Shape;285;p11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296" name="Google Shape;296;p12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307" name="Google Shape;307;p13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316" name="Google Shape;316;p1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Depends on occurrence frequency of single characters or sequences of data bytes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Characters are stored with their probabilities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Length (number of bits) of the coded characters differs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shortest code is assigned to the most frequently occurred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259" name="Google Shape;259;p8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 txBox="1"/>
          <p:nvPr/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ORCHID Research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University of Illinois at Urbana-Champaign</a:t>
            </a:r>
            <a:endParaRPr/>
          </a:p>
        </p:txBody>
      </p:sp>
      <p:sp>
        <p:nvSpPr>
          <p:cNvPr id="268" name="Google Shape;268;p9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61" name="Google Shape;61;p53"/>
          <p:cNvSpPr txBox="1"/>
          <p:nvPr>
            <p:ph idx="2" type="body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62" name="Google Shape;62;p5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" type="body"/>
          </p:nvPr>
        </p:nvSpPr>
        <p:spPr>
          <a:xfrm>
            <a:off x="457200" y="1690688"/>
            <a:ext cx="40386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2" type="body"/>
          </p:nvPr>
        </p:nvSpPr>
        <p:spPr>
          <a:xfrm>
            <a:off x="4648200" y="1690688"/>
            <a:ext cx="40386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7"/>
          <p:cNvSpPr txBox="1"/>
          <p:nvPr>
            <p:ph idx="1" type="body"/>
          </p:nvPr>
        </p:nvSpPr>
        <p:spPr>
          <a:xfrm>
            <a:off x="457200" y="1690688"/>
            <a:ext cx="40386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2" type="body"/>
          </p:nvPr>
        </p:nvSpPr>
        <p:spPr>
          <a:xfrm>
            <a:off x="4648200" y="1690688"/>
            <a:ext cx="403860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3" type="body"/>
          </p:nvPr>
        </p:nvSpPr>
        <p:spPr>
          <a:xfrm>
            <a:off x="4648200" y="3983038"/>
            <a:ext cx="4038600" cy="214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8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1" name="Google Shape;11;p48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8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8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4;p48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" name="Google Shape;15;p4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8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8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0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8" name="Google Shape;28;p50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0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50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1" name="Google Shape;31;p50"/>
          <p:cNvSpPr txBox="1"/>
          <p:nvPr/>
        </p:nvSpPr>
        <p:spPr>
          <a:xfrm>
            <a:off x="1600200" y="6400800"/>
            <a:ext cx="6172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CSE, JnU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.png" id="32" name="Google Shape;32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3100" y="6045200"/>
            <a:ext cx="8382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0"/>
          <p:cNvSpPr txBox="1"/>
          <p:nvPr/>
        </p:nvSpPr>
        <p:spPr>
          <a:xfrm>
            <a:off x="228600" y="6400800"/>
            <a:ext cx="2057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CSE-4105</a:t>
            </a:r>
            <a:endParaRPr/>
          </a:p>
        </p:txBody>
      </p:sp>
      <p:sp>
        <p:nvSpPr>
          <p:cNvPr id="34" name="Google Shape;34;p5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7" name="Google Shape;47;p52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2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52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" name="Google Shape;50;p52"/>
          <p:cNvSpPr txBox="1"/>
          <p:nvPr/>
        </p:nvSpPr>
        <p:spPr>
          <a:xfrm>
            <a:off x="1600200" y="6400800"/>
            <a:ext cx="6172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CSE, JnU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.png" id="51" name="Google Shape;51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3100" y="6045200"/>
            <a:ext cx="8382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2"/>
          <p:cNvSpPr txBox="1"/>
          <p:nvPr/>
        </p:nvSpPr>
        <p:spPr>
          <a:xfrm>
            <a:off x="228600" y="6400800"/>
            <a:ext cx="2057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CSE-4105</a:t>
            </a:r>
            <a:endParaRPr/>
          </a:p>
        </p:txBody>
      </p:sp>
      <p:sp>
        <p:nvSpPr>
          <p:cNvPr id="53" name="Google Shape;53;p5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54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67" name="Google Shape;67;p54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69;p54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0" name="Google Shape;70;p54"/>
          <p:cNvSpPr txBox="1"/>
          <p:nvPr/>
        </p:nvSpPr>
        <p:spPr>
          <a:xfrm>
            <a:off x="1600200" y="6400800"/>
            <a:ext cx="6172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CSE, JnU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.png" id="71" name="Google Shape;71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3100" y="6045200"/>
            <a:ext cx="8382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4"/>
          <p:cNvSpPr txBox="1"/>
          <p:nvPr/>
        </p:nvSpPr>
        <p:spPr>
          <a:xfrm>
            <a:off x="228600" y="6400800"/>
            <a:ext cx="2057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CSE-4105</a:t>
            </a:r>
            <a:endParaRPr/>
          </a:p>
        </p:txBody>
      </p:sp>
      <p:sp>
        <p:nvSpPr>
          <p:cNvPr id="73" name="Google Shape;73;p5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4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6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83" name="Google Shape;83;p56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85;p56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6" name="Google Shape;86;p56"/>
          <p:cNvSpPr txBox="1"/>
          <p:nvPr/>
        </p:nvSpPr>
        <p:spPr>
          <a:xfrm>
            <a:off x="1600200" y="6400800"/>
            <a:ext cx="61722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CSE, JnU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.png" id="87" name="Google Shape;87;p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3100" y="6045200"/>
            <a:ext cx="838200" cy="779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6"/>
          <p:cNvSpPr txBox="1"/>
          <p:nvPr/>
        </p:nvSpPr>
        <p:spPr>
          <a:xfrm>
            <a:off x="228600" y="6400800"/>
            <a:ext cx="2057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CSE-4105</a:t>
            </a:r>
            <a:endParaRPr/>
          </a:p>
        </p:txBody>
      </p:sp>
      <p:sp>
        <p:nvSpPr>
          <p:cNvPr id="89" name="Google Shape;89;p5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56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5ac0cd44_1_0"/>
          <p:cNvSpPr txBox="1"/>
          <p:nvPr>
            <p:ph idx="1" type="subTitle"/>
          </p:nvPr>
        </p:nvSpPr>
        <p:spPr>
          <a:xfrm>
            <a:off x="1066800" y="3657600"/>
            <a:ext cx="6629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3" name="Google Shape;103;g1215ac0cd44_1_0"/>
          <p:cNvSpPr txBox="1"/>
          <p:nvPr/>
        </p:nvSpPr>
        <p:spPr>
          <a:xfrm>
            <a:off x="2299925" y="1212700"/>
            <a:ext cx="4767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Lecture 22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Data Compression-LZW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Encoding/Decoding</a:t>
            </a:r>
            <a:endParaRPr/>
          </a:p>
        </p:txBody>
      </p:sp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457200" y="1690687"/>
            <a:ext cx="42672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 “BEAD”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⇒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110001101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⇒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 “0101100”</a:t>
            </a:r>
            <a:endParaRPr/>
          </a:p>
        </p:txBody>
      </p:sp>
      <p:graphicFrame>
        <p:nvGraphicFramePr>
          <p:cNvPr id="280" name="Google Shape;280;p10"/>
          <p:cNvGraphicFramePr/>
          <p:nvPr/>
        </p:nvGraphicFramePr>
        <p:xfrm>
          <a:off x="5638800" y="18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600200"/>
                <a:gridCol w="1371600"/>
              </a:tblGrid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 (S)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(Theoretical Limit)</a:t>
            </a:r>
            <a:endParaRPr/>
          </a:p>
        </p:txBody>
      </p:sp>
      <p:sp>
        <p:nvSpPr>
          <p:cNvPr id="288" name="Google Shape;288;p11"/>
          <p:cNvSpPr txBox="1"/>
          <p:nvPr>
            <p:ph idx="1" type="body"/>
          </p:nvPr>
        </p:nvSpPr>
        <p:spPr>
          <a:xfrm>
            <a:off x="457200" y="1690687"/>
            <a:ext cx="48768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8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82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-.25 *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.25 +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-.30 *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.30 +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-.12 *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.12 +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-.15 *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.15 +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-.18 * log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.18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2.24 bits</a:t>
            </a:r>
            <a:endParaRPr/>
          </a:p>
        </p:txBody>
      </p:sp>
      <p:pic>
        <p:nvPicPr>
          <p:cNvPr id="289" name="Google Shape;28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3810000" cy="10969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11"/>
          <p:cNvGraphicFramePr/>
          <p:nvPr/>
        </p:nvGraphicFramePr>
        <p:xfrm>
          <a:off x="55626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190625"/>
                <a:gridCol w="1041400"/>
                <a:gridCol w="892175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1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 JnU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Codeword Length</a:t>
            </a:r>
            <a:endParaRPr/>
          </a:p>
        </p:txBody>
      </p:sp>
      <p:sp>
        <p:nvSpPr>
          <p:cNvPr id="299" name="Google Shape;299;p12"/>
          <p:cNvSpPr txBox="1"/>
          <p:nvPr>
            <p:ph idx="1" type="body"/>
          </p:nvPr>
        </p:nvSpPr>
        <p:spPr>
          <a:xfrm>
            <a:off x="457200" y="1690687"/>
            <a:ext cx="44196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.25(2) +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.30(2) +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.12(3) +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.15(3) +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.18(2)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2.27 bits</a:t>
            </a:r>
            <a:endParaRPr/>
          </a:p>
          <a:p>
            <a:pPr indent="-153670" lvl="0" marL="2857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4191000" cy="1103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p12"/>
          <p:cNvGraphicFramePr/>
          <p:nvPr/>
        </p:nvGraphicFramePr>
        <p:xfrm>
          <a:off x="5562600" y="18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266825"/>
                <a:gridCol w="965200"/>
                <a:gridCol w="892175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1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Manowarul Islam, Dept. of CSE JnU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457200" y="1690687"/>
            <a:ext cx="47244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86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-.01*log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.01 +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-.99*log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.99</a:t>
            </a:r>
            <a:endParaRPr/>
          </a:p>
          <a:p>
            <a:pPr indent="-628650" lvl="0" marL="6286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.08</a:t>
            </a:r>
            <a:endParaRPr/>
          </a:p>
          <a:p>
            <a:pPr indent="-628650" lvl="0" marL="6286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8650" lvl="0" marL="6286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.01(1) +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.99(1)</a:t>
            </a:r>
            <a:endParaRPr/>
          </a:p>
          <a:p>
            <a:pPr indent="-628650" lvl="0" marL="6286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1</a:t>
            </a:r>
            <a:endParaRPr/>
          </a:p>
          <a:p>
            <a:pPr indent="-628650" lvl="0" marL="6286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13"/>
          <p:cNvGraphicFramePr/>
          <p:nvPr/>
        </p:nvGraphicFramePr>
        <p:xfrm>
          <a:off x="5257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298575"/>
                <a:gridCol w="989000"/>
                <a:gridCol w="912800"/>
              </a:tblGrid>
              <a:tr h="51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Exercise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Entropy (H)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Huffman tree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average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length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“BCCADE”</a:t>
            </a:r>
            <a:endParaRPr/>
          </a:p>
        </p:txBody>
      </p:sp>
      <p:graphicFrame>
        <p:nvGraphicFramePr>
          <p:cNvPr id="320" name="Google Shape;320;p14"/>
          <p:cNvGraphicFramePr/>
          <p:nvPr/>
        </p:nvGraphicFramePr>
        <p:xfrm>
          <a:off x="6096000" y="1766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524000"/>
                <a:gridCol w="9906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 (S)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Dictionary-based Coding</a:t>
            </a:r>
            <a:endParaRPr/>
          </a:p>
        </p:txBody>
      </p:sp>
      <p:sp>
        <p:nvSpPr>
          <p:cNvPr id="326" name="Google Shape;326;p15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LZW (Lempel–Ziv–Welch) uses  fixed-length codeword to represent variable-length strings of symbols/characters that commonly occur together, e.g., words in English text.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LZW encoder and decoder build up the same dictionary dynamically while receiving the data.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LZW places longer and longer repeated entries into a dictionary, and then emits the code for an element, rather than the string itself, if the element has already been placed in the dictionary.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Compression Algorithm</a:t>
            </a:r>
            <a:endParaRPr/>
          </a:p>
        </p:txBody>
      </p:sp>
      <p:pic>
        <p:nvPicPr>
          <p:cNvPr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543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Compression Example</a:t>
            </a:r>
            <a:endParaRPr/>
          </a:p>
        </p:txBody>
      </p:sp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compress the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"ABABBABCABABBA"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the dictionary is the following</a:t>
            </a:r>
            <a:endParaRPr/>
          </a:p>
        </p:txBody>
      </p:sp>
      <p:graphicFrame>
        <p:nvGraphicFramePr>
          <p:cNvPr id="339" name="Google Shape;339;p17"/>
          <p:cNvGraphicFramePr/>
          <p:nvPr/>
        </p:nvGraphicFramePr>
        <p:xfrm>
          <a:off x="1066800" y="34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3390900"/>
                <a:gridCol w="339090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BABBABCABABBA</a:t>
            </a:r>
            <a:endParaRPr/>
          </a:p>
        </p:txBody>
      </p:sp>
      <p:graphicFrame>
        <p:nvGraphicFramePr>
          <p:cNvPr id="346" name="Google Shape;346;p18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18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ABBABCABABBA</a:t>
            </a:r>
            <a:endParaRPr/>
          </a:p>
        </p:txBody>
      </p:sp>
      <p:graphicFrame>
        <p:nvGraphicFramePr>
          <p:cNvPr id="354" name="Google Shape;354;p19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19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Encoding 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609600" y="16764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encoding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Huffman code, it is useful to construct a binary tree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Leaves are characters to be encoded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carry occurrence probabilities of the characters belonging to the sub-tree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BBABCABABBA</a:t>
            </a:r>
            <a:endParaRPr/>
          </a:p>
        </p:txBody>
      </p:sp>
      <p:graphicFrame>
        <p:nvGraphicFramePr>
          <p:cNvPr id="362" name="Google Shape;362;p20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20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ABA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ABCABABBA</a:t>
            </a:r>
            <a:endParaRPr/>
          </a:p>
        </p:txBody>
      </p:sp>
      <p:graphicFrame>
        <p:nvGraphicFramePr>
          <p:cNvPr id="370" name="Google Shape;370;p21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1" name="Google Shape;371;p21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77" name="Google Shape;377;p22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ABCABABBA</a:t>
            </a:r>
            <a:endParaRPr/>
          </a:p>
        </p:txBody>
      </p:sp>
      <p:graphicFrame>
        <p:nvGraphicFramePr>
          <p:cNvPr id="378" name="Google Shape;378;p22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22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BCABABBA</a:t>
            </a:r>
            <a:endParaRPr/>
          </a:p>
        </p:txBody>
      </p:sp>
      <p:graphicFrame>
        <p:nvGraphicFramePr>
          <p:cNvPr id="386" name="Google Shape;386;p23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23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5867400" y="15240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BABBA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CABABBA</a:t>
            </a:r>
            <a:endParaRPr/>
          </a:p>
        </p:txBody>
      </p:sp>
      <p:graphicFrame>
        <p:nvGraphicFramePr>
          <p:cNvPr id="394" name="Google Shape;394;p24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24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</a:t>
            </a:r>
            <a:endParaRPr/>
          </a:p>
        </p:txBody>
      </p:sp>
      <p:graphicFrame>
        <p:nvGraphicFramePr>
          <p:cNvPr id="402" name="Google Shape;402;p25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Google Shape;403;p25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BABBA</a:t>
            </a:r>
            <a:endParaRPr/>
          </a:p>
        </p:txBody>
      </p:sp>
      <p:graphicFrame>
        <p:nvGraphicFramePr>
          <p:cNvPr id="410" name="Google Shape;410;p26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p26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17" name="Google Shape;417;p27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ABBA</a:t>
            </a:r>
            <a:endParaRPr/>
          </a:p>
        </p:txBody>
      </p:sp>
      <p:graphicFrame>
        <p:nvGraphicFramePr>
          <p:cNvPr id="418" name="Google Shape;418;p27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Google Shape;419;p27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BBA</a:t>
            </a:r>
            <a:endParaRPr/>
          </a:p>
        </p:txBody>
      </p:sp>
      <p:graphicFrame>
        <p:nvGraphicFramePr>
          <p:cNvPr id="426" name="Google Shape;426;p28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Google Shape;427;p28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33" name="Google Shape;433;p29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ABABBABCABA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endParaRPr/>
          </a:p>
        </p:txBody>
      </p:sp>
      <p:graphicFrame>
        <p:nvGraphicFramePr>
          <p:cNvPr id="434" name="Google Shape;434;p29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5" name="Google Shape;435;p29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Encoding (Example)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0668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6670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2578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68580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391400" y="30480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050925" y="5599112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 = 0.09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2727325" y="55991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P(E) = 0.11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5334000" y="5638800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P(D) = 0.13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7070725" y="567531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P(A)=0.16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7527925" y="30845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 = 0.51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203325" y="1712912"/>
            <a:ext cx="55657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Step 1 : Sort all Symbols  according to their probabilities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(left to right) from Smallest to largest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these are the  leaves of the Huffman tree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ABABBABCABAB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442" name="Google Shape;442;p30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30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ABABBABCABABB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450" name="Google Shape;450;p31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EOF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" name="Google Shape;451;p31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31"/>
          <p:cNvSpPr/>
          <p:nvPr/>
        </p:nvSpPr>
        <p:spPr>
          <a:xfrm>
            <a:off x="2895600" y="1752600"/>
            <a:ext cx="685800" cy="480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58" name="Google Shape;458;p32"/>
          <p:cNvSpPr txBox="1"/>
          <p:nvPr>
            <p:ph idx="1" type="body"/>
          </p:nvPr>
        </p:nvSpPr>
        <p:spPr>
          <a:xfrm>
            <a:off x="609600" y="16002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compress the 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"ABABBABCABABBA "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124523461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codes are: 1 2 4 5 2 3 4 6 1. Instead of sending 14 characters, only 9 codes need to be sent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 ratio = 14/9 = 1.56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Decompression</a:t>
            </a:r>
            <a:endParaRPr/>
          </a:p>
        </p:txBody>
      </p:sp>
      <p:pic>
        <p:nvPicPr>
          <p:cNvPr id="464" name="Google Shape;4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7724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Decompression Example</a:t>
            </a:r>
            <a:endParaRPr/>
          </a:p>
        </p:txBody>
      </p:sp>
      <p:sp>
        <p:nvSpPr>
          <p:cNvPr id="470" name="Google Shape;470;p3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decompress the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"124523461"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the dictionary is the following</a:t>
            </a:r>
            <a:endParaRPr/>
          </a:p>
        </p:txBody>
      </p:sp>
      <p:graphicFrame>
        <p:nvGraphicFramePr>
          <p:cNvPr id="471" name="Google Shape;471;p34"/>
          <p:cNvGraphicFramePr/>
          <p:nvPr/>
        </p:nvGraphicFramePr>
        <p:xfrm>
          <a:off x="1066800" y="34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3390900"/>
                <a:gridCol w="339090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erriweather Sans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24523461</a:t>
            </a:r>
            <a:endParaRPr/>
          </a:p>
        </p:txBody>
      </p:sp>
      <p:graphicFrame>
        <p:nvGraphicFramePr>
          <p:cNvPr id="478" name="Google Shape;478;p35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35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4523461</a:t>
            </a:r>
            <a:endParaRPr/>
          </a:p>
        </p:txBody>
      </p:sp>
      <p:graphicFrame>
        <p:nvGraphicFramePr>
          <p:cNvPr id="486" name="Google Shape;486;p36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36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493" name="Google Shape;493;p37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523461</a:t>
            </a:r>
            <a:endParaRPr/>
          </a:p>
        </p:txBody>
      </p:sp>
      <p:graphicFrame>
        <p:nvGraphicFramePr>
          <p:cNvPr id="494" name="Google Shape;494;p37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Google Shape;495;p37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23461</a:t>
            </a:r>
            <a:endParaRPr/>
          </a:p>
        </p:txBody>
      </p:sp>
      <p:graphicFrame>
        <p:nvGraphicFramePr>
          <p:cNvPr id="502" name="Google Shape;502;p38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38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09" name="Google Shape;509;p39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3461</a:t>
            </a:r>
            <a:endParaRPr/>
          </a:p>
        </p:txBody>
      </p:sp>
      <p:graphicFrame>
        <p:nvGraphicFramePr>
          <p:cNvPr id="510" name="Google Shape;510;p39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p39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Encoding (Example)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0668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6670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2578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8580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391400" y="30480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050925" y="5599112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 = 0.09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727325" y="55991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P(E) = 0.11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5334000" y="5638800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P(D) = 0.13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7070725" y="567531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P(A)=0.16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527925" y="30845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 = 0.51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1203325" y="17129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752600" y="44196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334000" y="16764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3505200" y="31242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5715000" y="44958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889125" y="4456112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P(CE) = 0.20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943600" y="4572000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P(DA) = 0.29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3641725" y="3160712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P(CEDA) = 0.49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562600" y="1676400"/>
            <a:ext cx="1663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P(CEDAB) = 1</a:t>
            </a:r>
            <a:endParaRPr/>
          </a:p>
        </p:txBody>
      </p:sp>
      <p:cxnSp>
        <p:nvCxnSpPr>
          <p:cNvPr id="153" name="Google Shape;153;p4"/>
          <p:cNvCxnSpPr/>
          <p:nvPr/>
        </p:nvCxnSpPr>
        <p:spPr>
          <a:xfrm flipH="1" rot="10800000">
            <a:off x="1752600" y="4876800"/>
            <a:ext cx="990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4"/>
          <p:cNvCxnSpPr/>
          <p:nvPr/>
        </p:nvCxnSpPr>
        <p:spPr>
          <a:xfrm>
            <a:off x="2743200" y="48768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4"/>
          <p:cNvCxnSpPr/>
          <p:nvPr/>
        </p:nvCxnSpPr>
        <p:spPr>
          <a:xfrm flipH="1" rot="10800000">
            <a:off x="5867400" y="49530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4"/>
          <p:cNvCxnSpPr/>
          <p:nvPr/>
        </p:nvCxnSpPr>
        <p:spPr>
          <a:xfrm>
            <a:off x="6705600" y="49530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" name="Google Shape;157;p4"/>
          <p:cNvCxnSpPr/>
          <p:nvPr/>
        </p:nvCxnSpPr>
        <p:spPr>
          <a:xfrm flipH="1" rot="10800000">
            <a:off x="2819400" y="35814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4"/>
          <p:cNvCxnSpPr/>
          <p:nvPr/>
        </p:nvCxnSpPr>
        <p:spPr>
          <a:xfrm>
            <a:off x="4419600" y="3581400"/>
            <a:ext cx="22860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4"/>
          <p:cNvCxnSpPr/>
          <p:nvPr/>
        </p:nvCxnSpPr>
        <p:spPr>
          <a:xfrm flipH="1" rot="10800000">
            <a:off x="4495800" y="2133600"/>
            <a:ext cx="19050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4"/>
          <p:cNvCxnSpPr/>
          <p:nvPr/>
        </p:nvCxnSpPr>
        <p:spPr>
          <a:xfrm>
            <a:off x="6400800" y="2133600"/>
            <a:ext cx="1752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" name="Google Shape;161;p4"/>
          <p:cNvSpPr txBox="1"/>
          <p:nvPr/>
        </p:nvSpPr>
        <p:spPr>
          <a:xfrm>
            <a:off x="762000" y="1447800"/>
            <a:ext cx="426085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Step 2: Build a binary tree from left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Policy: always connect two smaller nodes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(e.g., P(CE) and P(DA) had both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Probabilities that were smaller than P(B),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those two did connect first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461</a:t>
            </a:r>
            <a:endParaRPr/>
          </a:p>
        </p:txBody>
      </p:sp>
      <p:graphicFrame>
        <p:nvGraphicFramePr>
          <p:cNvPr id="518" name="Google Shape;518;p40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40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25" name="Google Shape;525;p41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124523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/>
          </a:p>
        </p:txBody>
      </p:sp>
      <p:graphicFrame>
        <p:nvGraphicFramePr>
          <p:cNvPr id="526" name="Google Shape;526;p41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p41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33" name="Google Shape;533;p42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1245234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534" name="Google Shape;534;p42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p42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12452346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542" name="Google Shape;542;p43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Google Shape;543;p43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Example</a:t>
            </a:r>
            <a:endParaRPr/>
          </a:p>
        </p:txBody>
      </p:sp>
      <p:sp>
        <p:nvSpPr>
          <p:cNvPr id="549" name="Google Shape;549;p44"/>
          <p:cNvSpPr txBox="1"/>
          <p:nvPr/>
        </p:nvSpPr>
        <p:spPr>
          <a:xfrm>
            <a:off x="5867400" y="15240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124523461</a:t>
            </a:r>
            <a:endParaRPr/>
          </a:p>
        </p:txBody>
      </p:sp>
      <p:graphicFrame>
        <p:nvGraphicFramePr>
          <p:cNvPr id="550" name="Google Shape;550;p44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EOF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Google Shape;551;p44"/>
          <p:cNvGraphicFramePr/>
          <p:nvPr/>
        </p:nvGraphicFramePr>
        <p:xfrm>
          <a:off x="61722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p44"/>
          <p:cNvSpPr/>
          <p:nvPr/>
        </p:nvSpPr>
        <p:spPr>
          <a:xfrm>
            <a:off x="2895600" y="2057400"/>
            <a:ext cx="685800" cy="3352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LZW Compression Example</a:t>
            </a:r>
            <a:endParaRPr/>
          </a:p>
        </p:txBody>
      </p:sp>
      <p:sp>
        <p:nvSpPr>
          <p:cNvPr id="558" name="Google Shape;558;p45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decompress the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"124523461“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ABABBABCABABBA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/>
          </a:p>
        </p:txBody>
      </p:sp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LZW to trace encoding the string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ABRACADABRA.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that encodes a given string using LZW.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that decodes a given set of encoded codeword using LZW.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/>
        </p:nvSpPr>
        <p:spPr>
          <a:xfrm>
            <a:off x="457200" y="2895600"/>
            <a:ext cx="8153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Encoding (Example)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10668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6670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52578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7391400" y="30480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050925" y="5599112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 = 0.09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2727325" y="55991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P(E) = 0.11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5334000" y="5638800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P(D) = 0.13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7070725" y="567531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P(A)=0.16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7527925" y="30845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 = 0.51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203325" y="17129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1752600" y="44196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5334000" y="16764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3505200" y="31242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715000" y="44958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889125" y="4456112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P(CE) = 0.20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5943600" y="4572000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P(DA) = 0.29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3641725" y="3160712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P(CEDA) = 0.49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5562600" y="1676400"/>
            <a:ext cx="1663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P(CEDAB) = 1</a:t>
            </a:r>
            <a:endParaRPr/>
          </a:p>
        </p:txBody>
      </p:sp>
      <p:cxnSp>
        <p:nvCxnSpPr>
          <p:cNvPr id="187" name="Google Shape;187;p5"/>
          <p:cNvCxnSpPr/>
          <p:nvPr/>
        </p:nvCxnSpPr>
        <p:spPr>
          <a:xfrm flipH="1" rot="10800000">
            <a:off x="1752600" y="4876800"/>
            <a:ext cx="990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5"/>
          <p:cNvCxnSpPr/>
          <p:nvPr/>
        </p:nvCxnSpPr>
        <p:spPr>
          <a:xfrm>
            <a:off x="2743200" y="48768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5"/>
          <p:cNvCxnSpPr/>
          <p:nvPr/>
        </p:nvCxnSpPr>
        <p:spPr>
          <a:xfrm flipH="1" rot="10800000">
            <a:off x="5867400" y="49530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5"/>
          <p:cNvCxnSpPr/>
          <p:nvPr/>
        </p:nvCxnSpPr>
        <p:spPr>
          <a:xfrm>
            <a:off x="6705600" y="49530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5"/>
          <p:cNvCxnSpPr/>
          <p:nvPr/>
        </p:nvCxnSpPr>
        <p:spPr>
          <a:xfrm flipH="1" rot="10800000">
            <a:off x="2819400" y="35814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5"/>
          <p:cNvCxnSpPr/>
          <p:nvPr/>
        </p:nvCxnSpPr>
        <p:spPr>
          <a:xfrm>
            <a:off x="4419600" y="3581400"/>
            <a:ext cx="22860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5"/>
          <p:cNvCxnSpPr/>
          <p:nvPr/>
        </p:nvCxnSpPr>
        <p:spPr>
          <a:xfrm flipH="1" rot="10800000">
            <a:off x="4495800" y="2133600"/>
            <a:ext cx="19050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5"/>
          <p:cNvCxnSpPr/>
          <p:nvPr/>
        </p:nvCxnSpPr>
        <p:spPr>
          <a:xfrm>
            <a:off x="6400800" y="2133600"/>
            <a:ext cx="1752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5" name="Google Shape;195;p5"/>
          <p:cNvSpPr txBox="1"/>
          <p:nvPr/>
        </p:nvSpPr>
        <p:spPr>
          <a:xfrm>
            <a:off x="1812925" y="491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6" name="Google Shape;196;p5"/>
          <p:cNvSpPr txBox="1"/>
          <p:nvPr/>
        </p:nvSpPr>
        <p:spPr>
          <a:xfrm>
            <a:off x="3184525" y="491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2955925" y="3770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5546725" y="3694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5105400" y="22860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7451725" y="2246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898525" y="1560512"/>
            <a:ext cx="4184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Step 3: label left branches of the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With 0 and right branches of the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With 1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5775325" y="51419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7527925" y="5065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Encoding (Example)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10668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667000" y="55626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52578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6858000" y="56388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7391400" y="3048000"/>
            <a:ext cx="14478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1050925" y="5599112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P(C) = 0.09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2727325" y="55991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P(E) = 0.11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5334000" y="5638800"/>
            <a:ext cx="135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P(D) = 0.13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7070725" y="567531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P(A)=0.16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7527925" y="3084512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P(B) = 0.51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1203325" y="17129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1752600" y="44196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5334000" y="16764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505200" y="31242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5715000" y="4495800"/>
            <a:ext cx="2133600" cy="45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889125" y="4456112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P(CE) = 0.20</a:t>
            </a:r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5943600" y="4572000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P(DA) = 0.29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3641725" y="3160712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P(CEDA) = 0.49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5562600" y="1676400"/>
            <a:ext cx="1663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P(CEDAB) = 1</a:t>
            </a:r>
            <a:endParaRPr/>
          </a:p>
        </p:txBody>
      </p:sp>
      <p:cxnSp>
        <p:nvCxnSpPr>
          <p:cNvPr id="229" name="Google Shape;229;p6"/>
          <p:cNvCxnSpPr/>
          <p:nvPr/>
        </p:nvCxnSpPr>
        <p:spPr>
          <a:xfrm flipH="1" rot="10800000">
            <a:off x="1752600" y="4876800"/>
            <a:ext cx="990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Google Shape;230;p6"/>
          <p:cNvCxnSpPr/>
          <p:nvPr/>
        </p:nvCxnSpPr>
        <p:spPr>
          <a:xfrm>
            <a:off x="2743200" y="48768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p6"/>
          <p:cNvCxnSpPr/>
          <p:nvPr/>
        </p:nvCxnSpPr>
        <p:spPr>
          <a:xfrm flipH="1" rot="10800000">
            <a:off x="5867400" y="49530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6"/>
          <p:cNvCxnSpPr/>
          <p:nvPr/>
        </p:nvCxnSpPr>
        <p:spPr>
          <a:xfrm>
            <a:off x="6705600" y="49530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" name="Google Shape;233;p6"/>
          <p:cNvCxnSpPr/>
          <p:nvPr/>
        </p:nvCxnSpPr>
        <p:spPr>
          <a:xfrm flipH="1" rot="10800000">
            <a:off x="2819400" y="3581400"/>
            <a:ext cx="1600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6"/>
          <p:cNvCxnSpPr/>
          <p:nvPr/>
        </p:nvCxnSpPr>
        <p:spPr>
          <a:xfrm>
            <a:off x="4419600" y="3581400"/>
            <a:ext cx="22860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6"/>
          <p:cNvCxnSpPr/>
          <p:nvPr/>
        </p:nvCxnSpPr>
        <p:spPr>
          <a:xfrm flipH="1" rot="10800000">
            <a:off x="4495800" y="2133600"/>
            <a:ext cx="19050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6"/>
          <p:cNvCxnSpPr/>
          <p:nvPr/>
        </p:nvCxnSpPr>
        <p:spPr>
          <a:xfrm>
            <a:off x="6400800" y="2133600"/>
            <a:ext cx="1752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7" name="Google Shape;237;p6"/>
          <p:cNvSpPr txBox="1"/>
          <p:nvPr/>
        </p:nvSpPr>
        <p:spPr>
          <a:xfrm>
            <a:off x="1812925" y="491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3184525" y="491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2955925" y="3770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5546725" y="3694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1" name="Google Shape;241;p6"/>
          <p:cNvSpPr txBox="1"/>
          <p:nvPr/>
        </p:nvSpPr>
        <p:spPr>
          <a:xfrm>
            <a:off x="5105400" y="22860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2" name="Google Shape;242;p6"/>
          <p:cNvSpPr txBox="1"/>
          <p:nvPr/>
        </p:nvSpPr>
        <p:spPr>
          <a:xfrm>
            <a:off x="7451725" y="2246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898525" y="1560512"/>
            <a:ext cx="33464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Step 4: Create Huffman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 A = 011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 B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 C = 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 D = 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 E = 001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5775325" y="5065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7299325" y="5065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Decoding</a:t>
            </a:r>
            <a:endParaRPr/>
          </a:p>
        </p:txBody>
      </p:sp>
      <p:sp>
        <p:nvSpPr>
          <p:cNvPr id="252" name="Google Shape;252;p7"/>
          <p:cNvSpPr txBox="1"/>
          <p:nvPr>
            <p:ph idx="1" type="body"/>
          </p:nvPr>
        </p:nvSpPr>
        <p:spPr>
          <a:xfrm>
            <a:off x="533400" y="18288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Huffman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     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X                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Y                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Z                 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encoded bitstream: 000101011001110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133600"/>
            <a:ext cx="38862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4648200" y="5181600"/>
            <a:ext cx="4002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decoded string?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Huffman Example</a:t>
            </a:r>
            <a:endParaRPr/>
          </a:p>
        </p:txBody>
      </p:sp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457200" y="1690687"/>
            <a:ext cx="403860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the Huffman coding tree (in class)</a:t>
            </a:r>
            <a:endParaRPr/>
          </a:p>
          <a:p>
            <a:pPr indent="-215900" lvl="0" marL="342900" rtl="0" algn="l"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8"/>
          <p:cNvGraphicFramePr/>
          <p:nvPr/>
        </p:nvGraphicFramePr>
        <p:xfrm>
          <a:off x="5638800" y="1766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1600200"/>
                <a:gridCol w="1371600"/>
              </a:tblGrid>
              <a:tr h="5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 (S)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(S)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Characteristics of Solution </a:t>
            </a:r>
            <a:endParaRPr/>
          </a:p>
        </p:txBody>
      </p:sp>
      <p:graphicFrame>
        <p:nvGraphicFramePr>
          <p:cNvPr id="271" name="Google Shape;271;p9"/>
          <p:cNvGraphicFramePr/>
          <p:nvPr/>
        </p:nvGraphicFramePr>
        <p:xfrm>
          <a:off x="17526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{77812567-4D49-4024-81A2-92C16B11E723}</a:tableStyleId>
              </a:tblPr>
              <a:tblGrid>
                <a:gridCol w="3036875"/>
                <a:gridCol w="26019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 (S)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6262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2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3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2005-12-27T07:53:47Z</dcterms:created>
  <dc:creator>FSKTM</dc:creator>
</cp:coreProperties>
</file>