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5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9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DF5A5-4E06-4039-88E3-0A78D1608A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687B-70C4-45B9-803A-CECF95CB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87B-70C4-45B9-803A-CECF95CB18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Recall: actual</a:t>
            </a:r>
            <a:r>
              <a:rPr lang="en-GB" baseline="0" dirty="0"/>
              <a:t> positive class in the dataset had</a:t>
            </a:r>
          </a:p>
          <a:p>
            <a:r>
              <a:rPr lang="en-GB" baseline="0" dirty="0"/>
              <a:t>Precision: what our ml model predicted positive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87B-70C4-45B9-803A-CECF95CB18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87B-70C4-45B9-803A-CECF95CB18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 = 5 (indices 0, 2, 5, 8,9) FP = 1 (index 1) TN = 3 (indices 4, 6, 7) FN = 1 (index 3)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(5 + 3) / (5 + 1 + 3 + 1) = 0.8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5 / (5 + 1) = 0.8333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5 / (5 + 1) = 0.8333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F1-score = 2 * (0.8333 * 0.8333) / (0.8333 + 0.8333) = 0.8333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87B-70C4-45B9-803A-CECF95CB18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0  1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…………..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 0.. 4  1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 1 ..2  3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87B-70C4-45B9-803A-CECF95CB18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87B-70C4-45B9-803A-CECF95CB18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0BAB-FA9F-40AB-93D7-1546E68D4C36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3B4-1F2D-4724-B5DF-623803F670E2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01C3-63CC-43FE-AC6B-E34FFA485E9B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F387-1CDE-48D2-BDB0-24240053EC37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A018-2176-4B1D-95A2-061F3703D49C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CAB-47B5-4741-B268-F989AC222209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DC1D-2646-4AC5-AA21-C660F9813D9B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5386-B524-48EC-AE6F-BF13741E53A2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76C-8A7B-4090-8ED0-BA5DA98C6072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5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E388-C7C7-4323-A252-0CF224BA32BC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6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95BF-836D-40E8-B091-09DC69672899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1837-1548-49B1-B4A7-A690B3DAAD80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06A1-2387-49FE-AA50-14645A5C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nvir@cse.jn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Classification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Courtesy to</a:t>
            </a:r>
          </a:p>
          <a:p>
            <a:r>
              <a:rPr lang="en-GB" dirty="0"/>
              <a:t>Tanvir Ahammad</a:t>
            </a:r>
          </a:p>
          <a:p>
            <a:r>
              <a:rPr lang="en-GB" dirty="0"/>
              <a:t>Lecturer, </a:t>
            </a:r>
          </a:p>
          <a:p>
            <a:r>
              <a:rPr lang="en-GB" dirty="0"/>
              <a:t>Dept. of CSE, JnU</a:t>
            </a:r>
          </a:p>
          <a:p>
            <a:r>
              <a:rPr lang="en-GB" dirty="0"/>
              <a:t>E-mail: </a:t>
            </a:r>
            <a:r>
              <a:rPr lang="en-GB" dirty="0">
                <a:hlinkClick r:id="rId2"/>
              </a:rPr>
              <a:t>tanvir@cse.jnu.ac.bd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8183880" cy="53955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We have a test dataset of 10 records with expected outcomes and a set of predictions from our classification algorithm.</a:t>
            </a:r>
          </a:p>
          <a:p>
            <a:r>
              <a:rPr lang="en-GB" dirty="0"/>
              <a:t>correct predictions</a:t>
            </a:r>
          </a:p>
          <a:p>
            <a:pPr lvl="1"/>
            <a:r>
              <a:rPr lang="en-GB" dirty="0"/>
              <a:t>men classified as men: 3</a:t>
            </a:r>
          </a:p>
          <a:p>
            <a:pPr lvl="1"/>
            <a:r>
              <a:rPr lang="en-GB" dirty="0"/>
              <a:t>women classified as women: 4</a:t>
            </a:r>
          </a:p>
          <a:p>
            <a:r>
              <a:rPr lang="en-US" dirty="0"/>
              <a:t>incorrect predictions</a:t>
            </a:r>
          </a:p>
          <a:p>
            <a:pPr lvl="1"/>
            <a:r>
              <a:rPr lang="en-GB" dirty="0"/>
              <a:t>men classified as women: 2</a:t>
            </a:r>
          </a:p>
          <a:p>
            <a:pPr lvl="1"/>
            <a:r>
              <a:rPr lang="en-GB" dirty="0"/>
              <a:t>woman classified as men: 1</a:t>
            </a:r>
          </a:p>
          <a:p>
            <a:r>
              <a:rPr lang="en-US" dirty="0"/>
              <a:t>2-class confusion matrix:</a:t>
            </a:r>
          </a:p>
          <a:p>
            <a:pPr marL="0" indent="0">
              <a:buNone/>
            </a:pPr>
            <a:r>
              <a:rPr lang="en-GB" dirty="0"/>
              <a:t>		men	women</a:t>
            </a:r>
          </a:p>
          <a:p>
            <a:pPr marL="0" indent="0">
              <a:buNone/>
            </a:pPr>
            <a:r>
              <a:rPr lang="en-GB" dirty="0"/>
              <a:t>men		TP=3	FP=1</a:t>
            </a:r>
          </a:p>
          <a:p>
            <a:pPr marL="0" indent="0">
              <a:buNone/>
            </a:pPr>
            <a:r>
              <a:rPr lang="en-GB" dirty="0"/>
              <a:t>women	FN=2	TN=4</a:t>
            </a:r>
          </a:p>
          <a:p>
            <a:r>
              <a:rPr lang="en-GB" dirty="0"/>
              <a:t>Accuracy, precision, recall, F1-score?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22080" y="1870075"/>
            <a:ext cx="3059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Actual	               Predicted</a:t>
            </a:r>
          </a:p>
          <a:p>
            <a:r>
              <a:rPr lang="en-GB" dirty="0"/>
              <a:t>man,		woman</a:t>
            </a:r>
          </a:p>
          <a:p>
            <a:r>
              <a:rPr lang="en-GB" dirty="0"/>
              <a:t>man, 		man</a:t>
            </a:r>
          </a:p>
          <a:p>
            <a:r>
              <a:rPr lang="en-GB" dirty="0"/>
              <a:t>woman,		woman</a:t>
            </a:r>
          </a:p>
          <a:p>
            <a:r>
              <a:rPr lang="en-GB" dirty="0"/>
              <a:t>man,		man</a:t>
            </a:r>
          </a:p>
          <a:p>
            <a:r>
              <a:rPr lang="en-GB" dirty="0"/>
              <a:t>woman,		man</a:t>
            </a:r>
          </a:p>
          <a:p>
            <a:r>
              <a:rPr lang="en-GB" dirty="0"/>
              <a:t>woman, 		woman</a:t>
            </a:r>
          </a:p>
          <a:p>
            <a:r>
              <a:rPr lang="en-GB" dirty="0"/>
              <a:t>woman, 		woman</a:t>
            </a:r>
          </a:p>
          <a:p>
            <a:r>
              <a:rPr lang="en-GB" dirty="0"/>
              <a:t>man, 		man</a:t>
            </a:r>
          </a:p>
          <a:p>
            <a:r>
              <a:rPr lang="en-GB" dirty="0"/>
              <a:t>man, 		woman</a:t>
            </a:r>
          </a:p>
          <a:p>
            <a:r>
              <a:rPr lang="en-GB" dirty="0"/>
              <a:t>woman, 		woman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9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Suppose we have a binary classification problem, where the task is to predict whether a patient has a certain medical condition or not based on some medical test results. The true labels are given as follows:</a:t>
            </a:r>
          </a:p>
          <a:p>
            <a:pPr lvl="1"/>
            <a:r>
              <a:rPr lang="da-DK" dirty="0"/>
              <a:t>True Labels: [1, 0, 1, 1, 0, 1, 0, 0, 1, 1]</a:t>
            </a:r>
          </a:p>
          <a:p>
            <a:r>
              <a:rPr lang="en-GB" dirty="0"/>
              <a:t>Suppose a classification model is trained on this data, and it makes the following predictions:</a:t>
            </a:r>
          </a:p>
          <a:p>
            <a:pPr lvl="1"/>
            <a:r>
              <a:rPr lang="en-GB" dirty="0"/>
              <a:t>Predicted Labels: [1, 1, 1, 0, 0, 1, 0, 0, 1, 1]</a:t>
            </a:r>
          </a:p>
          <a:p>
            <a:endParaRPr lang="da-DK" dirty="0"/>
          </a:p>
          <a:p>
            <a:r>
              <a:rPr lang="da-DK" dirty="0"/>
              <a:t>Find accuracy, precision, recall, and F1-score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Find accuracy, precision, recall, and F1-score for the dataset</a:t>
            </a:r>
            <a:endParaRPr lang="en-GB" dirty="0"/>
          </a:p>
          <a:p>
            <a:r>
              <a:rPr lang="en-GB" dirty="0"/>
              <a:t>expected = [1, 1, 0, 1, 0, 0, 1, 0, 0, 0]</a:t>
            </a:r>
          </a:p>
          <a:p>
            <a:r>
              <a:rPr lang="en-GB" dirty="0"/>
              <a:t>predicted = [1, 0, 0, 1, 0, 0, 1, 1, 1, 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1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and when to accuracy?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0440" cy="4351338"/>
          </a:xfrm>
        </p:spPr>
        <p:txBody>
          <a:bodyPr/>
          <a:lstStyle/>
          <a:p>
            <a:r>
              <a:rPr lang="en-GB" dirty="0"/>
              <a:t>Accuracy is a good measure when the target variable classes in the data are nearly balanced.</a:t>
            </a:r>
          </a:p>
          <a:p>
            <a:pPr lvl="1"/>
            <a:r>
              <a:rPr lang="en-GB" dirty="0"/>
              <a:t>Ex: 60% classes in our fruits images data are apple and 40% are oranges.</a:t>
            </a:r>
          </a:p>
          <a:p>
            <a:r>
              <a:rPr lang="en-GB" dirty="0"/>
              <a:t>Accuracy should </a:t>
            </a:r>
            <a:r>
              <a:rPr lang="en-GB" dirty="0">
                <a:solidFill>
                  <a:srgbClr val="FF0000"/>
                </a:solidFill>
              </a:rPr>
              <a:t>NEVER be used </a:t>
            </a:r>
            <a:r>
              <a:rPr lang="en-GB" dirty="0"/>
              <a:t>as a measure when the target variable classes in the data are a majority of one class.</a:t>
            </a:r>
          </a:p>
          <a:p>
            <a:pPr lvl="1"/>
            <a:r>
              <a:rPr lang="en-GB" dirty="0"/>
              <a:t>Ex: In a cancer detection dataset with 100 people, only 5 people has cancer.</a:t>
            </a:r>
          </a:p>
          <a:p>
            <a:r>
              <a:rPr lang="en-GB" dirty="0"/>
              <a:t>Recall gives us information about a classifier’s performance with respect to false negatives (</a:t>
            </a:r>
            <a:r>
              <a:rPr lang="en-GB" b="1" dirty="0"/>
              <a:t>how many did we miss</a:t>
            </a:r>
            <a:r>
              <a:rPr lang="en-GB" dirty="0"/>
              <a:t>)</a:t>
            </a:r>
          </a:p>
          <a:p>
            <a:r>
              <a:rPr lang="en-GB" dirty="0"/>
              <a:t>Precision gives us information about its performance with respect to false positives(</a:t>
            </a:r>
            <a:r>
              <a:rPr lang="en-GB" b="1" dirty="0"/>
              <a:t>how many did we caught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performance of classification?</a:t>
            </a:r>
          </a:p>
          <a:p>
            <a:r>
              <a:rPr lang="en-GB" dirty="0"/>
              <a:t>What is confusion matrix?</a:t>
            </a:r>
          </a:p>
          <a:p>
            <a:r>
              <a:rPr lang="en-GB" dirty="0"/>
              <a:t>What are the metrics used in classification?</a:t>
            </a:r>
          </a:p>
          <a:p>
            <a:r>
              <a:rPr lang="en-GB" dirty="0"/>
              <a:t>How to measure the performance of classifiers?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1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classification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Steps in machine learning model: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performance of classifiers is a measure of how well a machine learning model is able to accurately classify </a:t>
            </a:r>
            <a:r>
              <a:rPr lang="en-GB" b="1" dirty="0"/>
              <a:t>new or unseen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84" y="2169779"/>
            <a:ext cx="6587698" cy="30175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confusion matrix is a table that is used to evaluate the performance of a classification model. </a:t>
            </a:r>
          </a:p>
          <a:p>
            <a:pPr lvl="1"/>
            <a:r>
              <a:rPr lang="en-GB" dirty="0"/>
              <a:t>It is a matrix that shows the number of actual and predicted classifications for each class in the classification problem. </a:t>
            </a:r>
          </a:p>
          <a:p>
            <a:pPr lvl="1"/>
            <a:r>
              <a:rPr lang="en-GB" dirty="0"/>
              <a:t>It is a common tool used in machine learning to evaluate the accuracy and performance of a classification model.</a:t>
            </a:r>
          </a:p>
          <a:p>
            <a:pPr lvl="1"/>
            <a:r>
              <a:rPr lang="en-GB" dirty="0"/>
              <a:t>Each cell in the matrix represents the number of instances that were classified in a particular way. </a:t>
            </a:r>
          </a:p>
          <a:p>
            <a:pPr lvl="1"/>
            <a:r>
              <a:rPr lang="en-US" dirty="0"/>
              <a:t>Accuracy, precision, recall, F1-score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 (cont’d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44534" cy="477989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True positive (TP) value represents the number of instances that were correctly classified as positive</a:t>
            </a:r>
          </a:p>
          <a:p>
            <a:pPr lvl="1"/>
            <a:r>
              <a:rPr lang="en-GB" dirty="0"/>
              <a:t>The case where a person is actually having cancer(1) and the model classifying his case as cancer(1) comes under True positive.</a:t>
            </a:r>
          </a:p>
          <a:p>
            <a:r>
              <a:rPr lang="en-GB" dirty="0"/>
              <a:t> False positive (FP) value represents the number of instances that were incorrectly classified as positive</a:t>
            </a:r>
          </a:p>
          <a:p>
            <a:pPr lvl="1"/>
            <a:r>
              <a:rPr lang="en-GB" dirty="0"/>
              <a:t>A person NOT having cancer and the model classifying his case as cancer comes under False Positives.</a:t>
            </a:r>
          </a:p>
          <a:p>
            <a:r>
              <a:rPr lang="en-GB" dirty="0"/>
              <a:t>False negative (FN) value represents the number of instances that were incorrectly classified as negative</a:t>
            </a:r>
          </a:p>
          <a:p>
            <a:pPr lvl="1"/>
            <a:r>
              <a:rPr lang="en-GB" dirty="0"/>
              <a:t>A person having cancer and the model classifying his case as No-cancer comes under False Negatives.</a:t>
            </a:r>
          </a:p>
          <a:p>
            <a:r>
              <a:rPr lang="en-GB" dirty="0"/>
              <a:t>True negative (TN) value represents the number of instances that were correctly classified as negative.</a:t>
            </a:r>
          </a:p>
          <a:p>
            <a:pPr lvl="1"/>
            <a:r>
              <a:rPr lang="en-GB" dirty="0"/>
              <a:t>The case where a person NOT having cancer and the model classifying his case as Not cancer comes under True Negatives.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A4E7-C0DC-4DC2-A252-D684913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10EE-33A0-4E82-8486-596EEC6D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6D9AB-2313-4FFB-86A8-C7B6014B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F8954-7D4A-4D07-98B8-5D24A74E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8160"/>
            <a:ext cx="8421424" cy="54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C94F-7280-4336-A2A6-BE92C7D0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2335-7C98-4CDA-A96C-622E68FF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AE53E-EF40-48C2-86C2-0659ABBB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" y="1804761"/>
            <a:ext cx="9680390" cy="43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33" y="1851910"/>
            <a:ext cx="8253539" cy="500609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Classification metrics are a set of evaluation metrics used to assess the performance of a classification model.</a:t>
            </a:r>
          </a:p>
          <a:p>
            <a:pPr lvl="1"/>
            <a:r>
              <a:rPr lang="en-GB" b="1" dirty="0"/>
              <a:t>Accuracy</a:t>
            </a:r>
            <a:r>
              <a:rPr lang="en-GB" dirty="0"/>
              <a:t>: The proportion of correct predictions made by the model over all predictions.</a:t>
            </a:r>
          </a:p>
          <a:p>
            <a:pPr lvl="1"/>
            <a:r>
              <a:rPr lang="en-GB" b="1" dirty="0"/>
              <a:t>Precision</a:t>
            </a:r>
            <a:r>
              <a:rPr lang="en-GB" dirty="0"/>
              <a:t>: The proportion of true positive predictions </a:t>
            </a:r>
            <a:r>
              <a:rPr lang="en-GB" i="1" u="sng" dirty="0"/>
              <a:t>out of all positive predictions</a:t>
            </a:r>
            <a:r>
              <a:rPr lang="en-GB" dirty="0"/>
              <a:t>. It measures the model's ability to correctly identify positive instances.</a:t>
            </a:r>
          </a:p>
          <a:p>
            <a:pPr lvl="1"/>
            <a:r>
              <a:rPr lang="en-GB" b="1" dirty="0"/>
              <a:t>Recall</a:t>
            </a:r>
            <a:r>
              <a:rPr lang="en-GB" dirty="0"/>
              <a:t>: The proportion of true positive predictions </a:t>
            </a:r>
            <a:r>
              <a:rPr lang="en-GB" u="sng" dirty="0"/>
              <a:t>out of all actual positive </a:t>
            </a:r>
            <a:r>
              <a:rPr lang="en-GB" dirty="0"/>
              <a:t>instances. It measures the model's ability to correctly identify all positive instances.</a:t>
            </a:r>
          </a:p>
          <a:p>
            <a:pPr lvl="1"/>
            <a:r>
              <a:rPr lang="en-GB" b="1" dirty="0"/>
              <a:t>F1-score</a:t>
            </a:r>
            <a:r>
              <a:rPr lang="en-GB" dirty="0"/>
              <a:t>: The harmonic mean of precision and recall. It provides a balance between precision and recall.</a:t>
            </a:r>
          </a:p>
          <a:p>
            <a:pPr lvl="1"/>
            <a:r>
              <a:rPr lang="en-GB" b="1" dirty="0"/>
              <a:t>Area Under the ROC Curve (AUC-ROC): </a:t>
            </a:r>
            <a:r>
              <a:rPr lang="en-GB" dirty="0"/>
              <a:t>A metric that measures the model's ability to distinguish between </a:t>
            </a:r>
            <a:r>
              <a:rPr lang="en-GB" u="sng" dirty="0"/>
              <a:t>positive and negative classes </a:t>
            </a:r>
            <a:r>
              <a:rPr lang="en-GB" dirty="0"/>
              <a:t>across all possible thresholds.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3B439-93C7-41A1-B0B8-CE65272A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95367"/>
            <a:ext cx="4051446" cy="1028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90E66-FC12-40F1-BA4C-028E10F09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960" y="2185867"/>
            <a:ext cx="2978953" cy="737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4FA4D-ED4E-4D14-99EC-508A596CF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3485129"/>
            <a:ext cx="3710473" cy="1195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C34FD-A4AC-4AED-9505-2F9FA96A3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4895857"/>
            <a:ext cx="2880764" cy="8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8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6A1-2387-49FE-AA50-14645A5CAB8A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520CC-128E-4010-A6AF-5722ECB7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" b="1399"/>
          <a:stretch/>
        </p:blipFill>
        <p:spPr>
          <a:xfrm>
            <a:off x="1554480" y="1368440"/>
            <a:ext cx="7604759" cy="3985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7A507-40D6-472D-97D9-C5A93EFC5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" b="12177"/>
          <a:stretch/>
        </p:blipFill>
        <p:spPr>
          <a:xfrm>
            <a:off x="1722120" y="5489560"/>
            <a:ext cx="5584908" cy="6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9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953</Words>
  <Application>Microsoft Office PowerPoint</Application>
  <PresentationFormat>Widescreen</PresentationFormat>
  <Paragraphs>114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Classification Metrics</vt:lpstr>
      <vt:lpstr>Contents</vt:lpstr>
      <vt:lpstr>What is classification performance?</vt:lpstr>
      <vt:lpstr>Confusion matrix</vt:lpstr>
      <vt:lpstr>Confusion matrix (cont’d )</vt:lpstr>
      <vt:lpstr>PowerPoint Presentation</vt:lpstr>
      <vt:lpstr>PowerPoint Presentation</vt:lpstr>
      <vt:lpstr>Classification metrics</vt:lpstr>
      <vt:lpstr>Example</vt:lpstr>
      <vt:lpstr>Example</vt:lpstr>
      <vt:lpstr>Exercise</vt:lpstr>
      <vt:lpstr>Exercise</vt:lpstr>
      <vt:lpstr>Where and when to accuracy?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Metrics</dc:title>
  <dc:creator>HP</dc:creator>
  <cp:lastModifiedBy>CLASSROOM</cp:lastModifiedBy>
  <cp:revision>54</cp:revision>
  <dcterms:created xsi:type="dcterms:W3CDTF">2023-03-09T15:30:23Z</dcterms:created>
  <dcterms:modified xsi:type="dcterms:W3CDTF">2023-05-24T14:22:04Z</dcterms:modified>
</cp:coreProperties>
</file>