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5"/>
  </p:notesMasterIdLst>
  <p:handoutMasterIdLst>
    <p:handoutMasterId r:id="rId56"/>
  </p:handoutMasterIdLst>
  <p:sldIdLst>
    <p:sldId id="626" r:id="rId2"/>
    <p:sldId id="564" r:id="rId3"/>
    <p:sldId id="565" r:id="rId4"/>
    <p:sldId id="566" r:id="rId5"/>
    <p:sldId id="567" r:id="rId6"/>
    <p:sldId id="625" r:id="rId7"/>
    <p:sldId id="568" r:id="rId8"/>
    <p:sldId id="570" r:id="rId9"/>
    <p:sldId id="569" r:id="rId10"/>
    <p:sldId id="571" r:id="rId11"/>
    <p:sldId id="572" r:id="rId12"/>
    <p:sldId id="573" r:id="rId13"/>
    <p:sldId id="623" r:id="rId14"/>
    <p:sldId id="574" r:id="rId15"/>
    <p:sldId id="575" r:id="rId16"/>
    <p:sldId id="576" r:id="rId17"/>
    <p:sldId id="578" r:id="rId18"/>
    <p:sldId id="579" r:id="rId19"/>
    <p:sldId id="580" r:id="rId20"/>
    <p:sldId id="581" r:id="rId21"/>
    <p:sldId id="582" r:id="rId22"/>
    <p:sldId id="584" r:id="rId23"/>
    <p:sldId id="585" r:id="rId24"/>
    <p:sldId id="590" r:id="rId25"/>
    <p:sldId id="587" r:id="rId26"/>
    <p:sldId id="591" r:id="rId27"/>
    <p:sldId id="589" r:id="rId28"/>
    <p:sldId id="593" r:id="rId29"/>
    <p:sldId id="597" r:id="rId30"/>
    <p:sldId id="598" r:id="rId31"/>
    <p:sldId id="595" r:id="rId32"/>
    <p:sldId id="599" r:id="rId33"/>
    <p:sldId id="606" r:id="rId34"/>
    <p:sldId id="600" r:id="rId35"/>
    <p:sldId id="601" r:id="rId36"/>
    <p:sldId id="602" r:id="rId37"/>
    <p:sldId id="603" r:id="rId38"/>
    <p:sldId id="624" r:id="rId39"/>
    <p:sldId id="609" r:id="rId40"/>
    <p:sldId id="610" r:id="rId41"/>
    <p:sldId id="607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8" r:id="rId50"/>
    <p:sldId id="620" r:id="rId51"/>
    <p:sldId id="621" r:id="rId52"/>
    <p:sldId id="622" r:id="rId53"/>
    <p:sldId id="454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00CC66"/>
    <a:srgbClr val="DDDDDD"/>
    <a:srgbClr val="B2B2B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4710" autoAdjust="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A4202C-48F3-4C7A-87B7-3D1D5DD22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2B350B-0F18-42D7-B4EE-061120CD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BADD3-B9C4-4957-BD74-5F0D42F92FDC}" type="slidenum">
              <a:rPr lang="en-US"/>
              <a:pPr/>
              <a:t>4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8413" y="727075"/>
            <a:ext cx="4783137" cy="35861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1226"/>
            <a:ext cx="5364480" cy="43218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62" tIns="45730" rIns="91462" bIns="4573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F259F7AF-06FE-4BDB-BD30-B97F03CDD51C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19</a:t>
            </a:fld>
            <a:endParaRPr lang="en-US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E6049-3E9D-4C54-9DE5-A3E5F8291865}" type="slidenum">
              <a:rPr lang="en-US"/>
              <a:pPr/>
              <a:t>34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D8C87-E951-4D60-B1D9-D6EFE4E98FDE}" type="slidenum">
              <a:rPr lang="en-US"/>
              <a:pPr/>
              <a:t>35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121D5-B05F-438D-AC36-7765EE922A87}" type="slidenum">
              <a:rPr lang="en-US"/>
              <a:pPr/>
              <a:t>36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1099B-5389-46B7-8706-E1750A628B4F}" type="slidenum">
              <a:rPr lang="en-US"/>
              <a:pPr/>
              <a:t>37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D8C87-E951-4D60-B1D9-D6EFE4E98FDE}" type="slidenum">
              <a:rPr lang="en-US"/>
              <a:pPr/>
              <a:t>41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42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C5641-8E6E-4876-AB12-0FC5B7AEF1BF}" type="slidenum">
              <a:rPr lang="en-US"/>
              <a:pPr/>
              <a:t>43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 dirty="0"/>
              <a:t>I : the expected information needed to classify a given sample</a:t>
            </a:r>
          </a:p>
          <a:p>
            <a:r>
              <a:rPr lang="en-US" dirty="0"/>
              <a:t>E (entropy) : expected information based on the partitioning into subsets by A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44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45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87518-F6C8-41B3-B6F8-E8EBE5BD2890}" type="slidenum">
              <a:rPr lang="en-US"/>
              <a:pPr/>
              <a:t>7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2207"/>
          </a:xfrm>
          <a:ln/>
        </p:spPr>
        <p:txBody>
          <a:bodyPr lIns="90615" tIns="45306" rIns="90615" bIns="453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8667D-5F04-4A33-BC4A-6B2D2591DE0D}" type="slidenum">
              <a:rPr lang="en-US"/>
              <a:pPr/>
              <a:t>47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662B7-333D-488B-B859-5F84D9D8ED06}" type="slidenum">
              <a:rPr lang="en-US"/>
              <a:pPr/>
              <a:t>48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51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52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7A3E8-BA36-4356-B6FA-334649DD474F}" type="slidenum">
              <a:rPr lang="en-US"/>
              <a:pPr/>
              <a:t>8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7A3E8-BA36-4356-B6FA-334649DD474F}" type="slidenum">
              <a:rPr lang="en-US"/>
              <a:pPr/>
              <a:t>9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7AF44-E7A6-496C-83FD-7E9415A389C3}" type="slidenum">
              <a:rPr lang="en-US"/>
              <a:pPr/>
              <a:t>10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0BBC0-41C4-425E-BAC4-E02787E3771C}" type="slidenum">
              <a:rPr lang="en-US"/>
              <a:pPr/>
              <a:t>11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4D1E2-C8AD-464B-A673-E8E93E8B49D7}" type="slidenum">
              <a:rPr lang="en-US"/>
              <a:pPr/>
              <a:t>14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2207"/>
          </a:xfrm>
          <a:ln/>
        </p:spPr>
        <p:txBody>
          <a:bodyPr lIns="90615" tIns="45306" rIns="90615" bIns="453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A1ED2-6B12-4F2D-8241-279FB7610E39}" type="slidenum">
              <a:rPr lang="en-US"/>
              <a:pPr/>
              <a:t>15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2207"/>
          </a:xfrm>
          <a:ln/>
        </p:spPr>
        <p:txBody>
          <a:bodyPr lIns="90615" tIns="45306" rIns="90615" bIns="453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644C8-7762-4FA7-892B-FF0797859A82}" type="slidenum">
              <a:rPr lang="en-US"/>
              <a:pPr/>
              <a:t>16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2207"/>
          </a:xfrm>
          <a:ln/>
        </p:spPr>
        <p:txBody>
          <a:bodyPr lIns="90615" tIns="45306" rIns="90615" bIns="4530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4EE24-951D-48FD-8FE2-FF6D43ABF1CD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C6623-69BB-421E-BA65-4B4CBC1B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49FFB-C70D-4ACD-A78E-6259922DA257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9A29A-311C-4003-BC3F-AFAA92923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ABB6-3C41-4A55-A1A9-2E86C4D57C6C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A8E5-7A91-4EE0-80E9-ED0D04689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95223-A49D-4CC8-A764-781269A19D13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DD65-1B18-483A-9EF1-FE70BC3A4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75771-8555-4C4C-972F-C9FEDD648C12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C7583-2B2E-4797-B5AB-DCBA4DBF7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94FA95E-122F-4D4F-A24B-051CCD154306}" type="datetime4">
              <a:rPr lang="en-US" smtClean="0"/>
              <a:pPr/>
              <a:t>October 21, 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16C6334-C34C-4B42-80B4-4EDF037ACE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9DF2-5D36-41A9-9861-DB0CC11C3DC9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EF2F1-DFD6-4317-8F33-062E623ED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8E4AE-249A-4018-9540-8DBCA3753EBC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65815-6057-4A1F-A04C-F54F7223D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A1E78-546A-4C5C-9C0E-721B556C3C2C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705F-CED1-465B-AF4E-BE8E12904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F86-24E9-4CE5-9B65-9628DF03020F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8656E-92EE-4B43-9640-1EEC2BE23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DAA1A-3AFB-49A6-91AF-D32D75800E6A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9D1E8-CB9F-47C1-89F2-8F4D3D3A6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A0A2C-15E0-4FB7-847B-A66E306400E8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980E-2D65-43F4-8320-15F88808B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A84DF2BD-AF23-4AFE-A08B-A737EF879B5F}" type="datetime4">
              <a:rPr lang="en-US" smtClean="0"/>
              <a:pPr>
                <a:defRPr/>
              </a:pPr>
              <a:t>October 21, 2024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9869DF3-D30D-437F-A7E5-88D70C5D4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3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9.wmf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wmf"/><Relationship Id="rId11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7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848600" cy="2536825"/>
          </a:xfrm>
        </p:spPr>
        <p:txBody>
          <a:bodyPr/>
          <a:lstStyle/>
          <a:p>
            <a:r>
              <a:rPr lang="en-US"/>
              <a:t>Data Mining and Data Warehousing</a:t>
            </a:r>
            <a:br>
              <a:rPr lang="en-US"/>
            </a:br>
            <a:r>
              <a:rPr lang="en-US"/>
              <a:t>CSE-4107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0" y="4130675"/>
            <a:ext cx="9105900" cy="1203325"/>
          </a:xfrm>
        </p:spPr>
        <p:txBody>
          <a:bodyPr lIns="86932" tIns="43466" rIns="86932" bIns="43466"/>
          <a:lstStyle/>
          <a:p>
            <a:pPr>
              <a:spcBef>
                <a:spcPct val="0"/>
              </a:spcBef>
            </a:pPr>
            <a:r>
              <a:rPr lang="en-US" sz="2000"/>
              <a:t>Md. Manowarul Islam</a:t>
            </a:r>
          </a:p>
          <a:p>
            <a:pPr>
              <a:spcBef>
                <a:spcPct val="0"/>
              </a:spcBef>
            </a:pPr>
            <a:r>
              <a:rPr lang="en-US" sz="2000"/>
              <a:t>Associate Professor, Dept. of CSE</a:t>
            </a:r>
          </a:p>
          <a:p>
            <a:pPr>
              <a:spcBef>
                <a:spcPct val="0"/>
              </a:spcBef>
            </a:pPr>
            <a:r>
              <a:rPr lang="en-US" sz="2000"/>
              <a:t>Jagannath University</a:t>
            </a:r>
          </a:p>
        </p:txBody>
      </p:sp>
      <p:pic>
        <p:nvPicPr>
          <p:cNvPr id="22532" name="Picture 4" descr="data_mining_ic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343400"/>
            <a:ext cx="21844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102716111.jpg"/>
          <p:cNvPicPr>
            <a:picLocks noChangeAspect="1"/>
          </p:cNvPicPr>
          <p:nvPr/>
        </p:nvPicPr>
        <p:blipFill>
          <a:blip r:embed="rId3"/>
          <a:srcRect r="16595"/>
          <a:stretch>
            <a:fillRect/>
          </a:stretch>
        </p:blipFill>
        <p:spPr bwMode="auto">
          <a:xfrm>
            <a:off x="0" y="4724400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259076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9077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Training</a:t>
              </a:r>
            </a:p>
            <a:p>
              <a:pPr algn="ctr">
                <a:spcBef>
                  <a:spcPct val="0"/>
                </a:spcBef>
              </a:pPr>
              <a:r>
                <a:rPr lang="en-US" sz="2400"/>
                <a:t>Data</a:t>
              </a:r>
            </a:p>
          </p:txBody>
        </p:sp>
      </p:grpSp>
      <p:graphicFrame>
        <p:nvGraphicFramePr>
          <p:cNvPr id="259078" name="Object 6"/>
          <p:cNvGraphicFramePr>
            <a:graphicFrameLocks/>
          </p:cNvGraphicFramePr>
          <p:nvPr/>
        </p:nvGraphicFramePr>
        <p:xfrm>
          <a:off x="284163" y="3830638"/>
          <a:ext cx="5422900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38" name="Worksheet" r:id="rId4" imgW="5267356" imgH="2428862" progId="Excel.Sheet.8">
                  <p:embed/>
                </p:oleObj>
              </mc:Choice>
              <mc:Fallback>
                <p:oleObj name="Worksheet" r:id="rId4" imgW="5267356" imgH="2428862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3830638"/>
                        <a:ext cx="5422900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9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0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Classification</a:t>
            </a:r>
          </a:p>
          <a:p>
            <a:pPr algn="ctr">
              <a:spcBef>
                <a:spcPct val="0"/>
              </a:spcBef>
            </a:pPr>
            <a:r>
              <a:rPr lang="en-US" sz="2400"/>
              <a:t>Algorithms</a:t>
            </a:r>
          </a:p>
        </p:txBody>
      </p:sp>
      <p:sp>
        <p:nvSpPr>
          <p:cNvPr id="259082" name="AutoShape 10"/>
          <p:cNvSpPr>
            <a:spLocks noChangeArrowheads="1"/>
          </p:cNvSpPr>
          <p:nvPr/>
        </p:nvSpPr>
        <p:spPr bwMode="auto">
          <a:xfrm rot="2046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3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 rank = ‘professor’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FF"/>
                </a:solidFill>
              </a:rPr>
              <a:t>OR</a:t>
            </a:r>
            <a:r>
              <a:rPr lang="en-US" sz="2400" dirty="0"/>
              <a:t> years &gt; 6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</a:rPr>
              <a:t>THEN</a:t>
            </a:r>
            <a:r>
              <a:rPr lang="en-US" sz="2400" dirty="0"/>
              <a:t>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259085" name="Picture 1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9086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Classifier</a:t>
              </a:r>
            </a:p>
            <a:p>
              <a:pPr algn="ctr">
                <a:spcBef>
                  <a:spcPct val="0"/>
                </a:spcBef>
              </a:pPr>
              <a:r>
                <a:rPr lang="en-US" sz="2400"/>
                <a:t>(Model)</a:t>
              </a:r>
            </a:p>
          </p:txBody>
        </p:sp>
      </p:grpSp>
      <p:sp>
        <p:nvSpPr>
          <p:cNvPr id="259087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8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60100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60103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dirty="0"/>
                <a:t>Testing</a:t>
              </a:r>
            </a:p>
            <a:p>
              <a:pPr algn="ctr">
                <a:spcBef>
                  <a:spcPct val="0"/>
                </a:spcBef>
              </a:pPr>
              <a:r>
                <a:rPr lang="en-US" sz="2400" dirty="0"/>
                <a:t>Data</a:t>
              </a:r>
            </a:p>
          </p:txBody>
        </p:sp>
      </p:grpSp>
      <p:graphicFrame>
        <p:nvGraphicFramePr>
          <p:cNvPr id="260105" name="Object 9"/>
          <p:cNvGraphicFramePr>
            <a:graphicFrameLocks/>
          </p:cNvGraphicFramePr>
          <p:nvPr/>
        </p:nvGraphicFramePr>
        <p:xfrm>
          <a:off x="457200" y="4543425"/>
          <a:ext cx="54229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2" name="Worksheet" r:id="rId5" imgW="5372093" imgH="1742961" progId="Excel.Sheet.8">
                  <p:embed/>
                </p:oleObj>
              </mc:Choice>
              <mc:Fallback>
                <p:oleObj name="Worksheet" r:id="rId5" imgW="5372093" imgH="1742961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43425"/>
                        <a:ext cx="542290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6" name="Line 10"/>
          <p:cNvSpPr>
            <a:spLocks noChangeShapeType="1"/>
          </p:cNvSpPr>
          <p:nvPr/>
        </p:nvSpPr>
        <p:spPr bwMode="auto">
          <a:xfrm flipH="1">
            <a:off x="685800" y="3962400"/>
            <a:ext cx="1524000" cy="6096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>
            <a:off x="3886200" y="4038600"/>
            <a:ext cx="1828800" cy="4572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8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9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00" y="0"/>
              </a:cxn>
              <a:cxn ang="0">
                <a:pos x="159" y="58"/>
              </a:cxn>
              <a:cxn ang="0">
                <a:pos x="515" y="306"/>
              </a:cxn>
              <a:cxn ang="0">
                <a:pos x="555" y="248"/>
              </a:cxn>
              <a:cxn ang="0">
                <a:pos x="592" y="448"/>
              </a:cxn>
              <a:cxn ang="0">
                <a:pos x="392" y="482"/>
              </a:cxn>
              <a:cxn ang="0">
                <a:pos x="433" y="424"/>
              </a:cxn>
              <a:cxn ang="0">
                <a:pos x="77" y="176"/>
              </a:cxn>
              <a:cxn ang="0">
                <a:pos x="37" y="234"/>
              </a:cxn>
              <a:cxn ang="0">
                <a:pos x="0" y="34"/>
              </a:cxn>
            </a:cxnLst>
            <a:rect l="0" t="0" r="r" b="b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60111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0112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Unseen Data</a:t>
              </a:r>
            </a:p>
          </p:txBody>
        </p:sp>
      </p:grp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(Jeff, Professor, 4)</a:t>
            </a:r>
          </a:p>
        </p:txBody>
      </p:sp>
      <p:sp>
        <p:nvSpPr>
          <p:cNvPr id="260114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5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6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/>
            <a:ahLst/>
            <a:cxnLst>
              <a:cxn ang="0">
                <a:pos x="567" y="59"/>
              </a:cxn>
              <a:cxn ang="0">
                <a:pos x="503" y="220"/>
              </a:cxn>
              <a:cxn ang="0">
                <a:pos x="478" y="165"/>
              </a:cxn>
              <a:cxn ang="0">
                <a:pos x="138" y="318"/>
              </a:cxn>
              <a:cxn ang="0">
                <a:pos x="163" y="373"/>
              </a:cxn>
              <a:cxn ang="0">
                <a:pos x="0" y="314"/>
              </a:cxn>
              <a:cxn ang="0">
                <a:pos x="64" y="153"/>
              </a:cxn>
              <a:cxn ang="0">
                <a:pos x="89" y="208"/>
              </a:cxn>
              <a:cxn ang="0">
                <a:pos x="429" y="55"/>
              </a:cxn>
              <a:cxn ang="0">
                <a:pos x="404" y="0"/>
              </a:cxn>
              <a:cxn ang="0">
                <a:pos x="567" y="59"/>
              </a:cxn>
            </a:cxnLst>
            <a:rect l="0" t="0" r="r" b="b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60117" name="Picture 21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/>
              <a:t>Tenured?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Model in Prediction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00914"/>
              </p:ext>
            </p:extLst>
          </p:nvPr>
        </p:nvGraphicFramePr>
        <p:xfrm>
          <a:off x="1217613" y="1524000"/>
          <a:ext cx="68008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6" name="Visio" r:id="rId2" imgW="8529300" imgH="6498656" progId="Visio.Drawing.11">
                  <p:embed/>
                </p:oleObj>
              </mc:Choice>
              <mc:Fallback>
                <p:oleObj name="Visio" r:id="rId2" imgW="8529300" imgH="6498656" progId="Visio.Drawing.11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524000"/>
                        <a:ext cx="680085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6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Classification Task</a:t>
            </a: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83663"/>
              </p:ext>
            </p:extLst>
          </p:nvPr>
        </p:nvGraphicFramePr>
        <p:xfrm>
          <a:off x="1143000" y="1524000"/>
          <a:ext cx="6951662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78" name="Visio" r:id="rId2" imgW="8424875" imgH="6279741" progId="Visio.Drawing.11">
                  <p:embed/>
                </p:oleObj>
              </mc:Choice>
              <mc:Fallback>
                <p:oleObj name="Visio" r:id="rId2" imgW="8424875" imgH="6279741" progId="Visio.Drawing.11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6951662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6019800" y="51816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7086600" y="45720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8521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64438" cy="10668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Supervised vs. Unsupervised Learning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sz="2400" dirty="0"/>
          </a:p>
          <a:p>
            <a:pPr lvl="1" algn="just">
              <a:lnSpc>
                <a:spcPct val="120000"/>
              </a:lnSpc>
            </a:pPr>
            <a:r>
              <a:rPr lang="en-US" sz="2000" dirty="0"/>
              <a:t>Supervision: The training data (observations, measurements, etc.) are accompanied by labels indicating the class of the observations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/>
              <a:t>New data is classified based on the training set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3300"/>
                </a:solidFill>
              </a:rPr>
              <a:t>(clustering)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/>
              <a:t>The class labels of training data is unknown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1148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Data cleaning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/>
              <a:t>Preprocess data in order to reduce noise and handle missing values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Relevance analysis (feature selection)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/>
              <a:t>Remove the irrelevant or redundant attributes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Data transformation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/>
              <a:t>Generalize and/or normalize data</a:t>
            </a:r>
          </a:p>
          <a:p>
            <a:pPr lvl="2" algn="just">
              <a:lnSpc>
                <a:spcPct val="110000"/>
              </a:lnSpc>
            </a:pPr>
            <a:r>
              <a:rPr lang="en-US" sz="1800" dirty="0"/>
              <a:t>numerical attribute income </a:t>
            </a:r>
            <a:r>
              <a:rPr lang="en-US" sz="1800" dirty="0">
                <a:sym typeface="Symbol" pitchFamily="18" charset="2"/>
              </a:rPr>
              <a:t> categorical {</a:t>
            </a:r>
            <a:r>
              <a:rPr lang="en-US" sz="1800" dirty="0" err="1">
                <a:sym typeface="Symbol" pitchFamily="18" charset="2"/>
              </a:rPr>
              <a:t>low,medium,high</a:t>
            </a:r>
            <a:r>
              <a:rPr lang="en-US" sz="1800" dirty="0">
                <a:sym typeface="Symbol" pitchFamily="18" charset="2"/>
              </a:rPr>
              <a:t>}</a:t>
            </a:r>
          </a:p>
          <a:p>
            <a:pPr lvl="2" algn="just">
              <a:lnSpc>
                <a:spcPct val="110000"/>
              </a:lnSpc>
            </a:pPr>
            <a:r>
              <a:rPr lang="en-US" sz="1800" dirty="0">
                <a:sym typeface="Symbol" pitchFamily="18" charset="2"/>
              </a:rPr>
              <a:t>normalize all numerical attributes to [0,1]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dirty="0"/>
              <a:t>Classification and prediction : Data Preparation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</a:pPr>
            <a:r>
              <a:rPr lang="en-US" sz="2400" dirty="0"/>
              <a:t>Predictive </a:t>
            </a:r>
            <a:r>
              <a:rPr lang="en-US" sz="2400" dirty="0">
                <a:solidFill>
                  <a:srgbClr val="0000FF"/>
                </a:solidFill>
              </a:rPr>
              <a:t>accuracy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Speed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time to construct the model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time to use the model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Robustness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handling noise and missing values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Scalability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efficiency in disk-resident databases 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Interpretability</a:t>
            </a:r>
            <a:r>
              <a:rPr lang="en-US" sz="2400" dirty="0"/>
              <a:t>: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understanding and insight provided by the model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Goodness</a:t>
            </a:r>
            <a:r>
              <a:rPr lang="en-US" sz="2400" dirty="0"/>
              <a:t> of rules (quality)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decision tree size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compactness of classification rules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Classification Methods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classification models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Counts of </a:t>
            </a:r>
            <a:r>
              <a:rPr lang="en-US" sz="2400" dirty="0">
                <a:solidFill>
                  <a:srgbClr val="0070C0"/>
                </a:solidFill>
              </a:rPr>
              <a:t>test records </a:t>
            </a:r>
            <a:r>
              <a:rPr lang="en-US" sz="2400" dirty="0"/>
              <a:t>that are correctly (or incorrectly) predicted by the classification model</a:t>
            </a:r>
          </a:p>
          <a:p>
            <a:r>
              <a:rPr lang="en-US" sz="2400" b="1" dirty="0"/>
              <a:t>Confusion matrix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93216"/>
              </p:ext>
            </p:extLst>
          </p:nvPr>
        </p:nvGraphicFramePr>
        <p:xfrm>
          <a:off x="4724400" y="2819400"/>
          <a:ext cx="419100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Class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Class</a:t>
                      </a:r>
                      <a:r>
                        <a:rPr lang="en-US" sz="1400" b="1" baseline="0" dirty="0"/>
                        <a:t> = 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Class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1400" b="1" baseline="-25000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400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Class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400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1400" b="1" baseline="-25000" dirty="0">
                          <a:solidFill>
                            <a:srgbClr val="0070C0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TextBox 5"/>
          <p:cNvSpPr txBox="1">
            <a:spLocks noChangeArrowheads="1"/>
          </p:cNvSpPr>
          <p:nvPr/>
        </p:nvSpPr>
        <p:spPr bwMode="auto">
          <a:xfrm>
            <a:off x="5334000" y="24384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Predicted Class</a:t>
            </a:r>
          </a:p>
        </p:txBody>
      </p:sp>
      <p:sp>
        <p:nvSpPr>
          <p:cNvPr id="1049" name="TextBox 6"/>
          <p:cNvSpPr txBox="1">
            <a:spLocks noChangeArrowheads="1"/>
          </p:cNvSpPr>
          <p:nvPr/>
        </p:nvSpPr>
        <p:spPr bwMode="auto">
          <a:xfrm rot="-5400000">
            <a:off x="3727450" y="3133209"/>
            <a:ext cx="1606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Actual Class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37586"/>
              </p:ext>
            </p:extLst>
          </p:nvPr>
        </p:nvGraphicFramePr>
        <p:xfrm>
          <a:off x="1143000" y="4267200"/>
          <a:ext cx="6532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0" name="Equation" r:id="rId2" imgW="3365280" imgH="431640" progId="Equation.3">
                  <p:embed/>
                </p:oleObj>
              </mc:Choice>
              <mc:Fallback>
                <p:oleObj name="Equation" r:id="rId2" imgW="33652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65325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36797"/>
              </p:ext>
            </p:extLst>
          </p:nvPr>
        </p:nvGraphicFramePr>
        <p:xfrm>
          <a:off x="1143000" y="5335587"/>
          <a:ext cx="6518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1" name="Equation" r:id="rId4" imgW="3365500" imgH="431800" progId="Equation.3">
                  <p:embed/>
                </p:oleObj>
              </mc:Choice>
              <mc:Fallback>
                <p:oleObj name="Equation" r:id="rId4" imgW="33655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5587"/>
                        <a:ext cx="65182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066800" y="4114800"/>
            <a:ext cx="6705600" cy="1066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5257800"/>
            <a:ext cx="6705600" cy="1066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5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/>
              <a:t>Decision Tree based Methods</a:t>
            </a:r>
          </a:p>
          <a:p>
            <a:r>
              <a:rPr lang="en-US" dirty="0"/>
              <a:t>Rule-based Methods</a:t>
            </a:r>
          </a:p>
          <a:p>
            <a:r>
              <a:rPr lang="en-US" dirty="0"/>
              <a:t>Memory based reasoning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Naïve Bayes and Bayesian Belief Networks</a:t>
            </a:r>
          </a:p>
          <a:p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81707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/>
              <a:t>Decision tree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flow-chart-like tree </a:t>
            </a:r>
            <a:r>
              <a:rPr lang="en-US" dirty="0"/>
              <a:t>structure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Internal node </a:t>
            </a:r>
            <a:r>
              <a:rPr lang="en-US" dirty="0"/>
              <a:t>denotes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 on an attribute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en-US" dirty="0"/>
              <a:t> represents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outcome of the test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Leaf nodes </a:t>
            </a:r>
            <a:r>
              <a:rPr lang="en-US" dirty="0"/>
              <a:t>represent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labels </a:t>
            </a:r>
            <a:r>
              <a:rPr lang="en-US" dirty="0"/>
              <a:t>or class distribution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4144704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718510"/>
            <a:ext cx="8228013" cy="201529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Classification</a:t>
            </a:r>
            <a:r>
              <a:rPr lang="en-US" sz="2400" dirty="0"/>
              <a:t> is the task of </a:t>
            </a:r>
            <a:r>
              <a:rPr lang="en-US" sz="2400" i="1" dirty="0">
                <a:solidFill>
                  <a:srgbClr val="FF0000"/>
                </a:solidFill>
              </a:rPr>
              <a:t>learning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/>
              <a:t>a target </a:t>
            </a:r>
            <a:r>
              <a:rPr lang="en-US" sz="2400" i="1" dirty="0">
                <a:solidFill>
                  <a:srgbClr val="FF0000"/>
                </a:solidFill>
              </a:rPr>
              <a:t>function</a:t>
            </a:r>
            <a:r>
              <a:rPr lang="en-US" sz="2400" i="1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f</a:t>
            </a:r>
            <a:r>
              <a:rPr lang="en-US" sz="2400" dirty="0"/>
              <a:t> that maps attribute set 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to one of the predefined class labels </a:t>
            </a:r>
            <a:r>
              <a:rPr lang="en-US" sz="2400" dirty="0">
                <a:solidFill>
                  <a:srgbClr val="0070C0"/>
                </a:solidFill>
              </a:rPr>
              <a:t>y</a:t>
            </a:r>
          </a:p>
          <a:p>
            <a:pPr algn="just"/>
            <a:r>
              <a:rPr lang="en-US" sz="2400" dirty="0"/>
              <a:t>The target function </a:t>
            </a:r>
            <a:r>
              <a:rPr lang="en-US" sz="2400" dirty="0">
                <a:solidFill>
                  <a:schemeClr val="accent2"/>
                </a:solidFill>
              </a:rPr>
              <a:t>f</a:t>
            </a:r>
            <a:r>
              <a:rPr lang="en-US" sz="2400" dirty="0"/>
              <a:t> is known as a </a:t>
            </a:r>
            <a:r>
              <a:rPr lang="en-US" sz="2400" dirty="0">
                <a:solidFill>
                  <a:srgbClr val="0070C0"/>
                </a:solidFill>
              </a:rPr>
              <a:t>classification model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267200"/>
            <a:ext cx="601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6468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644650"/>
            <a:ext cx="3587750" cy="4311650"/>
            <a:chOff x="288" y="951"/>
            <a:chExt cx="2260" cy="2716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94" name="Document" r:id="rId2" imgW="5404104" imgH="5779008" progId="Word.Document.8">
                    <p:embed/>
                  </p:oleObj>
                </mc:Choice>
                <mc:Fallback>
                  <p:oleObj name="Document" r:id="rId2" imgW="5404104" imgH="5779008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477837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477837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398462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398462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299402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72110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451326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530225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5302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531971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53054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73538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7211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454025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45402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32575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26263" y="32575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908925" y="402272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692775" y="405130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313363" y="48434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88188" y="48434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427788" y="203993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805613" y="242093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408305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7418388" y="242093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762000" y="61404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Training Data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029200" y="610870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Model:  Decision Tree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7632700" y="3355067"/>
            <a:ext cx="156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Test outcome</a:t>
            </a: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7353300" y="3787096"/>
            <a:ext cx="892897" cy="46184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8246195" y="3787097"/>
            <a:ext cx="1" cy="270554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7668269" y="5683250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Class labels</a:t>
            </a: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 flipV="1">
            <a:off x="8177213" y="5011737"/>
            <a:ext cx="196849" cy="657226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H="1" flipV="1">
            <a:off x="7693024" y="5470525"/>
            <a:ext cx="681038" cy="21272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140264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04583"/>
              </p:ext>
            </p:extLst>
          </p:nvPr>
        </p:nvGraphicFramePr>
        <p:xfrm>
          <a:off x="457200" y="2636837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18" name="Document" r:id="rId2" imgW="5404104" imgH="5779008" progId="Word.Document.8">
                  <p:embed/>
                </p:oleObj>
              </mc:Choice>
              <mc:Fallback>
                <p:oleObj name="Document" r:id="rId2" imgW="5404104" imgH="577900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36837"/>
                        <a:ext cx="3565525" cy="368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-2416809">
            <a:off x="1066800" y="20129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-2416809">
            <a:off x="1752600" y="20129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-2416809">
            <a:off x="2590800" y="2012950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continuous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-2416809">
            <a:off x="3352800" y="216535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class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8005763" y="4000500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875463" y="4000500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881688" y="3236912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092950" y="3236912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6043613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70425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187950" y="2246312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6203950" y="2973387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7118350" y="3735387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8045450" y="4524375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969250" y="45243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553200" y="4541837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650038" y="4527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348163" y="2987675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43413" y="2973387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594350" y="3735387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518150" y="3278187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270750" y="3201987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146550" y="2439987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746750" y="2211387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6353175" y="406558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8128000" y="406558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343400" y="5532437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757400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873375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1958975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2339975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10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873375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2743199"/>
            <a:ext cx="1524000" cy="2825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3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873375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2544763" y="320040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3352800" y="3200400"/>
            <a:ext cx="10668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3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40878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4087813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31972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31972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7655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7054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7261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7830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7704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2895601"/>
            <a:ext cx="1524000" cy="968374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40878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4087813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31972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31972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7655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7054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7261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7830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7704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 dirty="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4267200" y="3298826"/>
            <a:ext cx="1143000" cy="892174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723410" y="4123603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40878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4087813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31972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31972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37655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57054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57261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37830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47704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409257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 dirty="0">
                <a:latin typeface="Arial" charset="0"/>
              </a:rPr>
              <a:t>Assign Cheat to “No”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3276599"/>
            <a:ext cx="3505200" cy="1654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Structure of Hunt’s Algorithm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4500"/>
            <a:ext cx="5181600" cy="49149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dirty="0" err="1">
                <a:solidFill>
                  <a:srgbClr val="0070C0"/>
                </a:solidFill>
              </a:rPr>
              <a:t>D</a:t>
            </a:r>
            <a:r>
              <a:rPr lang="en-US" sz="2400" baseline="-25000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be the set of training records that reach a node 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General Procedure: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/>
              <a:t> contains records that belong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en-US" dirty="0"/>
              <a:t> class 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/>
              <a:t>, then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is a leaf node labeled as 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/>
              <a:t> contains records with the same attribute values, then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is a leaf node labeled with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majority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/>
              <a:t>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empty set</a:t>
            </a:r>
            <a:r>
              <a:rPr lang="en-US" dirty="0"/>
              <a:t>, then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is a leaf node labeled by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default class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baseline="-25000" dirty="0" err="1">
                <a:solidFill>
                  <a:srgbClr val="0070C0"/>
                </a:solidFill>
              </a:rPr>
              <a:t>d</a:t>
            </a:r>
            <a:endParaRPr lang="en-US" baseline="-250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/>
              <a:t> contains records that belong to more than one class, use an attribute test to split the data into smaller subsets.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Recursively apply the procedure to each subset</a:t>
            </a:r>
            <a:r>
              <a:rPr lang="en-US" sz="1600" dirty="0"/>
              <a:t>.</a:t>
            </a:r>
          </a:p>
        </p:txBody>
      </p:sp>
      <p:graphicFrame>
        <p:nvGraphicFramePr>
          <p:cNvPr id="901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161736"/>
              </p:ext>
            </p:extLst>
          </p:nvPr>
        </p:nvGraphicFramePr>
        <p:xfrm>
          <a:off x="5665788" y="1676400"/>
          <a:ext cx="302101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4" name="Document" r:id="rId2" imgW="5415994" imgH="5778378" progId="Word.Document.8">
                  <p:embed/>
                </p:oleObj>
              </mc:Choice>
              <mc:Fallback>
                <p:oleObj name="Document" r:id="rId2" imgW="5415994" imgH="577837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1676400"/>
                        <a:ext cx="3021012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31" name="Oval 11"/>
          <p:cNvSpPr>
            <a:spLocks noChangeArrowheads="1"/>
          </p:cNvSpPr>
          <p:nvPr/>
        </p:nvSpPr>
        <p:spPr bwMode="auto">
          <a:xfrm>
            <a:off x="6019800" y="51054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32" name="Line 12"/>
          <p:cNvSpPr>
            <a:spLocks noChangeShapeType="1"/>
          </p:cNvSpPr>
          <p:nvPr/>
        </p:nvSpPr>
        <p:spPr bwMode="auto">
          <a:xfrm flipH="1">
            <a:off x="5715000" y="58674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3" name="Line 13"/>
          <p:cNvSpPr>
            <a:spLocks noChangeShapeType="1"/>
          </p:cNvSpPr>
          <p:nvPr/>
        </p:nvSpPr>
        <p:spPr bwMode="auto">
          <a:xfrm>
            <a:off x="6858000" y="586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4" name="Line 14"/>
          <p:cNvSpPr>
            <a:spLocks noChangeShapeType="1"/>
          </p:cNvSpPr>
          <p:nvPr/>
        </p:nvSpPr>
        <p:spPr bwMode="auto">
          <a:xfrm>
            <a:off x="7010400" y="58674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5" name="Line 15"/>
          <p:cNvSpPr>
            <a:spLocks noChangeShapeType="1"/>
          </p:cNvSpPr>
          <p:nvPr/>
        </p:nvSpPr>
        <p:spPr bwMode="auto">
          <a:xfrm flipH="1">
            <a:off x="6705600" y="47244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6" name="Text Box 16"/>
          <p:cNvSpPr txBox="1">
            <a:spLocks noChangeArrowheads="1"/>
          </p:cNvSpPr>
          <p:nvPr/>
        </p:nvSpPr>
        <p:spPr bwMode="auto">
          <a:xfrm>
            <a:off x="6934200" y="4572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</a:t>
            </a:r>
            <a:r>
              <a:rPr lang="en-US" sz="2000" baseline="-25000"/>
              <a:t>t</a:t>
            </a:r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553200" y="548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1924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484187" y="1811337"/>
            <a:ext cx="149701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b="0" dirty="0">
                <a:latin typeface="Times New Roman" charset="0"/>
              </a:rPr>
              <a:t>Don’t Cheat</a:t>
            </a:r>
            <a:endParaRPr lang="en-US" sz="2400" b="0" dirty="0">
              <a:latin typeface="Times New Roman" charset="0"/>
            </a:endParaRPr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5656263" y="122238"/>
          <a:ext cx="3413125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1" name="Document" r:id="rId2" imgW="5405628" imgH="5782056" progId="Word.Document.8">
                  <p:embed/>
                </p:oleObj>
              </mc:Choice>
              <mc:Fallback>
                <p:oleObj name="Document" r:id="rId2" imgW="5405628" imgH="578205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56263" y="122238"/>
                        <a:ext cx="3413125" cy="330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9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44958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One of the attributes is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 attribute</a:t>
            </a:r>
          </a:p>
          <a:p>
            <a:r>
              <a:rPr lang="en-US" sz="2400" dirty="0"/>
              <a:t>In this case: Cheat</a:t>
            </a:r>
          </a:p>
          <a:p>
            <a:r>
              <a:rPr lang="en-US" sz="2400" dirty="0"/>
              <a:t>Two </a:t>
            </a:r>
            <a:r>
              <a:rPr lang="en-US" sz="2400" dirty="0">
                <a:solidFill>
                  <a:srgbClr val="0070C0"/>
                </a:solidFill>
              </a:rPr>
              <a:t>class labels </a:t>
            </a:r>
            <a:r>
              <a:rPr lang="en-US" sz="2400" dirty="0"/>
              <a:t>(or</a:t>
            </a:r>
            <a:r>
              <a:rPr lang="en-US" sz="2400" dirty="0">
                <a:solidFill>
                  <a:srgbClr val="0070C0"/>
                </a:solidFill>
              </a:rPr>
              <a:t> classes</a:t>
            </a:r>
            <a:r>
              <a:rPr lang="en-US" sz="2400" dirty="0"/>
              <a:t>): </a:t>
            </a:r>
            <a:r>
              <a:rPr lang="en-US" sz="2400" dirty="0">
                <a:solidFill>
                  <a:srgbClr val="FF0000"/>
                </a:solidFill>
              </a:rPr>
              <a:t>Yes (1), No (0)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181600" y="1600200"/>
            <a:ext cx="3587750" cy="4525300"/>
            <a:chOff x="288" y="951"/>
            <a:chExt cx="2260" cy="2716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14" name="Document" r:id="rId2" imgW="5404104" imgH="5779008" progId="Word.Document.8">
                    <p:embed/>
                  </p:oleObj>
                </mc:Choice>
                <mc:Fallback>
                  <p:oleObj name="Document" r:id="rId2" imgW="5404104" imgH="5779008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46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484187" y="1811337"/>
            <a:ext cx="149701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b="0" dirty="0">
                <a:latin typeface="Times New Roman" charset="0"/>
              </a:rPr>
              <a:t>Don’t Cheat</a:t>
            </a:r>
            <a:endParaRPr lang="en-US" sz="2400" b="0" dirty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1582737"/>
            <a:ext cx="3478809" cy="1236663"/>
            <a:chOff x="624" y="720"/>
            <a:chExt cx="1573" cy="77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81" y="720"/>
              <a:ext cx="1516" cy="779"/>
              <a:chOff x="297" y="2640"/>
              <a:chExt cx="1516" cy="779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>
                    <a:solidFill>
                      <a:srgbClr val="0033CC"/>
                    </a:solidFill>
                    <a:latin typeface="Times New Roman" charset="0"/>
                  </a:rPr>
                  <a:t>Refund</a:t>
                </a:r>
                <a:endParaRPr lang="en-US" sz="1600" b="0">
                  <a:latin typeface="Times New Roman" charset="0"/>
                </a:endParaRPr>
              </a:p>
            </p:txBody>
          </p:sp>
          <p:sp>
            <p:nvSpPr>
              <p:cNvPr id="60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9"/>
              <p:cNvSpPr>
                <a:spLocks noChangeArrowheads="1"/>
              </p:cNvSpPr>
              <p:nvPr/>
            </p:nvSpPr>
            <p:spPr bwMode="auto">
              <a:xfrm>
                <a:off x="297" y="3136"/>
                <a:ext cx="758" cy="28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Cheat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63" name="Rectangle 10"/>
              <p:cNvSpPr>
                <a:spLocks noChangeArrowheads="1"/>
              </p:cNvSpPr>
              <p:nvPr/>
            </p:nvSpPr>
            <p:spPr bwMode="auto">
              <a:xfrm>
                <a:off x="1089" y="3136"/>
                <a:ext cx="724" cy="2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 Cheat</a:t>
                </a: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64" name="Text Box 11"/>
              <p:cNvSpPr txBox="1">
                <a:spLocks noChangeArrowheads="1"/>
              </p:cNvSpPr>
              <p:nvPr/>
            </p:nvSpPr>
            <p:spPr bwMode="auto">
              <a:xfrm>
                <a:off x="568" y="2869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Yes</a:t>
                </a:r>
                <a:endParaRPr lang="en-US" sz="1800" b="0">
                  <a:latin typeface="Times New Roman" charset="0"/>
                </a:endParaRPr>
              </a:p>
            </p:txBody>
          </p: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69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No</a:t>
                </a:r>
                <a:endParaRPr lang="en-US" sz="2400" b="0">
                  <a:latin typeface="Times New Roman" charset="0"/>
                </a:endParaRPr>
              </a:p>
            </p:txBody>
          </p:sp>
        </p:grp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5656263" y="122238"/>
          <a:ext cx="3413125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55" name="Document" r:id="rId2" imgW="5405628" imgH="5782056" progId="Word.Document.8">
                  <p:embed/>
                </p:oleObj>
              </mc:Choice>
              <mc:Fallback>
                <p:oleObj name="Document" r:id="rId2" imgW="5405628" imgH="578205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56263" y="122238"/>
                        <a:ext cx="3413125" cy="330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9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484187" y="1811337"/>
            <a:ext cx="149701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b="0" dirty="0">
                <a:latin typeface="Times New Roman" charset="0"/>
              </a:rPr>
              <a:t>Don’t Cheat</a:t>
            </a:r>
            <a:endParaRPr lang="en-US" sz="2400" b="0" dirty="0">
              <a:latin typeface="Times New Roman" charset="0"/>
            </a:endParaRPr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2057400" y="1582737"/>
            <a:ext cx="3478809" cy="1236663"/>
            <a:chOff x="624" y="720"/>
            <a:chExt cx="1573" cy="779"/>
          </a:xfrm>
        </p:grpSpPr>
        <p:grpSp>
          <p:nvGrpSpPr>
            <p:cNvPr id="57" name="Group 5"/>
            <p:cNvGrpSpPr>
              <a:grpSpLocks/>
            </p:cNvGrpSpPr>
            <p:nvPr/>
          </p:nvGrpSpPr>
          <p:grpSpPr bwMode="auto">
            <a:xfrm>
              <a:off x="681" y="720"/>
              <a:ext cx="1516" cy="779"/>
              <a:chOff x="297" y="2640"/>
              <a:chExt cx="1516" cy="779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>
                    <a:solidFill>
                      <a:srgbClr val="0033CC"/>
                    </a:solidFill>
                    <a:latin typeface="Times New Roman" charset="0"/>
                  </a:rPr>
                  <a:t>Refund</a:t>
                </a:r>
                <a:endParaRPr lang="en-US" sz="1600" b="0">
                  <a:latin typeface="Times New Roman" charset="0"/>
                </a:endParaRPr>
              </a:p>
            </p:txBody>
          </p:sp>
          <p:sp>
            <p:nvSpPr>
              <p:cNvPr id="60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9"/>
              <p:cNvSpPr>
                <a:spLocks noChangeArrowheads="1"/>
              </p:cNvSpPr>
              <p:nvPr/>
            </p:nvSpPr>
            <p:spPr bwMode="auto">
              <a:xfrm>
                <a:off x="297" y="3136"/>
                <a:ext cx="758" cy="28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Cheat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63" name="Rectangle 10"/>
              <p:cNvSpPr>
                <a:spLocks noChangeArrowheads="1"/>
              </p:cNvSpPr>
              <p:nvPr/>
            </p:nvSpPr>
            <p:spPr bwMode="auto">
              <a:xfrm>
                <a:off x="1089" y="3136"/>
                <a:ext cx="724" cy="2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 Cheat</a:t>
                </a: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64" name="Text Box 11"/>
              <p:cNvSpPr txBox="1">
                <a:spLocks noChangeArrowheads="1"/>
              </p:cNvSpPr>
              <p:nvPr/>
            </p:nvSpPr>
            <p:spPr bwMode="auto">
              <a:xfrm>
                <a:off x="568" y="2869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Yes</a:t>
                </a:r>
                <a:endParaRPr lang="en-US" sz="1800" b="0">
                  <a:latin typeface="Times New Roman" charset="0"/>
                </a:endParaRPr>
              </a:p>
            </p:txBody>
          </p: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69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No</a:t>
                </a:r>
                <a:endParaRPr lang="en-US" sz="2400" b="0">
                  <a:latin typeface="Times New Roman" charset="0"/>
                </a:endParaRPr>
              </a:p>
            </p:txBody>
          </p:sp>
        </p:grp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2085" name="Object 5"/>
          <p:cNvGraphicFramePr>
            <a:graphicFrameLocks noChangeAspect="1"/>
          </p:cNvGraphicFramePr>
          <p:nvPr/>
        </p:nvGraphicFramePr>
        <p:xfrm>
          <a:off x="5656263" y="122238"/>
          <a:ext cx="3413125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5" name="Document" r:id="rId2" imgW="5405628" imgH="5782056" progId="Word.Document.8">
                  <p:embed/>
                </p:oleObj>
              </mc:Choice>
              <mc:Fallback>
                <p:oleObj name="Document" r:id="rId2" imgW="5405628" imgH="5782056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56263" y="122238"/>
                        <a:ext cx="3413125" cy="330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52"/>
          <p:cNvSpPr>
            <a:spLocks noChangeShapeType="1"/>
          </p:cNvSpPr>
          <p:nvPr/>
        </p:nvSpPr>
        <p:spPr bwMode="auto">
          <a:xfrm rot="18935523" flipH="1" flipV="1">
            <a:off x="2514102" y="3112990"/>
            <a:ext cx="638175" cy="41275"/>
          </a:xfrm>
          <a:prstGeom prst="line">
            <a:avLst/>
          </a:prstGeom>
          <a:noFill/>
          <a:ln w="76200" cmpd="tri">
            <a:solidFill>
              <a:srgbClr val="CC33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81"/>
          <p:cNvGrpSpPr/>
          <p:nvPr/>
        </p:nvGrpSpPr>
        <p:grpSpPr>
          <a:xfrm>
            <a:off x="381000" y="3352800"/>
            <a:ext cx="3961752" cy="2227262"/>
            <a:chOff x="304800" y="3657600"/>
            <a:chExt cx="3961752" cy="2227262"/>
          </a:xfrm>
        </p:grpSpPr>
        <p:grpSp>
          <p:nvGrpSpPr>
            <p:cNvPr id="34" name="Group 65"/>
            <p:cNvGrpSpPr/>
            <p:nvPr/>
          </p:nvGrpSpPr>
          <p:grpSpPr>
            <a:xfrm>
              <a:off x="304804" y="3657600"/>
              <a:ext cx="3961748" cy="2227262"/>
              <a:chOff x="1296051" y="1506537"/>
              <a:chExt cx="3961748" cy="2227262"/>
            </a:xfrm>
          </p:grpSpPr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1296051" y="1506537"/>
                <a:ext cx="2715814" cy="1236663"/>
                <a:chOff x="297" y="2640"/>
                <a:chExt cx="1228" cy="779"/>
              </a:xfrm>
            </p:grpSpPr>
            <p:sp>
              <p:nvSpPr>
                <p:cNvPr id="43" name="Oval 6"/>
                <p:cNvSpPr>
                  <a:spLocks noChangeArrowheads="1"/>
                </p:cNvSpPr>
                <p:nvPr/>
              </p:nvSpPr>
              <p:spPr bwMode="auto">
                <a:xfrm>
                  <a:off x="807" y="2640"/>
                  <a:ext cx="436" cy="272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b="0">
                      <a:solidFill>
                        <a:srgbClr val="0033CC"/>
                      </a:solidFill>
                      <a:latin typeface="Times New Roman" charset="0"/>
                    </a:rPr>
                    <a:t>Refund</a:t>
                  </a:r>
                  <a:endParaRPr lang="en-US" sz="1600" b="0">
                    <a:latin typeface="Times New Roman" charset="0"/>
                  </a:endParaRPr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61" y="2912"/>
                  <a:ext cx="364" cy="224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1025" y="2912"/>
                  <a:ext cx="363" cy="224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/>
              </p:nvSpPr>
              <p:spPr bwMode="auto">
                <a:xfrm>
                  <a:off x="297" y="3136"/>
                  <a:ext cx="758" cy="283"/>
                </a:xfrm>
                <a:prstGeom prst="rect">
                  <a:avLst/>
                </a:prstGeom>
                <a:ln>
                  <a:headEnd/>
                  <a:tailEnd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b="0" dirty="0">
                      <a:latin typeface="Times New Roman" charset="0"/>
                    </a:rPr>
                    <a:t>Don’t Cheat</a:t>
                  </a:r>
                  <a:endParaRPr lang="en-US" sz="1800" b="0" dirty="0">
                    <a:latin typeface="Times New Roman" charset="0"/>
                  </a:endParaRPr>
                </a:p>
              </p:txBody>
            </p:sp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68" y="2869"/>
                  <a:ext cx="31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Yes</a:t>
                  </a:r>
                  <a:endParaRPr lang="en-US" sz="1800" b="0">
                    <a:latin typeface="Times New Roman" charset="0"/>
                  </a:endParaRPr>
                </a:p>
              </p:txBody>
            </p:sp>
            <p:sp>
              <p:nvSpPr>
                <p:cNvPr id="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60" y="2869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No</a:t>
                  </a:r>
                  <a:endParaRPr lang="en-US" sz="2400" b="0">
                    <a:latin typeface="Times New Roman" charset="0"/>
                  </a:endParaRPr>
                </a:p>
              </p:txBody>
            </p:sp>
          </p:grpSp>
          <p:sp>
            <p:nvSpPr>
              <p:cNvPr id="37" name="Oval 45"/>
              <p:cNvSpPr>
                <a:spLocks noChangeArrowheads="1"/>
              </p:cNvSpPr>
              <p:nvPr/>
            </p:nvSpPr>
            <p:spPr bwMode="auto">
              <a:xfrm>
                <a:off x="3124200" y="2286000"/>
                <a:ext cx="1447800" cy="59213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 dirty="0">
                    <a:solidFill>
                      <a:srgbClr val="0033CC"/>
                    </a:solidFill>
                    <a:latin typeface="Times New Roman" charset="0"/>
                  </a:rPr>
                  <a:t>Marital Status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3733800" y="2895600"/>
                <a:ext cx="685800" cy="38100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9"/>
              <p:cNvSpPr>
                <a:spLocks noChangeArrowheads="1"/>
              </p:cNvSpPr>
              <p:nvPr/>
            </p:nvSpPr>
            <p:spPr bwMode="auto">
              <a:xfrm>
                <a:off x="2514600" y="3276600"/>
                <a:ext cx="838200" cy="45719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Cheat</a:t>
                </a:r>
              </a:p>
            </p:txBody>
          </p:sp>
          <p:sp>
            <p:nvSpPr>
              <p:cNvPr id="40" name="Text Box 50"/>
              <p:cNvSpPr txBox="1">
                <a:spLocks noChangeArrowheads="1"/>
              </p:cNvSpPr>
              <p:nvPr/>
            </p:nvSpPr>
            <p:spPr bwMode="auto">
              <a:xfrm>
                <a:off x="1828800" y="2895600"/>
                <a:ext cx="17526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66FF"/>
                    </a:solidFill>
                  </a:rPr>
                  <a:t>Single, Divorced</a:t>
                </a:r>
                <a:endParaRPr lang="en-US" sz="1800" b="0" dirty="0"/>
              </a:p>
            </p:txBody>
          </p:sp>
          <p:sp>
            <p:nvSpPr>
              <p:cNvPr id="41" name="Text Box 51"/>
              <p:cNvSpPr txBox="1">
                <a:spLocks noChangeArrowheads="1"/>
              </p:cNvSpPr>
              <p:nvPr/>
            </p:nvSpPr>
            <p:spPr bwMode="auto">
              <a:xfrm>
                <a:off x="4267200" y="2895600"/>
                <a:ext cx="8255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FF"/>
                    </a:solidFill>
                  </a:rPr>
                  <a:t>Married</a:t>
                </a:r>
                <a:endParaRPr lang="en-US" sz="1800" b="0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657600" y="3276600"/>
                <a:ext cx="1600199" cy="44926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Cheat</a:t>
                </a:r>
                <a:endParaRPr lang="en-US" sz="1800" b="0" dirty="0">
                  <a:latin typeface="Times New Roman" charset="0"/>
                </a:endParaRPr>
              </a:p>
            </p:txBody>
          </p:sp>
        </p:grp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 flipH="1">
              <a:off x="2362200" y="5029200"/>
              <a:ext cx="381000" cy="38100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973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484187" y="1811337"/>
            <a:ext cx="149701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b="0" dirty="0">
                <a:latin typeface="Times New Roman" charset="0"/>
              </a:rPr>
              <a:t>Don’t Cheat</a:t>
            </a:r>
            <a:endParaRPr lang="en-US" sz="2400" b="0" dirty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1582737"/>
            <a:ext cx="3478809" cy="1236663"/>
            <a:chOff x="624" y="720"/>
            <a:chExt cx="1573" cy="77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81" y="720"/>
              <a:ext cx="1516" cy="779"/>
              <a:chOff x="297" y="2640"/>
              <a:chExt cx="1516" cy="779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>
                    <a:solidFill>
                      <a:srgbClr val="0033CC"/>
                    </a:solidFill>
                    <a:latin typeface="Times New Roman" charset="0"/>
                  </a:rPr>
                  <a:t>Refund</a:t>
                </a:r>
                <a:endParaRPr lang="en-US" sz="1600" b="0">
                  <a:latin typeface="Times New Roman" charset="0"/>
                </a:endParaRPr>
              </a:p>
            </p:txBody>
          </p:sp>
          <p:sp>
            <p:nvSpPr>
              <p:cNvPr id="60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9"/>
              <p:cNvSpPr>
                <a:spLocks noChangeArrowheads="1"/>
              </p:cNvSpPr>
              <p:nvPr/>
            </p:nvSpPr>
            <p:spPr bwMode="auto">
              <a:xfrm>
                <a:off x="297" y="3136"/>
                <a:ext cx="758" cy="28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Cheat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63" name="Rectangle 10"/>
              <p:cNvSpPr>
                <a:spLocks noChangeArrowheads="1"/>
              </p:cNvSpPr>
              <p:nvPr/>
            </p:nvSpPr>
            <p:spPr bwMode="auto">
              <a:xfrm>
                <a:off x="1089" y="3136"/>
                <a:ext cx="724" cy="2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 Cheat</a:t>
                </a: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64" name="Text Box 11"/>
              <p:cNvSpPr txBox="1">
                <a:spLocks noChangeArrowheads="1"/>
              </p:cNvSpPr>
              <p:nvPr/>
            </p:nvSpPr>
            <p:spPr bwMode="auto">
              <a:xfrm>
                <a:off x="568" y="2869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Yes</a:t>
                </a:r>
                <a:endParaRPr lang="en-US" sz="1800" b="0">
                  <a:latin typeface="Times New Roman" charset="0"/>
                </a:endParaRPr>
              </a:p>
            </p:txBody>
          </p: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69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No</a:t>
                </a:r>
                <a:endParaRPr lang="en-US" sz="2400" b="0">
                  <a:latin typeface="Times New Roman" charset="0"/>
                </a:endParaRPr>
              </a:p>
            </p:txBody>
          </p:sp>
        </p:grp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Line 52"/>
          <p:cNvSpPr>
            <a:spLocks noChangeShapeType="1"/>
          </p:cNvSpPr>
          <p:nvPr/>
        </p:nvSpPr>
        <p:spPr bwMode="auto">
          <a:xfrm rot="18935523" flipH="1" flipV="1">
            <a:off x="2514102" y="3112990"/>
            <a:ext cx="638175" cy="41275"/>
          </a:xfrm>
          <a:prstGeom prst="line">
            <a:avLst/>
          </a:prstGeom>
          <a:noFill/>
          <a:ln w="76200" cmpd="tri">
            <a:solidFill>
              <a:srgbClr val="CC33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1"/>
          <p:cNvGrpSpPr/>
          <p:nvPr/>
        </p:nvGrpSpPr>
        <p:grpSpPr>
          <a:xfrm>
            <a:off x="381000" y="3352800"/>
            <a:ext cx="3961752" cy="2227262"/>
            <a:chOff x="304800" y="3657600"/>
            <a:chExt cx="3961752" cy="2227262"/>
          </a:xfrm>
        </p:grpSpPr>
        <p:grpSp>
          <p:nvGrpSpPr>
            <p:cNvPr id="5" name="Group 65"/>
            <p:cNvGrpSpPr/>
            <p:nvPr/>
          </p:nvGrpSpPr>
          <p:grpSpPr>
            <a:xfrm>
              <a:off x="304800" y="3657600"/>
              <a:ext cx="3961752" cy="2227262"/>
              <a:chOff x="1296047" y="1506537"/>
              <a:chExt cx="3961752" cy="2227262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1296049" y="1506537"/>
                <a:ext cx="2715814" cy="1236663"/>
                <a:chOff x="297" y="2640"/>
                <a:chExt cx="1228" cy="779"/>
              </a:xfrm>
            </p:grpSpPr>
            <p:sp>
              <p:nvSpPr>
                <p:cNvPr id="74" name="Oval 6"/>
                <p:cNvSpPr>
                  <a:spLocks noChangeArrowheads="1"/>
                </p:cNvSpPr>
                <p:nvPr/>
              </p:nvSpPr>
              <p:spPr bwMode="auto">
                <a:xfrm>
                  <a:off x="807" y="2640"/>
                  <a:ext cx="436" cy="272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b="0">
                      <a:solidFill>
                        <a:srgbClr val="0033CC"/>
                      </a:solidFill>
                      <a:latin typeface="Times New Roman" charset="0"/>
                    </a:rPr>
                    <a:t>Refund</a:t>
                  </a:r>
                  <a:endParaRPr lang="en-US" sz="1600" b="0">
                    <a:latin typeface="Times New Roman" charset="0"/>
                  </a:endParaRPr>
                </a:p>
              </p:txBody>
            </p:sp>
            <p:sp>
              <p:nvSpPr>
                <p:cNvPr id="7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61" y="2912"/>
                  <a:ext cx="364" cy="224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8"/>
                <p:cNvSpPr>
                  <a:spLocks noChangeShapeType="1"/>
                </p:cNvSpPr>
                <p:nvPr/>
              </p:nvSpPr>
              <p:spPr bwMode="auto">
                <a:xfrm>
                  <a:off x="1025" y="2912"/>
                  <a:ext cx="363" cy="224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Rectangle 9"/>
                <p:cNvSpPr>
                  <a:spLocks noChangeArrowheads="1"/>
                </p:cNvSpPr>
                <p:nvPr/>
              </p:nvSpPr>
              <p:spPr bwMode="auto">
                <a:xfrm>
                  <a:off x="297" y="3136"/>
                  <a:ext cx="758" cy="283"/>
                </a:xfrm>
                <a:prstGeom prst="rect">
                  <a:avLst/>
                </a:prstGeom>
                <a:ln>
                  <a:headEnd/>
                  <a:tailEnd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b="0" dirty="0">
                      <a:latin typeface="Times New Roman" charset="0"/>
                    </a:rPr>
                    <a:t>Don’t Cheat</a:t>
                  </a:r>
                  <a:endParaRPr lang="en-US" sz="1800" b="0" dirty="0">
                    <a:latin typeface="Times New Roman" charset="0"/>
                  </a:endParaRPr>
                </a:p>
              </p:txBody>
            </p:sp>
            <p:sp>
              <p:nvSpPr>
                <p:cNvPr id="7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68" y="2869"/>
                  <a:ext cx="31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Yes</a:t>
                  </a:r>
                  <a:endParaRPr lang="en-US" sz="1800" b="0">
                    <a:latin typeface="Times New Roman" charset="0"/>
                  </a:endParaRPr>
                </a:p>
              </p:txBody>
            </p:sp>
            <p:sp>
              <p:nvSpPr>
                <p:cNvPr id="7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60" y="2869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No</a:t>
                  </a:r>
                  <a:endParaRPr lang="en-US" sz="2400" b="0">
                    <a:latin typeface="Times New Roman" charset="0"/>
                  </a:endParaRPr>
                </a:p>
              </p:txBody>
            </p:sp>
          </p:grpSp>
          <p:sp>
            <p:nvSpPr>
              <p:cNvPr id="68" name="Oval 45"/>
              <p:cNvSpPr>
                <a:spLocks noChangeArrowheads="1"/>
              </p:cNvSpPr>
              <p:nvPr/>
            </p:nvSpPr>
            <p:spPr bwMode="auto">
              <a:xfrm>
                <a:off x="3124200" y="2286000"/>
                <a:ext cx="1447800" cy="59213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 dirty="0">
                    <a:solidFill>
                      <a:srgbClr val="0033CC"/>
                    </a:solidFill>
                    <a:latin typeface="Times New Roman" charset="0"/>
                  </a:rPr>
                  <a:t>Marital Status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69" name="Line 47"/>
              <p:cNvSpPr>
                <a:spLocks noChangeShapeType="1"/>
              </p:cNvSpPr>
              <p:nvPr/>
            </p:nvSpPr>
            <p:spPr bwMode="auto">
              <a:xfrm>
                <a:off x="3733800" y="2895600"/>
                <a:ext cx="685800" cy="38100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9"/>
              <p:cNvSpPr>
                <a:spLocks noChangeArrowheads="1"/>
              </p:cNvSpPr>
              <p:nvPr/>
            </p:nvSpPr>
            <p:spPr bwMode="auto">
              <a:xfrm>
                <a:off x="2514600" y="3276600"/>
                <a:ext cx="838200" cy="45719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Cheat</a:t>
                </a:r>
              </a:p>
            </p:txBody>
          </p:sp>
          <p:sp>
            <p:nvSpPr>
              <p:cNvPr id="71" name="Text Box 50"/>
              <p:cNvSpPr txBox="1">
                <a:spLocks noChangeArrowheads="1"/>
              </p:cNvSpPr>
              <p:nvPr/>
            </p:nvSpPr>
            <p:spPr bwMode="auto">
              <a:xfrm>
                <a:off x="1828800" y="2895600"/>
                <a:ext cx="17526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66FF"/>
                    </a:solidFill>
                  </a:rPr>
                  <a:t>Single, Divorced</a:t>
                </a:r>
                <a:endParaRPr lang="en-US" sz="1800" b="0" dirty="0"/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4267200" y="2895600"/>
                <a:ext cx="8255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FF"/>
                    </a:solidFill>
                  </a:rPr>
                  <a:t>Married</a:t>
                </a:r>
                <a:endParaRPr lang="en-US" sz="1800" b="0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73" name="Rectangle 9"/>
              <p:cNvSpPr>
                <a:spLocks noChangeArrowheads="1"/>
              </p:cNvSpPr>
              <p:nvPr/>
            </p:nvSpPr>
            <p:spPr bwMode="auto">
              <a:xfrm>
                <a:off x="3657600" y="3276600"/>
                <a:ext cx="1600199" cy="44926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Cheat</a:t>
                </a:r>
                <a:endParaRPr lang="en-US" sz="1800" b="0" dirty="0">
                  <a:latin typeface="Times New Roman" charset="0"/>
                </a:endParaRPr>
              </a:p>
            </p:txBody>
          </p:sp>
        </p:grpSp>
        <p:sp>
          <p:nvSpPr>
            <p:cNvPr id="81" name="Line 46"/>
            <p:cNvSpPr>
              <a:spLocks noChangeShapeType="1"/>
            </p:cNvSpPr>
            <p:nvPr/>
          </p:nvSpPr>
          <p:spPr bwMode="auto">
            <a:xfrm flipH="1">
              <a:off x="2362200" y="5029200"/>
              <a:ext cx="381000" cy="38100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200" y="3513137"/>
            <a:ext cx="3961748" cy="3268663"/>
            <a:chOff x="1372252" y="1752600"/>
            <a:chExt cx="3961748" cy="3268663"/>
          </a:xfrm>
        </p:grpSpPr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2362200" y="4114800"/>
              <a:ext cx="533400" cy="45720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819400" y="4114800"/>
              <a:ext cx="762000" cy="38100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828800" y="4191000"/>
              <a:ext cx="661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66FF"/>
                  </a:solidFill>
                </a:rPr>
                <a:t>&lt; 80K</a:t>
              </a:r>
              <a:endParaRPr lang="en-US" sz="1800" b="0" dirty="0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76600" y="4114800"/>
              <a:ext cx="7651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66FF"/>
                  </a:solidFill>
                </a:rPr>
                <a:t>&gt;= 80K</a:t>
              </a:r>
              <a:endParaRPr lang="en-US" sz="1800" b="0" dirty="0">
                <a:solidFill>
                  <a:srgbClr val="0066FF"/>
                </a:solidFill>
              </a:endParaRPr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828800" y="3505200"/>
              <a:ext cx="1828800" cy="6096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0" dirty="0">
                  <a:solidFill>
                    <a:srgbClr val="0033CC"/>
                  </a:solidFill>
                  <a:latin typeface="Times New Roman" charset="0"/>
                </a:rPr>
                <a:t>Taxable Income</a:t>
              </a:r>
              <a:endParaRPr lang="en-US" sz="2400" b="0" dirty="0">
                <a:latin typeface="Times New Roman" charset="0"/>
              </a:endParaRPr>
            </a:p>
          </p:txBody>
        </p:sp>
        <p:grpSp>
          <p:nvGrpSpPr>
            <p:cNvPr id="38" name="Group 60"/>
            <p:cNvGrpSpPr/>
            <p:nvPr/>
          </p:nvGrpSpPr>
          <p:grpSpPr>
            <a:xfrm>
              <a:off x="1372254" y="1752600"/>
              <a:ext cx="3961746" cy="2219326"/>
              <a:chOff x="304806" y="3657600"/>
              <a:chExt cx="3961746" cy="2219326"/>
            </a:xfrm>
          </p:grpSpPr>
          <p:grpSp>
            <p:nvGrpSpPr>
              <p:cNvPr id="41" name="Group 65"/>
              <p:cNvGrpSpPr/>
              <p:nvPr/>
            </p:nvGrpSpPr>
            <p:grpSpPr>
              <a:xfrm>
                <a:off x="304806" y="3657600"/>
                <a:ext cx="3961746" cy="2219326"/>
                <a:chOff x="1296053" y="1506537"/>
                <a:chExt cx="3961746" cy="2219326"/>
              </a:xfrm>
            </p:grpSpPr>
            <p:grpSp>
              <p:nvGrpSpPr>
                <p:cNvPr id="43" name="Group 5"/>
                <p:cNvGrpSpPr>
                  <a:grpSpLocks/>
                </p:cNvGrpSpPr>
                <p:nvPr/>
              </p:nvGrpSpPr>
              <p:grpSpPr bwMode="auto">
                <a:xfrm>
                  <a:off x="1296053" y="1506537"/>
                  <a:ext cx="2715814" cy="1236663"/>
                  <a:chOff x="297" y="2640"/>
                  <a:chExt cx="1228" cy="779"/>
                </a:xfrm>
              </p:grpSpPr>
              <p:sp>
                <p:nvSpPr>
                  <p:cNvPr id="49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807" y="2640"/>
                    <a:ext cx="436" cy="2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3366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600" b="0" dirty="0">
                        <a:solidFill>
                          <a:srgbClr val="0033CC"/>
                        </a:solidFill>
                        <a:latin typeface="Times New Roman" charset="0"/>
                      </a:rPr>
                      <a:t>Refund</a:t>
                    </a:r>
                    <a:endParaRPr lang="en-US" sz="1600" b="0" dirty="0">
                      <a:latin typeface="Times New Roman" charset="0"/>
                    </a:endParaRPr>
                  </a:p>
                </p:txBody>
              </p:sp>
              <p:sp>
                <p:nvSpPr>
                  <p:cNvPr id="5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1" y="2912"/>
                    <a:ext cx="364" cy="224"/>
                  </a:xfrm>
                  <a:prstGeom prst="line">
                    <a:avLst/>
                  </a:prstGeom>
                  <a:noFill/>
                  <a:ln w="25400">
                    <a:solidFill>
                      <a:srgbClr val="3366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025" y="2912"/>
                    <a:ext cx="363" cy="224"/>
                  </a:xfrm>
                  <a:prstGeom prst="line">
                    <a:avLst/>
                  </a:prstGeom>
                  <a:noFill/>
                  <a:ln w="25400">
                    <a:solidFill>
                      <a:srgbClr val="3366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97" y="3136"/>
                    <a:ext cx="758" cy="283"/>
                  </a:xfrm>
                  <a:prstGeom prst="rect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b="0" dirty="0">
                        <a:latin typeface="Times New Roman" charset="0"/>
                      </a:rPr>
                      <a:t>Don’t Cheat</a:t>
                    </a:r>
                    <a:endParaRPr lang="en-US" sz="1800" b="0" dirty="0">
                      <a:latin typeface="Times New Roman" charset="0"/>
                    </a:endParaRPr>
                  </a:p>
                </p:txBody>
              </p:sp>
              <p:sp>
                <p:nvSpPr>
                  <p:cNvPr id="5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8" y="2869"/>
                    <a:ext cx="315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66FF"/>
                        </a:solidFill>
                      </a:rPr>
                      <a:t>Yes</a:t>
                    </a:r>
                    <a:endParaRPr lang="en-US" sz="1800" b="0">
                      <a:latin typeface="Times New Roman" charset="0"/>
                    </a:endParaRPr>
                  </a:p>
                </p:txBody>
              </p:sp>
              <p:sp>
                <p:nvSpPr>
                  <p:cNvPr id="5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0" y="2869"/>
                    <a:ext cx="265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66FF"/>
                        </a:solidFill>
                      </a:rPr>
                      <a:t>No</a:t>
                    </a:r>
                    <a:endParaRPr lang="en-US" sz="2400" b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44" name="Oval 45"/>
                <p:cNvSpPr>
                  <a:spLocks noChangeArrowheads="1"/>
                </p:cNvSpPr>
                <p:nvPr/>
              </p:nvSpPr>
              <p:spPr bwMode="auto">
                <a:xfrm>
                  <a:off x="3124200" y="2286000"/>
                  <a:ext cx="1447800" cy="59213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b="0" dirty="0">
                      <a:solidFill>
                        <a:srgbClr val="0033CC"/>
                      </a:solidFill>
                      <a:latin typeface="Times New Roman" charset="0"/>
                    </a:rPr>
                    <a:t>Marital Status</a:t>
                  </a:r>
                  <a:endParaRPr lang="en-US" sz="1800" b="0" dirty="0">
                    <a:latin typeface="Times New Roman" charset="0"/>
                  </a:endParaRPr>
                </a:p>
              </p:txBody>
            </p:sp>
            <p:sp>
              <p:nvSpPr>
                <p:cNvPr id="45" name="Line 47"/>
                <p:cNvSpPr>
                  <a:spLocks noChangeShapeType="1"/>
                </p:cNvSpPr>
                <p:nvPr/>
              </p:nvSpPr>
              <p:spPr bwMode="auto">
                <a:xfrm>
                  <a:off x="3733800" y="2895600"/>
                  <a:ext cx="685800" cy="381000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828800" y="2895600"/>
                  <a:ext cx="1752600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1800" dirty="0">
                      <a:solidFill>
                        <a:srgbClr val="0066FF"/>
                      </a:solidFill>
                    </a:rPr>
                    <a:t>Single, Divorced</a:t>
                  </a:r>
                  <a:endParaRPr lang="en-US" sz="1800" b="0" dirty="0"/>
                </a:p>
              </p:txBody>
            </p:sp>
            <p:sp>
              <p:nvSpPr>
                <p:cNvPr id="4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267200" y="2895600"/>
                  <a:ext cx="8255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66FF"/>
                      </a:solidFill>
                    </a:rPr>
                    <a:t>Married</a:t>
                  </a:r>
                  <a:endParaRPr lang="en-US" sz="1800" b="0" dirty="0">
                    <a:solidFill>
                      <a:srgbClr val="0066FF"/>
                    </a:solidFill>
                  </a:endParaRPr>
                </a:p>
              </p:txBody>
            </p:sp>
            <p:sp>
              <p:nvSpPr>
                <p:cNvPr id="48" name="Rectangle 9"/>
                <p:cNvSpPr>
                  <a:spLocks noChangeArrowheads="1"/>
                </p:cNvSpPr>
                <p:nvPr/>
              </p:nvSpPr>
              <p:spPr bwMode="auto">
                <a:xfrm>
                  <a:off x="3657600" y="3276600"/>
                  <a:ext cx="1600199" cy="449263"/>
                </a:xfrm>
                <a:prstGeom prst="rect">
                  <a:avLst/>
                </a:prstGeom>
                <a:ln>
                  <a:headEnd/>
                  <a:tailEnd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b="0" dirty="0">
                      <a:latin typeface="Times New Roman" charset="0"/>
                    </a:rPr>
                    <a:t>Don’t Cheat</a:t>
                  </a:r>
                  <a:endParaRPr lang="en-US" sz="1800" b="0" dirty="0">
                    <a:latin typeface="Times New Roman" charset="0"/>
                  </a:endParaRPr>
                </a:p>
              </p:txBody>
            </p:sp>
          </p:grpSp>
          <p:sp>
            <p:nvSpPr>
              <p:cNvPr id="42" name="Line 46"/>
              <p:cNvSpPr>
                <a:spLocks noChangeShapeType="1"/>
              </p:cNvSpPr>
              <p:nvPr/>
            </p:nvSpPr>
            <p:spPr bwMode="auto">
              <a:xfrm flipH="1">
                <a:off x="2285352" y="5029200"/>
                <a:ext cx="457848" cy="45720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600200" y="4572000"/>
              <a:ext cx="1600199" cy="449263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latin typeface="Times New Roman" charset="0"/>
                </a:rPr>
                <a:t>Don’t Cheat</a:t>
              </a:r>
              <a:endParaRPr lang="en-US" sz="1800" b="0" dirty="0">
                <a:latin typeface="Times New Roman" charset="0"/>
              </a:endParaRP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3429000" y="4495800"/>
              <a:ext cx="838200" cy="457199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latin typeface="Times New Roman" charset="0"/>
                </a:rPr>
                <a:t>Cheat</a:t>
              </a:r>
            </a:p>
          </p:txBody>
        </p:sp>
      </p:grp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5656263" y="122238"/>
          <a:ext cx="3413125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79" name="Document" r:id="rId2" imgW="5405628" imgH="5782056" progId="Word.Document.8">
                  <p:embed/>
                </p:oleObj>
              </mc:Choice>
              <mc:Fallback>
                <p:oleObj name="Document" r:id="rId2" imgW="5405628" imgH="578205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56263" y="122238"/>
                        <a:ext cx="3413125" cy="330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13"/>
          <p:cNvSpPr>
            <a:spLocks noChangeShapeType="1"/>
          </p:cNvSpPr>
          <p:nvPr/>
        </p:nvSpPr>
        <p:spPr bwMode="auto">
          <a:xfrm flipV="1">
            <a:off x="3812622" y="4191000"/>
            <a:ext cx="530778" cy="0"/>
          </a:xfrm>
          <a:prstGeom prst="line">
            <a:avLst/>
          </a:prstGeom>
          <a:noFill/>
          <a:ln w="76200" cmpd="tri">
            <a:solidFill>
              <a:srgbClr val="CC33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Induction</a:t>
            </a:r>
          </a:p>
        </p:txBody>
      </p:sp>
      <p:sp>
        <p:nvSpPr>
          <p:cNvPr id="812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Finding the best decision tree is </a:t>
            </a:r>
            <a:r>
              <a:rPr lang="en-US" dirty="0">
                <a:solidFill>
                  <a:srgbClr val="FF0000"/>
                </a:solidFill>
              </a:rPr>
              <a:t>NP-hard</a:t>
            </a:r>
          </a:p>
          <a:p>
            <a:r>
              <a:rPr lang="en-US" dirty="0">
                <a:solidFill>
                  <a:srgbClr val="0070C0"/>
                </a:solidFill>
              </a:rPr>
              <a:t>Greedy</a:t>
            </a:r>
            <a:r>
              <a:rPr lang="en-US" dirty="0"/>
              <a:t> strategy.</a:t>
            </a:r>
          </a:p>
          <a:p>
            <a:pPr lvl="1"/>
            <a:r>
              <a:rPr lang="en-US" dirty="0"/>
              <a:t>Split the records based on an attribute test that optimizes </a:t>
            </a:r>
            <a:r>
              <a:rPr lang="en-US" dirty="0">
                <a:solidFill>
                  <a:srgbClr val="FF0000"/>
                </a:solidFill>
              </a:rPr>
              <a:t>certain criterion.</a:t>
            </a:r>
          </a:p>
          <a:p>
            <a:r>
              <a:rPr lang="en-US" dirty="0"/>
              <a:t>Many Algorithms:</a:t>
            </a:r>
          </a:p>
          <a:p>
            <a:pPr lvl="1"/>
            <a:r>
              <a:rPr lang="en-US" dirty="0"/>
              <a:t>Hunt’s Algorithm (one of the earliest)</a:t>
            </a:r>
          </a:p>
          <a:p>
            <a:pPr lvl="1"/>
            <a:r>
              <a:rPr lang="en-US" dirty="0"/>
              <a:t>CART</a:t>
            </a:r>
          </a:p>
          <a:p>
            <a:pPr lvl="1"/>
            <a:r>
              <a:rPr lang="en-US" dirty="0"/>
              <a:t>ID3, </a:t>
            </a:r>
            <a:r>
              <a:rPr lang="en-US" dirty="0" err="1"/>
              <a:t>C4.5</a:t>
            </a:r>
            <a:endParaRPr lang="en-US" dirty="0"/>
          </a:p>
          <a:p>
            <a:pPr lvl="1"/>
            <a:r>
              <a:rPr lang="en-US" dirty="0"/>
              <a:t>SLIQ,SPRINT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7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by Decision Tree Induction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Decision tree </a:t>
            </a:r>
          </a:p>
          <a:p>
            <a:pPr lvl="1"/>
            <a:r>
              <a:rPr lang="en-US" sz="1800"/>
              <a:t>A flow-chart-like tree structure</a:t>
            </a:r>
          </a:p>
          <a:p>
            <a:pPr lvl="1"/>
            <a:r>
              <a:rPr lang="en-US" sz="1800"/>
              <a:t>Internal node denotes a test on an attribute</a:t>
            </a:r>
          </a:p>
          <a:p>
            <a:pPr lvl="1"/>
            <a:r>
              <a:rPr lang="en-US" sz="1800"/>
              <a:t>Branch represents an outcome of the test</a:t>
            </a:r>
          </a:p>
          <a:p>
            <a:pPr lvl="1"/>
            <a:r>
              <a:rPr lang="en-US" sz="1800"/>
              <a:t>Leaf nodes represent class labels or class distribution</a:t>
            </a:r>
          </a:p>
          <a:p>
            <a:r>
              <a:rPr lang="en-US" sz="2000"/>
              <a:t>Decision tree generation consists of two phases</a:t>
            </a:r>
          </a:p>
          <a:p>
            <a:pPr lvl="1"/>
            <a:r>
              <a:rPr lang="en-US" sz="1800">
                <a:solidFill>
                  <a:srgbClr val="0000FF"/>
                </a:solidFill>
              </a:rPr>
              <a:t>Tree construction</a:t>
            </a:r>
          </a:p>
          <a:p>
            <a:pPr lvl="2"/>
            <a:r>
              <a:rPr lang="en-US" sz="1800"/>
              <a:t>At start, all the training examples are at the root</a:t>
            </a:r>
          </a:p>
          <a:p>
            <a:pPr lvl="2"/>
            <a:r>
              <a:rPr lang="en-US" sz="1800"/>
              <a:t>Partition examples recursively based on selected attributes</a:t>
            </a:r>
          </a:p>
          <a:p>
            <a:pPr lvl="1"/>
            <a:r>
              <a:rPr lang="en-US" sz="1800">
                <a:solidFill>
                  <a:srgbClr val="0000FF"/>
                </a:solidFill>
              </a:rPr>
              <a:t>Tree pruning</a:t>
            </a:r>
          </a:p>
          <a:p>
            <a:pPr lvl="2"/>
            <a:r>
              <a:rPr lang="en-US" sz="1800"/>
              <a:t>Identify and remove branches that reflect noise or outliers</a:t>
            </a:r>
          </a:p>
          <a:p>
            <a:r>
              <a:rPr lang="en-US" sz="2000"/>
              <a:t>Use of decision tree: Classifying an unknown sample</a:t>
            </a:r>
          </a:p>
          <a:p>
            <a:pPr lvl="1"/>
            <a:r>
              <a:rPr lang="en-US" sz="1800"/>
              <a:t>Test the attribute values of the sample against the decision tree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graphicFrame>
        <p:nvGraphicFramePr>
          <p:cNvPr id="270339" name="Object 3"/>
          <p:cNvGraphicFramePr>
            <a:graphicFrameLocks noGrp="1"/>
          </p:cNvGraphicFramePr>
          <p:nvPr>
            <p:ph idx="1"/>
          </p:nvPr>
        </p:nvGraphicFramePr>
        <p:xfrm>
          <a:off x="1514475" y="1636713"/>
          <a:ext cx="611505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0" name="Worksheet" r:id="rId3" imgW="6115200" imgH="4457587" progId="Excel.Sheet.8">
                  <p:embed/>
                </p:oleObj>
              </mc:Choice>
              <mc:Fallback>
                <p:oleObj name="Worksheet" r:id="rId3" imgW="6115200" imgH="4457587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636713"/>
                        <a:ext cx="611505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 b="1">
                <a:latin typeface="Times New Roman" pitchFamily="18" charset="0"/>
              </a:rPr>
              <a:t>Output: A Decision Tree for “</a:t>
            </a:r>
            <a:r>
              <a:rPr lang="en-US" sz="3600" b="1" i="1">
                <a:latin typeface="Times New Roman" pitchFamily="18" charset="0"/>
              </a:rPr>
              <a:t>buys_computer”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527425" y="1901825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/>
              <a:t>age?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3302000" y="287655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overcast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89100" y="3790950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student?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5186363" y="3790950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credit rating?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87450" y="47577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2751138" y="475773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6513513" y="4772025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fair</a:t>
            </a: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4879975" y="4786313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excellent</a:t>
            </a:r>
          </a:p>
        </p:txBody>
      </p:sp>
      <p:sp>
        <p:nvSpPr>
          <p:cNvPr id="271371" name="Line 11"/>
          <p:cNvSpPr>
            <a:spLocks noChangeShapeType="1"/>
          </p:cNvSpPr>
          <p:nvPr/>
        </p:nvSpPr>
        <p:spPr bwMode="auto">
          <a:xfrm flipH="1">
            <a:off x="2308225" y="2393950"/>
            <a:ext cx="992188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2" name="Line 12"/>
          <p:cNvSpPr>
            <a:spLocks noChangeShapeType="1"/>
          </p:cNvSpPr>
          <p:nvPr/>
        </p:nvSpPr>
        <p:spPr bwMode="auto">
          <a:xfrm flipH="1">
            <a:off x="3900488" y="243998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4565650" y="2470150"/>
            <a:ext cx="1489075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2286000" y="2895600"/>
            <a:ext cx="739775" cy="4095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/>
              <a:t>&lt;=30</a:t>
            </a:r>
            <a:endParaRPr lang="en-US"/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5113338" y="2936875"/>
            <a:ext cx="592137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/>
              <a:t>&gt;40</a:t>
            </a:r>
            <a:endParaRPr lang="en-US"/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7" name="Line 17"/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8" name="Line 18"/>
          <p:cNvSpPr>
            <a:spLocks noChangeShapeType="1"/>
          </p:cNvSpPr>
          <p:nvPr/>
        </p:nvSpPr>
        <p:spPr bwMode="auto">
          <a:xfrm flipH="1">
            <a:off x="5454650" y="4391025"/>
            <a:ext cx="344488" cy="455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9" name="Line 19"/>
          <p:cNvSpPr>
            <a:spLocks noChangeShapeType="1"/>
          </p:cNvSpPr>
          <p:nvPr/>
        </p:nvSpPr>
        <p:spPr bwMode="auto">
          <a:xfrm>
            <a:off x="6434138" y="4405313"/>
            <a:ext cx="328612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0" name="Line 20"/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1" name="Line 21"/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2" name="Line 22"/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3" name="Line 23"/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Line 24"/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5" name="Rectangle 25"/>
          <p:cNvSpPr>
            <a:spLocks noChangeArrowheads="1"/>
          </p:cNvSpPr>
          <p:nvPr/>
        </p:nvSpPr>
        <p:spPr bwMode="auto">
          <a:xfrm>
            <a:off x="1185863" y="5634038"/>
            <a:ext cx="4889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86" name="Rectangle 26"/>
          <p:cNvSpPr>
            <a:spLocks noChangeArrowheads="1"/>
          </p:cNvSpPr>
          <p:nvPr/>
        </p:nvSpPr>
        <p:spPr bwMode="auto">
          <a:xfrm>
            <a:off x="5270500" y="5634038"/>
            <a:ext cx="4889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87" name="Rectangle 27"/>
          <p:cNvSpPr>
            <a:spLocks noChangeArrowheads="1"/>
          </p:cNvSpPr>
          <p:nvPr/>
        </p:nvSpPr>
        <p:spPr bwMode="auto">
          <a:xfrm>
            <a:off x="2747963" y="5634038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6519863" y="5634038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3606800" y="3794125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3352800" y="2971800"/>
            <a:ext cx="1066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b="1"/>
              <a:t>30..40</a:t>
            </a:r>
            <a:endParaRPr lang="en-US" sz="18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for Decision Tree Induction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000"/>
              <a:t>Basic algorithm (a </a:t>
            </a:r>
            <a:r>
              <a:rPr lang="en-US" sz="2000">
                <a:solidFill>
                  <a:srgbClr val="008000"/>
                </a:solidFill>
              </a:rPr>
              <a:t>greedy</a:t>
            </a:r>
            <a:r>
              <a:rPr lang="en-US" sz="2000"/>
              <a:t> algorithm)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Tree is constructed in a </a:t>
            </a:r>
            <a:r>
              <a:rPr lang="en-US" sz="1800">
                <a:solidFill>
                  <a:srgbClr val="0000FF"/>
                </a:solidFill>
              </a:rPr>
              <a:t>top-down recursive divide-and-conquer manner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At start, all the training examples are at the root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Attributes are categorical (if continuous-valued, they are </a:t>
            </a:r>
            <a:r>
              <a:rPr lang="en-US" sz="1800">
                <a:solidFill>
                  <a:srgbClr val="008000"/>
                </a:solidFill>
              </a:rPr>
              <a:t>discretized</a:t>
            </a:r>
            <a:r>
              <a:rPr lang="en-US" sz="1800"/>
              <a:t> in advance)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Samples are partitioned recursively based on selected attributes</a:t>
            </a:r>
          </a:p>
          <a:p>
            <a:pPr lvl="1">
              <a:lnSpc>
                <a:spcPct val="95000"/>
              </a:lnSpc>
            </a:pPr>
            <a:r>
              <a:rPr lang="en-US" sz="1800">
                <a:solidFill>
                  <a:srgbClr val="008000"/>
                </a:solidFill>
              </a:rPr>
              <a:t>Test attributes</a:t>
            </a:r>
            <a:r>
              <a:rPr lang="en-US" sz="1800"/>
              <a:t> are selected on the basis of a heuristic or statistical measure (e.g., </a:t>
            </a:r>
            <a:r>
              <a:rPr lang="en-US" sz="1800">
                <a:solidFill>
                  <a:srgbClr val="0000FF"/>
                </a:solidFill>
              </a:rPr>
              <a:t>information gain</a:t>
            </a:r>
            <a:r>
              <a:rPr lang="en-US" sz="1800"/>
              <a:t>)</a:t>
            </a:r>
          </a:p>
          <a:p>
            <a:pPr>
              <a:lnSpc>
                <a:spcPct val="95000"/>
              </a:lnSpc>
            </a:pPr>
            <a:r>
              <a:rPr lang="en-US" sz="2000"/>
              <a:t>Conditions for stopping partitioning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All samples for a given node belong to the same class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There are no remaining attributes for further partitioning – </a:t>
            </a:r>
            <a:r>
              <a:rPr lang="en-US" sz="1800">
                <a:solidFill>
                  <a:srgbClr val="0000FF"/>
                </a:solidFill>
              </a:rPr>
              <a:t>majority voting</a:t>
            </a:r>
            <a:r>
              <a:rPr lang="en-US" sz="1800"/>
              <a:t> is employed for classifying the leaf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There are no samples left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Information Gain (ID3/C4.5)</a:t>
            </a:r>
          </a:p>
          <a:p>
            <a:r>
              <a:rPr lang="en-US" sz="2000" dirty="0"/>
              <a:t>Select the attribute with the highest information gain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090862" y="2671762"/>
            <a:ext cx="5824538" cy="3652838"/>
            <a:chOff x="1185863" y="1901825"/>
            <a:chExt cx="5934075" cy="418941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527425" y="1901825"/>
              <a:ext cx="754063" cy="4699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dirty="0"/>
                <a:t>age?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302000" y="2876550"/>
              <a:ext cx="11985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overcast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9100" y="3790950"/>
              <a:ext cx="1211263" cy="469900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student?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86363" y="3790950"/>
              <a:ext cx="1809750" cy="4699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credit rating?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87450" y="4757738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no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51138" y="4757738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yes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513513" y="4772025"/>
              <a:ext cx="606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fair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879975" y="4786313"/>
              <a:ext cx="12811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excellent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308225" y="2393950"/>
              <a:ext cx="992188" cy="13239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900488" y="2439988"/>
              <a:ext cx="1587" cy="546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565650" y="2470150"/>
              <a:ext cx="1489075" cy="1309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286000" y="2895600"/>
              <a:ext cx="739775" cy="40957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/>
                <a:t>&lt;=30</a:t>
              </a:r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113338" y="2936875"/>
              <a:ext cx="592137" cy="406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/>
                <a:t>&gt;40</a:t>
              </a:r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479550" y="4344988"/>
              <a:ext cx="493713" cy="515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608263" y="4391025"/>
              <a:ext cx="420687" cy="4238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5454650" y="4391025"/>
              <a:ext cx="344488" cy="4556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34138" y="4405313"/>
              <a:ext cx="328612" cy="395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430338" y="5229225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815138" y="5183188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16563" y="5199063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044825" y="5199063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902075" y="3294063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185863" y="5634038"/>
              <a:ext cx="488950" cy="4572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no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270500" y="5634038"/>
              <a:ext cx="488950" cy="4572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no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747963" y="5634038"/>
              <a:ext cx="590550" cy="4572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yes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519863" y="5634038"/>
              <a:ext cx="590550" cy="4572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yes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606800" y="3794125"/>
              <a:ext cx="590550" cy="4572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yes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352800" y="2971800"/>
              <a:ext cx="1066800" cy="304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b="1"/>
                <a:t>30..40</a:t>
              </a:r>
              <a:endParaRPr lang="en-US" sz="18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0070C0"/>
                </a:solidFill>
              </a:rPr>
              <a:t>the data partition</a:t>
            </a:r>
            <a:r>
              <a:rPr lang="en-US" sz="2400" i="1" dirty="0"/>
              <a:t>, </a:t>
            </a:r>
            <a:r>
              <a:rPr lang="en-US" sz="2400" dirty="0"/>
              <a:t>be a training set of class-labeled </a:t>
            </a:r>
            <a:r>
              <a:rPr lang="en-US" sz="2400" dirty="0" err="1"/>
              <a:t>tuples</a:t>
            </a:r>
            <a:r>
              <a:rPr lang="en-US" sz="2400" dirty="0"/>
              <a:t>.</a:t>
            </a:r>
          </a:p>
          <a:p>
            <a:r>
              <a:rPr lang="en-US" sz="2400" i="1" dirty="0"/>
              <a:t>m </a:t>
            </a:r>
            <a:r>
              <a:rPr lang="en-US" sz="2400" dirty="0"/>
              <a:t>distinct classes,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en-US" sz="2400" i="1" dirty="0"/>
              <a:t> (for </a:t>
            </a:r>
            <a:r>
              <a:rPr lang="en-US" sz="2400" i="1" dirty="0" err="1"/>
              <a:t>i</a:t>
            </a:r>
            <a:r>
              <a:rPr lang="en-US" sz="2400" i="1" dirty="0"/>
              <a:t> = 1,…,m).</a:t>
            </a:r>
          </a:p>
          <a:p>
            <a:r>
              <a:rPr lang="en-US" sz="2400" dirty="0" err="1">
                <a:latin typeface="Tahoma" pitchFamily="34" charset="0"/>
              </a:rPr>
              <a:t>C</a:t>
            </a:r>
            <a:r>
              <a:rPr lang="en-US" sz="2400" i="1" baseline="-25000" dirty="0" err="1">
                <a:latin typeface="Tahoma" pitchFamily="34" charset="0"/>
              </a:rPr>
              <a:t>i</a:t>
            </a:r>
            <a:r>
              <a:rPr lang="en-US" sz="2400" baseline="-25000" dirty="0">
                <a:latin typeface="Tahoma" pitchFamily="34" charset="0"/>
              </a:rPr>
              <a:t>, D</a:t>
            </a:r>
            <a:r>
              <a:rPr lang="en-US" sz="2400" dirty="0">
                <a:latin typeface="Tahoma" pitchFamily="34" charset="0"/>
              </a:rPr>
              <a:t> be the set of </a:t>
            </a:r>
            <a:r>
              <a:rPr lang="en-US" sz="2400" dirty="0" err="1">
                <a:latin typeface="Tahoma" pitchFamily="34" charset="0"/>
              </a:rPr>
              <a:t>tuples</a:t>
            </a:r>
            <a:r>
              <a:rPr lang="en-US" sz="2400" dirty="0">
                <a:latin typeface="Tahoma" pitchFamily="34" charset="0"/>
              </a:rPr>
              <a:t> in D belongs to class </a:t>
            </a:r>
            <a:r>
              <a:rPr lang="en-US" sz="2400" dirty="0" err="1">
                <a:latin typeface="Tahoma" pitchFamily="34" charset="0"/>
              </a:rPr>
              <a:t>C</a:t>
            </a:r>
            <a:r>
              <a:rPr lang="en-US" sz="2400" baseline="-25000" dirty="0" err="1">
                <a:latin typeface="Tahoma" pitchFamily="34" charset="0"/>
              </a:rPr>
              <a:t>i</a:t>
            </a:r>
            <a:endParaRPr lang="en-US" sz="2400" baseline="-25000" dirty="0">
              <a:latin typeface="Tahoma" pitchFamily="34" charset="0"/>
            </a:endParaRPr>
          </a:p>
          <a:p>
            <a:r>
              <a:rPr lang="en-US" sz="2400" dirty="0">
                <a:latin typeface="Tahoma" pitchFamily="34" charset="0"/>
              </a:rPr>
              <a:t>|</a:t>
            </a:r>
            <a:r>
              <a:rPr lang="en-US" sz="2400" dirty="0" err="1">
                <a:latin typeface="Tahoma" pitchFamily="34" charset="0"/>
              </a:rPr>
              <a:t>C</a:t>
            </a:r>
            <a:r>
              <a:rPr lang="en-US" sz="2400" i="1" baseline="-25000" dirty="0" err="1">
                <a:latin typeface="Tahoma" pitchFamily="34" charset="0"/>
              </a:rPr>
              <a:t>i</a:t>
            </a:r>
            <a:r>
              <a:rPr lang="en-US" sz="2400" baseline="-25000" dirty="0">
                <a:latin typeface="Tahoma" pitchFamily="34" charset="0"/>
              </a:rPr>
              <a:t>, D</a:t>
            </a:r>
            <a:r>
              <a:rPr lang="en-US" sz="2400" dirty="0">
                <a:latin typeface="Tahoma" pitchFamily="34" charset="0"/>
              </a:rPr>
              <a:t>| and |D|</a:t>
            </a:r>
            <a:r>
              <a:rPr lang="en-US" sz="2400" dirty="0"/>
              <a:t> number of </a:t>
            </a:r>
            <a:r>
              <a:rPr lang="en-US" sz="2400" dirty="0" err="1"/>
              <a:t>tuples</a:t>
            </a:r>
            <a:r>
              <a:rPr lang="en-US" sz="2400" dirty="0"/>
              <a:t> in </a:t>
            </a:r>
            <a:r>
              <a:rPr lang="en-US" sz="2400" dirty="0" err="1">
                <a:latin typeface="Tahoma" pitchFamily="34" charset="0"/>
              </a:rPr>
              <a:t>C</a:t>
            </a:r>
            <a:r>
              <a:rPr lang="en-US" sz="2400" i="1" baseline="-25000" dirty="0" err="1">
                <a:latin typeface="Tahoma" pitchFamily="34" charset="0"/>
              </a:rPr>
              <a:t>i</a:t>
            </a:r>
            <a:r>
              <a:rPr lang="en-US" sz="2400" baseline="-25000" dirty="0">
                <a:latin typeface="Tahoma" pitchFamily="34" charset="0"/>
              </a:rPr>
              <a:t>, D  </a:t>
            </a:r>
            <a:r>
              <a:rPr lang="en-US" sz="2400" dirty="0"/>
              <a:t>and 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3886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Classification</a:t>
            </a:r>
            <a:r>
              <a:rPr lang="en-US" sz="2000" dirty="0"/>
              <a:t> 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predicts categorical class labels (discrete or nominal)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classifies data (constructs a model) based on the training set and the values (</a:t>
            </a:r>
            <a:r>
              <a:rPr lang="en-US" sz="2400" dirty="0">
                <a:solidFill>
                  <a:schemeClr val="hlink"/>
                </a:solidFill>
              </a:rPr>
              <a:t>class labels</a:t>
            </a:r>
            <a:r>
              <a:rPr lang="en-US" sz="2400" dirty="0"/>
              <a:t>) in a classifying attribute and uses it in classifying new data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Prediction 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models continuous-valued functions,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predicts unknown or missing values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Prediction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ahoma" pitchFamily="34" charset="0"/>
              </a:rPr>
              <a:t>Let </a:t>
            </a:r>
            <a:r>
              <a:rPr lang="en-US" i="1" dirty="0">
                <a:solidFill>
                  <a:srgbClr val="FF0000"/>
                </a:solidFill>
                <a:latin typeface="Tahoma" pitchFamily="34" charset="0"/>
              </a:rPr>
              <a:t>p</a:t>
            </a:r>
            <a:r>
              <a:rPr lang="en-US" i="1" baseline="-25000" dirty="0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be the probability that an arbitrary </a:t>
            </a:r>
            <a:r>
              <a:rPr lang="en-US" dirty="0" err="1">
                <a:latin typeface="Tahoma" pitchFamily="34" charset="0"/>
              </a:rPr>
              <a:t>tuple</a:t>
            </a:r>
            <a:r>
              <a:rPr lang="en-US" dirty="0">
                <a:latin typeface="Tahoma" pitchFamily="34" charset="0"/>
              </a:rPr>
              <a:t> in D belongs to class </a:t>
            </a:r>
            <a:r>
              <a:rPr lang="en-US" dirty="0" err="1">
                <a:latin typeface="Tahoma" pitchFamily="34" charset="0"/>
              </a:rPr>
              <a:t>C</a:t>
            </a:r>
            <a:r>
              <a:rPr lang="en-US" baseline="-25000" dirty="0" err="1">
                <a:latin typeface="Tahoma" pitchFamily="34" charset="0"/>
              </a:rPr>
              <a:t>i</a:t>
            </a:r>
            <a:r>
              <a:rPr lang="en-US" dirty="0">
                <a:latin typeface="Tahoma" pitchFamily="34" charset="0"/>
              </a:rPr>
              <a:t>, estimated by</a:t>
            </a:r>
          </a:p>
          <a:p>
            <a:pPr lvl="1" algn="just"/>
            <a:r>
              <a:rPr lang="en-US" dirty="0">
                <a:latin typeface="Tahoma" pitchFamily="34" charset="0"/>
              </a:rPr>
              <a:t> </a:t>
            </a:r>
            <a:r>
              <a:rPr lang="en-US" i="1" dirty="0">
                <a:latin typeface="Tahoma" pitchFamily="34" charset="0"/>
              </a:rPr>
              <a:t>p</a:t>
            </a:r>
            <a:r>
              <a:rPr lang="en-US" i="1" baseline="-25000" dirty="0">
                <a:latin typeface="Tahoma" pitchFamily="34" charset="0"/>
              </a:rPr>
              <a:t>i</a:t>
            </a:r>
            <a:r>
              <a:rPr lang="en-US" dirty="0">
                <a:latin typeface="Tahoma" pitchFamily="34" charset="0"/>
              </a:rPr>
              <a:t>  = |</a:t>
            </a:r>
            <a:r>
              <a:rPr lang="en-US" dirty="0" err="1">
                <a:latin typeface="Tahoma" pitchFamily="34" charset="0"/>
              </a:rPr>
              <a:t>C</a:t>
            </a:r>
            <a:r>
              <a:rPr lang="en-US" i="1" baseline="-25000" dirty="0" err="1">
                <a:latin typeface="Tahoma" pitchFamily="34" charset="0"/>
              </a:rPr>
              <a:t>i</a:t>
            </a:r>
            <a:r>
              <a:rPr lang="en-US" baseline="-25000" dirty="0">
                <a:latin typeface="Tahoma" pitchFamily="34" charset="0"/>
              </a:rPr>
              <a:t>, D</a:t>
            </a:r>
            <a:r>
              <a:rPr lang="en-US" dirty="0">
                <a:latin typeface="Tahoma" pitchFamily="34" charset="0"/>
              </a:rPr>
              <a:t>|/|D|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Expected information </a:t>
            </a:r>
            <a:r>
              <a:rPr lang="en-US" dirty="0">
                <a:latin typeface="Tahoma" pitchFamily="34" charset="0"/>
              </a:rPr>
              <a:t>(entropy) needed to classify a </a:t>
            </a:r>
            <a:r>
              <a:rPr lang="en-US" dirty="0" err="1">
                <a:latin typeface="Tahoma" pitchFamily="34" charset="0"/>
              </a:rPr>
              <a:t>tuple</a:t>
            </a:r>
            <a:r>
              <a:rPr lang="en-US" dirty="0">
                <a:latin typeface="Tahoma" pitchFamily="34" charset="0"/>
              </a:rPr>
              <a:t> in D:</a:t>
            </a:r>
          </a:p>
          <a:p>
            <a:pPr algn="just">
              <a:buNone/>
            </a:pPr>
            <a:endParaRPr lang="en-US" dirty="0"/>
          </a:p>
        </p:txBody>
      </p:sp>
      <p:graphicFrame>
        <p:nvGraphicFramePr>
          <p:cNvPr id="355330" name="Object 2"/>
          <p:cNvGraphicFramePr>
            <a:graphicFrameLocks noChangeAspect="1"/>
          </p:cNvGraphicFramePr>
          <p:nvPr/>
        </p:nvGraphicFramePr>
        <p:xfrm>
          <a:off x="2667000" y="4191000"/>
          <a:ext cx="445684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0" name="Equation" r:id="rId2" imgW="1612800" imgH="431640" progId="Equation.3">
                  <p:embed/>
                </p:oleObj>
              </mc:Choice>
              <mc:Fallback>
                <p:oleObj name="Equation" r:id="rId2" imgW="16128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445684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Training Dataset</a:t>
            </a:r>
          </a:p>
        </p:txBody>
      </p:sp>
      <p:graphicFrame>
        <p:nvGraphicFramePr>
          <p:cNvPr id="270339" name="Object 3"/>
          <p:cNvGraphicFramePr>
            <a:graphicFrameLocks noGrp="1"/>
          </p:cNvGraphicFramePr>
          <p:nvPr>
            <p:ph type="body" idx="1"/>
          </p:nvPr>
        </p:nvGraphicFramePr>
        <p:xfrm>
          <a:off x="457200" y="2133601"/>
          <a:ext cx="4038600" cy="403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58" name="Worksheet" r:id="rId3" imgW="6114971" imgH="4457683" progId="Excel.Sheet.8">
                  <p:embed/>
                </p:oleObj>
              </mc:Choice>
              <mc:Fallback>
                <p:oleObj name="Worksheet" r:id="rId3" imgW="6114971" imgH="4457683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1"/>
                        <a:ext cx="4038600" cy="4038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3312"/>
            <a:ext cx="4270375" cy="2732088"/>
          </a:xfrm>
        </p:spPr>
        <p:txBody>
          <a:bodyPr/>
          <a:lstStyle/>
          <a:p>
            <a:r>
              <a:rPr lang="en-US" sz="1800" dirty="0"/>
              <a:t>The class label attribute, </a:t>
            </a:r>
            <a:r>
              <a:rPr lang="en-US" sz="1800" i="1" dirty="0">
                <a:solidFill>
                  <a:srgbClr val="FF0000"/>
                </a:solidFill>
              </a:rPr>
              <a:t>buys Computer </a:t>
            </a:r>
          </a:p>
          <a:p>
            <a:pPr lvl="1"/>
            <a:r>
              <a:rPr lang="en-US" sz="1400" i="1" dirty="0"/>
              <a:t>Two distinct values (yes, no); </a:t>
            </a:r>
          </a:p>
          <a:p>
            <a:r>
              <a:rPr lang="en-US" sz="1800" dirty="0"/>
              <a:t>There are two distinct classes (that is, </a:t>
            </a:r>
            <a:r>
              <a:rPr lang="en-US" sz="1800" i="1" dirty="0"/>
              <a:t>m = 2). </a:t>
            </a:r>
          </a:p>
          <a:p>
            <a:r>
              <a:rPr lang="en-US" sz="1800" i="1" dirty="0"/>
              <a:t>Let class C</a:t>
            </a:r>
            <a:r>
              <a:rPr lang="en-US" sz="1800" i="1" baseline="-25000" dirty="0"/>
              <a:t>1</a:t>
            </a:r>
            <a:r>
              <a:rPr lang="en-US" sz="1800" i="1" dirty="0"/>
              <a:t> correspond to yes and class C</a:t>
            </a:r>
            <a:r>
              <a:rPr lang="en-US" sz="1800" i="1" baseline="-25000" dirty="0"/>
              <a:t>2</a:t>
            </a:r>
            <a:r>
              <a:rPr lang="en-US" sz="1800" i="1" dirty="0"/>
              <a:t> correspond to no.</a:t>
            </a:r>
          </a:p>
          <a:p>
            <a:r>
              <a:rPr lang="en-US" sz="1800" dirty="0"/>
              <a:t>There are </a:t>
            </a:r>
            <a:r>
              <a:rPr lang="en-US" sz="1800" dirty="0">
                <a:solidFill>
                  <a:srgbClr val="FF0000"/>
                </a:solidFill>
              </a:rPr>
              <a:t>nine </a:t>
            </a:r>
            <a:r>
              <a:rPr lang="en-US" sz="1800" dirty="0" err="1">
                <a:solidFill>
                  <a:srgbClr val="FF0000"/>
                </a:solidFill>
              </a:rPr>
              <a:t>tuples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of class </a:t>
            </a:r>
            <a:r>
              <a:rPr lang="en-US" sz="1800" i="1" dirty="0"/>
              <a:t>yes and </a:t>
            </a:r>
            <a:r>
              <a:rPr lang="en-US" sz="1800" i="1" dirty="0">
                <a:solidFill>
                  <a:srgbClr val="FF0000"/>
                </a:solidFill>
              </a:rPr>
              <a:t>five </a:t>
            </a:r>
            <a:r>
              <a:rPr lang="en-US" sz="1800" i="1" dirty="0" err="1">
                <a:solidFill>
                  <a:srgbClr val="FF0000"/>
                </a:solidFill>
              </a:rPr>
              <a:t>tuples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i="1" dirty="0"/>
              <a:t>of class no.</a:t>
            </a:r>
            <a:endParaRPr lang="en-US" sz="18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1447800"/>
            <a:ext cx="5029200" cy="91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>
                <a:solidFill>
                  <a:srgbClr val="121328"/>
                </a:solidFill>
              </a:rPr>
              <a:t>Class C1: </a:t>
            </a:r>
            <a:r>
              <a:rPr 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>
                <a:solidFill>
                  <a:srgbClr val="121328"/>
                </a:solidFill>
              </a:rPr>
              <a:t>Class C2: </a:t>
            </a:r>
            <a:r>
              <a:rPr 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sz="2000" dirty="0">
                <a:solidFill>
                  <a:srgbClr val="121328"/>
                </a:solidFill>
              </a:rPr>
              <a:t> = “no”</a:t>
            </a:r>
            <a:endParaRPr lang="en-US" sz="2400" dirty="0"/>
          </a:p>
        </p:txBody>
      </p:sp>
      <p:graphicFrame>
        <p:nvGraphicFramePr>
          <p:cNvPr id="393227" name="Object 11"/>
          <p:cNvGraphicFramePr>
            <a:graphicFrameLocks noChangeAspect="1"/>
          </p:cNvGraphicFramePr>
          <p:nvPr/>
        </p:nvGraphicFramePr>
        <p:xfrm>
          <a:off x="5715000" y="3538038"/>
          <a:ext cx="2971800" cy="1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9" name="Equation" r:id="rId3" imgW="1828800" imgH="838080" progId="Equation.3">
                  <p:embed/>
                </p:oleObj>
              </mc:Choice>
              <mc:Fallback>
                <p:oleObj name="Equation" r:id="rId3" imgW="1828800" imgH="838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38038"/>
                        <a:ext cx="2971800" cy="141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4724401" y="2514600"/>
          <a:ext cx="3047999" cy="78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0" name="Equation" r:id="rId5" imgW="1612800" imgH="431640" progId="Equation.3">
                  <p:embed/>
                </p:oleObj>
              </mc:Choice>
              <mc:Fallback>
                <p:oleObj name="Equation" r:id="rId5" imgW="1612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514600"/>
                        <a:ext cx="3047999" cy="781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10"/>
          <p:cNvGraphicFramePr>
            <a:graphicFrameLocks/>
          </p:cNvGraphicFramePr>
          <p:nvPr/>
        </p:nvGraphicFramePr>
        <p:xfrm>
          <a:off x="457200" y="2133600"/>
          <a:ext cx="4038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2" name="Worksheet" r:id="rId7" imgW="6114971" imgH="4457683" progId="Excel.Sheet.8">
                  <p:embed/>
                </p:oleObj>
              </mc:Choice>
              <mc:Fallback>
                <p:oleObj name="Worksheet" r:id="rId7" imgW="6114971" imgH="4457683" progId="Excel.Sheet.8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4038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Attribute Selection: Information Gain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ahoma" pitchFamily="34" charset="0"/>
              </a:rPr>
              <a:t>Suppose we want to partition the </a:t>
            </a:r>
            <a:r>
              <a:rPr lang="en-US" sz="2400" dirty="0" err="1">
                <a:latin typeface="Tahoma" pitchFamily="34" charset="0"/>
              </a:rPr>
              <a:t>tuples</a:t>
            </a:r>
            <a:r>
              <a:rPr lang="en-US" sz="2400" dirty="0">
                <a:latin typeface="Tahoma" pitchFamily="34" charset="0"/>
              </a:rPr>
              <a:t> in D on some attribute </a:t>
            </a:r>
            <a:r>
              <a:rPr lang="en-US" sz="2400" i="1" dirty="0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lang="en-US" sz="2400" dirty="0">
                <a:latin typeface="Tahoma" pitchFamily="34" charset="0"/>
              </a:rPr>
              <a:t> having v distinct values ,  {a</a:t>
            </a:r>
            <a:r>
              <a:rPr lang="en-US" sz="2400" baseline="-25000" dirty="0">
                <a:latin typeface="Tahoma" pitchFamily="34" charset="0"/>
              </a:rPr>
              <a:t>1</a:t>
            </a:r>
            <a:r>
              <a:rPr lang="en-US" sz="2400" dirty="0">
                <a:latin typeface="Tahoma" pitchFamily="34" charset="0"/>
              </a:rPr>
              <a:t>, a</a:t>
            </a:r>
            <a:r>
              <a:rPr lang="en-US" sz="2400" baseline="-25000" dirty="0">
                <a:latin typeface="Tahoma" pitchFamily="34" charset="0"/>
              </a:rPr>
              <a:t>2</a:t>
            </a:r>
            <a:r>
              <a:rPr lang="en-US" sz="2400" dirty="0">
                <a:latin typeface="Tahoma" pitchFamily="34" charset="0"/>
              </a:rPr>
              <a:t>, … , </a:t>
            </a:r>
            <a:r>
              <a:rPr lang="en-US" sz="2400" dirty="0" err="1">
                <a:latin typeface="Tahoma" pitchFamily="34" charset="0"/>
              </a:rPr>
              <a:t>a</a:t>
            </a:r>
            <a:r>
              <a:rPr lang="en-US" sz="2400" baseline="-25000" dirty="0" err="1">
                <a:latin typeface="Tahoma" pitchFamily="34" charset="0"/>
              </a:rPr>
              <a:t>v</a:t>
            </a:r>
            <a:r>
              <a:rPr lang="en-US" sz="2400" dirty="0">
                <a:latin typeface="Tahoma" pitchFamily="34" charset="0"/>
              </a:rPr>
              <a:t>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ahoma" pitchFamily="34" charset="0"/>
              </a:rPr>
              <a:t>Attribute A can be used to split D into v partitions or subsets, {D</a:t>
            </a:r>
            <a:r>
              <a:rPr lang="en-US" sz="2400" baseline="-25000" dirty="0">
                <a:latin typeface="Tahoma" pitchFamily="34" charset="0"/>
              </a:rPr>
              <a:t>1</a:t>
            </a:r>
            <a:r>
              <a:rPr lang="en-US" sz="2400" dirty="0">
                <a:latin typeface="Tahoma" pitchFamily="34" charset="0"/>
              </a:rPr>
              <a:t>, D</a:t>
            </a:r>
            <a:r>
              <a:rPr lang="en-US" sz="2400" baseline="-25000" dirty="0">
                <a:latin typeface="Tahoma" pitchFamily="34" charset="0"/>
              </a:rPr>
              <a:t>2</a:t>
            </a:r>
            <a:r>
              <a:rPr lang="en-US" sz="2400" dirty="0">
                <a:latin typeface="Tahoma" pitchFamily="34" charset="0"/>
              </a:rPr>
              <a:t>, … , </a:t>
            </a:r>
            <a:r>
              <a:rPr lang="en-US" sz="2400" dirty="0" err="1">
                <a:latin typeface="Tahoma" pitchFamily="34" charset="0"/>
              </a:rPr>
              <a:t>D</a:t>
            </a:r>
            <a:r>
              <a:rPr lang="en-US" sz="2400" baseline="-25000" dirty="0" err="1">
                <a:latin typeface="Tahoma" pitchFamily="34" charset="0"/>
              </a:rPr>
              <a:t>v</a:t>
            </a:r>
            <a:r>
              <a:rPr lang="en-US" sz="2400" dirty="0">
                <a:latin typeface="Tahoma" pitchFamily="34" charset="0"/>
              </a:rPr>
              <a:t>},</a:t>
            </a:r>
          </a:p>
          <a:p>
            <a:pPr marL="800100" lvl="1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ahoma" pitchFamily="34" charset="0"/>
              </a:rPr>
              <a:t>Where </a:t>
            </a:r>
            <a:r>
              <a:rPr lang="en-US" sz="2400" dirty="0" err="1">
                <a:latin typeface="Tahoma" pitchFamily="34" charset="0"/>
              </a:rPr>
              <a:t>D</a:t>
            </a:r>
            <a:r>
              <a:rPr lang="en-US" sz="2400" baseline="-25000" dirty="0" err="1">
                <a:latin typeface="Tahoma" pitchFamily="34" charset="0"/>
              </a:rPr>
              <a:t>j</a:t>
            </a:r>
            <a:r>
              <a:rPr lang="en-US" sz="2400" baseline="-25000" dirty="0">
                <a:latin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</a:rPr>
              <a:t>contains those </a:t>
            </a:r>
            <a:r>
              <a:rPr lang="en-US" sz="2400" dirty="0" err="1">
                <a:latin typeface="Tahoma" pitchFamily="34" charset="0"/>
              </a:rPr>
              <a:t>tuples</a:t>
            </a:r>
            <a:r>
              <a:rPr lang="en-US" sz="2400" dirty="0">
                <a:latin typeface="Tahoma" pitchFamily="34" charset="0"/>
              </a:rPr>
              <a:t> in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D</a:t>
            </a:r>
            <a:r>
              <a:rPr lang="en-US" sz="2400" dirty="0">
                <a:latin typeface="Tahoma" pitchFamily="34" charset="0"/>
              </a:rPr>
              <a:t> that have outcome </a:t>
            </a:r>
            <a:r>
              <a:rPr lang="en-US" sz="2400" dirty="0" err="1">
                <a:latin typeface="Tahoma" pitchFamily="34" charset="0"/>
              </a:rPr>
              <a:t>a</a:t>
            </a:r>
            <a:r>
              <a:rPr lang="en-US" sz="2400" baseline="-25000" dirty="0" err="1">
                <a:latin typeface="Tahoma" pitchFamily="34" charset="0"/>
              </a:rPr>
              <a:t>j</a:t>
            </a:r>
            <a:r>
              <a:rPr lang="en-US" sz="2400" dirty="0">
                <a:latin typeface="Tahoma" pitchFamily="34" charset="0"/>
              </a:rPr>
              <a:t> of A.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Information</a:t>
            </a:r>
            <a:r>
              <a:rPr lang="en-US" sz="2400" dirty="0">
                <a:latin typeface="Tahoma" pitchFamily="34" charset="0"/>
              </a:rPr>
              <a:t> needed (after using A to split D into v partitions) to classify D: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ahoma" pitchFamily="34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Information gained</a:t>
            </a:r>
            <a:r>
              <a:rPr lang="en-US" sz="2400" dirty="0">
                <a:latin typeface="Tahoma" pitchFamily="34" charset="0"/>
              </a:rPr>
              <a:t> by branching on attribute A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ahoma" pitchFamily="34" charset="0"/>
            </a:endParaRPr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/>
        </p:nvGraphicFramePr>
        <p:xfrm>
          <a:off x="4899025" y="43434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79" name="Equation" r:id="rId3" imgW="1714320" imgH="457200" progId="Equation.3">
                  <p:embed/>
                </p:oleObj>
              </mc:Choice>
              <mc:Fallback>
                <p:oleObj name="Equation" r:id="rId3" imgW="17143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43434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6"/>
          <p:cNvGraphicFramePr>
            <a:graphicFrameLocks noChangeAspect="1"/>
          </p:cNvGraphicFramePr>
          <p:nvPr/>
        </p:nvGraphicFramePr>
        <p:xfrm>
          <a:off x="3868738" y="582295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0" name="Equation" r:id="rId5" imgW="1790640" imgH="215640" progId="Equation.3">
                  <p:embed/>
                </p:oleObj>
              </mc:Choice>
              <mc:Fallback>
                <p:oleObj name="Equation" r:id="rId5" imgW="17906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 txBox="1">
            <a:spLocks/>
          </p:cNvSpPr>
          <p:nvPr/>
        </p:nvSpPr>
        <p:spPr>
          <a:xfrm>
            <a:off x="457200" y="384175"/>
            <a:ext cx="82296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Attribute Selection: Information Gain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1447800"/>
            <a:ext cx="5029200" cy="91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>
                <a:solidFill>
                  <a:srgbClr val="121328"/>
                </a:solidFill>
              </a:rPr>
              <a:t>Class C1: </a:t>
            </a:r>
            <a:r>
              <a:rPr 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>
                <a:solidFill>
                  <a:srgbClr val="121328"/>
                </a:solidFill>
              </a:rPr>
              <a:t>Class C2: </a:t>
            </a:r>
            <a:r>
              <a:rPr 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sz="2000" dirty="0">
                <a:solidFill>
                  <a:srgbClr val="121328"/>
                </a:solidFill>
              </a:rPr>
              <a:t> = “no”</a:t>
            </a:r>
            <a:endParaRPr lang="en-US" sz="2400" dirty="0"/>
          </a:p>
        </p:txBody>
      </p:sp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5359400" y="2298700"/>
          <a:ext cx="1776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3" name="Equation" r:id="rId3" imgW="939600" imgH="203040" progId="Equation.3">
                  <p:embed/>
                </p:oleObj>
              </mc:Choice>
              <mc:Fallback>
                <p:oleObj name="Equation" r:id="rId3" imgW="9396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2298700"/>
                        <a:ext cx="1776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2819400"/>
          <a:ext cx="33528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Tuple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C1(Y)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C2(N)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31…40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8407" name="Object 7"/>
          <p:cNvGraphicFramePr>
            <a:graphicFrameLocks/>
          </p:cNvGraphicFramePr>
          <p:nvPr/>
        </p:nvGraphicFramePr>
        <p:xfrm>
          <a:off x="457201" y="2128838"/>
          <a:ext cx="4114800" cy="419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7" name="Worksheet" r:id="rId5" imgW="6114971" imgH="4457683" progId="Excel.Sheet.8">
                  <p:embed/>
                </p:oleObj>
              </mc:Choice>
              <mc:Fallback>
                <p:oleObj name="Worksheet" r:id="rId5" imgW="6114971" imgH="4457683" progId="Excel.Sheet.8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2128838"/>
                        <a:ext cx="4114800" cy="4195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Attribute Selection: Information Gain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5359400" y="1689100"/>
          <a:ext cx="1776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6" name="Equation" r:id="rId3" imgW="939600" imgH="203040" progId="Equation.3">
                  <p:embed/>
                </p:oleObj>
              </mc:Choice>
              <mc:Fallback>
                <p:oleObj name="Equation" r:id="rId3" imgW="9396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689100"/>
                        <a:ext cx="1776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3808724" y="2819400"/>
          <a:ext cx="51828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7" name="Equation" r:id="rId5" imgW="2730240" imgH="393480" progId="Equation.3">
                  <p:embed/>
                </p:oleObj>
              </mc:Choice>
              <mc:Fallback>
                <p:oleObj name="Equation" r:id="rId5" imgW="27302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724" y="2819400"/>
                        <a:ext cx="518287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717040"/>
          <a:ext cx="33528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Tuple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C1(Y)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C2(N)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31…40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72050" y="3429000"/>
            <a:ext cx="31051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4876800" y="2022475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1" name="Equation" r:id="rId8" imgW="1714320" imgH="457200" progId="Equation.3">
                  <p:embed/>
                </p:oleObj>
              </mc:Choice>
              <mc:Fallback>
                <p:oleObj name="Equation" r:id="rId8" imgW="171432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022475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/>
        </p:nvGraphicFramePr>
        <p:xfrm>
          <a:off x="1649185" y="5562600"/>
          <a:ext cx="627561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2" name="Equation" r:id="rId10" imgW="2552400" imgH="241200" progId="Equation.3">
                  <p:embed/>
                </p:oleObj>
              </mc:Choice>
              <mc:Fallback>
                <p:oleObj name="Equation" r:id="rId10" imgW="2552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85" y="5562600"/>
                        <a:ext cx="627561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6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lvl="0"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Attribute Selection: Information Gain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4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47800" y="1905000"/>
          <a:ext cx="3810000" cy="82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50" name="Equation" r:id="rId2" imgW="939600" imgH="203040" progId="Equation.3">
                  <p:embed/>
                </p:oleObj>
              </mc:Choice>
              <mc:Fallback>
                <p:oleObj name="Equation" r:id="rId2" imgW="9396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3810000" cy="823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1447800" y="3048000"/>
          <a:ext cx="5105400" cy="20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52" name="Equation" r:id="rId4" imgW="1828800" imgH="888840" progId="Equation.3">
                  <p:embed/>
                </p:oleObj>
              </mc:Choice>
              <mc:Fallback>
                <p:oleObj name="Equation" r:id="rId4" imgW="1828800" imgH="888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5105400" cy="201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lvl="0"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Attribute Selection: Information Gain</a:t>
            </a:r>
            <a:endParaRPr lang="en-US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Splitting the samples using </a:t>
            </a:r>
            <a:r>
              <a:rPr lang="en-US" sz="3200" b="1" i="1" dirty="0">
                <a:solidFill>
                  <a:schemeClr val="tx1"/>
                </a:solidFill>
              </a:rPr>
              <a:t>age</a:t>
            </a:r>
          </a:p>
        </p:txBody>
      </p:sp>
      <p:graphicFrame>
        <p:nvGraphicFramePr>
          <p:cNvPr id="415747" name="Object 3"/>
          <p:cNvGraphicFramePr>
            <a:graphicFrameLocks noGrp="1"/>
          </p:cNvGraphicFramePr>
          <p:nvPr>
            <p:ph sz="half" idx="1"/>
          </p:nvPr>
        </p:nvGraphicFramePr>
        <p:xfrm>
          <a:off x="533400" y="2895600"/>
          <a:ext cx="36576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4" name="Worksheet" r:id="rId3" imgW="5210112" imgH="1790602" progId="Excel.Sheet.8">
                  <p:embed/>
                </p:oleObj>
              </mc:Choice>
              <mc:Fallback>
                <p:oleObj name="Worksheet" r:id="rId3" imgW="5210112" imgH="1790602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6576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8" name="Object 4"/>
          <p:cNvGraphicFramePr>
            <a:graphicFrameLocks noGrp="1"/>
          </p:cNvGraphicFramePr>
          <p:nvPr>
            <p:ph type="body" idx="4294967295"/>
          </p:nvPr>
        </p:nvGraphicFramePr>
        <p:xfrm>
          <a:off x="2057400" y="4495800"/>
          <a:ext cx="4648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5" name="Worksheet" r:id="rId5" imgW="5210112" imgH="1495472" progId="Excel.Sheet.8">
                  <p:embed/>
                </p:oleObj>
              </mc:Choice>
              <mc:Fallback>
                <p:oleObj name="Worksheet" r:id="rId5" imgW="5210112" imgH="1495472" progId="Excel.Shee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4648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9" name="Object 5"/>
          <p:cNvGraphicFramePr>
            <a:graphicFrameLocks noGrp="1"/>
          </p:cNvGraphicFramePr>
          <p:nvPr>
            <p:ph sz="half" idx="2"/>
          </p:nvPr>
        </p:nvGraphicFramePr>
        <p:xfrm>
          <a:off x="5105400" y="2819400"/>
          <a:ext cx="38100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6" name="Worksheet" r:id="rId7" imgW="5210112" imgH="1800332" progId="Excel.Sheet.8">
                  <p:embed/>
                </p:oleObj>
              </mc:Choice>
              <mc:Fallback>
                <p:oleObj name="Worksheet" r:id="rId7" imgW="5210112" imgH="1800332" progId="Excel.Shee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38100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4206875" y="1625600"/>
            <a:ext cx="658813" cy="4064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/>
              <a:t>age?</a:t>
            </a:r>
          </a:p>
        </p:txBody>
      </p:sp>
      <p:sp>
        <p:nvSpPr>
          <p:cNvPr id="415751" name="Line 7"/>
          <p:cNvSpPr>
            <a:spLocks noChangeShapeType="1"/>
          </p:cNvSpPr>
          <p:nvPr/>
        </p:nvSpPr>
        <p:spPr bwMode="auto">
          <a:xfrm flipH="1">
            <a:off x="2362200" y="19812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15752" name="Line 8"/>
          <p:cNvSpPr>
            <a:spLocks noChangeShapeType="1"/>
          </p:cNvSpPr>
          <p:nvPr/>
        </p:nvSpPr>
        <p:spPr bwMode="auto">
          <a:xfrm>
            <a:off x="44958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15753" name="Line 9"/>
          <p:cNvSpPr>
            <a:spLocks noChangeShapeType="1"/>
          </p:cNvSpPr>
          <p:nvPr/>
        </p:nvSpPr>
        <p:spPr bwMode="auto">
          <a:xfrm>
            <a:off x="4876800" y="19050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2879725" y="1919288"/>
            <a:ext cx="723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&lt;=30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495800" y="2362200"/>
            <a:ext cx="882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30...40</a:t>
            </a:r>
          </a:p>
        </p:txBody>
      </p:sp>
      <p:sp>
        <p:nvSpPr>
          <p:cNvPr id="415756" name="Text Box 12"/>
          <p:cNvSpPr txBox="1">
            <a:spLocks noChangeArrowheads="1"/>
          </p:cNvSpPr>
          <p:nvPr/>
        </p:nvSpPr>
        <p:spPr bwMode="auto">
          <a:xfrm>
            <a:off x="5334000" y="1905000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&gt;40</a:t>
            </a:r>
          </a:p>
        </p:txBody>
      </p:sp>
      <p:sp>
        <p:nvSpPr>
          <p:cNvPr id="415757" name="AutoShape 13"/>
          <p:cNvSpPr>
            <a:spLocks/>
          </p:cNvSpPr>
          <p:nvPr/>
        </p:nvSpPr>
        <p:spPr bwMode="auto">
          <a:xfrm>
            <a:off x="6705600" y="4495800"/>
            <a:ext cx="533400" cy="1447800"/>
          </a:xfrm>
          <a:prstGeom prst="rightBrace">
            <a:avLst>
              <a:gd name="adj1" fmla="val 22619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415758" name="Text Box 14"/>
          <p:cNvSpPr txBox="1">
            <a:spLocks noChangeArrowheads="1"/>
          </p:cNvSpPr>
          <p:nvPr/>
        </p:nvSpPr>
        <p:spPr bwMode="auto">
          <a:xfrm>
            <a:off x="7162800" y="4953000"/>
            <a:ext cx="15446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labeled yes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 b="1" dirty="0">
                <a:latin typeface="Times New Roman" pitchFamily="18" charset="0"/>
              </a:rPr>
              <a:t>Output: A Decision Tree for “</a:t>
            </a:r>
            <a:r>
              <a:rPr lang="en-US" sz="3600" b="1" i="1" dirty="0" err="1">
                <a:latin typeface="Times New Roman" pitchFamily="18" charset="0"/>
              </a:rPr>
              <a:t>buys_computer</a:t>
            </a:r>
            <a:r>
              <a:rPr lang="en-US" sz="3600" b="1" i="1" dirty="0">
                <a:latin typeface="Times New Roman" pitchFamily="18" charset="0"/>
              </a:rPr>
              <a:t>”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527425" y="1901825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age?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3302000" y="287655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overcast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89100" y="3790950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student?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5186363" y="3790950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credit rating?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87450" y="47577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2751138" y="475773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6513513" y="4772025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fair</a:t>
            </a: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4879975" y="4786313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excellent</a:t>
            </a:r>
          </a:p>
        </p:txBody>
      </p:sp>
      <p:sp>
        <p:nvSpPr>
          <p:cNvPr id="271371" name="Line 11"/>
          <p:cNvSpPr>
            <a:spLocks noChangeShapeType="1"/>
          </p:cNvSpPr>
          <p:nvPr/>
        </p:nvSpPr>
        <p:spPr bwMode="auto">
          <a:xfrm flipH="1">
            <a:off x="2308225" y="2393950"/>
            <a:ext cx="992188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2" name="Line 12"/>
          <p:cNvSpPr>
            <a:spLocks noChangeShapeType="1"/>
          </p:cNvSpPr>
          <p:nvPr/>
        </p:nvSpPr>
        <p:spPr bwMode="auto">
          <a:xfrm flipH="1">
            <a:off x="3900488" y="243998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4565650" y="2470150"/>
            <a:ext cx="1489075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2286000" y="2895600"/>
            <a:ext cx="739775" cy="4095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/>
              <a:t>&lt;=30</a:t>
            </a:r>
            <a:endParaRPr lang="en-US"/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5113338" y="2936875"/>
            <a:ext cx="592137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/>
              <a:t>&gt;40</a:t>
            </a:r>
            <a:endParaRPr lang="en-US"/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7" name="Line 17"/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8" name="Line 18"/>
          <p:cNvSpPr>
            <a:spLocks noChangeShapeType="1"/>
          </p:cNvSpPr>
          <p:nvPr/>
        </p:nvSpPr>
        <p:spPr bwMode="auto">
          <a:xfrm flipH="1">
            <a:off x="5454650" y="4391025"/>
            <a:ext cx="344488" cy="455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9" name="Line 19"/>
          <p:cNvSpPr>
            <a:spLocks noChangeShapeType="1"/>
          </p:cNvSpPr>
          <p:nvPr/>
        </p:nvSpPr>
        <p:spPr bwMode="auto">
          <a:xfrm>
            <a:off x="6434138" y="4405313"/>
            <a:ext cx="328612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0" name="Line 20"/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1" name="Line 21"/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2" name="Line 22"/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3" name="Line 23"/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Line 24"/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5" name="Rectangle 25"/>
          <p:cNvSpPr>
            <a:spLocks noChangeArrowheads="1"/>
          </p:cNvSpPr>
          <p:nvPr/>
        </p:nvSpPr>
        <p:spPr bwMode="auto">
          <a:xfrm>
            <a:off x="1185863" y="5634038"/>
            <a:ext cx="4889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86" name="Rectangle 26"/>
          <p:cNvSpPr>
            <a:spLocks noChangeArrowheads="1"/>
          </p:cNvSpPr>
          <p:nvPr/>
        </p:nvSpPr>
        <p:spPr bwMode="auto">
          <a:xfrm>
            <a:off x="5270500" y="5634038"/>
            <a:ext cx="4889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87" name="Rectangle 27"/>
          <p:cNvSpPr>
            <a:spLocks noChangeArrowheads="1"/>
          </p:cNvSpPr>
          <p:nvPr/>
        </p:nvSpPr>
        <p:spPr bwMode="auto">
          <a:xfrm>
            <a:off x="2747963" y="5634038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6519863" y="5634038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3606800" y="3794125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3352800" y="2971800"/>
            <a:ext cx="1066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b="1"/>
              <a:t>30..40</a:t>
            </a:r>
            <a:endParaRPr lang="en-US" sz="180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 for Attribute Selection (C4.5)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information gain measure is biased toward tests with many outcomes</a:t>
            </a:r>
          </a:p>
          <a:p>
            <a:pPr algn="just"/>
            <a:r>
              <a:rPr lang="en-US" sz="2400" dirty="0"/>
              <a:t>consider an attribute that acts as a unique identifier, such as </a:t>
            </a:r>
            <a:r>
              <a:rPr lang="en-US" sz="2400" i="1" dirty="0" err="1"/>
              <a:t>product_ID</a:t>
            </a:r>
            <a:r>
              <a:rPr lang="en-US" sz="2400" i="1" dirty="0"/>
              <a:t>.</a:t>
            </a:r>
          </a:p>
          <a:p>
            <a:pPr algn="just"/>
            <a:r>
              <a:rPr lang="en-US" sz="2400" dirty="0"/>
              <a:t>split on </a:t>
            </a:r>
            <a:r>
              <a:rPr lang="en-US" sz="2400" i="1" dirty="0" err="1"/>
              <a:t>product_ID</a:t>
            </a:r>
            <a:r>
              <a:rPr lang="en-US" sz="2400" i="1" dirty="0"/>
              <a:t> would </a:t>
            </a:r>
            <a:r>
              <a:rPr lang="en-US" sz="2400" dirty="0"/>
              <a:t>result in a large number of partitions</a:t>
            </a:r>
          </a:p>
          <a:p>
            <a:pPr algn="just"/>
            <a:r>
              <a:rPr lang="en-US" sz="2400" i="1" dirty="0" err="1">
                <a:solidFill>
                  <a:srgbClr val="FF0000"/>
                </a:solidFill>
              </a:rPr>
              <a:t>Info</a:t>
            </a:r>
            <a:r>
              <a:rPr lang="en-US" sz="2400" i="1" baseline="-25000" dirty="0" err="1">
                <a:solidFill>
                  <a:srgbClr val="FF0000"/>
                </a:solidFill>
              </a:rPr>
              <a:t>product_ID</a:t>
            </a:r>
            <a:r>
              <a:rPr lang="en-US" sz="2400" i="1" dirty="0">
                <a:solidFill>
                  <a:srgbClr val="FF0000"/>
                </a:solidFill>
              </a:rPr>
              <a:t>(D) = 0.</a:t>
            </a:r>
          </a:p>
          <a:p>
            <a:pPr algn="just"/>
            <a:r>
              <a:rPr lang="en-US" sz="2400" dirty="0"/>
              <a:t>Information gained by partitioning on this attribute is maximal.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Such a partitioning is useless for classification.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Descriptive modeling: </a:t>
            </a:r>
            <a:r>
              <a:rPr lang="en-US" sz="2400" dirty="0">
                <a:solidFill>
                  <a:srgbClr val="0070C0"/>
                </a:solidFill>
              </a:rPr>
              <a:t>Explanatory tool </a:t>
            </a:r>
            <a:r>
              <a:rPr lang="en-US" sz="2400" dirty="0"/>
              <a:t>to distinguish between objects of different classes (e.g., understand why people cheat on their taxes)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Predictive modeling: </a:t>
            </a:r>
            <a:r>
              <a:rPr lang="en-US" sz="2400" dirty="0"/>
              <a:t>Predict a class of a </a:t>
            </a:r>
            <a:r>
              <a:rPr lang="en-US" sz="2400" dirty="0">
                <a:solidFill>
                  <a:srgbClr val="0070C0"/>
                </a:solidFill>
              </a:rPr>
              <a:t>previously unseen </a:t>
            </a:r>
            <a:r>
              <a:rPr lang="en-US" sz="2400" dirty="0"/>
              <a:t>record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Prediction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 for Attribute Selection (C4.5)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 dirty="0"/>
              <a:t>Information gain measure is biased towards attributes with a large number of values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C4.5 (a successor of ID3) uses gain ratio to overcome the problem (normalization to information gain)</a:t>
            </a:r>
          </a:p>
        </p:txBody>
      </p:sp>
      <p:graphicFrame>
        <p:nvGraphicFramePr>
          <p:cNvPr id="379906" name="Object 2"/>
          <p:cNvGraphicFramePr>
            <a:graphicFrameLocks noChangeAspect="1"/>
          </p:cNvGraphicFramePr>
          <p:nvPr/>
        </p:nvGraphicFramePr>
        <p:xfrm>
          <a:off x="1905000" y="40386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6" name="Equation" r:id="rId2" imgW="2387520" imgH="457200" progId="Equation.3">
                  <p:embed/>
                </p:oleObj>
              </mc:Choice>
              <mc:Fallback>
                <p:oleObj name="Equation" r:id="rId2" imgW="23875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9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5029200"/>
            <a:ext cx="369794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5359400" y="2298700"/>
          <a:ext cx="1776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0" name="Equation" r:id="rId3" imgW="939600" imgH="203040" progId="Equation.3">
                  <p:embed/>
                </p:oleObj>
              </mc:Choice>
              <mc:Fallback>
                <p:oleObj name="Equation" r:id="rId3" imgW="9396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2298700"/>
                        <a:ext cx="1776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86400" y="2743200"/>
          <a:ext cx="2743200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Tuple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8407" name="Object 7"/>
          <p:cNvGraphicFramePr>
            <a:graphicFrameLocks/>
          </p:cNvGraphicFramePr>
          <p:nvPr/>
        </p:nvGraphicFramePr>
        <p:xfrm>
          <a:off x="457200" y="1671638"/>
          <a:ext cx="4190999" cy="396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1" name="Worksheet" r:id="rId5" imgW="6114971" imgH="4457683" progId="Excel.Sheet.8">
                  <p:embed/>
                </p:oleObj>
              </mc:Choice>
              <mc:Fallback>
                <p:oleObj name="Worksheet" r:id="rId5" imgW="6114971" imgH="4457683" progId="Excel.Shee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1638"/>
                        <a:ext cx="4190999" cy="396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Gain Ratio for Attribute Selection (C4.5)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873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Ex. </a:t>
            </a:r>
            <a:r>
              <a:rPr lang="en-US" sz="2400" dirty="0" err="1"/>
              <a:t>gain_ratio</a:t>
            </a:r>
            <a:r>
              <a:rPr lang="en-US" sz="2400" dirty="0"/>
              <a:t>(income) = 0.029/0.926 = 0.031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attribute with the maximum gain ratio is selected as the splitting attribute</a:t>
            </a:r>
          </a:p>
          <a:p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981200"/>
          <a:ext cx="2743200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Tuple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133600"/>
            <a:ext cx="525779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3581400" y="3505200"/>
          <a:ext cx="38639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6" name="Equation" r:id="rId4" imgW="1384200" imgH="203040" progId="Equation.3">
                  <p:embed/>
                </p:oleObj>
              </mc:Choice>
              <mc:Fallback>
                <p:oleObj name="Equation" r:id="rId4" imgW="13842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05200"/>
                        <a:ext cx="38639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 for Attribute Selection (C4.5)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7793038" cy="609600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Prediction</a:t>
            </a:r>
          </a:p>
        </p:txBody>
      </p:sp>
      <p:pic>
        <p:nvPicPr>
          <p:cNvPr id="421890" name="Picture 2" descr="Classification and Prediction-Data Warehousing and Data Mining-Book Summary  Part 04-Computer Science - Docsity"/>
          <p:cNvPicPr>
            <a:picLocks noChangeAspect="1" noChangeArrowheads="1"/>
          </p:cNvPicPr>
          <p:nvPr/>
        </p:nvPicPr>
        <p:blipFill>
          <a:blip r:embed="rId2"/>
          <a:srcRect t="17284" r="7782" b="7819"/>
          <a:stretch>
            <a:fillRect/>
          </a:stretch>
        </p:blipFill>
        <p:spPr bwMode="auto">
          <a:xfrm>
            <a:off x="457200" y="1447800"/>
            <a:ext cx="8077200" cy="5069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44650"/>
            <a:ext cx="8259762" cy="48323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Credit approval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bank wants to classify its customers based on whether they are expected to pay back their approved loans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history</a:t>
            </a:r>
            <a:r>
              <a:rPr lang="en-US" sz="2000" dirty="0"/>
              <a:t> of past customers is used to </a:t>
            </a:r>
            <a:r>
              <a:rPr lang="en-US" sz="2000" dirty="0">
                <a:solidFill>
                  <a:srgbClr val="0000FF"/>
                </a:solidFill>
              </a:rPr>
              <a:t>train</a:t>
            </a:r>
            <a:r>
              <a:rPr lang="en-US" sz="2000" dirty="0"/>
              <a:t> the classifier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classifier provides rules, which identify potentially reliable future customers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Classification rule: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If </a:t>
            </a:r>
            <a:r>
              <a:rPr lang="en-US" sz="1800" dirty="0">
                <a:solidFill>
                  <a:srgbClr val="0000FF"/>
                </a:solidFill>
              </a:rPr>
              <a:t>age = “31...40”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00FF"/>
                </a:solidFill>
              </a:rPr>
              <a:t>income = high </a:t>
            </a:r>
            <a:r>
              <a:rPr lang="en-US" sz="1800" dirty="0"/>
              <a:t>then </a:t>
            </a:r>
            <a:r>
              <a:rPr lang="en-US" sz="1800" dirty="0" err="1">
                <a:solidFill>
                  <a:srgbClr val="FF0000"/>
                </a:solidFill>
              </a:rPr>
              <a:t>credit_rating</a:t>
            </a:r>
            <a:r>
              <a:rPr lang="en-US" sz="1800" dirty="0">
                <a:solidFill>
                  <a:srgbClr val="FF0000"/>
                </a:solidFill>
              </a:rPr>
              <a:t> = excellent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Future customers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Paul: age = 35, income = high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excellent credit rating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John: age = 20, income = medium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fair credit rating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Classification?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Model construction: </a:t>
            </a:r>
            <a:r>
              <a:rPr lang="en-US" sz="2400" dirty="0"/>
              <a:t>describing a set of predetermined classes</a:t>
            </a:r>
          </a:p>
          <a:p>
            <a:pPr lvl="1" algn="just"/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/sample is assumed to belong to a predefined class, as determined by the </a:t>
            </a:r>
            <a:r>
              <a:rPr lang="en-US" dirty="0">
                <a:solidFill>
                  <a:srgbClr val="0000FF"/>
                </a:solidFill>
              </a:rPr>
              <a:t>class label attribute</a:t>
            </a:r>
          </a:p>
          <a:p>
            <a:pPr lvl="1" algn="just"/>
            <a:r>
              <a:rPr lang="en-US" dirty="0"/>
              <a:t>The set of </a:t>
            </a:r>
            <a:r>
              <a:rPr lang="en-US" dirty="0" err="1"/>
              <a:t>tuples</a:t>
            </a:r>
            <a:r>
              <a:rPr lang="en-US" dirty="0"/>
              <a:t> used for model construction: </a:t>
            </a:r>
            <a:r>
              <a:rPr lang="en-US" dirty="0">
                <a:solidFill>
                  <a:srgbClr val="0000FF"/>
                </a:solidFill>
              </a:rPr>
              <a:t>training set</a:t>
            </a:r>
          </a:p>
          <a:p>
            <a:pPr lvl="1" algn="just"/>
            <a:r>
              <a:rPr lang="en-US" dirty="0"/>
              <a:t>The model is represented as classification rules, decision trees, or mathematical formulae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Classification—A Two-Step Process</a:t>
            </a:r>
            <a:r>
              <a:rPr lang="en-US" sz="2800" dirty="0"/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Model usage: </a:t>
            </a:r>
            <a:r>
              <a:rPr lang="en-US" sz="2400" dirty="0"/>
              <a:t>for classifying future or unknown objects</a:t>
            </a:r>
          </a:p>
          <a:p>
            <a:pPr lvl="1" algn="just"/>
            <a:r>
              <a:rPr lang="en-US" dirty="0"/>
              <a:t>Estimate accuracy of the model</a:t>
            </a:r>
          </a:p>
          <a:p>
            <a:pPr lvl="2" algn="just"/>
            <a:r>
              <a:rPr lang="en-US" sz="2400" dirty="0"/>
              <a:t>The known label of </a:t>
            </a:r>
            <a:r>
              <a:rPr lang="en-US" sz="2400" dirty="0">
                <a:solidFill>
                  <a:srgbClr val="0000FF"/>
                </a:solidFill>
              </a:rPr>
              <a:t>test samples</a:t>
            </a:r>
            <a:r>
              <a:rPr lang="en-US" sz="2400" dirty="0"/>
              <a:t> is compared with the classified result from the model</a:t>
            </a:r>
          </a:p>
          <a:p>
            <a:pPr lvl="2" algn="just"/>
            <a:r>
              <a:rPr lang="en-US" sz="2400" dirty="0">
                <a:solidFill>
                  <a:srgbClr val="FF0000"/>
                </a:solidFill>
              </a:rPr>
              <a:t>Accuracy rate</a:t>
            </a:r>
            <a:r>
              <a:rPr lang="en-US" sz="2400" dirty="0"/>
              <a:t> is the percentage of test set samples that are correctly classified by the model</a:t>
            </a:r>
          </a:p>
          <a:p>
            <a:pPr lvl="2" algn="just"/>
            <a:r>
              <a:rPr lang="en-US" sz="2400" dirty="0"/>
              <a:t>Test set is independent of training set, otherwise </a:t>
            </a:r>
            <a:r>
              <a:rPr lang="en-US" sz="2400" dirty="0">
                <a:solidFill>
                  <a:srgbClr val="0000FF"/>
                </a:solidFill>
              </a:rPr>
              <a:t>over-fitting</a:t>
            </a:r>
            <a:r>
              <a:rPr lang="en-US" sz="2400" dirty="0"/>
              <a:t> will occur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Classification—A Two-Step Process</a:t>
            </a:r>
            <a:r>
              <a:rPr lang="en-US" sz="2800" dirty="0"/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7357</TotalTime>
  <Words>2230</Words>
  <Application>Microsoft Office PowerPoint</Application>
  <PresentationFormat>On-screen Show (4:3)</PresentationFormat>
  <Paragraphs>599</Paragraphs>
  <Slides>53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Arial</vt:lpstr>
      <vt:lpstr>Calibri</vt:lpstr>
      <vt:lpstr>Garamond</vt:lpstr>
      <vt:lpstr>Marlett</vt:lpstr>
      <vt:lpstr>Monotype Sorts</vt:lpstr>
      <vt:lpstr>Symbol</vt:lpstr>
      <vt:lpstr>Tahoma</vt:lpstr>
      <vt:lpstr>Times New Roman</vt:lpstr>
      <vt:lpstr>Verdana</vt:lpstr>
      <vt:lpstr>Wingdings</vt:lpstr>
      <vt:lpstr>Level</vt:lpstr>
      <vt:lpstr>Document</vt:lpstr>
      <vt:lpstr>Worksheet</vt:lpstr>
      <vt:lpstr>Visio</vt:lpstr>
      <vt:lpstr>Equation</vt:lpstr>
      <vt:lpstr>Data Mining and Data Warehousing CSE-4107</vt:lpstr>
      <vt:lpstr>What is classification?</vt:lpstr>
      <vt:lpstr>What is classification?</vt:lpstr>
      <vt:lpstr>Classification vs. Prediction</vt:lpstr>
      <vt:lpstr>Classification vs. Prediction</vt:lpstr>
      <vt:lpstr>Classification vs. Prediction</vt:lpstr>
      <vt:lpstr>Why Classification? </vt:lpstr>
      <vt:lpstr>Classification—A Two-Step Process </vt:lpstr>
      <vt:lpstr>Classification—A Two-Step Process </vt:lpstr>
      <vt:lpstr>Model Construction</vt:lpstr>
      <vt:lpstr>Use the Model in Prediction</vt:lpstr>
      <vt:lpstr>Illustrating Classification Task</vt:lpstr>
      <vt:lpstr>Decision Tree Classification Task</vt:lpstr>
      <vt:lpstr>Supervised vs. Unsupervised Learning</vt:lpstr>
      <vt:lpstr>Classification and prediction : Data Preparation</vt:lpstr>
      <vt:lpstr>Evaluating Classification Methods</vt:lpstr>
      <vt:lpstr>Evaluation of classification models</vt:lpstr>
      <vt:lpstr>Classification Techniques</vt:lpstr>
      <vt:lpstr>Decision Trees</vt:lpstr>
      <vt:lpstr>Example of a Decision Tree</vt:lpstr>
      <vt:lpstr>Another Example of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General Structure of Hunt’s Algorithm</vt:lpstr>
      <vt:lpstr>Hunt’s Algorithm</vt:lpstr>
      <vt:lpstr>Hunt’s Algorithm</vt:lpstr>
      <vt:lpstr>Hunt’s Algorithm</vt:lpstr>
      <vt:lpstr>Hunt’s Algorithm</vt:lpstr>
      <vt:lpstr>Tree Induction</vt:lpstr>
      <vt:lpstr>Classification by Decision Tree Induction</vt:lpstr>
      <vt:lpstr>Training Dataset</vt:lpstr>
      <vt:lpstr>Output: A Decision Tree for “buys_computer”</vt:lpstr>
      <vt:lpstr>Algorithm for Decision Tree Induction</vt:lpstr>
      <vt:lpstr>Attribute Selection Measure: </vt:lpstr>
      <vt:lpstr>Attribute Selection Measure: </vt:lpstr>
      <vt:lpstr>Attribute Selection Measure: </vt:lpstr>
      <vt:lpstr>Training Dataset</vt:lpstr>
      <vt:lpstr>Attribute Selection: Information Gain</vt:lpstr>
      <vt:lpstr>PowerPoint Presentation</vt:lpstr>
      <vt:lpstr> Attribute Selection: Information Gain</vt:lpstr>
      <vt:lpstr> Attribute Selection: Information Gain</vt:lpstr>
      <vt:lpstr> Attribute Selection: Information Gain</vt:lpstr>
      <vt:lpstr>Splitting the samples using age</vt:lpstr>
      <vt:lpstr>Output: A Decision Tree for “buys_computer”</vt:lpstr>
      <vt:lpstr>Gain Ratio for Attribute Selection (C4.5)</vt:lpstr>
      <vt:lpstr>Gain Ratio for Attribute Selection (C4.5)</vt:lpstr>
      <vt:lpstr>Gain Ratio for Attribute Selection (C4.5)</vt:lpstr>
      <vt:lpstr>Gain Ratio for Attribute Selection (C4.5)</vt:lpstr>
      <vt:lpstr>Thank you</vt:lpstr>
    </vt:vector>
  </TitlesOfParts>
  <Company>hkucsis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creator>hkucsis</dc:creator>
  <cp:lastModifiedBy>Md. Waliul Islam Rayhan</cp:lastModifiedBy>
  <cp:revision>624</cp:revision>
  <dcterms:created xsi:type="dcterms:W3CDTF">2003-01-18T20:56:22Z</dcterms:created>
  <dcterms:modified xsi:type="dcterms:W3CDTF">2024-10-21T16:51:41Z</dcterms:modified>
</cp:coreProperties>
</file>