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659" r:id="rId2"/>
    <p:sldId id="625" r:id="rId3"/>
    <p:sldId id="626" r:id="rId4"/>
    <p:sldId id="628" r:id="rId5"/>
    <p:sldId id="629" r:id="rId6"/>
    <p:sldId id="630" r:id="rId7"/>
    <p:sldId id="635" r:id="rId8"/>
    <p:sldId id="636" r:id="rId9"/>
    <p:sldId id="639" r:id="rId10"/>
    <p:sldId id="640" r:id="rId11"/>
    <p:sldId id="641" r:id="rId12"/>
    <p:sldId id="642" r:id="rId13"/>
    <p:sldId id="645" r:id="rId14"/>
    <p:sldId id="648" r:id="rId15"/>
    <p:sldId id="649" r:id="rId16"/>
    <p:sldId id="646" r:id="rId17"/>
    <p:sldId id="651" r:id="rId18"/>
    <p:sldId id="653" r:id="rId19"/>
    <p:sldId id="652" r:id="rId20"/>
    <p:sldId id="654" r:id="rId21"/>
    <p:sldId id="655" r:id="rId22"/>
    <p:sldId id="656" r:id="rId23"/>
    <p:sldId id="657" r:id="rId24"/>
    <p:sldId id="658" r:id="rId25"/>
    <p:sldId id="454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66"/>
    <a:srgbClr val="DDDDDD"/>
    <a:srgbClr val="B2B2B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710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F6848-9683-40D7-A171-5D8AE5D34D4E}" type="slidenum">
              <a:rPr lang="en-US"/>
              <a:pPr/>
              <a:t>16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5815-6057-4A1F-A04C-F54F7223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4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5.wmf"/><Relationship Id="rId3" Type="http://schemas.openxmlformats.org/officeDocument/2006/relationships/image" Target="../media/image31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/>
              <a:t>Data Mining and Data Warehousing</a:t>
            </a:r>
            <a:br>
              <a:rPr lang="en-US"/>
            </a:br>
            <a:r>
              <a:rPr lang="en-US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Weather Data with ID code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1371600" y="1371600"/>
          <a:ext cx="6019800" cy="5029200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ID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I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J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K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 for ID Code Attribute</a:t>
            </a:r>
          </a:p>
        </p:txBody>
      </p:sp>
      <p:pic>
        <p:nvPicPr>
          <p:cNvPr id="1003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19300"/>
            <a:ext cx="8305800" cy="2933700"/>
          </a:xfrm>
          <a:noFill/>
          <a:ln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Gain ratio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</a:pPr>
            <a:r>
              <a:rPr lang="en-US" altLang="zh-TW" sz="2400" i="1" dirty="0">
                <a:ea typeface="新細明體" charset="-120"/>
              </a:rPr>
              <a:t>Gain ratio</a:t>
            </a:r>
            <a:r>
              <a:rPr lang="en-US" altLang="zh-TW" sz="2400" dirty="0">
                <a:ea typeface="新細明體" charset="-120"/>
              </a:rPr>
              <a:t>: a modification of the information gain that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reduces its bias on high-branch attributes</a:t>
            </a:r>
          </a:p>
          <a:p>
            <a:pPr marL="342900" indent="-342900" algn="just"/>
            <a:r>
              <a:rPr lang="en-US" altLang="zh-TW" sz="2400" dirty="0">
                <a:ea typeface="新細明體" charset="-120"/>
              </a:rPr>
              <a:t>Gain ratio should be </a:t>
            </a:r>
          </a:p>
          <a:p>
            <a:pPr marL="742950" lvl="1" indent="-285750" algn="just">
              <a:lnSpc>
                <a:spcPct val="70000"/>
              </a:lnSpc>
            </a:pPr>
            <a:r>
              <a:rPr lang="en-US" altLang="zh-TW" dirty="0">
                <a:ea typeface="新細明體" charset="-120"/>
              </a:rPr>
              <a:t>Large when data is evenly spread</a:t>
            </a:r>
          </a:p>
          <a:p>
            <a:pPr marL="742950" lvl="1" indent="-285750" algn="just">
              <a:lnSpc>
                <a:spcPct val="70000"/>
              </a:lnSpc>
            </a:pPr>
            <a:r>
              <a:rPr lang="en-US" altLang="zh-TW" dirty="0">
                <a:ea typeface="新細明體" charset="-120"/>
              </a:rPr>
              <a:t>Small when all data belong to one branch</a:t>
            </a:r>
          </a:p>
          <a:p>
            <a:pPr marL="342900" indent="-342900" algn="just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Gain ratio takes number and size of branches into account when choosing an attribute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It corrects the information gain by taking the </a:t>
            </a:r>
            <a:r>
              <a:rPr lang="en-US" altLang="zh-TW" i="1" dirty="0">
                <a:ea typeface="新細明體" charset="-120"/>
              </a:rPr>
              <a:t>intrinsic information</a:t>
            </a:r>
            <a:r>
              <a:rPr lang="en-US" altLang="zh-TW" dirty="0">
                <a:ea typeface="新細明體" charset="-120"/>
              </a:rPr>
              <a:t> of a split into account (i.e. how much info do we need to tell which branch an instance belongs to)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Gain ratios for weather data</a:t>
            </a:r>
          </a:p>
        </p:txBody>
      </p:sp>
      <p:graphicFrame>
        <p:nvGraphicFramePr>
          <p:cNvPr id="72761" name="Group 57"/>
          <p:cNvGraphicFramePr>
            <a:graphicFrameLocks noGrp="1"/>
          </p:cNvGraphicFramePr>
          <p:nvPr/>
        </p:nvGraphicFramePr>
        <p:xfrm>
          <a:off x="914400" y="1600200"/>
          <a:ext cx="6934200" cy="1530351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0.693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0.940-0.693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0.247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0.940-0.911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info([5,4,5])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1.577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info([4,6,4])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1.362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0.247/1.577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0.029/1.362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0.021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767" name="Group 63"/>
          <p:cNvGraphicFramePr>
            <a:graphicFrameLocks noGrp="1"/>
          </p:cNvGraphicFramePr>
          <p:nvPr/>
        </p:nvGraphicFramePr>
        <p:xfrm>
          <a:off x="838200" y="3657600"/>
          <a:ext cx="6934200" cy="1530351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Windy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0.788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0.892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0.940-0.892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info([7,7])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1.000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info([8,6])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0.985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0.152/1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0.048/0.985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0.049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Gini</a:t>
            </a:r>
            <a:r>
              <a:rPr lang="en-US" sz="4400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a data set </a:t>
            </a:r>
            <a:r>
              <a:rPr lang="en-US" sz="2400" i="1" dirty="0"/>
              <a:t>D </a:t>
            </a:r>
            <a:r>
              <a:rPr lang="en-US" sz="2400" dirty="0"/>
              <a:t>contains examples from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classes</a:t>
            </a:r>
            <a:r>
              <a:rPr lang="en-US" sz="2400" dirty="0"/>
              <a:t>, </a:t>
            </a:r>
            <a:r>
              <a:rPr lang="en-US" sz="2400" dirty="0" err="1"/>
              <a:t>gini</a:t>
            </a:r>
            <a:r>
              <a:rPr lang="en-US" sz="2400" dirty="0"/>
              <a:t> index, </a:t>
            </a:r>
            <a:r>
              <a:rPr lang="en-US" sz="2400" i="1" dirty="0" err="1"/>
              <a:t>gini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is defined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i="1" dirty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sz="2400" i="1" baseline="-25000" dirty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be the probability that an arbitrary </a:t>
            </a:r>
            <a:r>
              <a:rPr lang="en-US" sz="2400" dirty="0" err="1">
                <a:latin typeface="Tahoma" pitchFamily="34" charset="0"/>
              </a:rPr>
              <a:t>tuple</a:t>
            </a:r>
            <a:r>
              <a:rPr lang="en-US" sz="2400" dirty="0">
                <a:latin typeface="Tahoma" pitchFamily="34" charset="0"/>
              </a:rPr>
              <a:t> in D belongs to class </a:t>
            </a:r>
            <a:r>
              <a:rPr lang="en-US" sz="2400" dirty="0" err="1">
                <a:latin typeface="Tahoma" pitchFamily="34" charset="0"/>
              </a:rPr>
              <a:t>C</a:t>
            </a:r>
            <a:r>
              <a:rPr lang="en-US" sz="2400" baseline="-25000" dirty="0" err="1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, estimated by</a:t>
            </a:r>
          </a:p>
          <a:p>
            <a:pPr lvl="1" algn="just"/>
            <a:r>
              <a:rPr lang="en-US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p</a:t>
            </a:r>
            <a:r>
              <a:rPr lang="en-US" i="1" baseline="-25000" dirty="0">
                <a:latin typeface="Tahoma" pitchFamily="34" charset="0"/>
              </a:rPr>
              <a:t>i</a:t>
            </a:r>
            <a:r>
              <a:rPr lang="en-US" dirty="0">
                <a:latin typeface="Tahoma" pitchFamily="34" charset="0"/>
              </a:rPr>
              <a:t>  = |</a:t>
            </a:r>
            <a:r>
              <a:rPr lang="en-US" dirty="0" err="1">
                <a:latin typeface="Tahoma" pitchFamily="34" charset="0"/>
              </a:rPr>
              <a:t>C</a:t>
            </a:r>
            <a:r>
              <a:rPr lang="en-US" i="1" baseline="-25000" dirty="0" err="1">
                <a:latin typeface="Tahoma" pitchFamily="34" charset="0"/>
              </a:rPr>
              <a:t>i</a:t>
            </a:r>
            <a:r>
              <a:rPr lang="en-US" baseline="-25000" dirty="0">
                <a:latin typeface="Tahoma" pitchFamily="34" charset="0"/>
              </a:rPr>
              <a:t>, D</a:t>
            </a:r>
            <a:r>
              <a:rPr lang="en-US" dirty="0">
                <a:latin typeface="Tahoma" pitchFamily="34" charset="0"/>
              </a:rPr>
              <a:t>|/|D|</a:t>
            </a:r>
          </a:p>
        </p:txBody>
      </p:sp>
      <p:graphicFrame>
        <p:nvGraphicFramePr>
          <p:cNvPr id="432130" name="Object 2"/>
          <p:cNvGraphicFramePr>
            <a:graphicFrameLocks/>
          </p:cNvGraphicFramePr>
          <p:nvPr/>
        </p:nvGraphicFramePr>
        <p:xfrm>
          <a:off x="3065463" y="2662237"/>
          <a:ext cx="27082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0" name="Equation" r:id="rId2" imgW="1663560" imgH="711000" progId="Equation.3">
                  <p:embed/>
                </p:oleObj>
              </mc:Choice>
              <mc:Fallback>
                <p:oleObj name="Equation" r:id="rId2" imgW="1663560" imgH="7110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662237"/>
                        <a:ext cx="27082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Gini</a:t>
            </a:r>
            <a:r>
              <a:rPr lang="en-US" sz="2400" dirty="0"/>
              <a:t> index considers a binary split for each attribute.</a:t>
            </a:r>
          </a:p>
          <a:p>
            <a:r>
              <a:rPr lang="en-US" sz="2400" dirty="0">
                <a:latin typeface="Tahoma" pitchFamily="34" charset="0"/>
              </a:rPr>
              <a:t>Suppose an attribute </a:t>
            </a:r>
            <a:r>
              <a:rPr lang="en-US" sz="2400" i="1" dirty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2400" dirty="0">
                <a:latin typeface="Tahoma" pitchFamily="34" charset="0"/>
              </a:rPr>
              <a:t> having v distinct values ,  {a</a:t>
            </a:r>
            <a:r>
              <a:rPr lang="en-US" sz="2400" baseline="-25000" dirty="0">
                <a:latin typeface="Tahoma" pitchFamily="34" charset="0"/>
              </a:rPr>
              <a:t>1</a:t>
            </a:r>
            <a:r>
              <a:rPr lang="en-US" sz="2400" dirty="0">
                <a:latin typeface="Tahoma" pitchFamily="34" charset="0"/>
              </a:rPr>
              <a:t>, a</a:t>
            </a:r>
            <a:r>
              <a:rPr lang="en-US" sz="2400" baseline="-25000" dirty="0">
                <a:latin typeface="Tahoma" pitchFamily="34" charset="0"/>
              </a:rPr>
              <a:t>2</a:t>
            </a:r>
            <a:r>
              <a:rPr lang="en-US" sz="2400" dirty="0">
                <a:latin typeface="Tahoma" pitchFamily="34" charset="0"/>
              </a:rPr>
              <a:t>, … , </a:t>
            </a:r>
            <a:r>
              <a:rPr lang="en-US" sz="2400" dirty="0" err="1">
                <a:latin typeface="Tahoma" pitchFamily="34" charset="0"/>
              </a:rPr>
              <a:t>a</a:t>
            </a:r>
            <a:r>
              <a:rPr lang="en-US" sz="2400" baseline="-25000" dirty="0" err="1">
                <a:latin typeface="Tahoma" pitchFamily="34" charset="0"/>
              </a:rPr>
              <a:t>v</a:t>
            </a:r>
            <a:r>
              <a:rPr lang="en-US" sz="2400" dirty="0">
                <a:latin typeface="Tahoma" pitchFamily="34" charset="0"/>
              </a:rPr>
              <a:t>}</a:t>
            </a:r>
          </a:p>
          <a:p>
            <a:r>
              <a:rPr lang="en-US" sz="2400" dirty="0"/>
              <a:t>we examine all of the possible subsets </a:t>
            </a:r>
          </a:p>
          <a:p>
            <a:r>
              <a:rPr lang="en-US" sz="2400" dirty="0"/>
              <a:t>Each subset, S</a:t>
            </a:r>
            <a:r>
              <a:rPr lang="en-US" sz="2400" baseline="-25000" dirty="0"/>
              <a:t>A</a:t>
            </a:r>
            <a:r>
              <a:rPr lang="en-US" sz="2400" dirty="0"/>
              <a:t>, can be considered as a binary test for attribute A of the form “A </a:t>
            </a:r>
            <a:r>
              <a:rPr lang="en-US" dirty="0">
                <a:sym typeface="Symbol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A</a:t>
            </a:r>
            <a:r>
              <a:rPr lang="en-US" sz="2400" dirty="0"/>
              <a:t>?”</a:t>
            </a:r>
            <a:endParaRPr lang="en-US" sz="2400" dirty="0">
              <a:latin typeface="Tahoma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Gini</a:t>
            </a:r>
            <a:r>
              <a:rPr lang="en-US" sz="4400" dirty="0"/>
              <a:t> index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/>
              <a:t>If a data set </a:t>
            </a:r>
            <a:r>
              <a:rPr lang="en-US" sz="2000" i="1" dirty="0"/>
              <a:t>D</a:t>
            </a:r>
            <a:r>
              <a:rPr lang="en-US" sz="2000" dirty="0"/>
              <a:t>  is split on A into two subsets </a:t>
            </a:r>
            <a:r>
              <a:rPr lang="en-US" sz="2000" i="1" dirty="0"/>
              <a:t>D</a:t>
            </a:r>
            <a:r>
              <a:rPr lang="en-US" sz="2000" i="1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D</a:t>
            </a:r>
            <a:r>
              <a:rPr lang="en-US" sz="2000" i="1" baseline="-25000" dirty="0"/>
              <a:t>2</a:t>
            </a:r>
            <a:r>
              <a:rPr lang="en-US" sz="2000" dirty="0"/>
              <a:t>, the </a:t>
            </a:r>
            <a:r>
              <a:rPr lang="en-US" sz="2000" i="1" dirty="0" err="1"/>
              <a:t>gini</a:t>
            </a:r>
            <a:r>
              <a:rPr lang="en-US" sz="2000" dirty="0"/>
              <a:t> index </a:t>
            </a:r>
            <a:r>
              <a:rPr lang="en-US" sz="2000" i="1" dirty="0" err="1"/>
              <a:t>gini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dirty="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/>
              <a:t>Reduction in Impurity: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/>
              <a:t>The attribute provides the smallest </a:t>
            </a:r>
            <a:r>
              <a:rPr lang="en-US" sz="2000" i="1" dirty="0" err="1"/>
              <a:t>gini</a:t>
            </a:r>
            <a:r>
              <a:rPr lang="en-US" sz="2000" i="1" baseline="-25000" dirty="0" err="1"/>
              <a:t>split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dirty="0"/>
              <a:t>) (or the largest reduction in impurity) is chosen to split the node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2362200" y="2574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3" name="Equation" r:id="rId3" imgW="3441600" imgH="596880" progId="Equation.3">
                  <p:embed/>
                </p:oleObj>
              </mc:Choice>
              <mc:Fallback>
                <p:oleObj name="Equation" r:id="rId3" imgW="34416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74925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4413250"/>
          <a:ext cx="4492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4" name="Equation" r:id="rId5" imgW="2692080" imgH="304560" progId="Equation.3">
                  <p:embed/>
                </p:oleObj>
              </mc:Choice>
              <mc:Fallback>
                <p:oleObj name="Equation" r:id="rId5" imgW="269208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3250"/>
                        <a:ext cx="4492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/>
                </a:solidFill>
              </a:rPr>
              <a:t>Gini</a:t>
            </a:r>
            <a:r>
              <a:rPr lang="en-US" sz="4400" b="1" dirty="0">
                <a:solidFill>
                  <a:schemeClr val="tx1"/>
                </a:solidFill>
              </a:rPr>
              <a:t> index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057400" cy="2209800"/>
          </a:xfrm>
        </p:spPr>
        <p:txBody>
          <a:bodyPr/>
          <a:lstStyle/>
          <a:p>
            <a:r>
              <a:rPr lang="en-US" sz="2000" dirty="0"/>
              <a:t>10 </a:t>
            </a:r>
            <a:r>
              <a:rPr lang="en-US" sz="2000" dirty="0" err="1"/>
              <a:t>tuples</a:t>
            </a:r>
            <a:endParaRPr lang="en-US" sz="2000" dirty="0"/>
          </a:p>
          <a:p>
            <a:r>
              <a:rPr lang="en-US" sz="2000" dirty="0"/>
              <a:t>3 classes</a:t>
            </a:r>
          </a:p>
          <a:p>
            <a:r>
              <a:rPr lang="en-US" sz="2000" dirty="0"/>
              <a:t>A=3</a:t>
            </a:r>
          </a:p>
          <a:p>
            <a:r>
              <a:rPr lang="en-US" sz="2000" dirty="0"/>
              <a:t>B=3</a:t>
            </a:r>
          </a:p>
          <a:p>
            <a:r>
              <a:rPr lang="en-US" sz="2000" dirty="0"/>
              <a:t>C=4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05000" y="5486400"/>
          <a:ext cx="462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78" name="Equation" r:id="rId2" imgW="2590560" imgH="469800" progId="Equation.3">
                  <p:embed/>
                </p:oleObj>
              </mc:Choice>
              <mc:Fallback>
                <p:oleObj name="Equation" r:id="rId2" imgW="2590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621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5" name="Object 3"/>
          <p:cNvGraphicFramePr>
            <a:graphicFrameLocks/>
          </p:cNvGraphicFramePr>
          <p:nvPr/>
        </p:nvGraphicFramePr>
        <p:xfrm>
          <a:off x="6283325" y="3881438"/>
          <a:ext cx="27082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79" name="Equation" r:id="rId4" imgW="1663560" imgH="711000" progId="Equation.3">
                  <p:embed/>
                </p:oleObj>
              </mc:Choice>
              <mc:Fallback>
                <p:oleObj name="Equation" r:id="rId4" imgW="1663560" imgH="71100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3881438"/>
                        <a:ext cx="27082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</a:rPr>
              <a:t>Gini</a:t>
            </a:r>
            <a:r>
              <a:rPr lang="en-US" sz="4400" dirty="0">
                <a:solidFill>
                  <a:schemeClr val="tx1"/>
                </a:solidFill>
              </a:rPr>
              <a:t> index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2860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Yes(5), No(5)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Home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Home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1371600" y="5410200"/>
          <a:ext cx="57038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0" name="Equation" r:id="rId2" imgW="3441600" imgH="596880" progId="Equation.3">
                  <p:embed/>
                </p:oleObj>
              </mc:Choice>
              <mc:Fallback>
                <p:oleObj name="Equation" r:id="rId2" imgW="3441600" imgH="596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57038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0574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Yes, No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5513" y="4038600"/>
          <a:ext cx="4418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2" name="Equation" r:id="rId2" imgW="2476440" imgH="469800" progId="Equation.3">
                  <p:embed/>
                </p:oleObj>
              </mc:Choice>
              <mc:Fallback>
                <p:oleObj name="Equation" r:id="rId2" imgW="24764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038600"/>
                        <a:ext cx="44180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Home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762000" y="1828800"/>
          <a:ext cx="57038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4"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7038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914400" y="2971800"/>
          <a:ext cx="4440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5" name="Equation" r:id="rId6" imgW="2489040" imgH="469800" progId="Equation.3">
                  <p:embed/>
                </p:oleObj>
              </mc:Choice>
              <mc:Fallback>
                <p:oleObj name="Equation" r:id="rId6" imgW="248904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44402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788988" y="5040313"/>
          <a:ext cx="5956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6" name="Equation" r:id="rId8" imgW="3593880" imgH="558720" progId="Equation.3">
                  <p:embed/>
                </p:oleObj>
              </mc:Choice>
              <mc:Fallback>
                <p:oleObj name="Equation" r:id="rId8" imgW="3593880" imgH="558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040313"/>
                        <a:ext cx="59563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2590800" y="5943600"/>
          <a:ext cx="250348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7" name="Equation" r:id="rId10" imgW="1511280" imgH="228600" progId="Equation.3">
                  <p:embed/>
                </p:oleObj>
              </mc:Choice>
              <mc:Fallback>
                <p:oleObj name="Equation" r:id="rId10" imgW="15112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0"/>
                        <a:ext cx="2503487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5089525" y="5919787"/>
          <a:ext cx="77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8" name="Equation" r:id="rId12" imgW="469800" imgH="228600" progId="Equation.3">
                  <p:embed/>
                </p:oleObj>
              </mc:Choice>
              <mc:Fallback>
                <p:oleObj name="Equation" r:id="rId12" imgW="469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919787"/>
                        <a:ext cx="77787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Home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Weather Data: Play or not Play?</a:t>
            </a:r>
            <a:endParaRPr lang="en-US" b="1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/>
        </p:nvGraphicFramePr>
        <p:xfrm>
          <a:off x="1524000" y="1524000"/>
          <a:ext cx="5486400" cy="4648206"/>
        </p:xfrm>
        <a:graphic>
          <a:graphicData uri="http://schemas.openxmlformats.org/drawingml/2006/table">
            <a:tbl>
              <a:tblPr/>
              <a:tblGrid>
                <a:gridCol w="111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Yes(5), No(5)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Married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Marriage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Yes(5), No(5)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Married</a:t>
            </a:r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925513" y="4038600"/>
          <a:ext cx="4418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98" name="Equation" r:id="rId2" imgW="2476440" imgH="469800" progId="Equation.3">
                  <p:embed/>
                </p:oleObj>
              </mc:Choice>
              <mc:Fallback>
                <p:oleObj name="Equation" r:id="rId2" imgW="24764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038600"/>
                        <a:ext cx="44180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762000" y="18288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99"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914400" y="2971800"/>
          <a:ext cx="4440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0" name="Equation" r:id="rId6" imgW="2489040" imgH="469800" progId="Equation.3">
                  <p:embed/>
                </p:oleObj>
              </mc:Choice>
              <mc:Fallback>
                <p:oleObj name="Equation" r:id="rId6" imgW="248904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44402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663575" y="5040313"/>
          <a:ext cx="62087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1" name="Equation" r:id="rId8" imgW="3746160" imgH="558720" progId="Equation.3">
                  <p:embed/>
                </p:oleObj>
              </mc:Choice>
              <mc:Fallback>
                <p:oleObj name="Equation" r:id="rId8" imgW="374616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040313"/>
                        <a:ext cx="62087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90800" y="5943600"/>
          <a:ext cx="25034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2" name="Equation" r:id="rId10" imgW="1511280" imgH="228600" progId="Equation.3">
                  <p:embed/>
                </p:oleObj>
              </mc:Choice>
              <mc:Fallback>
                <p:oleObj name="Equation" r:id="rId10" imgW="1511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0"/>
                        <a:ext cx="2503488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5089525" y="5919788"/>
          <a:ext cx="7778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3" name="Equation" r:id="rId12" imgW="469800" imgH="228600" progId="Equation.3">
                  <p:embed/>
                </p:oleObj>
              </mc:Choice>
              <mc:Fallback>
                <p:oleObj name="Equation" r:id="rId12" imgW="4698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919788"/>
                        <a:ext cx="7778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Marriage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Yes(3), No(7)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Gender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Marriage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/>
              <a:t>2 subset</a:t>
            </a:r>
          </a:p>
          <a:p>
            <a:r>
              <a:rPr lang="en-US" sz="2000" dirty="0"/>
              <a:t>Yes(3), No(7)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charset="-120"/>
              </a:rPr>
              <a:t>Consider Gender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Marriage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0322" name="Object 2"/>
          <p:cNvGraphicFramePr>
            <a:graphicFrameLocks noChangeAspect="1"/>
          </p:cNvGraphicFramePr>
          <p:nvPr/>
        </p:nvGraphicFramePr>
        <p:xfrm>
          <a:off x="857250" y="4038600"/>
          <a:ext cx="4554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2" name="Equation" r:id="rId2" imgW="2552400" imgH="469800" progId="Equation.3">
                  <p:embed/>
                </p:oleObj>
              </mc:Choice>
              <mc:Fallback>
                <p:oleObj name="Equation" r:id="rId2" imgW="25524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38600"/>
                        <a:ext cx="45545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762000" y="18288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3"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936625" y="2971800"/>
          <a:ext cx="4395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4" name="Equation" r:id="rId6" imgW="2463480" imgH="469800" progId="Equation.3">
                  <p:embed/>
                </p:oleObj>
              </mc:Choice>
              <mc:Fallback>
                <p:oleObj name="Equation" r:id="rId6" imgW="24634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971800"/>
                        <a:ext cx="43957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06388" y="5040313"/>
          <a:ext cx="69230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5" name="Equation" r:id="rId8" imgW="4178160" imgH="558720" progId="Equation.3">
                  <p:embed/>
                </p:oleObj>
              </mc:Choice>
              <mc:Fallback>
                <p:oleObj name="Equation" r:id="rId8" imgW="417816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5040313"/>
                        <a:ext cx="692308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2286000" y="5943600"/>
          <a:ext cx="23987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6" name="Equation" r:id="rId10" imgW="1447560" imgH="228600" progId="Equation.3">
                  <p:embed/>
                </p:oleObj>
              </mc:Choice>
              <mc:Fallback>
                <p:oleObj name="Equation" r:id="rId10" imgW="1447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2398712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4706938" y="5919788"/>
          <a:ext cx="9667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7" name="Equation" r:id="rId12" imgW="583920" imgH="228600" progId="Equation.3">
                  <p:embed/>
                </p:oleObj>
              </mc:Choice>
              <mc:Fallback>
                <p:oleObj name="Equation" r:id="rId12" imgW="5839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5919788"/>
                        <a:ext cx="966787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2438400" y="1676400"/>
          <a:ext cx="4488090" cy="2011680"/>
        </p:xfrm>
        <a:graphic>
          <a:graphicData uri="http://schemas.openxmlformats.org/drawingml/2006/table">
            <a:tbl>
              <a:tblPr/>
              <a:tblGrid>
                <a:gridCol w="135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Attribute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Gini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(D)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Gini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 index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  <a:sym typeface="Symbol"/>
                        </a:rPr>
                        <a:t>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  <a:sym typeface="Symbol"/>
                        </a:rPr>
                        <a:t>gini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.64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.02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.40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.26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.358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.302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.475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.185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.64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.02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新細明體" charset="-120"/>
              </a:rPr>
              <a:t>Finally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0" y="4343400"/>
            <a:ext cx="6635750" cy="1706563"/>
          </a:xfrm>
        </p:spPr>
        <p:txBody>
          <a:bodyPr/>
          <a:lstStyle/>
          <a:p>
            <a:r>
              <a:rPr lang="en-US" dirty="0"/>
              <a:t>Gender will be the splitting attribute</a:t>
            </a:r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/>
        </p:nvGraphicFramePr>
        <p:xfrm>
          <a:off x="4343400" y="450850"/>
          <a:ext cx="4492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6" name="Equation" r:id="rId2" imgW="2692080" imgH="304560" progId="Equation.3">
                  <p:embed/>
                </p:oleObj>
              </mc:Choice>
              <mc:Fallback>
                <p:oleObj name="Equation" r:id="rId2" imgW="2692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0850"/>
                        <a:ext cx="4492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029200" y="2743200"/>
            <a:ext cx="609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743200"/>
            <a:ext cx="609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overcast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068388" y="4757738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high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522538" y="4757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normal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435725" y="477202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false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5187950" y="47863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true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082800" y="2590800"/>
            <a:ext cx="925513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sunny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5595938" y="27432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rain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152525" y="5634038"/>
            <a:ext cx="557213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No</a:t>
            </a: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5237163" y="5634038"/>
            <a:ext cx="557212" cy="4572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No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2708275" y="56340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80175" y="56340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3567113" y="3794125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Example Tree for “Play?”</a:t>
            </a:r>
          </a:p>
        </p:txBody>
      </p:sp>
      <p:sp>
        <p:nvSpPr>
          <p:cNvPr id="125979" name="AutoShape 27"/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3352800" y="1828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Outlook</a:t>
            </a:r>
          </a:p>
        </p:txBody>
      </p:sp>
      <p:sp>
        <p:nvSpPr>
          <p:cNvPr id="125981" name="AutoShape 29"/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1676400" y="3810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Humidity</a:t>
            </a:r>
          </a:p>
        </p:txBody>
      </p:sp>
      <p:sp>
        <p:nvSpPr>
          <p:cNvPr id="125983" name="AutoShape 31"/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5486400" y="40386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Windy</a:t>
            </a:r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Choosing the Splitting Attribute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/>
            <a:r>
              <a:rPr lang="en-US" altLang="zh-TW" dirty="0">
                <a:ea typeface="新細明體" charset="-120"/>
              </a:rPr>
              <a:t>At each node, available attributes are evaluated on the basis of separating the classes of the training examples. A Goodness function is used for this purpose.</a:t>
            </a:r>
          </a:p>
          <a:p>
            <a:pPr marL="342900" indent="-342900" algn="just"/>
            <a:r>
              <a:rPr lang="en-US" altLang="zh-TW" dirty="0">
                <a:ea typeface="新細明體" charset="-120"/>
              </a:rPr>
              <a:t>Typical goodness functions:</a:t>
            </a:r>
          </a:p>
          <a:p>
            <a:pPr marL="742950" lvl="1" indent="-285750" algn="just"/>
            <a:r>
              <a:rPr lang="en-US" altLang="zh-TW" dirty="0">
                <a:ea typeface="新細明體" charset="-120"/>
              </a:rPr>
              <a:t>information gain (ID3/C4.5)</a:t>
            </a:r>
          </a:p>
          <a:p>
            <a:pPr marL="742950" lvl="1" indent="-285750" algn="just"/>
            <a:r>
              <a:rPr lang="en-US" altLang="zh-TW" dirty="0">
                <a:ea typeface="新細明體" charset="-120"/>
              </a:rPr>
              <a:t>information gain ratio</a:t>
            </a:r>
          </a:p>
          <a:p>
            <a:pPr marL="742950" lvl="1" indent="-285750" algn="just"/>
            <a:r>
              <a:rPr lang="en-US" altLang="zh-TW" dirty="0" err="1">
                <a:ea typeface="新細明體" charset="-120"/>
              </a:rPr>
              <a:t>gini</a:t>
            </a:r>
            <a:r>
              <a:rPr lang="en-US" altLang="zh-TW" dirty="0">
                <a:ea typeface="新細明體" charset="-120"/>
              </a:rPr>
              <a:t> index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Which attribute to select?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2819400" cy="1993900"/>
          </a:xfrm>
          <a:prstGeom prst="rect">
            <a:avLst/>
          </a:prstGeom>
          <a:noFill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1657350" cy="2667000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600200"/>
            <a:ext cx="1776413" cy="2362200"/>
          </a:xfrm>
          <a:prstGeom prst="rect">
            <a:avLst/>
          </a:prstGeom>
          <a:noFill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038600"/>
            <a:ext cx="2438400" cy="21986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A criterion for attribute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Which is the best attribute?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The one which will result in the smallest tree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Heuristic: choose the attribute that produces the “purest” nodes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Popular </a:t>
            </a:r>
            <a:r>
              <a:rPr lang="en-US" altLang="zh-TW" i="1">
                <a:ea typeface="新細明體" charset="-120"/>
              </a:rPr>
              <a:t>impurity criterion</a:t>
            </a:r>
            <a:r>
              <a:rPr lang="en-US" altLang="zh-TW">
                <a:ea typeface="新細明體" charset="-120"/>
              </a:rPr>
              <a:t>:</a:t>
            </a:r>
            <a:r>
              <a:rPr lang="en-US" altLang="zh-TW" i="1">
                <a:ea typeface="新細明體" charset="-120"/>
              </a:rPr>
              <a:t> information gain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Information gain increases with the average purity of the subsets that an attribute produces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Strategy: choose attribute that results in greatest information gain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Continuing to split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752600"/>
            <a:ext cx="2514600" cy="2382838"/>
          </a:xfrm>
          <a:prstGeom prst="rect">
            <a:avLst/>
          </a:prstGeom>
          <a:noFill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2895600" cy="2176463"/>
          </a:xfrm>
          <a:prstGeom prst="rect">
            <a:avLst/>
          </a:prstGeom>
          <a:noFill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00200"/>
            <a:ext cx="2571750" cy="2667000"/>
          </a:xfrm>
          <a:prstGeom prst="rect">
            <a:avLst/>
          </a:prstGeom>
          <a:noFill/>
        </p:spPr>
      </p:pic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04800" y="4953000"/>
          <a:ext cx="3856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2" name="Equation" r:id="rId5" imgW="4051080" imgH="342720" progId="Equation.3">
                  <p:embed/>
                </p:oleObj>
              </mc:Choice>
              <mc:Fallback>
                <p:oleObj name="Equation" r:id="rId5" imgW="40510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3856038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334000" y="4572000"/>
          <a:ext cx="367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3" name="Equation" r:id="rId7" imgW="3670200" imgH="342720" progId="Equation.3">
                  <p:embed/>
                </p:oleObj>
              </mc:Choice>
              <mc:Fallback>
                <p:oleObj name="Equation" r:id="rId7" imgW="367020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36703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743200" y="56388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4" name="Equation" r:id="rId9" imgW="3352680" imgH="342720" progId="Equation.3">
                  <p:embed/>
                </p:oleObj>
              </mc:Choice>
              <mc:Fallback>
                <p:oleObj name="Equation" r:id="rId9" imgW="335268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The final decision tree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68838"/>
            <a:ext cx="8305800" cy="1655762"/>
          </a:xfrm>
        </p:spPr>
        <p:txBody>
          <a:bodyPr/>
          <a:lstStyle/>
          <a:p>
            <a:pPr marL="342900" indent="-342900"/>
            <a:r>
              <a:rPr lang="en-US" altLang="zh-TW" sz="2400" dirty="0">
                <a:ea typeface="新細明體" charset="-120"/>
              </a:rPr>
              <a:t>Note: not all leaves need to be pure; sometimes identical instances have different classes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 </a:t>
            </a:r>
            <a:r>
              <a:rPr lang="en-US" altLang="zh-TW" dirty="0">
                <a:ea typeface="新細明體" charset="-120"/>
              </a:rPr>
              <a:t>Splitting stops when data can’t be split any further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343400" cy="27908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Highly-branching attributes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/>
            <a:r>
              <a:rPr lang="en-US" altLang="zh-TW" dirty="0">
                <a:ea typeface="新細明體" charset="-120"/>
              </a:rPr>
              <a:t>Problematic: attributes with a large number of values (extreme case: ID code)</a:t>
            </a:r>
          </a:p>
          <a:p>
            <a:pPr marL="342900" indent="-342900" algn="just"/>
            <a:r>
              <a:rPr lang="en-US" altLang="zh-TW" dirty="0">
                <a:ea typeface="新細明體" charset="-120"/>
              </a:rPr>
              <a:t>Subsets are more likely to be pure if there is a large number of values</a:t>
            </a:r>
          </a:p>
          <a:p>
            <a:pPr marL="742950" lvl="1" indent="-285750" algn="just">
              <a:buFont typeface="Symbol" pitchFamily="18" charset="2"/>
              <a:buChar char="Þ"/>
            </a:pPr>
            <a:r>
              <a:rPr lang="en-US" altLang="zh-TW" dirty="0">
                <a:ea typeface="新細明體" charset="-120"/>
              </a:rPr>
              <a:t>Information gain is biased towards choosing attributes with a large number of values</a:t>
            </a:r>
          </a:p>
          <a:p>
            <a:pPr marL="742950" lvl="1" indent="-285750" algn="just">
              <a:buFont typeface="Symbol" pitchFamily="18" charset="2"/>
              <a:buChar char="Þ"/>
            </a:pPr>
            <a:r>
              <a:rPr lang="en-US" altLang="zh-TW" dirty="0">
                <a:ea typeface="新細明體" charset="-120"/>
              </a:rPr>
              <a:t>This may result in </a:t>
            </a:r>
            <a:r>
              <a:rPr lang="en-US" altLang="zh-TW" i="1" dirty="0" err="1">
                <a:ea typeface="新細明體" charset="-120"/>
              </a:rPr>
              <a:t>overfitting</a:t>
            </a:r>
            <a:r>
              <a:rPr lang="en-US" altLang="zh-TW" dirty="0">
                <a:ea typeface="新細明體" charset="-120"/>
              </a:rPr>
              <a:t> (selection of an attribute that is non-optimal for prediction)</a:t>
            </a:r>
          </a:p>
          <a:p>
            <a:pPr marL="342900" indent="-342900" algn="just">
              <a:buFont typeface="Symbol" pitchFamily="18" charset="2"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7534</TotalTime>
  <Words>1266</Words>
  <Application>Microsoft Office PowerPoint</Application>
  <PresentationFormat>On-screen Show (4:3)</PresentationFormat>
  <Paragraphs>672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新細明體</vt:lpstr>
      <vt:lpstr>Arial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Equation</vt:lpstr>
      <vt:lpstr>Data Mining and Data Warehousing CSE-4107</vt:lpstr>
      <vt:lpstr>Weather Data: Play or not Play?</vt:lpstr>
      <vt:lpstr>Example Tree for “Play?”</vt:lpstr>
      <vt:lpstr>Choosing the Splitting Attribute </vt:lpstr>
      <vt:lpstr>Which attribute to select?</vt:lpstr>
      <vt:lpstr>A criterion for attribute selection</vt:lpstr>
      <vt:lpstr>Continuing to split</vt:lpstr>
      <vt:lpstr>The final decision tree</vt:lpstr>
      <vt:lpstr>Highly-branching attributes</vt:lpstr>
      <vt:lpstr>Weather Data with ID code</vt:lpstr>
      <vt:lpstr>Split for ID Code Attribute</vt:lpstr>
      <vt:lpstr>Gain ratio</vt:lpstr>
      <vt:lpstr>Gain ratios for weather data</vt:lpstr>
      <vt:lpstr>Gini index</vt:lpstr>
      <vt:lpstr>Gini index</vt:lpstr>
      <vt:lpstr>Gini index</vt:lpstr>
      <vt:lpstr>Gini index</vt:lpstr>
      <vt:lpstr>Consider Home</vt:lpstr>
      <vt:lpstr>Consider Home</vt:lpstr>
      <vt:lpstr>Consider Married</vt:lpstr>
      <vt:lpstr>Consider Married</vt:lpstr>
      <vt:lpstr>Consider Gender</vt:lpstr>
      <vt:lpstr>Consider Gender</vt:lpstr>
      <vt:lpstr>Finally</vt:lpstr>
      <vt:lpstr>Thank you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Md. Waliul Islam Rayhan</cp:lastModifiedBy>
  <cp:revision>647</cp:revision>
  <dcterms:created xsi:type="dcterms:W3CDTF">2003-01-18T20:56:22Z</dcterms:created>
  <dcterms:modified xsi:type="dcterms:W3CDTF">2024-10-21T18:42:52Z</dcterms:modified>
</cp:coreProperties>
</file>