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28"/>
  </p:notesMasterIdLst>
  <p:handoutMasterIdLst>
    <p:handoutMasterId r:id="rId29"/>
  </p:handoutMasterIdLst>
  <p:sldIdLst>
    <p:sldId id="483" r:id="rId2"/>
    <p:sldId id="455" r:id="rId3"/>
    <p:sldId id="456" r:id="rId4"/>
    <p:sldId id="468" r:id="rId5"/>
    <p:sldId id="467" r:id="rId6"/>
    <p:sldId id="457" r:id="rId7"/>
    <p:sldId id="458" r:id="rId8"/>
    <p:sldId id="469" r:id="rId9"/>
    <p:sldId id="460" r:id="rId10"/>
    <p:sldId id="471" r:id="rId11"/>
    <p:sldId id="472" r:id="rId12"/>
    <p:sldId id="473" r:id="rId13"/>
    <p:sldId id="474" r:id="rId14"/>
    <p:sldId id="461" r:id="rId15"/>
    <p:sldId id="476" r:id="rId16"/>
    <p:sldId id="475" r:id="rId17"/>
    <p:sldId id="477" r:id="rId18"/>
    <p:sldId id="479" r:id="rId19"/>
    <p:sldId id="462" r:id="rId20"/>
    <p:sldId id="480" r:id="rId21"/>
    <p:sldId id="464" r:id="rId22"/>
    <p:sldId id="465" r:id="rId23"/>
    <p:sldId id="466" r:id="rId24"/>
    <p:sldId id="481" r:id="rId25"/>
    <p:sldId id="482" r:id="rId26"/>
    <p:sldId id="454" r:id="rId2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8000"/>
    <a:srgbClr val="00CC66"/>
    <a:srgbClr val="DDDDDD"/>
    <a:srgbClr val="B2B2B2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6" autoAdjust="0"/>
    <p:restoredTop sz="94710" autoAdjust="0"/>
  </p:normalViewPr>
  <p:slideViewPr>
    <p:cSldViewPr>
      <p:cViewPr varScale="1">
        <p:scale>
          <a:sx n="124" d="100"/>
          <a:sy n="124" d="100"/>
        </p:scale>
        <p:origin x="12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6A4202C-48F3-4C7A-87B7-3D1D5DD220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52B350B-0F18-42D7-B4EE-061120CDD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052316-136B-4BD5-A7DC-A48A03EB809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C926DF-D313-432F-9059-838B8BEB30F2}" type="slidenum">
              <a:rPr lang="en-US"/>
              <a:pPr/>
              <a:t>11</a:t>
            </a:fld>
            <a:endParaRPr lang="en-US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C926DF-D313-432F-9059-838B8BEB30F2}" type="slidenum">
              <a:rPr lang="en-US"/>
              <a:pPr/>
              <a:t>12</a:t>
            </a:fld>
            <a:endParaRPr lang="en-US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4CF22-F9A6-44D3-B1B7-F65125992B28}" type="slidenum">
              <a:rPr lang="en-US"/>
              <a:pPr/>
              <a:t>13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4CF22-F9A6-44D3-B1B7-F65125992B28}" type="slidenum">
              <a:rPr lang="en-US"/>
              <a:pPr/>
              <a:t>14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4CF22-F9A6-44D3-B1B7-F65125992B28}" type="slidenum">
              <a:rPr lang="en-US"/>
              <a:pPr/>
              <a:t>15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4CF22-F9A6-44D3-B1B7-F65125992B28}" type="slidenum">
              <a:rPr lang="en-US"/>
              <a:pPr/>
              <a:t>16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4CF22-F9A6-44D3-B1B7-F65125992B28}" type="slidenum">
              <a:rPr lang="en-US"/>
              <a:pPr/>
              <a:t>17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4CF22-F9A6-44D3-B1B7-F65125992B28}" type="slidenum">
              <a:rPr lang="en-US"/>
              <a:pPr/>
              <a:t>18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E55AD5-243C-4672-9FFD-656BD88DF9CD}" type="slidenum">
              <a:rPr lang="en-US"/>
              <a:pPr/>
              <a:t>19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395C82-C9E2-44A7-AA2C-B1BD4322586B}" type="slidenum">
              <a:rPr lang="en-US"/>
              <a:pPr/>
              <a:t>20</a:t>
            </a:fld>
            <a:endParaRPr lang="en-US"/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8BA52F-C29E-4C83-A745-C81D0CF7F7AD}" type="slidenum">
              <a:rPr lang="en-US"/>
              <a:pPr/>
              <a:t>3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557A3F-76FF-4614-8E9E-B44ADED4295D}" type="slidenum">
              <a:rPr lang="en-US"/>
              <a:pPr/>
              <a:t>21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F3BE0-29B2-4C3E-9D5A-C86BD8AB2615}" type="slidenum">
              <a:rPr lang="en-US"/>
              <a:pPr/>
              <a:t>22</a:t>
            </a:fld>
            <a:endParaRPr lang="en-US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9DA902-C7A2-4092-8E52-1847FCCB0DEF}" type="slidenum">
              <a:rPr lang="en-US"/>
              <a:pPr/>
              <a:t>23</a:t>
            </a:fld>
            <a:endParaRPr lang="en-US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8BA52F-C29E-4C83-A745-C81D0CF7F7AD}" type="slidenum">
              <a:rPr lang="en-US"/>
              <a:pPr/>
              <a:t>4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8BA52F-C29E-4C83-A745-C81D0CF7F7AD}" type="slidenum">
              <a:rPr lang="en-US"/>
              <a:pPr/>
              <a:t>5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17CFB6-C7FB-478B-9CC7-881233540C46}" type="slidenum">
              <a:rPr lang="en-US"/>
              <a:pPr/>
              <a:t>6</a:t>
            </a:fld>
            <a:endParaRPr lang="en-US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19B5C-5A07-4613-8C07-6816F5AAFA82}" type="slidenum">
              <a:rPr lang="en-US"/>
              <a:pPr/>
              <a:t>7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19B5C-5A07-4613-8C07-6816F5AAFA82}" type="slidenum">
              <a:rPr lang="en-US"/>
              <a:pPr/>
              <a:t>8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C926DF-D313-432F-9059-838B8BEB30F2}" type="slidenum">
              <a:rPr lang="en-US"/>
              <a:pPr/>
              <a:t>9</a:t>
            </a:fld>
            <a:endParaRPr lang="en-US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C926DF-D313-432F-9059-838B8BEB30F2}" type="slidenum">
              <a:rPr lang="en-US"/>
              <a:pPr/>
              <a:t>10</a:t>
            </a:fld>
            <a:endParaRPr lang="en-US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C6623-69BB-421E-BA65-4B4CBC1B7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9A29A-311C-4003-BC3F-AFAA92923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AA8E5-7A91-4EE0-80E9-ED0D046898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ADD65-1B18-483A-9EF1-FE70BC3A4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C7583-2B2E-4797-B5AB-DCBA4DBF7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CF84D26-E752-4B5F-B517-D8FDFC62CC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 bwMode="auto">
          <a:xfrm>
            <a:off x="533400" y="6400800"/>
            <a:ext cx="8137525" cy="158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 bwMode="auto">
          <a:xfrm>
            <a:off x="457200" y="6489700"/>
            <a:ext cx="8382000" cy="317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sz="1400" dirty="0"/>
              <a:t>Md. </a:t>
            </a:r>
            <a:r>
              <a:rPr lang="en-US" sz="1400" dirty="0" err="1"/>
              <a:t>Manowarul</a:t>
            </a:r>
            <a:r>
              <a:rPr lang="en-US" sz="1400" dirty="0"/>
              <a:t> Islam, Dept. Of CSE, </a:t>
            </a:r>
            <a:r>
              <a:rPr lang="en-US" sz="1400" dirty="0" err="1"/>
              <a:t>JnU</a:t>
            </a:r>
            <a:endParaRPr lang="en-US" sz="1400" dirty="0"/>
          </a:p>
          <a:p>
            <a:pPr algn="ctr"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EF2F1-DFD6-4317-8F33-062E623ED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533400" y="6400800"/>
            <a:ext cx="8137525" cy="158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 bwMode="auto">
          <a:xfrm>
            <a:off x="457200" y="6489700"/>
            <a:ext cx="8382000" cy="317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sz="1400" dirty="0"/>
              <a:t>Md. </a:t>
            </a:r>
            <a:r>
              <a:rPr lang="en-US" sz="1400" dirty="0" err="1"/>
              <a:t>Manowarul</a:t>
            </a:r>
            <a:r>
              <a:rPr lang="en-US" sz="1400" dirty="0"/>
              <a:t> Islam, Dept. Of CSE, </a:t>
            </a:r>
            <a:r>
              <a:rPr lang="en-US" sz="1400" dirty="0" err="1"/>
              <a:t>JnU</a:t>
            </a:r>
            <a:endParaRPr lang="en-US" sz="1400" dirty="0"/>
          </a:p>
          <a:p>
            <a:pPr algn="ctr"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7705F-CED1-465B-AF4E-BE8E12904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533400" y="6400800"/>
            <a:ext cx="8137525" cy="158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 bwMode="auto">
          <a:xfrm>
            <a:off x="457200" y="6489700"/>
            <a:ext cx="8382000" cy="317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sz="1400" dirty="0"/>
              <a:t>Md. </a:t>
            </a:r>
            <a:r>
              <a:rPr lang="en-US" sz="1400" dirty="0" err="1"/>
              <a:t>Manowarul</a:t>
            </a:r>
            <a:r>
              <a:rPr lang="en-US" sz="1400" dirty="0"/>
              <a:t> Islam, Dept. Of CSE, </a:t>
            </a:r>
            <a:r>
              <a:rPr lang="en-US" sz="1400" dirty="0" err="1"/>
              <a:t>JnU</a:t>
            </a:r>
            <a:endParaRPr lang="en-US" sz="1400" dirty="0"/>
          </a:p>
          <a:p>
            <a:pPr algn="ctr"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8656E-92EE-4B43-9640-1EEC2BE238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533400" y="6400800"/>
            <a:ext cx="8137525" cy="158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 bwMode="auto">
          <a:xfrm>
            <a:off x="457200" y="6489700"/>
            <a:ext cx="8382000" cy="317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>
              <a:defRPr/>
            </a:pPr>
            <a:r>
              <a:rPr lang="en-US" sz="1400" dirty="0"/>
              <a:t>Md. </a:t>
            </a:r>
            <a:r>
              <a:rPr lang="en-US" sz="1400" dirty="0" err="1"/>
              <a:t>Manowarul</a:t>
            </a:r>
            <a:r>
              <a:rPr lang="en-US" sz="1400" dirty="0"/>
              <a:t> Islam, Dept. Of CSE, </a:t>
            </a:r>
            <a:r>
              <a:rPr lang="en-US" sz="1400" dirty="0" err="1"/>
              <a:t>JnU</a:t>
            </a:r>
            <a:endParaRPr lang="en-US" sz="1400" dirty="0"/>
          </a:p>
          <a:p>
            <a:pPr algn="ctr"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7980E-2D65-43F4-8320-15F88808B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29869DF3-D30D-437F-A7E5-88D70C5D4B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defRPr/>
            </a:pPr>
            <a:endParaRPr lang="en-US" sz="2400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defRPr/>
            </a:pPr>
            <a:endParaRPr lang="en-US" sz="2400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defRPr/>
            </a:pPr>
            <a:endParaRPr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3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848600" cy="2536825"/>
          </a:xfrm>
        </p:spPr>
        <p:txBody>
          <a:bodyPr/>
          <a:lstStyle/>
          <a:p>
            <a:r>
              <a:rPr lang="en-US"/>
              <a:t>Data Mining and Data Warehousing</a:t>
            </a:r>
            <a:br>
              <a:rPr lang="en-US"/>
            </a:br>
            <a:r>
              <a:rPr lang="en-US"/>
              <a:t>CSE-4107</a:t>
            </a:r>
          </a:p>
        </p:txBody>
      </p:sp>
      <p:sp>
        <p:nvSpPr>
          <p:cNvPr id="2253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0" y="4130675"/>
            <a:ext cx="9105900" cy="1203325"/>
          </a:xfrm>
        </p:spPr>
        <p:txBody>
          <a:bodyPr lIns="86932" tIns="43466" rIns="86932" bIns="43466"/>
          <a:lstStyle/>
          <a:p>
            <a:pPr>
              <a:spcBef>
                <a:spcPct val="0"/>
              </a:spcBef>
            </a:pPr>
            <a:r>
              <a:rPr lang="en-US" sz="2000"/>
              <a:t>Md. Manowarul Islam</a:t>
            </a:r>
          </a:p>
          <a:p>
            <a:pPr>
              <a:spcBef>
                <a:spcPct val="0"/>
              </a:spcBef>
            </a:pPr>
            <a:r>
              <a:rPr lang="en-US" sz="2000"/>
              <a:t>Associate Professor, Dept. of CSE</a:t>
            </a:r>
          </a:p>
          <a:p>
            <a:pPr>
              <a:spcBef>
                <a:spcPct val="0"/>
              </a:spcBef>
            </a:pPr>
            <a:r>
              <a:rPr lang="en-US" sz="2000"/>
              <a:t>Jagannath University</a:t>
            </a:r>
          </a:p>
        </p:txBody>
      </p:sp>
      <p:pic>
        <p:nvPicPr>
          <p:cNvPr id="22532" name="Picture 4" descr="data_mining_ico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4343400"/>
            <a:ext cx="2184400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 descr="102716111.jpg"/>
          <p:cNvPicPr>
            <a:picLocks noChangeAspect="1"/>
          </p:cNvPicPr>
          <p:nvPr/>
        </p:nvPicPr>
        <p:blipFill>
          <a:blip r:embed="rId3"/>
          <a:srcRect r="16595"/>
          <a:stretch>
            <a:fillRect/>
          </a:stretch>
        </p:blipFill>
        <p:spPr bwMode="auto">
          <a:xfrm>
            <a:off x="0" y="4724400"/>
            <a:ext cx="1981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NBC: Training Dataset</a:t>
            </a:r>
          </a:p>
        </p:txBody>
      </p:sp>
      <p:graphicFrame>
        <p:nvGraphicFramePr>
          <p:cNvPr id="567300" name="Object 4"/>
          <p:cNvGraphicFramePr>
            <a:graphicFrameLocks noGrp="1"/>
          </p:cNvGraphicFramePr>
          <p:nvPr>
            <p:ph idx="1"/>
          </p:nvPr>
        </p:nvGraphicFramePr>
        <p:xfrm>
          <a:off x="4246563" y="1560513"/>
          <a:ext cx="4811712" cy="449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38" name="Worksheet" r:id="rId3" imgW="4772015" imgH="4457683" progId="Excel.Sheet.8">
                  <p:embed/>
                </p:oleObj>
              </mc:Choice>
              <mc:Fallback>
                <p:oleObj name="Worksheet" r:id="rId3" imgW="4772015" imgH="4457683" progId="Excel.Shee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3" y="1560513"/>
                        <a:ext cx="4811712" cy="449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39" name="Object 3"/>
          <p:cNvGraphicFramePr>
            <a:graphicFrameLocks noChangeAspect="1"/>
          </p:cNvGraphicFramePr>
          <p:nvPr/>
        </p:nvGraphicFramePr>
        <p:xfrm>
          <a:off x="533400" y="1905000"/>
          <a:ext cx="297497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39" name="Equation" r:id="rId5" imgW="2527200" imgH="647640" progId="Equation.3">
                  <p:embed/>
                </p:oleObj>
              </mc:Choice>
              <mc:Fallback>
                <p:oleObj name="Equation" r:id="rId5" imgW="2527200" imgH="647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2974975" cy="7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0" name="Object 4"/>
          <p:cNvGraphicFramePr>
            <a:graphicFrameLocks noChangeAspect="1"/>
          </p:cNvGraphicFramePr>
          <p:nvPr/>
        </p:nvGraphicFramePr>
        <p:xfrm>
          <a:off x="685800" y="3124200"/>
          <a:ext cx="313848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40" name="Equation" r:id="rId7" imgW="2666880" imgH="647640" progId="Equation.3">
                  <p:embed/>
                </p:oleObj>
              </mc:Choice>
              <mc:Fallback>
                <p:oleObj name="Equation" r:id="rId7" imgW="2666880" imgH="647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24200"/>
                        <a:ext cx="3138488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1000" y="4648200"/>
            <a:ext cx="36576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Class: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C1:buys_computer = ‘yes’=9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C2:buys_computer = ‘no’=5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dirty="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NBC: Training Dataset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1000" y="2209800"/>
            <a:ext cx="1143000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P(</a:t>
            </a:r>
            <a:r>
              <a:rPr lang="en-US" sz="2800" dirty="0" err="1"/>
              <a:t>C</a:t>
            </a:r>
            <a:r>
              <a:rPr lang="en-US" sz="2800" baseline="-25000" dirty="0" err="1"/>
              <a:t>i</a:t>
            </a:r>
            <a:r>
              <a:rPr lang="en-US" sz="2800" dirty="0"/>
              <a:t>):    </a:t>
            </a:r>
          </a:p>
        </p:txBody>
      </p:sp>
      <p:graphicFrame>
        <p:nvGraphicFramePr>
          <p:cNvPr id="476165" name="Object 2"/>
          <p:cNvGraphicFramePr>
            <a:graphicFrameLocks/>
          </p:cNvGraphicFramePr>
          <p:nvPr/>
        </p:nvGraphicFramePr>
        <p:xfrm>
          <a:off x="4246563" y="1560513"/>
          <a:ext cx="4811712" cy="449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65" name="Worksheet" r:id="rId3" imgW="4772015" imgH="4457683" progId="Excel.Sheet.8">
                  <p:embed/>
                </p:oleObj>
              </mc:Choice>
              <mc:Fallback>
                <p:oleObj name="Worksheet" r:id="rId3" imgW="4772015" imgH="4457683" progId="Excel.Shee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3" y="1560513"/>
                        <a:ext cx="4811712" cy="449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2743200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P(</a:t>
            </a:r>
            <a:r>
              <a:rPr lang="en-US" dirty="0" err="1"/>
              <a:t>buys_computer</a:t>
            </a:r>
            <a:r>
              <a:rPr lang="en-US" dirty="0"/>
              <a:t> = “yes”)  </a:t>
            </a:r>
          </a:p>
          <a:p>
            <a:pPr>
              <a:lnSpc>
                <a:spcPct val="80000"/>
              </a:lnSpc>
            </a:pPr>
            <a:r>
              <a:rPr lang="en-US" dirty="0"/>
              <a:t>     = 9/14 </a:t>
            </a:r>
          </a:p>
          <a:p>
            <a:pPr>
              <a:lnSpc>
                <a:spcPct val="80000"/>
              </a:lnSpc>
            </a:pPr>
            <a:r>
              <a:rPr lang="en-US" dirty="0"/>
              <a:t>     = 0.643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" y="3962400"/>
            <a:ext cx="33528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P(</a:t>
            </a:r>
            <a:r>
              <a:rPr lang="en-US" dirty="0" err="1"/>
              <a:t>buys_computer</a:t>
            </a:r>
            <a:r>
              <a:rPr lang="en-US" dirty="0"/>
              <a:t> = “no”)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      = 5/14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      = 0.357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NBC: Training Dataset</a:t>
            </a:r>
          </a:p>
        </p:txBody>
      </p:sp>
      <p:graphicFrame>
        <p:nvGraphicFramePr>
          <p:cNvPr id="476165" name="Object 2"/>
          <p:cNvGraphicFramePr>
            <a:graphicFrameLocks/>
          </p:cNvGraphicFramePr>
          <p:nvPr/>
        </p:nvGraphicFramePr>
        <p:xfrm>
          <a:off x="4246563" y="1601788"/>
          <a:ext cx="4811712" cy="449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86" name="Worksheet" r:id="rId3" imgW="4772015" imgH="4457683" progId="Excel.Sheet.8">
                  <p:embed/>
                </p:oleObj>
              </mc:Choice>
              <mc:Fallback>
                <p:oleObj name="Worksheet" r:id="rId3" imgW="4772015" imgH="4457683" progId="Excel.Shee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3" y="1601788"/>
                        <a:ext cx="4811712" cy="449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33400" y="2286000"/>
            <a:ext cx="3429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Data sample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X = (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</a:rPr>
              <a:t>age &lt;=30</a:t>
            </a:r>
            <a:r>
              <a:rPr lang="en-US" dirty="0">
                <a:latin typeface="Tahoma" pitchFamily="34" charset="0"/>
              </a:rPr>
              <a:t>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Income = medium,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Student = yes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 err="1">
                <a:latin typeface="Tahoma" pitchFamily="34" charset="0"/>
              </a:rPr>
              <a:t>Credit_rating</a:t>
            </a:r>
            <a:r>
              <a:rPr lang="en-US" dirty="0">
                <a:latin typeface="Tahoma" pitchFamily="34" charset="0"/>
              </a:rPr>
              <a:t> = Fair)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dirty="0">
              <a:latin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4343400"/>
            <a:ext cx="3276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 err="1">
                <a:latin typeface="Tahoma" pitchFamily="34" charset="0"/>
              </a:rPr>
              <a:t>buys_computer</a:t>
            </a:r>
            <a:r>
              <a:rPr lang="en-US" dirty="0">
                <a:latin typeface="Tahoma" pitchFamily="34" charset="0"/>
              </a:rPr>
              <a:t> = ‘yes’=9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(age&lt;=30) =2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5257800"/>
            <a:ext cx="3048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 err="1">
                <a:latin typeface="Tahoma" pitchFamily="34" charset="0"/>
              </a:rPr>
              <a:t>buys_computer</a:t>
            </a:r>
            <a:r>
              <a:rPr lang="en-US" dirty="0">
                <a:latin typeface="Tahoma" pitchFamily="34" charset="0"/>
              </a:rPr>
              <a:t> = ‘no’=5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(age&lt;=30) =3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267200" y="4267200"/>
            <a:ext cx="685800" cy="304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267200" y="4876800"/>
            <a:ext cx="685800" cy="304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NBC:  An Example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P(</a:t>
            </a:r>
            <a:r>
              <a:rPr lang="en-US" sz="2000" dirty="0" err="1"/>
              <a:t>C</a:t>
            </a:r>
            <a:r>
              <a:rPr lang="en-US" sz="2000" baseline="-25000" dirty="0" err="1"/>
              <a:t>i</a:t>
            </a:r>
            <a:r>
              <a:rPr lang="en-US" sz="2000" dirty="0"/>
              <a:t>):    </a:t>
            </a:r>
            <a:r>
              <a:rPr lang="en-US" sz="1600" dirty="0"/>
              <a:t>P(</a:t>
            </a:r>
            <a:r>
              <a:rPr lang="en-US" sz="1600" dirty="0" err="1"/>
              <a:t>buys_computer</a:t>
            </a:r>
            <a:r>
              <a:rPr lang="en-US" sz="1600" dirty="0"/>
              <a:t> = “yes”)  = 9/14 = 0.643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               P(</a:t>
            </a:r>
            <a:r>
              <a:rPr lang="en-US" sz="1600" dirty="0" err="1"/>
              <a:t>buys_computer</a:t>
            </a:r>
            <a:r>
              <a:rPr lang="en-US" sz="1600" dirty="0"/>
              <a:t> = “no”) = 5/14= 0.357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000" dirty="0"/>
              <a:t>Compute P(</a:t>
            </a:r>
            <a:r>
              <a:rPr lang="en-US" sz="2000" dirty="0" err="1"/>
              <a:t>X|C</a:t>
            </a:r>
            <a:r>
              <a:rPr lang="en-US" sz="2000" baseline="-25000" dirty="0" err="1"/>
              <a:t>i</a:t>
            </a:r>
            <a:r>
              <a:rPr lang="en-US" sz="2000" dirty="0"/>
              <a:t>) for each class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P(age = “&lt;=30” | </a:t>
            </a:r>
            <a:r>
              <a:rPr lang="en-US" sz="1600" dirty="0" err="1"/>
              <a:t>buys_computer</a:t>
            </a:r>
            <a:r>
              <a:rPr lang="en-US" sz="1600" dirty="0"/>
              <a:t> = “yes”)  = 2/9 = 0.222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P(age = “&lt;= 30” | </a:t>
            </a:r>
            <a:r>
              <a:rPr lang="en-US" sz="1600" dirty="0" err="1"/>
              <a:t>buys_computer</a:t>
            </a:r>
            <a:r>
              <a:rPr lang="en-US" sz="1600" dirty="0"/>
              <a:t> = “no”) = 3/5 = 0.6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</a:t>
            </a:r>
            <a:endParaRPr lang="en-US" sz="1400" b="1" dirty="0"/>
          </a:p>
        </p:txBody>
      </p:sp>
      <p:sp>
        <p:nvSpPr>
          <p:cNvPr id="4" name="Rectangle 3"/>
          <p:cNvSpPr/>
          <p:nvPr/>
        </p:nvSpPr>
        <p:spPr>
          <a:xfrm>
            <a:off x="609600" y="0"/>
            <a:ext cx="8534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Data sample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X = (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</a:rPr>
              <a:t>age &lt;=30</a:t>
            </a:r>
            <a:r>
              <a:rPr lang="en-US" dirty="0">
                <a:latin typeface="Tahoma" pitchFamily="34" charset="0"/>
              </a:rPr>
              <a:t>, Income = medium, Student = yes ,</a:t>
            </a:r>
            <a:r>
              <a:rPr lang="en-US" dirty="0" err="1">
                <a:latin typeface="Tahoma" pitchFamily="34" charset="0"/>
              </a:rPr>
              <a:t>Credit_rating</a:t>
            </a:r>
            <a:r>
              <a:rPr lang="en-US" dirty="0">
                <a:latin typeface="Tahoma" pitchFamily="34" charset="0"/>
              </a:rPr>
              <a:t> = Fair)</a:t>
            </a:r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NBC:  An Example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P(</a:t>
            </a:r>
            <a:r>
              <a:rPr lang="en-US" sz="2000" dirty="0" err="1"/>
              <a:t>C</a:t>
            </a:r>
            <a:r>
              <a:rPr lang="en-US" sz="2000" baseline="-25000" dirty="0" err="1"/>
              <a:t>i</a:t>
            </a:r>
            <a:r>
              <a:rPr lang="en-US" sz="2000" dirty="0"/>
              <a:t>):    </a:t>
            </a:r>
            <a:r>
              <a:rPr lang="en-US" sz="1600" dirty="0"/>
              <a:t>P(</a:t>
            </a:r>
            <a:r>
              <a:rPr lang="en-US" sz="1600" dirty="0" err="1"/>
              <a:t>buys_computer</a:t>
            </a:r>
            <a:r>
              <a:rPr lang="en-US" sz="1600" dirty="0"/>
              <a:t> = “yes”)  = 9/14 = 0.643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               P(</a:t>
            </a:r>
            <a:r>
              <a:rPr lang="en-US" sz="1600" dirty="0" err="1"/>
              <a:t>buys_computer</a:t>
            </a:r>
            <a:r>
              <a:rPr lang="en-US" sz="1600" dirty="0"/>
              <a:t> = “no”) = 5/14= 0.357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000" dirty="0"/>
              <a:t>Compute P(</a:t>
            </a:r>
            <a:r>
              <a:rPr lang="en-US" sz="2000" dirty="0" err="1"/>
              <a:t>X|C</a:t>
            </a:r>
            <a:r>
              <a:rPr lang="en-US" sz="2000" baseline="-25000" dirty="0" err="1"/>
              <a:t>i</a:t>
            </a:r>
            <a:r>
              <a:rPr lang="en-US" sz="2000" dirty="0"/>
              <a:t>) for each class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P(age = “&lt;=30” | </a:t>
            </a:r>
            <a:r>
              <a:rPr lang="en-US" sz="1600" dirty="0" err="1"/>
              <a:t>buys_computer</a:t>
            </a:r>
            <a:r>
              <a:rPr lang="en-US" sz="1600" dirty="0"/>
              <a:t> = “yes”)  = 2/9 = 0.222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P(age = “&lt;= 30” | </a:t>
            </a:r>
            <a:r>
              <a:rPr lang="en-US" sz="1600" dirty="0" err="1"/>
              <a:t>buys_computer</a:t>
            </a:r>
            <a:r>
              <a:rPr lang="en-US" sz="1600" dirty="0"/>
              <a:t> = “no”) = 3/5 = 0.6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</a:t>
            </a:r>
            <a:r>
              <a:rPr lang="en-US" sz="1600" dirty="0">
                <a:solidFill>
                  <a:srgbClr val="FF0000"/>
                </a:solidFill>
              </a:rPr>
              <a:t>P(income = “medium” | </a:t>
            </a:r>
            <a:r>
              <a:rPr lang="en-US" sz="1600" dirty="0" err="1">
                <a:solidFill>
                  <a:srgbClr val="FF0000"/>
                </a:solidFill>
              </a:rPr>
              <a:t>buys_computer</a:t>
            </a:r>
            <a:r>
              <a:rPr lang="en-US" sz="1600" dirty="0">
                <a:solidFill>
                  <a:srgbClr val="FF0000"/>
                </a:solidFill>
              </a:rPr>
              <a:t> = “yes”) = 4/9 = 0.444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FF0000"/>
                </a:solidFill>
              </a:rPr>
              <a:t>     P(income = “medium” | </a:t>
            </a:r>
            <a:r>
              <a:rPr lang="en-US" sz="1600" dirty="0" err="1">
                <a:solidFill>
                  <a:srgbClr val="FF0000"/>
                </a:solidFill>
              </a:rPr>
              <a:t>buys_computer</a:t>
            </a:r>
            <a:r>
              <a:rPr lang="en-US" sz="1600" dirty="0">
                <a:solidFill>
                  <a:srgbClr val="FF0000"/>
                </a:solidFill>
              </a:rPr>
              <a:t> = “no”) = 2/5 = 0.4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09600" y="0"/>
            <a:ext cx="8534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Data sample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X = (age &lt;=30, 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</a:rPr>
              <a:t>Income = medium</a:t>
            </a:r>
            <a:r>
              <a:rPr lang="en-US" dirty="0">
                <a:latin typeface="Tahoma" pitchFamily="34" charset="0"/>
              </a:rPr>
              <a:t>, Student = yes ,</a:t>
            </a:r>
            <a:r>
              <a:rPr lang="en-US" dirty="0" err="1">
                <a:latin typeface="Tahoma" pitchFamily="34" charset="0"/>
              </a:rPr>
              <a:t>Credit_rating</a:t>
            </a:r>
            <a:r>
              <a:rPr lang="en-US" dirty="0">
                <a:latin typeface="Tahoma" pitchFamily="34" charset="0"/>
              </a:rPr>
              <a:t> = Fair)</a:t>
            </a:r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NBC:  An Example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P(</a:t>
            </a:r>
            <a:r>
              <a:rPr lang="en-US" sz="2000" dirty="0" err="1"/>
              <a:t>C</a:t>
            </a:r>
            <a:r>
              <a:rPr lang="en-US" sz="2000" baseline="-25000" dirty="0" err="1"/>
              <a:t>i</a:t>
            </a:r>
            <a:r>
              <a:rPr lang="en-US" sz="2000" dirty="0"/>
              <a:t>):    </a:t>
            </a:r>
            <a:r>
              <a:rPr lang="en-US" sz="1600" dirty="0"/>
              <a:t>P(</a:t>
            </a:r>
            <a:r>
              <a:rPr lang="en-US" sz="1600" dirty="0" err="1"/>
              <a:t>buys_computer</a:t>
            </a:r>
            <a:r>
              <a:rPr lang="en-US" sz="1600" dirty="0"/>
              <a:t> = “yes”)  = 9/14 = 0.643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               P(</a:t>
            </a:r>
            <a:r>
              <a:rPr lang="en-US" sz="1600" dirty="0" err="1"/>
              <a:t>buys_computer</a:t>
            </a:r>
            <a:r>
              <a:rPr lang="en-US" sz="1600" dirty="0"/>
              <a:t> = “no”) = 5/14= 0.357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000" dirty="0"/>
              <a:t>Compute P(</a:t>
            </a:r>
            <a:r>
              <a:rPr lang="en-US" sz="2000" dirty="0" err="1"/>
              <a:t>X|C</a:t>
            </a:r>
            <a:r>
              <a:rPr lang="en-US" sz="2000" baseline="-25000" dirty="0" err="1"/>
              <a:t>i</a:t>
            </a:r>
            <a:r>
              <a:rPr lang="en-US" sz="2000" dirty="0"/>
              <a:t>) for each class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P(age = “&lt;=30” | </a:t>
            </a:r>
            <a:r>
              <a:rPr lang="en-US" sz="1600" dirty="0" err="1"/>
              <a:t>buys_computer</a:t>
            </a:r>
            <a:r>
              <a:rPr lang="en-US" sz="1600" dirty="0"/>
              <a:t> = “yes”)  = 2/9 = 0.222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P(age = “&lt;= 30” | </a:t>
            </a:r>
            <a:r>
              <a:rPr lang="en-US" sz="1600" dirty="0" err="1"/>
              <a:t>buys_computer</a:t>
            </a:r>
            <a:r>
              <a:rPr lang="en-US" sz="1600" dirty="0"/>
              <a:t> = “no”) = 3/5 = 0.6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P(income = “medium” | </a:t>
            </a:r>
            <a:r>
              <a:rPr lang="en-US" sz="1600" dirty="0" err="1"/>
              <a:t>buys_computer</a:t>
            </a:r>
            <a:r>
              <a:rPr lang="en-US" sz="1600" dirty="0"/>
              <a:t> = “yes”) = 4/9 = 0.444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P(income = “medium” | </a:t>
            </a:r>
            <a:r>
              <a:rPr lang="en-US" sz="1600" dirty="0" err="1"/>
              <a:t>buys_computer</a:t>
            </a:r>
            <a:r>
              <a:rPr lang="en-US" sz="1600" dirty="0"/>
              <a:t> = “no”) = 2/5 = 0.4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</a:t>
            </a:r>
            <a:r>
              <a:rPr lang="en-US" sz="1600" dirty="0">
                <a:solidFill>
                  <a:srgbClr val="FF0000"/>
                </a:solidFill>
              </a:rPr>
              <a:t>P(student = “yes” | </a:t>
            </a:r>
            <a:r>
              <a:rPr lang="en-US" sz="1600" dirty="0" err="1">
                <a:solidFill>
                  <a:srgbClr val="FF0000"/>
                </a:solidFill>
              </a:rPr>
              <a:t>buys_computer</a:t>
            </a:r>
            <a:r>
              <a:rPr lang="en-US" sz="1600" dirty="0">
                <a:solidFill>
                  <a:srgbClr val="FF0000"/>
                </a:solidFill>
              </a:rPr>
              <a:t> = “yes) = 6/9 = 0.667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FF0000"/>
                </a:solidFill>
              </a:rPr>
              <a:t>     P(student = “yes” | </a:t>
            </a:r>
            <a:r>
              <a:rPr lang="en-US" sz="1600" dirty="0" err="1">
                <a:solidFill>
                  <a:srgbClr val="FF0000"/>
                </a:solidFill>
              </a:rPr>
              <a:t>buys_computer</a:t>
            </a:r>
            <a:r>
              <a:rPr lang="en-US" sz="1600" dirty="0">
                <a:solidFill>
                  <a:srgbClr val="FF0000"/>
                </a:solidFill>
              </a:rPr>
              <a:t> = “no”) = 1/5 = 0.2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09600" y="0"/>
            <a:ext cx="8534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Data sample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X = (age &lt;=30, Income = medium, 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</a:rPr>
              <a:t>Student = yes </a:t>
            </a:r>
            <a:r>
              <a:rPr lang="en-US" dirty="0">
                <a:latin typeface="Tahoma" pitchFamily="34" charset="0"/>
              </a:rPr>
              <a:t>,</a:t>
            </a:r>
            <a:r>
              <a:rPr lang="en-US" dirty="0" err="1">
                <a:latin typeface="Tahoma" pitchFamily="34" charset="0"/>
              </a:rPr>
              <a:t>Credit_rating</a:t>
            </a:r>
            <a:r>
              <a:rPr lang="en-US" dirty="0">
                <a:latin typeface="Tahoma" pitchFamily="34" charset="0"/>
              </a:rPr>
              <a:t> = Fair)</a:t>
            </a:r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NBC:  An Example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P(</a:t>
            </a:r>
            <a:r>
              <a:rPr lang="en-US" sz="2000" dirty="0" err="1"/>
              <a:t>C</a:t>
            </a:r>
            <a:r>
              <a:rPr lang="en-US" sz="2000" baseline="-25000" dirty="0" err="1"/>
              <a:t>i</a:t>
            </a:r>
            <a:r>
              <a:rPr lang="en-US" sz="2000" dirty="0"/>
              <a:t>):    </a:t>
            </a:r>
            <a:r>
              <a:rPr lang="en-US" sz="1600" dirty="0"/>
              <a:t>P(</a:t>
            </a:r>
            <a:r>
              <a:rPr lang="en-US" sz="1600" dirty="0" err="1"/>
              <a:t>buys_computer</a:t>
            </a:r>
            <a:r>
              <a:rPr lang="en-US" sz="1600" dirty="0"/>
              <a:t> = “yes”)  = 9/14 = 0.643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               P(</a:t>
            </a:r>
            <a:r>
              <a:rPr lang="en-US" sz="1600" dirty="0" err="1"/>
              <a:t>buys_computer</a:t>
            </a:r>
            <a:r>
              <a:rPr lang="en-US" sz="1600" dirty="0"/>
              <a:t> = “no”) = 5/14= 0.357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000" dirty="0"/>
              <a:t>Compute P(</a:t>
            </a:r>
            <a:r>
              <a:rPr lang="en-US" sz="2000" dirty="0" err="1"/>
              <a:t>X|C</a:t>
            </a:r>
            <a:r>
              <a:rPr lang="en-US" sz="2000" baseline="-25000" dirty="0" err="1"/>
              <a:t>i</a:t>
            </a:r>
            <a:r>
              <a:rPr lang="en-US" sz="2000" dirty="0"/>
              <a:t>) for each class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P(age = “&lt;=30” | </a:t>
            </a:r>
            <a:r>
              <a:rPr lang="en-US" sz="1600" dirty="0" err="1"/>
              <a:t>buys_computer</a:t>
            </a:r>
            <a:r>
              <a:rPr lang="en-US" sz="1600" dirty="0"/>
              <a:t> = “yes”)  = 2/9 = 0.222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P(age = “&lt;= 30” | </a:t>
            </a:r>
            <a:r>
              <a:rPr lang="en-US" sz="1600" dirty="0" err="1"/>
              <a:t>buys_computer</a:t>
            </a:r>
            <a:r>
              <a:rPr lang="en-US" sz="1600" dirty="0"/>
              <a:t> = “no”) = 3/5 = 0.6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P(income = “medium” | </a:t>
            </a:r>
            <a:r>
              <a:rPr lang="en-US" sz="1600" dirty="0" err="1"/>
              <a:t>buys_computer</a:t>
            </a:r>
            <a:r>
              <a:rPr lang="en-US" sz="1600" dirty="0"/>
              <a:t> = “yes”) = 4/9 = 0.444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P(income = “medium” | </a:t>
            </a:r>
            <a:r>
              <a:rPr lang="en-US" sz="1600" dirty="0" err="1"/>
              <a:t>buys_computer</a:t>
            </a:r>
            <a:r>
              <a:rPr lang="en-US" sz="1600" dirty="0"/>
              <a:t> = “no”) = 2/5 = 0.4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P(student = “yes” | </a:t>
            </a:r>
            <a:r>
              <a:rPr lang="en-US" sz="1600" dirty="0" err="1"/>
              <a:t>buys_computer</a:t>
            </a:r>
            <a:r>
              <a:rPr lang="en-US" sz="1600" dirty="0"/>
              <a:t> = “yes) = 6/9 = 0.667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P(student = “yes” | </a:t>
            </a:r>
            <a:r>
              <a:rPr lang="en-US" sz="1600" dirty="0" err="1"/>
              <a:t>buys_computer</a:t>
            </a:r>
            <a:r>
              <a:rPr lang="en-US" sz="1600" dirty="0"/>
              <a:t> = “no”) = 1/5 = 0.2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FF0000"/>
                </a:solidFill>
              </a:rPr>
              <a:t>     P(</a:t>
            </a:r>
            <a:r>
              <a:rPr lang="en-US" sz="1600" dirty="0" err="1">
                <a:solidFill>
                  <a:srgbClr val="FF0000"/>
                </a:solidFill>
              </a:rPr>
              <a:t>credit_rating</a:t>
            </a:r>
            <a:r>
              <a:rPr lang="en-US" sz="1600" dirty="0">
                <a:solidFill>
                  <a:srgbClr val="FF0000"/>
                </a:solidFill>
              </a:rPr>
              <a:t> = “fair” | </a:t>
            </a:r>
            <a:r>
              <a:rPr lang="en-US" sz="1600" dirty="0" err="1">
                <a:solidFill>
                  <a:srgbClr val="FF0000"/>
                </a:solidFill>
              </a:rPr>
              <a:t>buys_computer</a:t>
            </a:r>
            <a:r>
              <a:rPr lang="en-US" sz="1600" dirty="0">
                <a:solidFill>
                  <a:srgbClr val="FF0000"/>
                </a:solidFill>
              </a:rPr>
              <a:t> = “yes”) = 6/9 = 0.667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FF0000"/>
                </a:solidFill>
              </a:rPr>
              <a:t>     P(</a:t>
            </a:r>
            <a:r>
              <a:rPr lang="en-US" sz="1600" dirty="0" err="1">
                <a:solidFill>
                  <a:srgbClr val="FF0000"/>
                </a:solidFill>
              </a:rPr>
              <a:t>credit_rating</a:t>
            </a:r>
            <a:r>
              <a:rPr lang="en-US" sz="1600" dirty="0">
                <a:solidFill>
                  <a:srgbClr val="FF0000"/>
                </a:solidFill>
              </a:rPr>
              <a:t> = “fair” | </a:t>
            </a:r>
            <a:r>
              <a:rPr lang="en-US" sz="1600" dirty="0" err="1">
                <a:solidFill>
                  <a:srgbClr val="FF0000"/>
                </a:solidFill>
              </a:rPr>
              <a:t>buys_computer</a:t>
            </a:r>
            <a:r>
              <a:rPr lang="en-US" sz="1600" dirty="0">
                <a:solidFill>
                  <a:srgbClr val="FF0000"/>
                </a:solidFill>
              </a:rPr>
              <a:t> = “no”) = 2/5 = 0.4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09600" y="0"/>
            <a:ext cx="8534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Data sample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X = (age &lt;=30, Income = medium, Student = yes ,</a:t>
            </a:r>
            <a:r>
              <a:rPr lang="en-US" dirty="0" err="1">
                <a:solidFill>
                  <a:srgbClr val="FF0000"/>
                </a:solidFill>
                <a:latin typeface="Tahoma" pitchFamily="34" charset="0"/>
              </a:rPr>
              <a:t>Credit_rating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</a:rPr>
              <a:t> = Fair</a:t>
            </a:r>
            <a:r>
              <a:rPr lang="en-US" dirty="0">
                <a:latin typeface="Tahoma" pitchFamily="34" charset="0"/>
              </a:rPr>
              <a:t>)</a:t>
            </a:r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NBC:  An Example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600" b="1" dirty="0"/>
              <a:t> X = (age &lt;= 30 , income = medium, student = yes, </a:t>
            </a:r>
            <a:r>
              <a:rPr lang="en-US" sz="1600" b="1" dirty="0" err="1"/>
              <a:t>credit_rating</a:t>
            </a:r>
            <a:r>
              <a:rPr lang="en-US" sz="1600" b="1" dirty="0"/>
              <a:t> = fair)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</a:t>
            </a:r>
            <a:r>
              <a:rPr lang="en-US" sz="1600" b="1" dirty="0"/>
              <a:t>P(</a:t>
            </a:r>
            <a:r>
              <a:rPr lang="en-US" sz="1600" b="1" dirty="0" err="1"/>
              <a:t>X|C</a:t>
            </a:r>
            <a:r>
              <a:rPr lang="en-US" sz="1600" b="1" baseline="-25000" dirty="0" err="1"/>
              <a:t>i</a:t>
            </a:r>
            <a:r>
              <a:rPr lang="en-US" sz="1600" b="1" dirty="0"/>
              <a:t>) :</a:t>
            </a:r>
            <a:r>
              <a:rPr lang="en-US" sz="1600" dirty="0"/>
              <a:t> P(</a:t>
            </a:r>
            <a:r>
              <a:rPr lang="en-US" sz="1600" dirty="0" err="1"/>
              <a:t>X|buys_computer</a:t>
            </a:r>
            <a:r>
              <a:rPr lang="en-US" sz="1600" dirty="0"/>
              <a:t> = “yes”) = 0.222 x 0.444 x 0.667 x 0.667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				       = 0.044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           P(</a:t>
            </a:r>
            <a:r>
              <a:rPr lang="en-US" sz="1600" dirty="0" err="1"/>
              <a:t>X|buys_computer</a:t>
            </a:r>
            <a:r>
              <a:rPr lang="en-US" sz="1600" dirty="0"/>
              <a:t> = “no”)  = 0.6 x 0.4 x 0.2 x 0.4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				       = 0.019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NBC:  An Example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600" b="1" dirty="0"/>
              <a:t> X = (age &lt;= 30 , income = medium, student = yes, </a:t>
            </a:r>
            <a:r>
              <a:rPr lang="en-US" sz="1600" b="1" dirty="0" err="1"/>
              <a:t>credit_rating</a:t>
            </a:r>
            <a:r>
              <a:rPr lang="en-US" sz="1600" b="1" dirty="0"/>
              <a:t> = fair)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</a:t>
            </a:r>
            <a:r>
              <a:rPr lang="en-US" sz="1600" b="1" dirty="0"/>
              <a:t>P(</a:t>
            </a:r>
            <a:r>
              <a:rPr lang="en-US" sz="1600" b="1" dirty="0" err="1"/>
              <a:t>X|C</a:t>
            </a:r>
            <a:r>
              <a:rPr lang="en-US" sz="1600" b="1" baseline="-25000" dirty="0" err="1"/>
              <a:t>i</a:t>
            </a:r>
            <a:r>
              <a:rPr lang="en-US" sz="1600" b="1" dirty="0"/>
              <a:t>) :</a:t>
            </a:r>
            <a:r>
              <a:rPr lang="en-US" sz="1600" dirty="0"/>
              <a:t> P(</a:t>
            </a:r>
            <a:r>
              <a:rPr lang="en-US" sz="1600" dirty="0" err="1"/>
              <a:t>X|buys_computer</a:t>
            </a:r>
            <a:r>
              <a:rPr lang="en-US" sz="1600" dirty="0"/>
              <a:t> = “yes”) = 0.222 x 0.444 x 0.667 x 0.667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				       = 0.044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                P(</a:t>
            </a:r>
            <a:r>
              <a:rPr lang="en-US" sz="1600" dirty="0" err="1"/>
              <a:t>X|buys_computer</a:t>
            </a:r>
            <a:r>
              <a:rPr lang="en-US" sz="1600" dirty="0"/>
              <a:t> = “no”)  = 0.6 x 0.4 x 0.2 x 0.4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				       = 0.019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/>
              <a:t>P(</a:t>
            </a:r>
            <a:r>
              <a:rPr lang="en-US" sz="1600" b="1" dirty="0" err="1"/>
              <a:t>X|C</a:t>
            </a:r>
            <a:r>
              <a:rPr lang="en-US" sz="1600" b="1" baseline="-25000" dirty="0" err="1"/>
              <a:t>i</a:t>
            </a:r>
            <a:r>
              <a:rPr lang="en-US" sz="1600" b="1" dirty="0"/>
              <a:t>)*P(</a:t>
            </a:r>
            <a:r>
              <a:rPr lang="en-US" sz="1600" b="1" dirty="0" err="1"/>
              <a:t>C</a:t>
            </a:r>
            <a:r>
              <a:rPr lang="en-US" sz="1600" b="1" baseline="-25000" dirty="0" err="1"/>
              <a:t>i</a:t>
            </a:r>
            <a:r>
              <a:rPr lang="en-US" sz="1600" b="1" dirty="0"/>
              <a:t>) 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/>
              <a:t>       </a:t>
            </a:r>
            <a:r>
              <a:rPr lang="en-US" sz="1600" dirty="0"/>
              <a:t>P(</a:t>
            </a:r>
            <a:r>
              <a:rPr lang="en-US" sz="1600" dirty="0" err="1"/>
              <a:t>X|buys_computer</a:t>
            </a:r>
            <a:r>
              <a:rPr lang="en-US" sz="1600" dirty="0"/>
              <a:t> = “yes”) * P(</a:t>
            </a:r>
            <a:r>
              <a:rPr lang="en-US" sz="1600" dirty="0" err="1"/>
              <a:t>buys_computer</a:t>
            </a:r>
            <a:r>
              <a:rPr lang="en-US" sz="1600" dirty="0"/>
              <a:t> = “yes”) = 0.028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/>
              <a:t>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/>
              <a:t>       </a:t>
            </a:r>
            <a:r>
              <a:rPr lang="en-US" sz="1600" dirty="0"/>
              <a:t>P(</a:t>
            </a:r>
            <a:r>
              <a:rPr lang="en-US" sz="1600" dirty="0" err="1"/>
              <a:t>X|buys_computer</a:t>
            </a:r>
            <a:r>
              <a:rPr lang="en-US" sz="1600" dirty="0"/>
              <a:t> = “no”) * P(</a:t>
            </a:r>
            <a:r>
              <a:rPr lang="en-US" sz="1600" dirty="0" err="1"/>
              <a:t>buys_computer</a:t>
            </a:r>
            <a:r>
              <a:rPr lang="en-US" sz="1600" dirty="0"/>
              <a:t> = “no”) = 0.007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/>
              <a:t>Therefore,  X belongs to class (“</a:t>
            </a:r>
            <a:r>
              <a:rPr lang="en-US" sz="1600" b="1" dirty="0" err="1"/>
              <a:t>buys_computer</a:t>
            </a:r>
            <a:r>
              <a:rPr lang="en-US" sz="1600" b="1" dirty="0"/>
              <a:t> = yes”)</a:t>
            </a:r>
            <a:r>
              <a:rPr lang="en-US" sz="1400" b="1" dirty="0"/>
              <a:t>		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Naive Bayesian Classifier Example</a:t>
            </a:r>
          </a:p>
        </p:txBody>
      </p:sp>
      <p:graphicFrame>
        <p:nvGraphicFramePr>
          <p:cNvPr id="601091" name="Object 3"/>
          <p:cNvGraphicFramePr>
            <a:graphicFrameLocks noGrp="1"/>
          </p:cNvGraphicFramePr>
          <p:nvPr>
            <p:ph idx="1"/>
          </p:nvPr>
        </p:nvGraphicFramePr>
        <p:xfrm>
          <a:off x="2055813" y="1600200"/>
          <a:ext cx="5030787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18" name="Worksheet" r:id="rId3" imgW="6783840" imgH="6108840" progId="Excel.Sheet.8">
                  <p:embed/>
                </p:oleObj>
              </mc:Choice>
              <mc:Fallback>
                <p:oleObj name="Worksheet" r:id="rId3" imgW="6783840" imgH="6108840" progId="Excel.Shee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1600200"/>
                        <a:ext cx="5030787" cy="453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1092" name="Oval 4"/>
          <p:cNvSpPr>
            <a:spLocks noChangeArrowheads="1"/>
          </p:cNvSpPr>
          <p:nvPr/>
        </p:nvSpPr>
        <p:spPr bwMode="auto">
          <a:xfrm>
            <a:off x="6324600" y="1524000"/>
            <a:ext cx="1143000" cy="5334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601093" name="Line 5"/>
          <p:cNvSpPr>
            <a:spLocks noChangeShapeType="1"/>
          </p:cNvSpPr>
          <p:nvPr/>
        </p:nvSpPr>
        <p:spPr bwMode="auto">
          <a:xfrm flipH="1" flipV="1">
            <a:off x="6248400" y="381000"/>
            <a:ext cx="5334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01094" name="Text Box 6"/>
          <p:cNvSpPr txBox="1">
            <a:spLocks noChangeArrowheads="1"/>
          </p:cNvSpPr>
          <p:nvPr/>
        </p:nvSpPr>
        <p:spPr bwMode="auto">
          <a:xfrm>
            <a:off x="5410200" y="0"/>
            <a:ext cx="18891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play tennis?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br>
              <a:rPr lang="en-US" dirty="0"/>
            </a:br>
            <a:r>
              <a:rPr lang="en-US" dirty="0"/>
              <a:t>What is Bayesian Classification?</a:t>
            </a:r>
            <a:endParaRPr lang="en-US" sz="3200" dirty="0"/>
          </a:p>
        </p:txBody>
      </p:sp>
      <p:sp>
        <p:nvSpPr>
          <p:cNvPr id="429060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pPr algn="just"/>
            <a:r>
              <a:rPr lang="en-US" dirty="0">
                <a:solidFill>
                  <a:srgbClr val="0000FF"/>
                </a:solidFill>
              </a:rPr>
              <a:t>Bayesian classifiers</a:t>
            </a:r>
            <a:r>
              <a:rPr lang="en-US" dirty="0"/>
              <a:t> are statistical classifiers</a:t>
            </a:r>
          </a:p>
          <a:p>
            <a:pPr algn="just"/>
            <a:r>
              <a:rPr lang="en-US" dirty="0"/>
              <a:t>For </a:t>
            </a:r>
            <a:r>
              <a:rPr lang="en-US" dirty="0">
                <a:solidFill>
                  <a:srgbClr val="0000FF"/>
                </a:solidFill>
              </a:rPr>
              <a:t>each new sample</a:t>
            </a:r>
            <a:r>
              <a:rPr lang="en-US" dirty="0"/>
              <a:t> they provide a probability that the sample belongs to a class (for </a:t>
            </a:r>
            <a:r>
              <a:rPr lang="en-US" dirty="0">
                <a:solidFill>
                  <a:srgbClr val="0000FF"/>
                </a:solidFill>
              </a:rPr>
              <a:t>all classes</a:t>
            </a:r>
            <a:r>
              <a:rPr lang="en-US" dirty="0"/>
              <a:t>)</a:t>
            </a:r>
          </a:p>
          <a:p>
            <a:pPr algn="just">
              <a:buFont typeface="Wingdings" pitchFamily="2" charset="2"/>
              <a:buNone/>
            </a:pPr>
            <a:endParaRPr lang="en-US" dirty="0"/>
          </a:p>
          <a:p>
            <a:pPr lvl="1" algn="just"/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3200" b="1" dirty="0">
                <a:solidFill>
                  <a:schemeClr val="tx1"/>
                </a:solidFill>
              </a:rPr>
              <a:t>Naive Bayesian Classifier Example</a:t>
            </a:r>
          </a:p>
        </p:txBody>
      </p:sp>
      <p:graphicFrame>
        <p:nvGraphicFramePr>
          <p:cNvPr id="603139" name="Object 3"/>
          <p:cNvGraphicFramePr>
            <a:graphicFrameLocks noGrp="1"/>
          </p:cNvGraphicFramePr>
          <p:nvPr>
            <p:ph sz="half" idx="2"/>
          </p:nvPr>
        </p:nvGraphicFramePr>
        <p:xfrm>
          <a:off x="1905000" y="4495800"/>
          <a:ext cx="55626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10" name="Worksheet" r:id="rId3" imgW="5743488" imgH="2086093" progId="Excel.Sheet.8">
                  <p:embed/>
                </p:oleObj>
              </mc:Choice>
              <mc:Fallback>
                <p:oleObj name="Worksheet" r:id="rId3" imgW="5743488" imgH="2086093" progId="Excel.Shee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95800"/>
                        <a:ext cx="55626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3140" name="Object 4"/>
          <p:cNvGraphicFramePr>
            <a:graphicFrameLocks noGrp="1"/>
          </p:cNvGraphicFramePr>
          <p:nvPr>
            <p:ph sz="half" idx="1"/>
          </p:nvPr>
        </p:nvGraphicFramePr>
        <p:xfrm>
          <a:off x="1905000" y="1600200"/>
          <a:ext cx="55626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11" name="Worksheet" r:id="rId5" imgW="5743488" imgH="3447874" progId="Excel.Sheet.8">
                  <p:embed/>
                </p:oleObj>
              </mc:Choice>
              <mc:Fallback>
                <p:oleObj name="Worksheet" r:id="rId5" imgW="5743488" imgH="3447874" progId="Excel.Sheet.8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600200"/>
                        <a:ext cx="55626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3141" name="AutoShape 5"/>
          <p:cNvSpPr>
            <a:spLocks/>
          </p:cNvSpPr>
          <p:nvPr/>
        </p:nvSpPr>
        <p:spPr bwMode="auto">
          <a:xfrm>
            <a:off x="7467600" y="1905000"/>
            <a:ext cx="228600" cy="2438400"/>
          </a:xfrm>
          <a:prstGeom prst="rightBrace">
            <a:avLst>
              <a:gd name="adj1" fmla="val 88889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603142" name="Text Box 6"/>
          <p:cNvSpPr txBox="1">
            <a:spLocks noChangeArrowheads="1"/>
          </p:cNvSpPr>
          <p:nvPr/>
        </p:nvSpPr>
        <p:spPr bwMode="auto">
          <a:xfrm>
            <a:off x="7696200" y="2819400"/>
            <a:ext cx="3619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80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603143" name="AutoShape 7"/>
          <p:cNvSpPr>
            <a:spLocks/>
          </p:cNvSpPr>
          <p:nvPr/>
        </p:nvSpPr>
        <p:spPr bwMode="auto">
          <a:xfrm>
            <a:off x="7391400" y="4814450"/>
            <a:ext cx="304800" cy="1600200"/>
          </a:xfrm>
          <a:prstGeom prst="rightBrace">
            <a:avLst>
              <a:gd name="adj1" fmla="val 43750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603144" name="Text Box 8"/>
          <p:cNvSpPr txBox="1">
            <a:spLocks noChangeArrowheads="1"/>
          </p:cNvSpPr>
          <p:nvPr/>
        </p:nvSpPr>
        <p:spPr bwMode="auto">
          <a:xfrm>
            <a:off x="7696200" y="5257800"/>
            <a:ext cx="3619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5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Naive Bayesian Classifier Example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sz="2000"/>
              <a:t>Given the training set, we compute the probabilities: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We also have the probabilities</a:t>
            </a:r>
          </a:p>
          <a:p>
            <a:pPr lvl="1"/>
            <a:r>
              <a:rPr lang="en-US" sz="1800"/>
              <a:t>P = 9/14</a:t>
            </a:r>
          </a:p>
          <a:p>
            <a:pPr lvl="1"/>
            <a:r>
              <a:rPr lang="en-US" sz="1800"/>
              <a:t>N = 5/14</a:t>
            </a:r>
          </a:p>
          <a:p>
            <a:pPr lvl="1">
              <a:buFont typeface="Wingdings" pitchFamily="2" charset="2"/>
              <a:buNone/>
            </a:pPr>
            <a:endParaRPr lang="en-US" sz="1800"/>
          </a:p>
        </p:txBody>
      </p:sp>
      <p:graphicFrame>
        <p:nvGraphicFramePr>
          <p:cNvPr id="605188" name="Object 4"/>
          <p:cNvGraphicFramePr>
            <a:graphicFrameLocks/>
          </p:cNvGraphicFramePr>
          <p:nvPr/>
        </p:nvGraphicFramePr>
        <p:xfrm>
          <a:off x="1066800" y="2133600"/>
          <a:ext cx="6459538" cy="286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66" name="Worksheet" r:id="rId3" imgW="6459480" imgH="2862000" progId="Excel.Sheet.8">
                  <p:embed/>
                </p:oleObj>
              </mc:Choice>
              <mc:Fallback>
                <p:oleObj name="Worksheet" r:id="rId3" imgW="6459480" imgH="2862000" progId="Excel.Shee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33600"/>
                        <a:ext cx="6459538" cy="286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Naive Bayesian Classifier Example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514600"/>
          </a:xfrm>
          <a:noFill/>
          <a:ln/>
        </p:spPr>
        <p:txBody>
          <a:bodyPr lIns="92075" tIns="46038" rIns="92075" bIns="46038"/>
          <a:lstStyle/>
          <a:p>
            <a:r>
              <a:rPr lang="en-US" sz="2400" dirty="0"/>
              <a:t>To classify a new sample X:</a:t>
            </a:r>
          </a:p>
          <a:p>
            <a:pPr lvl="1"/>
            <a:r>
              <a:rPr lang="en-US" sz="2000" dirty="0"/>
              <a:t>outlook = sunny</a:t>
            </a:r>
          </a:p>
          <a:p>
            <a:pPr lvl="1"/>
            <a:r>
              <a:rPr lang="en-US" sz="2000" dirty="0"/>
              <a:t>temperature = cool</a:t>
            </a:r>
          </a:p>
          <a:p>
            <a:pPr lvl="1"/>
            <a:r>
              <a:rPr lang="en-US" sz="2000" dirty="0"/>
              <a:t>humidity = high</a:t>
            </a:r>
          </a:p>
          <a:p>
            <a:pPr lvl="1"/>
            <a:r>
              <a:rPr lang="en-US" sz="2000" dirty="0"/>
              <a:t>windy = false</a:t>
            </a:r>
          </a:p>
          <a:p>
            <a:r>
              <a:rPr lang="en-US" sz="2400" dirty="0"/>
              <a:t>Therefore X takes class label </a:t>
            </a:r>
            <a:r>
              <a:rPr lang="en-US" sz="2400" dirty="0">
                <a:solidFill>
                  <a:srgbClr val="0000FF"/>
                </a:solidFill>
              </a:rPr>
              <a:t>N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Naive Bayesian Classifier Example</a:t>
            </a:r>
          </a:p>
        </p:txBody>
      </p:sp>
      <p:sp>
        <p:nvSpPr>
          <p:cNvPr id="61133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Second example X = &lt;rain, hot, high, false&gt;</a:t>
            </a:r>
          </a:p>
          <a:p>
            <a:pPr lvl="1"/>
            <a:r>
              <a:rPr lang="en-US" sz="2000" dirty="0"/>
              <a:t>outlook = rain</a:t>
            </a:r>
          </a:p>
          <a:p>
            <a:pPr lvl="1"/>
            <a:r>
              <a:rPr lang="en-US" sz="2000" dirty="0"/>
              <a:t>temperature = hot</a:t>
            </a:r>
          </a:p>
          <a:p>
            <a:pPr lvl="1"/>
            <a:r>
              <a:rPr lang="en-US" sz="2000" dirty="0"/>
              <a:t>humidity = high</a:t>
            </a:r>
          </a:p>
          <a:p>
            <a:pPr lvl="1"/>
            <a:r>
              <a:rPr lang="en-US" sz="2000" dirty="0"/>
              <a:t>windy = false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Sample </a:t>
            </a:r>
            <a:r>
              <a:rPr lang="en-US" sz="2400" dirty="0">
                <a:solidFill>
                  <a:srgbClr val="0000FF"/>
                </a:solidFill>
              </a:rPr>
              <a:t>X </a:t>
            </a:r>
            <a:r>
              <a:rPr lang="en-US" sz="2400" dirty="0"/>
              <a:t>is classified in class </a:t>
            </a:r>
            <a:r>
              <a:rPr lang="en-US" sz="2400" dirty="0">
                <a:solidFill>
                  <a:srgbClr val="0000FF"/>
                </a:solidFill>
              </a:rPr>
              <a:t>N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dirty="0"/>
              <a:t>(don</a:t>
            </a:r>
            <a:r>
              <a:rPr lang="en-US" sz="2400" dirty="0">
                <a:latin typeface="Comic Sans MS"/>
              </a:rPr>
              <a:t>’</a:t>
            </a:r>
            <a:r>
              <a:rPr lang="en-US" sz="2400" dirty="0"/>
              <a:t>t play)</a:t>
            </a:r>
            <a:endParaRPr lang="it-IT" sz="2400" dirty="0"/>
          </a:p>
          <a:p>
            <a:pPr>
              <a:lnSpc>
                <a:spcPct val="90000"/>
              </a:lnSpc>
            </a:pPr>
            <a:endParaRPr lang="it-IT" sz="2000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Bayesian Classifier</a:t>
            </a:r>
          </a:p>
        </p:txBody>
      </p:sp>
      <p:sp>
        <p:nvSpPr>
          <p:cNvPr id="1601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/>
          <a:lstStyle/>
          <a:p>
            <a:r>
              <a:rPr lang="en-US" sz="2400" dirty="0"/>
              <a:t>Advantages </a:t>
            </a:r>
          </a:p>
          <a:p>
            <a:pPr lvl="1"/>
            <a:r>
              <a:rPr lang="en-US" sz="2400" dirty="0"/>
              <a:t>Easy to implement </a:t>
            </a:r>
          </a:p>
          <a:p>
            <a:pPr lvl="1"/>
            <a:r>
              <a:rPr lang="en-US" sz="2400" dirty="0"/>
              <a:t>Good results obtained in most of the cases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Bayesian Classifier</a:t>
            </a:r>
          </a:p>
        </p:txBody>
      </p:sp>
      <p:sp>
        <p:nvSpPr>
          <p:cNvPr id="1601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/>
          <a:lstStyle/>
          <a:p>
            <a:r>
              <a:rPr lang="en-US" sz="2400" dirty="0"/>
              <a:t>Disadvantages</a:t>
            </a:r>
          </a:p>
          <a:p>
            <a:pPr lvl="1"/>
            <a:r>
              <a:rPr lang="en-US" sz="2400" dirty="0"/>
              <a:t>Assumption: class conditional independence, therefore loss of accuracy</a:t>
            </a:r>
          </a:p>
          <a:p>
            <a:pPr lvl="1"/>
            <a:r>
              <a:rPr lang="en-US" sz="2400" dirty="0"/>
              <a:t>Practically, dependencies exist among variables </a:t>
            </a:r>
          </a:p>
          <a:p>
            <a:pPr lvl="2"/>
            <a:r>
              <a:rPr lang="en-US" sz="2000" dirty="0"/>
              <a:t>E.g.,  hospitals: patients: Profile: age, family history, etc. </a:t>
            </a:r>
          </a:p>
          <a:p>
            <a:pPr lvl="2">
              <a:buFont typeface="Wingdings" pitchFamily="2" charset="2"/>
              <a:buNone/>
            </a:pPr>
            <a:r>
              <a:rPr lang="en-US" sz="2000" dirty="0"/>
              <a:t> Symptoms: fever, cough etc., Disease: lung cancer, diabetes, etc. </a:t>
            </a:r>
          </a:p>
          <a:p>
            <a:pPr lvl="2"/>
            <a:r>
              <a:rPr lang="en-US" sz="2000" dirty="0"/>
              <a:t>Dependencies among these cannot be modeled by Naïve Bayesian Classifier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09600" y="3429000"/>
            <a:ext cx="7793038" cy="609600"/>
          </a:xfrm>
        </p:spPr>
        <p:txBody>
          <a:bodyPr/>
          <a:lstStyle/>
          <a:p>
            <a:pPr algn="ctr"/>
            <a:r>
              <a:rPr lang="en-US"/>
              <a:t>Thank you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Bayes’ Theorem: Basics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743199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en-US" sz="2400" dirty="0"/>
              <a:t>Let </a:t>
            </a:r>
            <a:r>
              <a:rPr lang="en-US" sz="2400" b="1" dirty="0"/>
              <a:t>X</a:t>
            </a:r>
            <a:r>
              <a:rPr lang="en-US" sz="2400" dirty="0"/>
              <a:t> be a data sample (“</a:t>
            </a:r>
            <a:r>
              <a:rPr lang="en-US" sz="2400" i="1" dirty="0"/>
              <a:t>evidence</a:t>
            </a:r>
            <a:r>
              <a:rPr lang="en-US" sz="2400" dirty="0"/>
              <a:t>”): class label is unknown</a:t>
            </a:r>
          </a:p>
          <a:p>
            <a:pPr algn="just">
              <a:lnSpc>
                <a:spcPct val="110000"/>
              </a:lnSpc>
            </a:pPr>
            <a:r>
              <a:rPr lang="en-US" sz="2400" dirty="0"/>
              <a:t>Let H be a </a:t>
            </a:r>
            <a:r>
              <a:rPr lang="en-US" sz="2400" i="1" dirty="0"/>
              <a:t>hypothesis</a:t>
            </a:r>
            <a:r>
              <a:rPr lang="en-US" sz="2400" dirty="0"/>
              <a:t> that </a:t>
            </a:r>
            <a:r>
              <a:rPr lang="en-US" sz="2400" dirty="0">
                <a:solidFill>
                  <a:srgbClr val="FF0000"/>
                </a:solidFill>
              </a:rPr>
              <a:t>X belongs to class C </a:t>
            </a:r>
          </a:p>
          <a:p>
            <a:pPr algn="just">
              <a:lnSpc>
                <a:spcPct val="110000"/>
              </a:lnSpc>
            </a:pPr>
            <a:r>
              <a:rPr lang="en-US" sz="2400" dirty="0"/>
              <a:t>Classification is to determine </a:t>
            </a:r>
            <a:r>
              <a:rPr lang="en-US" sz="2400" dirty="0">
                <a:solidFill>
                  <a:srgbClr val="FF0000"/>
                </a:solidFill>
              </a:rPr>
              <a:t>P(H|</a:t>
            </a:r>
            <a:r>
              <a:rPr lang="en-US" sz="2400" b="1" dirty="0">
                <a:solidFill>
                  <a:srgbClr val="FF0000"/>
                </a:solidFill>
              </a:rPr>
              <a:t>X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r>
              <a:rPr lang="en-US" sz="2400" dirty="0"/>
              <a:t>, the probability that the hypothesis holds given the observed data sample </a:t>
            </a:r>
            <a:r>
              <a:rPr lang="en-US" sz="2400" b="1" dirty="0"/>
              <a:t>X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Bayes’ Theorem: Basics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/>
          <a:lstStyle/>
          <a:p>
            <a:pPr algn="just"/>
            <a:r>
              <a:rPr lang="en-US" sz="2400" dirty="0"/>
              <a:t>In other words, we are looking for the probability that </a:t>
            </a:r>
            <a:r>
              <a:rPr lang="en-US" sz="2400" dirty="0" err="1"/>
              <a:t>tuple</a:t>
            </a:r>
            <a:r>
              <a:rPr lang="en-US" sz="2400" dirty="0"/>
              <a:t> </a:t>
            </a:r>
            <a:r>
              <a:rPr lang="en-US" sz="2400" b="1" i="1" dirty="0"/>
              <a:t>X </a:t>
            </a:r>
            <a:r>
              <a:rPr lang="en-US" sz="2400" dirty="0"/>
              <a:t>belongs to class </a:t>
            </a:r>
            <a:r>
              <a:rPr lang="en-US" sz="2400" i="1" dirty="0"/>
              <a:t>C, given that </a:t>
            </a:r>
            <a:r>
              <a:rPr lang="en-US" sz="2400" i="1" dirty="0">
                <a:solidFill>
                  <a:srgbClr val="FF0000"/>
                </a:solidFill>
              </a:rPr>
              <a:t>we know the attribute description of </a:t>
            </a:r>
            <a:r>
              <a:rPr lang="en-US" sz="2400" b="1" i="1" dirty="0">
                <a:solidFill>
                  <a:srgbClr val="FF0000"/>
                </a:solidFill>
              </a:rPr>
              <a:t>X.</a:t>
            </a:r>
          </a:p>
          <a:p>
            <a:pPr algn="just"/>
            <a:r>
              <a:rPr lang="en-US" sz="2400" dirty="0"/>
              <a:t>P(H|X) is the </a:t>
            </a:r>
            <a:r>
              <a:rPr lang="en-US" sz="2400" dirty="0">
                <a:solidFill>
                  <a:srgbClr val="FF0000"/>
                </a:solidFill>
              </a:rPr>
              <a:t>posterior probability</a:t>
            </a:r>
            <a:r>
              <a:rPr lang="en-US" sz="2400" dirty="0"/>
              <a:t>, or a posteriori probability, of H conditioned on X.</a:t>
            </a:r>
            <a:endParaRPr lang="en-US" sz="2400" dirty="0">
              <a:solidFill>
                <a:srgbClr val="FF0000"/>
              </a:solidFill>
            </a:endParaRPr>
          </a:p>
          <a:p>
            <a:pPr lvl="1" algn="just"/>
            <a:r>
              <a:rPr lang="en-US" sz="1800" dirty="0"/>
              <a:t>For example, suppose our world of data </a:t>
            </a:r>
            <a:r>
              <a:rPr lang="en-US" sz="1800" dirty="0" err="1"/>
              <a:t>tuples</a:t>
            </a:r>
            <a:r>
              <a:rPr lang="en-US" sz="1800" dirty="0"/>
              <a:t> is confined to customers described by the attributes </a:t>
            </a:r>
            <a:r>
              <a:rPr lang="en-US" sz="1800" i="1" dirty="0"/>
              <a:t>age and income</a:t>
            </a:r>
          </a:p>
          <a:p>
            <a:pPr lvl="1" algn="just"/>
            <a:r>
              <a:rPr lang="en-US" sz="1800" dirty="0"/>
              <a:t>X is a 35-year-old customer with an income of $40,000.</a:t>
            </a:r>
          </a:p>
          <a:p>
            <a:pPr lvl="1"/>
            <a:r>
              <a:rPr lang="en-US" sz="1800" dirty="0"/>
              <a:t>P(H|X) reflects the probability that customer X will </a:t>
            </a:r>
            <a:r>
              <a:rPr lang="en-US" sz="1800" dirty="0">
                <a:solidFill>
                  <a:srgbClr val="FF0000"/>
                </a:solidFill>
              </a:rPr>
              <a:t>buy a computer</a:t>
            </a:r>
            <a:r>
              <a:rPr lang="en-US" sz="1800" dirty="0"/>
              <a:t> given that we know the customer’s age and income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Bayes’ Theorem: Basics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en-US" sz="2000" dirty="0"/>
              <a:t>P(H) (</a:t>
            </a:r>
            <a:r>
              <a:rPr lang="en-US" sz="2000" i="1" dirty="0"/>
              <a:t>prior probability</a:t>
            </a:r>
            <a:r>
              <a:rPr lang="en-US" sz="2000" dirty="0"/>
              <a:t>), the initial probability</a:t>
            </a:r>
          </a:p>
          <a:p>
            <a:pPr lvl="1" algn="just">
              <a:lnSpc>
                <a:spcPct val="110000"/>
              </a:lnSpc>
            </a:pPr>
            <a:r>
              <a:rPr lang="en-US" sz="2000" dirty="0"/>
              <a:t>E.g.,</a:t>
            </a:r>
            <a:r>
              <a:rPr lang="en-US" sz="2000" b="1" dirty="0"/>
              <a:t> X</a:t>
            </a:r>
            <a:r>
              <a:rPr lang="en-US" sz="2000" dirty="0"/>
              <a:t> will buy computer, regardless of age, income, …</a:t>
            </a:r>
            <a:endParaRPr lang="en-US" sz="1800" dirty="0"/>
          </a:p>
          <a:p>
            <a:pPr algn="just">
              <a:lnSpc>
                <a:spcPct val="110000"/>
              </a:lnSpc>
            </a:pPr>
            <a:r>
              <a:rPr lang="en-US" sz="2000" dirty="0"/>
              <a:t>P(</a:t>
            </a:r>
            <a:r>
              <a:rPr lang="en-US" sz="2000" b="1" dirty="0"/>
              <a:t>X</a:t>
            </a:r>
            <a:r>
              <a:rPr lang="en-US" sz="2000" dirty="0"/>
              <a:t>): probability that sample data is observed</a:t>
            </a:r>
          </a:p>
          <a:p>
            <a:pPr algn="just">
              <a:lnSpc>
                <a:spcPct val="110000"/>
              </a:lnSpc>
            </a:pPr>
            <a:endParaRPr lang="en-US" sz="2000" dirty="0"/>
          </a:p>
          <a:p>
            <a:pPr algn="just">
              <a:lnSpc>
                <a:spcPct val="110000"/>
              </a:lnSpc>
            </a:pPr>
            <a:r>
              <a:rPr lang="en-US" sz="2000" dirty="0"/>
              <a:t>P(</a:t>
            </a:r>
            <a:r>
              <a:rPr lang="en-US" sz="2000" b="1" dirty="0"/>
              <a:t>X</a:t>
            </a:r>
            <a:r>
              <a:rPr lang="en-US" sz="2000" dirty="0"/>
              <a:t>|H) (</a:t>
            </a:r>
            <a:r>
              <a:rPr lang="en-US" sz="2000" i="1" dirty="0"/>
              <a:t>posteriori probability</a:t>
            </a:r>
            <a:r>
              <a:rPr lang="en-US" sz="2000" dirty="0"/>
              <a:t>), the probability of observing the sample </a:t>
            </a:r>
            <a:r>
              <a:rPr lang="en-US" sz="2000" b="1" dirty="0"/>
              <a:t>X</a:t>
            </a:r>
            <a:r>
              <a:rPr lang="en-US" sz="2000" dirty="0"/>
              <a:t>, given that the hypothesis holds</a:t>
            </a:r>
          </a:p>
          <a:p>
            <a:pPr lvl="1" algn="just">
              <a:lnSpc>
                <a:spcPct val="110000"/>
              </a:lnSpc>
            </a:pPr>
            <a:r>
              <a:rPr lang="en-US" sz="1800" dirty="0"/>
              <a:t>E.g.,</a:t>
            </a:r>
            <a:r>
              <a:rPr lang="en-US" sz="1800" b="1" dirty="0"/>
              <a:t> </a:t>
            </a:r>
            <a:r>
              <a:rPr lang="en-US" sz="1800" dirty="0"/>
              <a:t>Given that</a:t>
            </a:r>
            <a:r>
              <a:rPr lang="en-US" sz="1800" b="1" dirty="0"/>
              <a:t> X</a:t>
            </a:r>
            <a:r>
              <a:rPr lang="en-US" sz="1800" dirty="0"/>
              <a:t> will buy computer, the prob. that X is 31..40, medium income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Bayes’ Theorem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Given training data</a:t>
            </a:r>
            <a:r>
              <a:rPr lang="en-US" sz="2400" i="1" dirty="0"/>
              <a:t> </a:t>
            </a:r>
            <a:r>
              <a:rPr lang="en-US" sz="2400" b="1" dirty="0"/>
              <a:t>X</a:t>
            </a:r>
            <a:r>
              <a:rPr lang="en-US" sz="2400" i="1" dirty="0"/>
              <a:t>, posteriori probability of a hypothesis </a:t>
            </a:r>
            <a:r>
              <a:rPr lang="en-US" sz="2400" dirty="0"/>
              <a:t>H</a:t>
            </a:r>
            <a:r>
              <a:rPr lang="en-US" sz="2400" i="1" dirty="0"/>
              <a:t>, </a:t>
            </a:r>
            <a:r>
              <a:rPr lang="en-US" sz="2400" dirty="0"/>
              <a:t>P(H|</a:t>
            </a:r>
            <a:r>
              <a:rPr lang="en-US" sz="2400" b="1" dirty="0"/>
              <a:t>X</a:t>
            </a:r>
            <a:r>
              <a:rPr lang="en-US" sz="2400" dirty="0"/>
              <a:t>)</a:t>
            </a:r>
            <a:r>
              <a:rPr lang="en-US" sz="2400" i="1" dirty="0"/>
              <a:t>, </a:t>
            </a:r>
            <a:r>
              <a:rPr lang="en-US" sz="2400" dirty="0"/>
              <a:t>follows the </a:t>
            </a:r>
            <a:r>
              <a:rPr lang="en-US" sz="2400" dirty="0" err="1"/>
              <a:t>Bayes</a:t>
            </a:r>
            <a:r>
              <a:rPr lang="en-US" sz="2400" dirty="0"/>
              <a:t> theorem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2400" dirty="0"/>
              <a:t>			</a:t>
            </a:r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graphicFrame>
        <p:nvGraphicFramePr>
          <p:cNvPr id="561156" name="Object 4"/>
          <p:cNvGraphicFramePr>
            <a:graphicFrameLocks noChangeAspect="1"/>
          </p:cNvGraphicFramePr>
          <p:nvPr/>
        </p:nvGraphicFramePr>
        <p:xfrm>
          <a:off x="2362200" y="2895600"/>
          <a:ext cx="38830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22" name="Equation" r:id="rId3" imgW="2463480" imgH="558720" progId="Equation.3">
                  <p:embed/>
                </p:oleObj>
              </mc:Choice>
              <mc:Fallback>
                <p:oleObj name="Equation" r:id="rId3" imgW="2463480" imgH="558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95600"/>
                        <a:ext cx="3883025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Towards Naïve Bayesian Classifiers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Let D be a training set of </a:t>
            </a:r>
            <a:r>
              <a:rPr lang="en-US" sz="2400" dirty="0" err="1"/>
              <a:t>tuples</a:t>
            </a:r>
            <a:r>
              <a:rPr lang="en-US" sz="2400" dirty="0"/>
              <a:t> and their associated class labels,</a:t>
            </a:r>
          </a:p>
          <a:p>
            <a:pPr algn="just"/>
            <a:r>
              <a:rPr lang="en-US" sz="2400" dirty="0"/>
              <a:t>Each </a:t>
            </a:r>
            <a:r>
              <a:rPr lang="en-US" sz="2400" dirty="0" err="1"/>
              <a:t>tuple</a:t>
            </a:r>
            <a:r>
              <a:rPr lang="en-US" sz="2400" dirty="0"/>
              <a:t> is represented by an n-D attribute vector </a:t>
            </a:r>
            <a:r>
              <a:rPr lang="en-US" sz="2400" b="1" dirty="0"/>
              <a:t>X</a:t>
            </a:r>
            <a:r>
              <a:rPr lang="en-US" sz="2400" dirty="0"/>
              <a:t> = (x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r>
              <a:rPr lang="en-US" sz="2400" dirty="0"/>
              <a:t>Suppose there are </a:t>
            </a:r>
            <a:r>
              <a:rPr lang="en-US" sz="2400" i="1" dirty="0"/>
              <a:t>m</a:t>
            </a:r>
            <a:r>
              <a:rPr lang="en-US" sz="2400" dirty="0"/>
              <a:t> classes 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…, C</a:t>
            </a:r>
            <a:r>
              <a:rPr lang="en-US" sz="2400" baseline="-25000" dirty="0"/>
              <a:t>m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Classification is to derive the maximum posteriori, i.e., the maximal P(</a:t>
            </a:r>
            <a:r>
              <a:rPr lang="en-US" sz="2400" dirty="0" err="1"/>
              <a:t>C</a:t>
            </a:r>
            <a:r>
              <a:rPr lang="en-US" sz="2400" baseline="-25000" dirty="0" err="1"/>
              <a:t>i</a:t>
            </a:r>
            <a:r>
              <a:rPr lang="en-US" sz="2400" dirty="0" err="1"/>
              <a:t>|</a:t>
            </a:r>
            <a:r>
              <a:rPr lang="en-US" sz="2400" b="1" dirty="0" err="1"/>
              <a:t>X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0" y="1600200"/>
            <a:ext cx="80010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This can be derived from </a:t>
            </a:r>
            <a:r>
              <a:rPr lang="en-US" sz="2400" dirty="0" err="1"/>
              <a:t>Bayes</a:t>
            </a:r>
            <a:r>
              <a:rPr lang="en-US" sz="2400" dirty="0"/>
              <a:t>’ theorem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Since P(X) is constant for all classes, only                                  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                                </a:t>
            </a:r>
            <a:r>
              <a:rPr lang="en-US" dirty="0"/>
              <a:t>needs to be maximized</a:t>
            </a:r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Towards Naïve Bayesian Classifiers</a:t>
            </a:r>
          </a:p>
        </p:txBody>
      </p:sp>
      <p:graphicFrame>
        <p:nvGraphicFramePr>
          <p:cNvPr id="56320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667000" y="2057400"/>
          <a:ext cx="294341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90" name="Equation" r:id="rId3" imgW="2501640" imgH="647640" progId="Equation.3">
                  <p:embed/>
                </p:oleObj>
              </mc:Choice>
              <mc:Fallback>
                <p:oleObj name="Equation" r:id="rId3" imgW="2501640" imgH="647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057400"/>
                        <a:ext cx="2943412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05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295400" y="3262312"/>
          <a:ext cx="281781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91" name="Equation" r:id="rId5" imgW="2476440" imgH="380880" progId="Equation.3">
                  <p:embed/>
                </p:oleObj>
              </mc:Choice>
              <mc:Fallback>
                <p:oleObj name="Equation" r:id="rId5" imgW="2476440" imgH="380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62312"/>
                        <a:ext cx="2817812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NBC: Training Dataset</a:t>
            </a:r>
          </a:p>
        </p:txBody>
      </p:sp>
      <p:sp>
        <p:nvSpPr>
          <p:cNvPr id="567299" name="Text Box 3"/>
          <p:cNvSpPr txBox="1">
            <a:spLocks noChangeArrowheads="1"/>
          </p:cNvSpPr>
          <p:nvPr/>
        </p:nvSpPr>
        <p:spPr bwMode="auto">
          <a:xfrm>
            <a:off x="533400" y="2057400"/>
            <a:ext cx="3429000" cy="310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Class: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C1:buys_computer = ‘yes’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C2:buys_computer = ‘no’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dirty="0">
              <a:latin typeface="Tahoma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Data sample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X = (age &lt;=30,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Income = medium,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ahoma" pitchFamily="34" charset="0"/>
              </a:rPr>
              <a:t>Student = yes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 err="1">
                <a:latin typeface="Tahoma" pitchFamily="34" charset="0"/>
              </a:rPr>
              <a:t>Credit_rating</a:t>
            </a:r>
            <a:r>
              <a:rPr lang="en-US" dirty="0">
                <a:latin typeface="Tahoma" pitchFamily="34" charset="0"/>
              </a:rPr>
              <a:t> = Fair)</a:t>
            </a:r>
          </a:p>
        </p:txBody>
      </p:sp>
      <p:graphicFrame>
        <p:nvGraphicFramePr>
          <p:cNvPr id="468995" name="Object 2"/>
          <p:cNvGraphicFramePr>
            <a:graphicFrameLocks/>
          </p:cNvGraphicFramePr>
          <p:nvPr/>
        </p:nvGraphicFramePr>
        <p:xfrm>
          <a:off x="4246563" y="1560513"/>
          <a:ext cx="4811712" cy="449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995" name="Worksheet" r:id="rId3" imgW="4772015" imgH="4457683" progId="Excel.Sheet.8">
                  <p:embed/>
                </p:oleObj>
              </mc:Choice>
              <mc:Fallback>
                <p:oleObj name="Worksheet" r:id="rId3" imgW="4772015" imgH="4457683" progId="Excel.Shee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3" y="1560513"/>
                        <a:ext cx="4811712" cy="449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7584</TotalTime>
  <Words>1734</Words>
  <Application>Microsoft Office PowerPoint</Application>
  <PresentationFormat>On-screen Show (4:3)</PresentationFormat>
  <Paragraphs>209</Paragraphs>
  <Slides>26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Comic Sans MS</vt:lpstr>
      <vt:lpstr>Garamond</vt:lpstr>
      <vt:lpstr>Tahoma</vt:lpstr>
      <vt:lpstr>Times New Roman</vt:lpstr>
      <vt:lpstr>Verdana</vt:lpstr>
      <vt:lpstr>Wingdings</vt:lpstr>
      <vt:lpstr>Level</vt:lpstr>
      <vt:lpstr>Equation</vt:lpstr>
      <vt:lpstr>Worksheet</vt:lpstr>
      <vt:lpstr>Data Mining and Data Warehousing CSE-4107</vt:lpstr>
      <vt:lpstr> What is Bayesian Classification?</vt:lpstr>
      <vt:lpstr>Bayes’ Theorem: Basics</vt:lpstr>
      <vt:lpstr>Bayes’ Theorem: Basics</vt:lpstr>
      <vt:lpstr>Bayes’ Theorem: Basics</vt:lpstr>
      <vt:lpstr>Bayes’ Theorem</vt:lpstr>
      <vt:lpstr>Towards Naïve Bayesian Classifiers</vt:lpstr>
      <vt:lpstr>Towards Naïve Bayesian Classifiers</vt:lpstr>
      <vt:lpstr>NBC: Training Dataset</vt:lpstr>
      <vt:lpstr>NBC: Training Dataset</vt:lpstr>
      <vt:lpstr>NBC: Training Dataset</vt:lpstr>
      <vt:lpstr>NBC: Training Dataset</vt:lpstr>
      <vt:lpstr>NBC:  An Example</vt:lpstr>
      <vt:lpstr>NBC:  An Example</vt:lpstr>
      <vt:lpstr>NBC:  An Example</vt:lpstr>
      <vt:lpstr>NBC:  An Example</vt:lpstr>
      <vt:lpstr>NBC:  An Example</vt:lpstr>
      <vt:lpstr>NBC:  An Example</vt:lpstr>
      <vt:lpstr>Naive Bayesian Classifier Example</vt:lpstr>
      <vt:lpstr>Naive Bayesian Classifier Example</vt:lpstr>
      <vt:lpstr>Naive Bayesian Classifier Example</vt:lpstr>
      <vt:lpstr>Naive Bayesian Classifier Example</vt:lpstr>
      <vt:lpstr>Naive Bayesian Classifier Example</vt:lpstr>
      <vt:lpstr>Naive Bayesian Classifier</vt:lpstr>
      <vt:lpstr>Naive Bayesian Classifier</vt:lpstr>
      <vt:lpstr>Thank you</vt:lpstr>
    </vt:vector>
  </TitlesOfParts>
  <Company>hkucsis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CSIS 0323 Advanced Database Systems Spring 2003</dc:title>
  <dc:creator>hkucsis</dc:creator>
  <cp:lastModifiedBy>Md. Waliul Islam Rayhan</cp:lastModifiedBy>
  <cp:revision>667</cp:revision>
  <dcterms:created xsi:type="dcterms:W3CDTF">2003-01-18T20:56:22Z</dcterms:created>
  <dcterms:modified xsi:type="dcterms:W3CDTF">2024-10-21T19:28:08Z</dcterms:modified>
</cp:coreProperties>
</file>