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1052" r:id="rId2"/>
    <p:sldId id="1039" r:id="rId3"/>
    <p:sldId id="1040" r:id="rId4"/>
    <p:sldId id="1041" r:id="rId5"/>
    <p:sldId id="1043" r:id="rId6"/>
    <p:sldId id="1053" r:id="rId7"/>
    <p:sldId id="1054" r:id="rId8"/>
    <p:sldId id="1055" r:id="rId9"/>
    <p:sldId id="1056" r:id="rId10"/>
    <p:sldId id="1046" r:id="rId11"/>
    <p:sldId id="1048" r:id="rId12"/>
    <p:sldId id="1049" r:id="rId13"/>
    <p:sldId id="1057" r:id="rId14"/>
    <p:sldId id="1058" r:id="rId15"/>
    <p:sldId id="1059" r:id="rId16"/>
    <p:sldId id="1060" r:id="rId17"/>
    <p:sldId id="1050" r:id="rId18"/>
    <p:sldId id="842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6EA"/>
    <a:srgbClr val="FAE2F6"/>
    <a:srgbClr val="170981"/>
    <a:srgbClr val="121328"/>
    <a:srgbClr val="D7FDF9"/>
    <a:srgbClr val="003366"/>
    <a:srgbClr val="FF7C80"/>
    <a:srgbClr val="008080"/>
  </p:clrMru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500" autoAdjust="0"/>
    <p:restoredTop sz="86449" autoAdjust="0"/>
  </p:normalViewPr>
  <p:slideViewPr>
    <p:cSldViewPr>
      <p:cViewPr>
        <p:scale>
          <a:sx n="75" d="100"/>
          <a:sy n="75" d="100"/>
        </p:scale>
        <p:origin x="-150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E0725A6-E5DE-4C3C-8AFA-C1481AFD9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3C11472-09D5-42DC-821A-B03D82E56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r-Cyrl-BA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CF1A5-08BA-4ED8-87D7-D855A46373DC}" type="slidenum">
              <a:rPr lang="sr-Cyrl-BA" smtClean="0"/>
              <a:pPr/>
              <a:t>2</a:t>
            </a:fld>
            <a:endParaRPr lang="sr-Cyrl-B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45F32-EA12-420A-A85F-534107B7267C}" type="slidenum">
              <a:rPr lang="en-US"/>
              <a:pPr/>
              <a:t>6</a:t>
            </a:fld>
            <a:endParaRPr lang="en-US"/>
          </a:p>
        </p:txBody>
      </p:sp>
      <p:sp>
        <p:nvSpPr>
          <p:cNvPr id="900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3906D-8A14-435D-8384-4961589180FD}" type="slidenum">
              <a:rPr lang="en-US"/>
              <a:pPr/>
              <a:t>7</a:t>
            </a:fld>
            <a:endParaRPr lang="en-US"/>
          </a:p>
        </p:txBody>
      </p:sp>
      <p:sp>
        <p:nvSpPr>
          <p:cNvPr id="901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CC9C9-8F83-416F-B03D-7971B61F834D}" type="slidenum">
              <a:rPr lang="en-US"/>
              <a:pPr/>
              <a:t>8</a:t>
            </a:fld>
            <a:endParaRPr lang="en-US"/>
          </a:p>
        </p:txBody>
      </p:sp>
      <p:sp>
        <p:nvSpPr>
          <p:cNvPr id="902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A3E59-0C9B-4714-AC21-48550B989180}" type="slidenum">
              <a:rPr lang="en-US"/>
              <a:pPr/>
              <a:t>9</a:t>
            </a:fld>
            <a:endParaRPr lang="en-US"/>
          </a:p>
        </p:txBody>
      </p:sp>
      <p:sp>
        <p:nvSpPr>
          <p:cNvPr id="903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F47C-118E-4FD5-860B-E225BAC5C94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F47C-118E-4FD5-860B-E225BAC5C94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F47C-118E-4FD5-860B-E225BAC5C94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52400" y="6540500"/>
            <a:ext cx="8839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</a:rPr>
              <a:t>Md. Manowarul Islam, Dept. Of CSE, JnU</a:t>
            </a:r>
          </a:p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152400" y="6553200"/>
            <a:ext cx="8839200" cy="1588"/>
          </a:xfrm>
          <a:prstGeom prst="line">
            <a:avLst/>
          </a:prstGeom>
          <a:noFill/>
          <a:ln w="22225" algn="ctr">
            <a:solidFill>
              <a:srgbClr val="0070C0"/>
            </a:solidFill>
            <a:miter lim="800000"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770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Tokai University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DD54C-A4C4-41FB-98DF-A1DB86F9B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52400" y="6540500"/>
            <a:ext cx="8839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</a:rPr>
              <a:t>Md. Manowarul Islam, Dept. Of CSE, JnU</a:t>
            </a:r>
          </a:p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6" name="Straight Connector 6"/>
          <p:cNvCxnSpPr>
            <a:cxnSpLocks noChangeShapeType="1"/>
          </p:cNvCxnSpPr>
          <p:nvPr userDrawn="1"/>
        </p:nvCxnSpPr>
        <p:spPr bwMode="auto">
          <a:xfrm>
            <a:off x="152400" y="6553200"/>
            <a:ext cx="8839200" cy="1588"/>
          </a:xfrm>
          <a:prstGeom prst="line">
            <a:avLst/>
          </a:prstGeom>
          <a:noFill/>
          <a:ln w="22225" algn="ctr">
            <a:solidFill>
              <a:srgbClr val="0070C0"/>
            </a:solidFill>
            <a:miter lim="800000"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152400" y="6540500"/>
            <a:ext cx="8839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</a:rPr>
              <a:t>Md. Manowarul Islam, Dept. Of CSE, JnU</a:t>
            </a:r>
          </a:p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152400" y="6553200"/>
            <a:ext cx="8839200" cy="1588"/>
          </a:xfrm>
          <a:prstGeom prst="line">
            <a:avLst/>
          </a:prstGeom>
          <a:noFill/>
          <a:ln w="22225" algn="ctr">
            <a:solidFill>
              <a:srgbClr val="0070C0"/>
            </a:solidFill>
            <a:miter lim="800000"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52400" y="6540500"/>
            <a:ext cx="8839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</a:rPr>
              <a:t>Md. Manowarul Islam, Dept. Of CSE, JnU</a:t>
            </a:r>
          </a:p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" name="Straight Connector 6"/>
          <p:cNvCxnSpPr>
            <a:cxnSpLocks noChangeShapeType="1"/>
          </p:cNvCxnSpPr>
          <p:nvPr userDrawn="1"/>
        </p:nvCxnSpPr>
        <p:spPr bwMode="auto">
          <a:xfrm>
            <a:off x="152400" y="6553200"/>
            <a:ext cx="8839200" cy="1588"/>
          </a:xfrm>
          <a:prstGeom prst="line">
            <a:avLst/>
          </a:prstGeom>
          <a:noFill/>
          <a:ln w="22225" algn="ctr">
            <a:solidFill>
              <a:srgbClr val="0070C0"/>
            </a:solidFill>
            <a:miter lim="800000"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386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52400" y="6540500"/>
            <a:ext cx="8839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</a:rPr>
              <a:t>Md. Manowarul Islam, Dept. Of CSE, JnU</a:t>
            </a:r>
          </a:p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52400" y="6540500"/>
            <a:ext cx="8839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</a:rPr>
              <a:t>Md. Manowarul Islam, Dept. Of CSE, JnU</a:t>
            </a:r>
          </a:p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152400" y="6553200"/>
            <a:ext cx="8839200" cy="1588"/>
          </a:xfrm>
          <a:prstGeom prst="line">
            <a:avLst/>
          </a:prstGeom>
          <a:noFill/>
          <a:ln w="22225" algn="ctr">
            <a:solidFill>
              <a:srgbClr val="0070C0"/>
            </a:solidFill>
            <a:miter lim="800000"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52400" y="6540500"/>
            <a:ext cx="8839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</a:rPr>
              <a:t>Md. Manowarul Islam, Dept. Of CSE, JnU</a:t>
            </a:r>
          </a:p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6" name="Straight Connector 6"/>
          <p:cNvCxnSpPr>
            <a:cxnSpLocks noChangeShapeType="1"/>
          </p:cNvCxnSpPr>
          <p:nvPr userDrawn="1"/>
        </p:nvCxnSpPr>
        <p:spPr bwMode="auto">
          <a:xfrm>
            <a:off x="152400" y="6553200"/>
            <a:ext cx="8839200" cy="1588"/>
          </a:xfrm>
          <a:prstGeom prst="line">
            <a:avLst/>
          </a:prstGeom>
          <a:noFill/>
          <a:ln w="22225" algn="ctr">
            <a:solidFill>
              <a:srgbClr val="0070C0"/>
            </a:solidFill>
            <a:miter lim="800000"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52400" y="6540500"/>
            <a:ext cx="8839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</a:rPr>
              <a:t>Md. Manowarul Islam, Dept. Of CSE, JnU</a:t>
            </a:r>
          </a:p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" name="Straight Connector 6"/>
          <p:cNvCxnSpPr>
            <a:cxnSpLocks noChangeShapeType="1"/>
          </p:cNvCxnSpPr>
          <p:nvPr userDrawn="1"/>
        </p:nvCxnSpPr>
        <p:spPr bwMode="auto">
          <a:xfrm>
            <a:off x="152400" y="6553200"/>
            <a:ext cx="8839200" cy="1588"/>
          </a:xfrm>
          <a:prstGeom prst="line">
            <a:avLst/>
          </a:prstGeom>
          <a:noFill/>
          <a:ln w="22225" algn="ctr">
            <a:solidFill>
              <a:srgbClr val="0070C0"/>
            </a:solidFill>
            <a:miter lim="800000"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52400" y="6540500"/>
            <a:ext cx="8839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</a:rPr>
              <a:t>Md. Manowarul Islam, Dept. Of CSE, JnU</a:t>
            </a:r>
          </a:p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" name="Straight Connector 6"/>
          <p:cNvCxnSpPr>
            <a:cxnSpLocks noChangeShapeType="1"/>
          </p:cNvCxnSpPr>
          <p:nvPr userDrawn="1"/>
        </p:nvCxnSpPr>
        <p:spPr bwMode="auto">
          <a:xfrm>
            <a:off x="152400" y="6553200"/>
            <a:ext cx="8839200" cy="1588"/>
          </a:xfrm>
          <a:prstGeom prst="line">
            <a:avLst/>
          </a:prstGeom>
          <a:noFill/>
          <a:ln w="22225" algn="ctr">
            <a:solidFill>
              <a:srgbClr val="0070C0"/>
            </a:solidFill>
            <a:miter lim="800000"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52400" y="6540500"/>
            <a:ext cx="8839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</a:rPr>
              <a:t>Md. Manowarul Islam, Dept. Of CSE, JnU</a:t>
            </a:r>
          </a:p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" name="Straight Connector 6"/>
          <p:cNvCxnSpPr>
            <a:cxnSpLocks noChangeShapeType="1"/>
          </p:cNvCxnSpPr>
          <p:nvPr userDrawn="1"/>
        </p:nvCxnSpPr>
        <p:spPr bwMode="auto">
          <a:xfrm>
            <a:off x="152400" y="6553200"/>
            <a:ext cx="8839200" cy="1588"/>
          </a:xfrm>
          <a:prstGeom prst="line">
            <a:avLst/>
          </a:prstGeom>
          <a:noFill/>
          <a:ln w="22225" algn="ctr">
            <a:solidFill>
              <a:srgbClr val="0070C0"/>
            </a:solidFill>
            <a:miter lim="800000"/>
            <a:headEnd/>
            <a:tailEnd/>
          </a:ln>
        </p:spPr>
      </p:cxn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52400" y="6540500"/>
            <a:ext cx="8839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</a:rPr>
              <a:t>Md. Manowarul Islam, Dept. Of CSE, JnU</a:t>
            </a:r>
          </a:p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52400" y="6540500"/>
            <a:ext cx="8839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</a:rPr>
              <a:t>Md. Manowarul Islam, Dept. Of CSE, JnU</a:t>
            </a:r>
          </a:p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C2FABC-9807-4BC3-AD22-42ACAA217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848600" cy="2536825"/>
          </a:xfrm>
        </p:spPr>
        <p:txBody>
          <a:bodyPr/>
          <a:lstStyle/>
          <a:p>
            <a:r>
              <a:rPr lang="en-US" smtClean="0"/>
              <a:t>Data Mining and Data Warehousing</a:t>
            </a:r>
            <a:br>
              <a:rPr lang="en-US" smtClean="0"/>
            </a:br>
            <a:r>
              <a:rPr lang="en-US" smtClean="0"/>
              <a:t>CSE-4107</a:t>
            </a:r>
          </a:p>
        </p:txBody>
      </p:sp>
      <p:sp>
        <p:nvSpPr>
          <p:cNvPr id="1843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0" y="4130675"/>
            <a:ext cx="9105900" cy="1203325"/>
          </a:xfrm>
        </p:spPr>
        <p:txBody>
          <a:bodyPr lIns="86932" tIns="43466" rIns="86932" bIns="43466"/>
          <a:lstStyle/>
          <a:p>
            <a:pPr>
              <a:spcBef>
                <a:spcPct val="0"/>
              </a:spcBef>
            </a:pPr>
            <a:r>
              <a:rPr lang="en-US" sz="2000" smtClean="0"/>
              <a:t>Md. Manowarul Islam</a:t>
            </a:r>
          </a:p>
          <a:p>
            <a:pPr>
              <a:spcBef>
                <a:spcPct val="0"/>
              </a:spcBef>
            </a:pPr>
            <a:r>
              <a:rPr lang="en-US" sz="2000" smtClean="0"/>
              <a:t>Associate Professor, Dept. of CSE</a:t>
            </a:r>
          </a:p>
          <a:p>
            <a:pPr>
              <a:spcBef>
                <a:spcPct val="0"/>
              </a:spcBef>
            </a:pPr>
            <a:r>
              <a:rPr lang="en-US" sz="2000" smtClean="0"/>
              <a:t>Jagannath University</a:t>
            </a:r>
          </a:p>
        </p:txBody>
      </p:sp>
      <p:pic>
        <p:nvPicPr>
          <p:cNvPr id="18436" name="Picture 4" descr="data_mining_ic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343400"/>
            <a:ext cx="21844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 descr="102716111.jpg"/>
          <p:cNvPicPr>
            <a:picLocks noChangeAspect="1"/>
          </p:cNvPicPr>
          <p:nvPr/>
        </p:nvPicPr>
        <p:blipFill>
          <a:blip r:embed="rId3"/>
          <a:srcRect r="16595"/>
          <a:stretch>
            <a:fillRect/>
          </a:stretch>
        </p:blipFill>
        <p:spPr bwMode="auto">
          <a:xfrm>
            <a:off x="0" y="4724400"/>
            <a:ext cx="1981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424A8"/>
                </a:solidFill>
              </a:rPr>
              <a:t>PrefixSpan – Algorithm</a:t>
            </a:r>
            <a:endParaRPr lang="sr-Cyrl-BA" smtClean="0">
              <a:solidFill>
                <a:srgbClr val="2424A8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Input of the algorithm :  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A sequence database S, </a:t>
            </a:r>
            <a:br>
              <a:rPr lang="en-US" sz="2000" dirty="0" smtClean="0"/>
            </a:br>
            <a:r>
              <a:rPr lang="en-US" sz="2000" dirty="0" smtClean="0"/>
              <a:t>and the minimum support threshold </a:t>
            </a:r>
            <a:r>
              <a:rPr lang="en-US" sz="2000" dirty="0" err="1" smtClean="0"/>
              <a:t>min_support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Output of the algorithm:  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 The complete set of sequential patterns.</a:t>
            </a:r>
          </a:p>
          <a:p>
            <a:r>
              <a:rPr lang="en-US" sz="2000" dirty="0" smtClean="0"/>
              <a:t>Subroutine: </a:t>
            </a:r>
            <a:r>
              <a:rPr lang="en-US" sz="2000" dirty="0" err="1" smtClean="0"/>
              <a:t>PrefixSpan</a:t>
            </a:r>
            <a:r>
              <a:rPr lang="en-US" sz="2000" dirty="0" smtClean="0"/>
              <a:t>(</a:t>
            </a:r>
            <a:r>
              <a:rPr lang="el-GR" sz="2000" dirty="0" smtClean="0"/>
              <a:t>α, </a:t>
            </a:r>
            <a:r>
              <a:rPr lang="en-US" sz="2000" dirty="0" smtClean="0"/>
              <a:t>L, S|</a:t>
            </a:r>
            <a:r>
              <a:rPr lang="el-GR" sz="2000" dirty="0" smtClean="0"/>
              <a:t>α)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Parameters: </a:t>
            </a:r>
          </a:p>
          <a:p>
            <a:pPr lvl="1"/>
            <a:r>
              <a:rPr lang="el-GR" sz="1800" dirty="0" smtClean="0"/>
              <a:t>α: </a:t>
            </a:r>
            <a:r>
              <a:rPr lang="en-US" sz="1800" dirty="0" smtClean="0"/>
              <a:t>sequential pattern, </a:t>
            </a:r>
          </a:p>
          <a:p>
            <a:pPr lvl="1"/>
            <a:r>
              <a:rPr lang="en-US" sz="1800" dirty="0" smtClean="0"/>
              <a:t>L: the length of </a:t>
            </a:r>
            <a:r>
              <a:rPr lang="el-GR" sz="1800" dirty="0" smtClean="0"/>
              <a:t>α; </a:t>
            </a:r>
          </a:p>
          <a:p>
            <a:pPr lvl="1"/>
            <a:r>
              <a:rPr lang="el-GR" sz="1800" dirty="0" smtClean="0"/>
              <a:t> </a:t>
            </a:r>
            <a:r>
              <a:rPr lang="en-US" sz="1800" dirty="0" smtClean="0"/>
              <a:t>S|</a:t>
            </a:r>
            <a:r>
              <a:rPr lang="el-GR" sz="1800" dirty="0" smtClean="0"/>
              <a:t>α: </a:t>
            </a:r>
            <a:r>
              <a:rPr lang="en-US" sz="1800" dirty="0" smtClean="0"/>
              <a:t>: the α-projected database, if α ≠&lt;&gt;; </a:t>
            </a:r>
            <a:br>
              <a:rPr lang="en-US" sz="1800" dirty="0" smtClean="0"/>
            </a:br>
            <a:r>
              <a:rPr lang="en-US" sz="1800" dirty="0" smtClean="0"/>
              <a:t>otherwise;  the sequence database S.</a:t>
            </a:r>
            <a:endParaRPr lang="en-US" sz="2000" dirty="0" smtClean="0"/>
          </a:p>
          <a:p>
            <a:r>
              <a:rPr lang="en-US" sz="2000" dirty="0" smtClean="0"/>
              <a:t>Call </a:t>
            </a:r>
            <a:r>
              <a:rPr lang="en-US" sz="2000" dirty="0" err="1" smtClean="0"/>
              <a:t>PrefixSpan</a:t>
            </a:r>
            <a:r>
              <a:rPr lang="en-US" sz="2000" dirty="0" smtClean="0"/>
              <a:t>(&lt;&gt;,0,S).</a:t>
            </a:r>
          </a:p>
          <a:p>
            <a:endParaRPr lang="el-GR" sz="2000" dirty="0" smtClean="0"/>
          </a:p>
          <a:p>
            <a:pPr lvl="1"/>
            <a:endParaRPr lang="sr-Cyrl-BA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0" y="3143250"/>
          <a:ext cx="2500313" cy="1577975"/>
        </p:xfrm>
        <a:graphic>
          <a:graphicData uri="http://schemas.openxmlformats.org/drawingml/2006/table">
            <a:tbl>
              <a:tblPr/>
              <a:tblGrid>
                <a:gridCol w="407988"/>
                <a:gridCol w="2092325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id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Sequence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B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&lt;a(abc)(ac)d(cf)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B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&lt;(ad)c(bc)(ae)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B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&lt;(ef)(ab)(df)cb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B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&lt;eg(af)cbc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424A8"/>
                </a:solidFill>
              </a:rPr>
              <a:t>PrefixSpan - Example</a:t>
            </a:r>
            <a:endParaRPr lang="sr-Cyrl-BA" smtClean="0">
              <a:solidFill>
                <a:srgbClr val="2424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1. Find length1sequential patterns: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2. Divide search space</a:t>
            </a:r>
          </a:p>
          <a:p>
            <a:endParaRPr lang="en-US" smtClean="0"/>
          </a:p>
          <a:p>
            <a:endParaRPr lang="en-US" smtClean="0"/>
          </a:p>
          <a:p>
            <a:endParaRPr lang="sr-Cyrl-BA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00375" y="4000500"/>
          <a:ext cx="4429125" cy="371475"/>
        </p:xfrm>
        <a:graphic>
          <a:graphicData uri="http://schemas.openxmlformats.org/drawingml/2006/table">
            <a:tbl>
              <a:tblPr/>
              <a:tblGrid>
                <a:gridCol w="44291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Prefix</a:t>
                      </a:r>
                      <a:endParaRPr kumimoji="0" lang="sr-Cyrl-B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50" y="4786313"/>
          <a:ext cx="1285875" cy="1019175"/>
        </p:xfrm>
        <a:graphic>
          <a:graphicData uri="http://schemas.openxmlformats.org/drawingml/2006/table">
            <a:tbl>
              <a:tblPr/>
              <a:tblGrid>
                <a:gridCol w="128587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&lt;a&gt;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&lt;(abc)(ac)d(cf)</a:t>
                      </a:r>
                      <a:r>
                        <a:rPr kumimoji="0" lang="sr-Latn-C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&lt;(_d)c(bc)(ae)</a:t>
                      </a:r>
                      <a:r>
                        <a:rPr kumimoji="0" lang="sr-Latn-C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&lt;(_b)(df)cb</a:t>
                      </a:r>
                      <a:r>
                        <a:rPr kumimoji="0" lang="sr-Latn-C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&lt;(_f)cbc</a:t>
                      </a:r>
                      <a:r>
                        <a:rPr kumimoji="0" lang="sr-Latn-C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6063" y="4786313"/>
          <a:ext cx="1143008" cy="98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</a:tblGrid>
              <a:tr h="13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&lt;b&gt;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&lt;(_c)(ac)d(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67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&lt;(_c)(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67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</a:tr>
              <a:tr h="167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&lt;c&gt;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358063" y="4786313"/>
          <a:ext cx="1428760" cy="65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&lt;f&gt;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</a:tr>
              <a:tr h="207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72188" y="4786313"/>
          <a:ext cx="1214446" cy="666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69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&lt;e&gt;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7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&lt;(_f)(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</a:tr>
              <a:tr h="206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29188" y="4786313"/>
          <a:ext cx="1071570" cy="76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8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&lt;d&gt;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3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42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&lt;c(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42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&lt;(_f)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00500" y="4786313"/>
          <a:ext cx="857256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</a:tblGrid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&lt;c&gt;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&lt;(ac)d(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&lt;b&gt;</a:t>
                      </a:r>
                    </a:p>
                  </a:txBody>
                  <a:tcPr marL="9525" marR="9525" marT="9525" marB="0" anchor="b"/>
                </a:tc>
              </a:tr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10800000" flipV="1">
            <a:off x="2071688" y="4286250"/>
            <a:ext cx="1071562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536156" y="4179094"/>
            <a:ext cx="642938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250532" y="4393406"/>
            <a:ext cx="642938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5108575" y="4465638"/>
            <a:ext cx="6429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5893594" y="4250531"/>
            <a:ext cx="642938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15125" y="4143375"/>
            <a:ext cx="1143000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57750" y="1928813"/>
          <a:ext cx="3981450" cy="548640"/>
        </p:xfrm>
        <a:graphic>
          <a:graphicData uri="http://schemas.openxmlformats.org/drawingml/2006/table">
            <a:tbl>
              <a:tblPr/>
              <a:tblGrid>
                <a:gridCol w="588963"/>
                <a:gridCol w="595312"/>
                <a:gridCol w="538163"/>
                <a:gridCol w="593725"/>
                <a:gridCol w="587375"/>
                <a:gridCol w="539750"/>
                <a:gridCol w="538162"/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&lt;a&gt;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&lt;b&gt;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&lt;c&gt;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&lt;d&gt;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&lt;e&gt;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&lt;f&gt;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&lt;g&gt;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643063" y="1928813"/>
          <a:ext cx="2857500" cy="1114425"/>
        </p:xfrm>
        <a:graphic>
          <a:graphicData uri="http://schemas.openxmlformats.org/drawingml/2006/table">
            <a:tbl>
              <a:tblPr/>
              <a:tblGrid>
                <a:gridCol w="466725"/>
                <a:gridCol w="2390775"/>
              </a:tblGrid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id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Sequence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B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&lt;a(abc)(ac)d(cf)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B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&lt;(ad)c(bc)(ae)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B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&lt;(ef)(ab)(df)cb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B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&lt;eg(af)cbc</a:t>
                      </a:r>
                      <a:r>
                        <a:rPr kumimoji="0" lang="sr-Latn-C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>
            <a:off x="4857750" y="4572000"/>
            <a:ext cx="1214438" cy="1214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r-Cyrl-BA">
              <a:solidFill>
                <a:srgbClr val="FFFFFF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H="1">
            <a:off x="8402637" y="1987551"/>
            <a:ext cx="542925" cy="4826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105400" y="2738438"/>
            <a:ext cx="3395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ill Sans MT" pitchFamily="34" charset="0"/>
              </a:rPr>
              <a:t>&lt;a&gt;&lt;b&gt;&lt;c&gt;&lt;d&gt;&lt;e&gt;&lt;f&gt;</a:t>
            </a:r>
            <a:endParaRPr lang="sr-Cyrl-BA">
              <a:latin typeface="Corbe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424A8"/>
                </a:solidFill>
              </a:rPr>
              <a:t>PrefixSpan – Example</a:t>
            </a:r>
            <a:endParaRPr lang="sr-Cyrl-BA" smtClean="0">
              <a:solidFill>
                <a:srgbClr val="2424A8"/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subsets of sequential patterns:</a:t>
            </a:r>
            <a:endParaRPr lang="sr-Cyrl-BA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8813" y="2143125"/>
          <a:ext cx="1071570" cy="76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8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&lt;d&gt;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3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42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&lt;c(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42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&lt;(_f)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86125" y="4071938"/>
          <a:ext cx="1071570" cy="57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8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&lt;dc&gt;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3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  <a:tr h="142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&lt;b&gt;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14500" y="4071938"/>
          <a:ext cx="1071570" cy="38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8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&lt;db&gt;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3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&lt;(_c)(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86125" y="5214938"/>
          <a:ext cx="1071570" cy="57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87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dcb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39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3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&lt;&gt;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86125" y="2143125"/>
          <a:ext cx="5072063" cy="548640"/>
        </p:xfrm>
        <a:graphic>
          <a:graphicData uri="http://schemas.openxmlformats.org/drawingml/2006/table">
            <a:tbl>
              <a:tblPr/>
              <a:tblGrid>
                <a:gridCol w="723900"/>
                <a:gridCol w="725488"/>
                <a:gridCol w="723900"/>
                <a:gridCol w="725487"/>
                <a:gridCol w="723900"/>
                <a:gridCol w="725488"/>
                <a:gridCol w="7239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&lt;a&gt;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&lt;b&gt;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&lt;c&gt;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&lt;d&gt;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&lt;e&gt;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&lt;f&gt;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&lt;_f&gt;</a:t>
                      </a:r>
                      <a:endParaRPr kumimoji="0" lang="sr-Cyrl-B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sr-Cyrl-BA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357563" y="2214563"/>
            <a:ext cx="642937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15063" y="2214563"/>
            <a:ext cx="642937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00688" y="2214563"/>
            <a:ext cx="642937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00875" y="2214563"/>
            <a:ext cx="642938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43813" y="2214563"/>
            <a:ext cx="642937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14500" y="4071938"/>
            <a:ext cx="1071563" cy="35718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86125" y="5214938"/>
            <a:ext cx="1071563" cy="35718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00688" y="4071938"/>
          <a:ext cx="2571750" cy="609600"/>
        </p:xfrm>
        <a:graphic>
          <a:graphicData uri="http://schemas.openxmlformats.org/drawingml/2006/table">
            <a:tbl>
              <a:tblPr/>
              <a:tblGrid>
                <a:gridCol w="657225"/>
                <a:gridCol w="658812"/>
                <a:gridCol w="612775"/>
                <a:gridCol w="642938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&lt;b&gt; </a:t>
                      </a:r>
                      <a:endParaRPr kumimoji="0" lang="sr-Cyrl-B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&lt;a&gt;</a:t>
                      </a:r>
                      <a:endParaRPr kumimoji="0" lang="sr-Cyrl-B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&lt;e&gt;</a:t>
                      </a:r>
                      <a:endParaRPr kumimoji="0" lang="sr-Cyrl-B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&lt;c&gt; </a:t>
                      </a:r>
                      <a:endParaRPr kumimoji="0" lang="sr-Cyrl-B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sr-Cyrl-B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sr-Cyrl-B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sr-Cyrl-B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sr-Cyrl-BA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rot="5400000">
            <a:off x="1714501" y="3429000"/>
            <a:ext cx="114300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71750" y="2928938"/>
            <a:ext cx="1285875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571082" y="4929981"/>
            <a:ext cx="571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29500" y="4143375"/>
            <a:ext cx="642938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286625" y="4857750"/>
            <a:ext cx="78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&lt;dcb&gt;</a:t>
            </a:r>
            <a:endParaRPr lang="sr-Cyrl-BA">
              <a:latin typeface="Corbe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143750" y="2928938"/>
            <a:ext cx="1238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&lt;db&gt; &lt;dc&gt;</a:t>
            </a:r>
            <a:endParaRPr lang="sr-Cyrl-BA">
              <a:latin typeface="Corbe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858000" y="4143375"/>
            <a:ext cx="642938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43625" y="4143375"/>
            <a:ext cx="642938" cy="4286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063"/>
            <a:ext cx="8229600" cy="2547937"/>
          </a:xfrm>
        </p:spPr>
        <p:txBody>
          <a:bodyPr/>
          <a:lstStyle/>
          <a:p>
            <a:r>
              <a:rPr lang="en-US" dirty="0" err="1" smtClean="0"/>
              <a:t>PrefixSpan</a:t>
            </a:r>
            <a:r>
              <a:rPr lang="en-US" dirty="0" smtClean="0"/>
              <a:t> data mining algorithm</a:t>
            </a:r>
            <a:r>
              <a:rPr lang="en-US" baseline="30000" dirty="0" smtClean="0"/>
              <a:t>1</a:t>
            </a:r>
            <a:r>
              <a:rPr lang="en-US" dirty="0" smtClean="0"/>
              <a:t> to discover the frequent sub-sequences as patterns in a sequence database.</a:t>
            </a:r>
          </a:p>
          <a:p>
            <a:r>
              <a:rPr lang="en-US" dirty="0" smtClean="0"/>
              <a:t>Example: Given a sequence database and minimum support threshold 2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129" y="5831541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1) J. Pei, et al., ``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PrefixSpan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 Mining Sequential Patterns by Prefix-Projected Growth'‘, in Proc. of The 17th Int'l Conf. on Data Engineering, pp.215-224, 2001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19400" y="3657600"/>
          <a:ext cx="3581400" cy="2057400"/>
        </p:xfrm>
        <a:graphic>
          <a:graphicData uri="http://schemas.openxmlformats.org/drawingml/2006/table">
            <a:tbl>
              <a:tblPr/>
              <a:tblGrid>
                <a:gridCol w="1178092"/>
                <a:gridCol w="2403308"/>
              </a:tblGrid>
              <a:tr h="351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Sequence_id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Sequence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1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&lt;PE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WO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TR&gt;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4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&lt;PE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WO&gt;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4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&lt;BK 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PE TR TS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WO&gt;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4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&lt;TS 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PE PE TR WO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BK&gt;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51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&lt;PE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WO TR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WO&gt;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3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3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3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3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93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93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193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193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(count)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752600"/>
          <a:ext cx="8153400" cy="33872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91919"/>
                <a:gridCol w="1808682"/>
                <a:gridCol w="1547949"/>
                <a:gridCol w="1804850"/>
              </a:tblGrid>
              <a:tr h="45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</a:rPr>
                        <a:t>Seq. Database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</a:rPr>
                        <a:t>Projected Database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</a:rPr>
                        <a:t>&lt;PE&gt;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</a:rPr>
                        <a:t>&lt;PE WO&gt;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</a:rPr>
                        <a:t>&lt;PE TR&gt;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WO TR&gt;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&lt;WO TR&gt;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&lt;TR&gt;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TR 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&lt;TR 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196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/>
                        <a:t>&lt;BK PE TR TS WO&gt; 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&lt;TR TS 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&lt;TS 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196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/>
                        <a:t>&lt;TS PE PE TR WO BK&gt;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TR WO BK&gt;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&lt;BK&gt;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&lt;WO BK&gt;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7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WO TR 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&lt;WO TR 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&lt;TR 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110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</a:rPr>
                        <a:t>Sequential Patterns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&lt;PE&gt;:5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WO&gt;:5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WO TR&gt;:2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TR WO</a:t>
                      </a:r>
                      <a:r>
                        <a:rPr lang="en-US" sz="1400" b="1" u="none" strike="noStrike" dirty="0" smtClean="0"/>
                        <a:t>&gt;:4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649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TR&gt;:5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410200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&lt;PE&gt;:5, &lt;WO&gt;:5, &lt;TR&gt;:5, &lt;BK&gt;:2, and &lt;TS&gt;:2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62000" y="2438400"/>
            <a:ext cx="2590800" cy="1905000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6400" y="4495800"/>
            <a:ext cx="838200" cy="381000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191000" y="1828800"/>
            <a:ext cx="6553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867400" y="1828799"/>
            <a:ext cx="579119" cy="416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620000" y="1828800"/>
            <a:ext cx="579119" cy="416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00200" y="2590800"/>
            <a:ext cx="304800" cy="15240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851732" y="2567868"/>
            <a:ext cx="1905000" cy="187912"/>
          </a:xfrm>
          <a:prstGeom prst="rightArrow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00200" y="2883020"/>
            <a:ext cx="304800" cy="15240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851732" y="2860088"/>
            <a:ext cx="1905000" cy="187912"/>
          </a:xfrm>
          <a:prstGeom prst="rightArrow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00200" y="3214454"/>
            <a:ext cx="304800" cy="15240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851732" y="3191522"/>
            <a:ext cx="1905000" cy="187912"/>
          </a:xfrm>
          <a:prstGeom prst="rightArrow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461854" y="3577698"/>
            <a:ext cx="304800" cy="15240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713386" y="3554766"/>
            <a:ext cx="1944214" cy="179034"/>
          </a:xfrm>
          <a:prstGeom prst="rightArrow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24868" y="3951986"/>
            <a:ext cx="327764" cy="123599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676400" y="3935766"/>
            <a:ext cx="2048522" cy="152400"/>
          </a:xfrm>
          <a:prstGeom prst="rightArrow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8" grpId="2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(count)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752600"/>
          <a:ext cx="8153400" cy="33872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91919"/>
                <a:gridCol w="1808682"/>
                <a:gridCol w="1547949"/>
                <a:gridCol w="1804850"/>
              </a:tblGrid>
              <a:tr h="45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</a:rPr>
                        <a:t>Seq. Database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</a:rPr>
                        <a:t>Projected Database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</a:rPr>
                        <a:t>&lt;PE&gt;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</a:rPr>
                        <a:t>&lt;PE WO&gt;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</a:rPr>
                        <a:t>&lt;PE TR&gt;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WO TR&gt;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&lt;WO TR&gt;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&lt;TR&gt;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6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</a:rPr>
                        <a:t>PE TR WO</a:t>
                      </a:r>
                      <a:r>
                        <a:rPr lang="en-US" sz="1400" b="1" u="none" strike="noStrike" dirty="0"/>
                        <a:t>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&lt;TR 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196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/>
                        <a:t>&lt;BK </a:t>
                      </a:r>
                      <a:r>
                        <a:rPr lang="de-DE" sz="1400" b="1" u="none" strike="noStrike" dirty="0">
                          <a:solidFill>
                            <a:srgbClr val="FF0000"/>
                          </a:solidFill>
                        </a:rPr>
                        <a:t>PE TR </a:t>
                      </a:r>
                      <a:r>
                        <a:rPr lang="de-DE" sz="1400" b="1" u="none" strike="noStrike" dirty="0"/>
                        <a:t>TS </a:t>
                      </a:r>
                      <a:r>
                        <a:rPr lang="de-DE" sz="1400" b="1" u="none" strike="noStrike" dirty="0">
                          <a:solidFill>
                            <a:srgbClr val="FF0000"/>
                          </a:solidFill>
                        </a:rPr>
                        <a:t>WO</a:t>
                      </a:r>
                      <a:r>
                        <a:rPr lang="de-DE" sz="1400" b="1" u="none" strike="noStrike" dirty="0"/>
                        <a:t>&gt; 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&lt;TR TS 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&lt;TS 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196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/>
                        <a:t>&lt;TS </a:t>
                      </a:r>
                      <a:r>
                        <a:rPr lang="de-DE" sz="1400" b="1" u="none" strike="noStrike" dirty="0">
                          <a:solidFill>
                            <a:srgbClr val="FF0000"/>
                          </a:solidFill>
                        </a:rPr>
                        <a:t>PE</a:t>
                      </a:r>
                      <a:r>
                        <a:rPr lang="de-DE" sz="1400" b="1" u="none" strike="noStrike" dirty="0"/>
                        <a:t> </a:t>
                      </a:r>
                      <a:r>
                        <a:rPr lang="de-DE" sz="1400" b="1" u="none" strike="noStrike" dirty="0">
                          <a:solidFill>
                            <a:srgbClr val="FF0000"/>
                          </a:solidFill>
                        </a:rPr>
                        <a:t>PE</a:t>
                      </a:r>
                      <a:r>
                        <a:rPr lang="de-DE" sz="1400" b="1" u="none" strike="noStrike" dirty="0"/>
                        <a:t> </a:t>
                      </a:r>
                      <a:r>
                        <a:rPr lang="de-DE" sz="1400" b="1" u="none" strike="noStrike" dirty="0">
                          <a:solidFill>
                            <a:srgbClr val="FF0000"/>
                          </a:solidFill>
                        </a:rPr>
                        <a:t>TR WO </a:t>
                      </a:r>
                      <a:r>
                        <a:rPr lang="de-DE" sz="1400" b="1" u="none" strike="noStrike" dirty="0"/>
                        <a:t>BK&gt;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TR WO BK&gt;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&lt;BK&gt;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&lt;WO BK&gt;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7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</a:rPr>
                        <a:t>PE</a:t>
                      </a:r>
                      <a:r>
                        <a:rPr lang="en-US" sz="1400" b="1" u="none" strike="noStrike" dirty="0"/>
                        <a:t> WO </a:t>
                      </a:r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</a:rPr>
                        <a:t>TR WO</a:t>
                      </a:r>
                      <a:r>
                        <a:rPr lang="en-US" sz="1400" b="1" u="none" strike="noStrike" dirty="0"/>
                        <a:t>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&lt;WO TR 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&lt;TR 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&lt;WO&gt;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110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</a:rPr>
                        <a:t>Sequential Patterns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&lt;PE&gt;:5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WO&gt;:5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WO TR&gt;:2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TR WO</a:t>
                      </a:r>
                      <a:r>
                        <a:rPr lang="en-US" sz="1400" b="1" u="none" strike="noStrike" dirty="0" smtClean="0"/>
                        <a:t>&gt;:4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649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&lt;PE TR&gt;:5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410200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&lt;PE&gt;:5, &lt;WO&gt;:5, &lt;TR&gt;:5, &lt;BK&gt;:2, and &lt;TS&gt;:2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76400" y="4495800"/>
            <a:ext cx="838200" cy="381000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191000" y="1828800"/>
            <a:ext cx="6553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867400" y="1828799"/>
            <a:ext cx="579119" cy="416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620000" y="1828800"/>
            <a:ext cx="579119" cy="416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(count)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4241800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</a:rPr>
                        <a:t>Sequential Patterns</a:t>
                      </a:r>
                      <a:endParaRPr lang="en-US" sz="18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&lt;PE WO&gt;:5, &lt;PE TR&gt;:5, &lt;PE WO TR&gt;:2,&lt;PE</a:t>
                      </a:r>
                      <a:r>
                        <a:rPr lang="en-US" sz="1500" b="1" baseline="0" dirty="0" smtClean="0"/>
                        <a:t> TR WO&gt;:4</a:t>
                      </a:r>
                      <a:endParaRPr 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baseline="0" dirty="0" smtClean="0"/>
                        <a:t>&lt;WO TR&gt;:2</a:t>
                      </a:r>
                      <a:endParaRPr 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baseline="0" dirty="0" smtClean="0"/>
                        <a:t>&lt;TR WO&gt;:4</a:t>
                      </a:r>
                      <a:endParaRPr lang="en-US" sz="15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/>
                        <a:t>&lt;TS WO&gt;:2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424A8"/>
                </a:solidFill>
              </a:rPr>
              <a:t>Conclusions</a:t>
            </a:r>
            <a:endParaRPr lang="sr-Cyrl-BA" smtClean="0">
              <a:solidFill>
                <a:srgbClr val="2424A8"/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PrefixSpan</a:t>
            </a:r>
          </a:p>
          <a:p>
            <a:pPr lvl="1"/>
            <a:r>
              <a:rPr lang="en-US" sz="2000" smtClean="0"/>
              <a:t> Efficient pattern growth method.</a:t>
            </a:r>
          </a:p>
          <a:p>
            <a:pPr lvl="1"/>
            <a:r>
              <a:rPr lang="en-US" sz="2000" smtClean="0"/>
              <a:t> Outperforms both GSP and FreeSpan.</a:t>
            </a:r>
          </a:p>
          <a:p>
            <a:pPr lvl="1"/>
            <a:r>
              <a:rPr lang="en-US" sz="2000" smtClean="0"/>
              <a:t> Explores prefix-projection in sequential pattern mining.</a:t>
            </a:r>
          </a:p>
          <a:p>
            <a:pPr lvl="1"/>
            <a:r>
              <a:rPr lang="en-US" sz="2000" smtClean="0"/>
              <a:t> Mines the complete set of patterns,</a:t>
            </a:r>
            <a:br>
              <a:rPr lang="en-US" sz="2000" smtClean="0"/>
            </a:br>
            <a:r>
              <a:rPr lang="en-US" sz="2000" smtClean="0"/>
              <a:t>but reduces the effort of candidate subsequence generation.</a:t>
            </a:r>
          </a:p>
          <a:p>
            <a:pPr lvl="1"/>
            <a:r>
              <a:rPr lang="en-US" sz="2000" smtClean="0"/>
              <a:t> Prefix-projection reduces the size of projected database </a:t>
            </a:r>
            <a:br>
              <a:rPr lang="en-US" sz="2000" smtClean="0"/>
            </a:br>
            <a:r>
              <a:rPr lang="en-US" sz="2000" smtClean="0"/>
              <a:t>and leads to efficient processing.</a:t>
            </a:r>
          </a:p>
          <a:p>
            <a:pPr lvl="1"/>
            <a:r>
              <a:rPr lang="en-US" sz="2000" smtClean="0"/>
              <a:t> Bi-level projection and pseudo-projection may improve mining efficiency.</a:t>
            </a:r>
            <a:endParaRPr lang="sr-Cyrl-BA" sz="20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09600" y="3429000"/>
            <a:ext cx="7793038" cy="609600"/>
          </a:xfrm>
        </p:spPr>
        <p:txBody>
          <a:bodyPr/>
          <a:lstStyle/>
          <a:p>
            <a:r>
              <a:rPr lang="en-US" smtClean="0"/>
              <a:t>Thank you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424A8"/>
                </a:solidFill>
              </a:rPr>
              <a:t>Introduction</a:t>
            </a:r>
            <a:endParaRPr lang="sr-Cyrl-BA" smtClean="0">
              <a:solidFill>
                <a:srgbClr val="2424A8"/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Given a set of sequences, where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each sequence consists of a list of elements and 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each element consists of set of items.</a:t>
            </a:r>
          </a:p>
          <a:p>
            <a:pPr lvl="1"/>
            <a:r>
              <a:rPr lang="en-US" sz="1800" smtClean="0"/>
              <a:t>&lt;a(abc)(ac)d(cf)&gt;  - 5 elements, 9 items</a:t>
            </a:r>
          </a:p>
          <a:p>
            <a:pPr lvl="1"/>
            <a:r>
              <a:rPr lang="en-US" sz="1800" smtClean="0"/>
              <a:t>&lt;a(abc)(ac)d(cf)&gt; - 9-sequence</a:t>
            </a:r>
          </a:p>
          <a:p>
            <a:pPr lvl="1"/>
            <a:r>
              <a:rPr lang="en-US" sz="1800" smtClean="0"/>
              <a:t>&lt;a(abc)(ac)d(cf)&gt; ≠ &lt;a(ac)(abc)d(cf)&gt; </a:t>
            </a:r>
            <a:endParaRPr lang="en-US" sz="1400" smtClean="0"/>
          </a:p>
          <a:p>
            <a:pPr lvl="1"/>
            <a:endParaRPr lang="en-US" sz="14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750" y="3786188"/>
          <a:ext cx="3714776" cy="192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94"/>
                <a:gridCol w="3108282"/>
              </a:tblGrid>
              <a:tr h="379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Sequence</a:t>
                      </a:r>
                    </a:p>
                  </a:txBody>
                  <a:tcPr marL="9525" marR="9525" marT="9525" marB="0" anchor="b"/>
                </a:tc>
              </a:tr>
              <a:tr h="395000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&lt;a(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abc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)(ac)d(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cf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9609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&lt;(ad)c(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bc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5000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ef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)(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9609">
                <a:tc>
                  <a:txBody>
                    <a:bodyPr/>
                    <a:lstStyle/>
                    <a:p>
                      <a:pPr algn="ctr" fontAlgn="b"/>
                      <a:r>
                        <a:rPr lang="sr-Cyrl-BA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&lt;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eg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af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cbc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424A8"/>
                </a:solidFill>
              </a:rPr>
              <a:t>Subsequence</a:t>
            </a:r>
            <a:endParaRPr lang="sr-Cyrl-BA" smtClean="0">
              <a:solidFill>
                <a:srgbClr val="2424A8"/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82575">
              <a:lnSpc>
                <a:spcPct val="90000"/>
              </a:lnSpc>
              <a:buFont typeface="Wingdings 2" pitchFamily="18" charset="2"/>
              <a:buChar char=""/>
            </a:pPr>
            <a:r>
              <a:rPr lang="en-US" sz="1900" smtClean="0"/>
              <a:t>Given two sequences α=&lt;a</a:t>
            </a:r>
            <a:r>
              <a:rPr lang="en-US" sz="1900" baseline="-25000" smtClean="0"/>
              <a:t>1</a:t>
            </a:r>
            <a:r>
              <a:rPr lang="en-US" sz="1900" smtClean="0"/>
              <a:t>a</a:t>
            </a:r>
            <a:r>
              <a:rPr lang="en-US" sz="1900" baseline="-25000" smtClean="0"/>
              <a:t>2</a:t>
            </a:r>
            <a:r>
              <a:rPr lang="en-US" sz="1900" smtClean="0"/>
              <a:t>…a</a:t>
            </a:r>
            <a:r>
              <a:rPr lang="en-US" sz="1900" baseline="-25000" smtClean="0"/>
              <a:t>n</a:t>
            </a:r>
            <a:r>
              <a:rPr lang="en-US" sz="1900" smtClean="0"/>
              <a:t>&gt; and β=&lt;b</a:t>
            </a:r>
            <a:r>
              <a:rPr lang="en-US" sz="1900" baseline="-25000" smtClean="0"/>
              <a:t>1</a:t>
            </a:r>
            <a:r>
              <a:rPr lang="en-US" sz="1900" smtClean="0"/>
              <a:t>b</a:t>
            </a:r>
            <a:r>
              <a:rPr lang="en-US" sz="1900" baseline="-25000" smtClean="0"/>
              <a:t>2</a:t>
            </a:r>
            <a:r>
              <a:rPr lang="en-US" sz="1900" smtClean="0"/>
              <a:t>…b</a:t>
            </a:r>
            <a:r>
              <a:rPr lang="en-US" sz="1900" baseline="-25000" smtClean="0"/>
              <a:t>m</a:t>
            </a:r>
            <a:r>
              <a:rPr lang="en-US" sz="1900" smtClean="0"/>
              <a:t>&gt;.</a:t>
            </a:r>
          </a:p>
          <a:p>
            <a:pPr marL="365125" indent="-282575">
              <a:lnSpc>
                <a:spcPct val="90000"/>
              </a:lnSpc>
              <a:buFont typeface="Wingdings 2" pitchFamily="18" charset="2"/>
              <a:buChar char=""/>
            </a:pPr>
            <a:r>
              <a:rPr lang="en-US" sz="1900" smtClean="0"/>
              <a:t>α is called a subsequence of β, </a:t>
            </a:r>
            <a:br>
              <a:rPr lang="en-US" sz="1900" smtClean="0"/>
            </a:br>
            <a:r>
              <a:rPr lang="en-US" sz="1900" smtClean="0"/>
              <a:t>denoted as α⊆ β, </a:t>
            </a:r>
            <a:br>
              <a:rPr lang="en-US" sz="1900" smtClean="0"/>
            </a:br>
            <a:r>
              <a:rPr lang="en-US" sz="1900" smtClean="0"/>
              <a:t>if there exist integers 1≤j</a:t>
            </a:r>
            <a:r>
              <a:rPr lang="en-US" sz="1900" baseline="-25000" smtClean="0"/>
              <a:t>1</a:t>
            </a:r>
            <a:r>
              <a:rPr lang="en-US" sz="1900" smtClean="0"/>
              <a:t>&lt;j</a:t>
            </a:r>
            <a:r>
              <a:rPr lang="en-US" sz="1900" baseline="-25000" smtClean="0"/>
              <a:t>2</a:t>
            </a:r>
            <a:r>
              <a:rPr lang="en-US" sz="1900" smtClean="0"/>
              <a:t>&lt;…&lt;j</a:t>
            </a:r>
            <a:r>
              <a:rPr lang="en-US" sz="1900" baseline="-25000" smtClean="0"/>
              <a:t>n</a:t>
            </a:r>
            <a:r>
              <a:rPr lang="en-US" sz="1900" smtClean="0"/>
              <a:t>≤m such that  a</a:t>
            </a:r>
            <a:r>
              <a:rPr lang="en-US" sz="1900" baseline="-25000" smtClean="0"/>
              <a:t>1</a:t>
            </a:r>
            <a:r>
              <a:rPr lang="en-US" sz="1900" smtClean="0"/>
              <a:t>⊆b</a:t>
            </a:r>
            <a:r>
              <a:rPr lang="en-US" sz="1900" baseline="-25000" smtClean="0"/>
              <a:t>j1</a:t>
            </a:r>
            <a:r>
              <a:rPr lang="en-US" sz="1900" smtClean="0"/>
              <a:t>, a</a:t>
            </a:r>
            <a:r>
              <a:rPr lang="en-US" sz="1900" baseline="-25000" smtClean="0"/>
              <a:t>2</a:t>
            </a:r>
            <a:r>
              <a:rPr lang="en-US" sz="1900" smtClean="0"/>
              <a:t> ⊆b</a:t>
            </a:r>
            <a:r>
              <a:rPr lang="en-US" sz="1900" baseline="-25000" smtClean="0"/>
              <a:t>j2</a:t>
            </a:r>
            <a:r>
              <a:rPr lang="en-US" sz="1900" smtClean="0"/>
              <a:t>,…, a</a:t>
            </a:r>
            <a:r>
              <a:rPr lang="en-US" sz="1900" baseline="-25000" smtClean="0"/>
              <a:t>n</a:t>
            </a:r>
            <a:r>
              <a:rPr lang="en-US" sz="1900" smtClean="0"/>
              <a:t>⊆b</a:t>
            </a:r>
            <a:r>
              <a:rPr lang="en-US" sz="1900" baseline="-25000" smtClean="0"/>
              <a:t>jn </a:t>
            </a:r>
            <a:r>
              <a:rPr lang="en-US" sz="1900" smtClean="0"/>
              <a:t>.</a:t>
            </a:r>
            <a:endParaRPr lang="en-US" sz="1900" baseline="-25000" smtClean="0"/>
          </a:p>
          <a:p>
            <a:pPr marL="365125" indent="-282575">
              <a:lnSpc>
                <a:spcPct val="90000"/>
              </a:lnSpc>
              <a:buFont typeface="Wingdings 2" pitchFamily="18" charset="2"/>
              <a:buChar char=""/>
            </a:pPr>
            <a:r>
              <a:rPr lang="en-US" sz="1900" smtClean="0"/>
              <a:t>β is a super sequence of α.</a:t>
            </a:r>
          </a:p>
          <a:p>
            <a:pPr marL="365125" indent="-282575">
              <a:lnSpc>
                <a:spcPct val="90000"/>
              </a:lnSpc>
              <a:buFont typeface="Wingdings 2" pitchFamily="18" charset="2"/>
              <a:buChar char=""/>
            </a:pPr>
            <a:r>
              <a:rPr lang="en-US" sz="1900" smtClean="0"/>
              <a:t>Example:</a:t>
            </a:r>
          </a:p>
          <a:p>
            <a:pPr marL="365125" indent="-282575">
              <a:lnSpc>
                <a:spcPct val="90000"/>
              </a:lnSpc>
              <a:buFont typeface="Wingdings 2" pitchFamily="18" charset="2"/>
              <a:buNone/>
            </a:pPr>
            <a:r>
              <a:rPr lang="en-US" sz="1700" smtClean="0"/>
              <a:t> 	</a:t>
            </a:r>
            <a:r>
              <a:rPr lang="el-GR" sz="1700" smtClean="0"/>
              <a:t>β =</a:t>
            </a:r>
            <a:r>
              <a:rPr lang="en-US" sz="1700" smtClean="0"/>
              <a:t>&lt;a(abc)(ac)d(cf)&gt; </a:t>
            </a:r>
          </a:p>
          <a:p>
            <a:pPr marL="365125" indent="-282575">
              <a:lnSpc>
                <a:spcPct val="90000"/>
              </a:lnSpc>
              <a:buFont typeface="Wingdings 2" pitchFamily="18" charset="2"/>
              <a:buNone/>
            </a:pPr>
            <a:endParaRPr lang="en-US" sz="1700" smtClean="0"/>
          </a:p>
          <a:p>
            <a:pPr marL="365125" indent="-282575">
              <a:lnSpc>
                <a:spcPct val="90000"/>
              </a:lnSpc>
              <a:buFont typeface="Wingdings 2" pitchFamily="18" charset="2"/>
              <a:buNone/>
            </a:pPr>
            <a:r>
              <a:rPr lang="en-US" sz="1700" smtClean="0"/>
              <a:t>	Correct : 	</a:t>
            </a:r>
            <a:r>
              <a:rPr lang="el-GR" sz="1700" smtClean="0"/>
              <a:t>α</a:t>
            </a:r>
            <a:r>
              <a:rPr lang="el-GR" sz="1700" baseline="-25000" smtClean="0"/>
              <a:t>1</a:t>
            </a:r>
            <a:r>
              <a:rPr lang="el-GR" sz="1700" smtClean="0"/>
              <a:t>=</a:t>
            </a:r>
            <a:r>
              <a:rPr lang="en-US" sz="1700" smtClean="0"/>
              <a:t>&lt;aa(ac)d(c)&gt;</a:t>
            </a:r>
          </a:p>
          <a:p>
            <a:pPr marL="365125" indent="-282575">
              <a:lnSpc>
                <a:spcPct val="90000"/>
              </a:lnSpc>
              <a:buFont typeface="Wingdings 2" pitchFamily="18" charset="2"/>
              <a:buNone/>
            </a:pPr>
            <a:r>
              <a:rPr lang="en-US" sz="1700" smtClean="0"/>
              <a:t>			</a:t>
            </a:r>
            <a:r>
              <a:rPr lang="el-GR" sz="1700" smtClean="0"/>
              <a:t>α</a:t>
            </a:r>
            <a:r>
              <a:rPr lang="el-GR" sz="1700" baseline="-25000" smtClean="0"/>
              <a:t>2</a:t>
            </a:r>
            <a:r>
              <a:rPr lang="el-GR" sz="1700" smtClean="0"/>
              <a:t>=</a:t>
            </a:r>
            <a:r>
              <a:rPr lang="en-US" sz="1700" smtClean="0"/>
              <a:t>&lt;</a:t>
            </a:r>
            <a:r>
              <a:rPr lang="el-GR" sz="1700" smtClean="0"/>
              <a:t>(</a:t>
            </a:r>
            <a:r>
              <a:rPr lang="en-US" sz="1700" smtClean="0"/>
              <a:t>ac)(ac)d(cf)&gt;</a:t>
            </a:r>
          </a:p>
          <a:p>
            <a:pPr marL="365125" indent="-282575">
              <a:lnSpc>
                <a:spcPct val="90000"/>
              </a:lnSpc>
              <a:buFont typeface="Wingdings 2" pitchFamily="18" charset="2"/>
              <a:buNone/>
            </a:pPr>
            <a:r>
              <a:rPr lang="en-US" sz="1700" smtClean="0"/>
              <a:t>			</a:t>
            </a:r>
            <a:r>
              <a:rPr lang="el-GR" sz="1700" smtClean="0"/>
              <a:t>α</a:t>
            </a:r>
            <a:r>
              <a:rPr lang="el-GR" sz="1700" baseline="-25000" smtClean="0"/>
              <a:t>3</a:t>
            </a:r>
            <a:r>
              <a:rPr lang="el-GR" sz="1700" smtClean="0"/>
              <a:t>=</a:t>
            </a:r>
            <a:r>
              <a:rPr lang="en-US" sz="1700" smtClean="0"/>
              <a:t>&lt;ac&gt;</a:t>
            </a:r>
          </a:p>
          <a:p>
            <a:pPr marL="365125" indent="-282575">
              <a:lnSpc>
                <a:spcPct val="90000"/>
              </a:lnSpc>
              <a:buFont typeface="Wingdings 2" pitchFamily="18" charset="2"/>
              <a:buNone/>
            </a:pPr>
            <a:endParaRPr lang="en-US" sz="1700" smtClean="0"/>
          </a:p>
          <a:p>
            <a:pPr marL="365125" indent="-282575">
              <a:lnSpc>
                <a:spcPct val="90000"/>
              </a:lnSpc>
              <a:buFont typeface="Wingdings 2" pitchFamily="18" charset="2"/>
              <a:buNone/>
            </a:pPr>
            <a:r>
              <a:rPr lang="en-US" sz="1700" smtClean="0"/>
              <a:t>    Not correct:     </a:t>
            </a:r>
            <a:r>
              <a:rPr lang="el-GR" sz="1700" smtClean="0"/>
              <a:t>α</a:t>
            </a:r>
            <a:r>
              <a:rPr lang="el-GR" sz="1700" baseline="-25000" smtClean="0"/>
              <a:t>4</a:t>
            </a:r>
            <a:r>
              <a:rPr lang="el-GR" sz="1700" smtClean="0"/>
              <a:t>=&lt;</a:t>
            </a:r>
            <a:r>
              <a:rPr lang="en-US" sz="1700" smtClean="0"/>
              <a:t>df(cf)&gt;</a:t>
            </a:r>
          </a:p>
          <a:p>
            <a:pPr marL="365125" indent="-282575">
              <a:lnSpc>
                <a:spcPct val="90000"/>
              </a:lnSpc>
              <a:buFont typeface="Wingdings 2" pitchFamily="18" charset="2"/>
              <a:buNone/>
            </a:pPr>
            <a:r>
              <a:rPr lang="en-US" sz="1700" smtClean="0"/>
              <a:t>			</a:t>
            </a:r>
            <a:r>
              <a:rPr lang="el-GR" sz="1700" smtClean="0"/>
              <a:t>α</a:t>
            </a:r>
            <a:r>
              <a:rPr lang="el-GR" sz="1700" baseline="-25000" smtClean="0"/>
              <a:t>5</a:t>
            </a:r>
            <a:r>
              <a:rPr lang="el-GR" sz="1700" smtClean="0"/>
              <a:t>=&lt;(</a:t>
            </a:r>
            <a:r>
              <a:rPr lang="en-US" sz="1700" smtClean="0"/>
              <a:t>cf)d&gt;</a:t>
            </a:r>
          </a:p>
          <a:p>
            <a:pPr marL="365125" indent="-282575">
              <a:lnSpc>
                <a:spcPct val="90000"/>
              </a:lnSpc>
              <a:buFont typeface="Wingdings 2" pitchFamily="18" charset="2"/>
              <a:buNone/>
            </a:pPr>
            <a:r>
              <a:rPr lang="en-US" sz="1700" smtClean="0"/>
              <a:t>			</a:t>
            </a:r>
            <a:r>
              <a:rPr lang="el-GR" sz="1700" smtClean="0"/>
              <a:t>α</a:t>
            </a:r>
            <a:r>
              <a:rPr lang="el-GR" sz="1700" baseline="-25000" smtClean="0"/>
              <a:t>6</a:t>
            </a:r>
            <a:r>
              <a:rPr lang="el-GR" sz="1700" smtClean="0"/>
              <a:t>=&lt;(</a:t>
            </a:r>
            <a:r>
              <a:rPr lang="en-US" sz="1700" smtClean="0"/>
              <a:t>abc)dcf</a:t>
            </a:r>
          </a:p>
          <a:p>
            <a:pPr marL="365125" indent="-282575">
              <a:lnSpc>
                <a:spcPct val="90000"/>
              </a:lnSpc>
              <a:buFont typeface="Wingdings 2" pitchFamily="18" charset="2"/>
              <a:buNone/>
            </a:pPr>
            <a:endParaRPr lang="sr-Cyrl-BA" sz="17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2424A8"/>
                </a:solidFill>
              </a:rPr>
              <a:t>Sequential Pattern Mining</a:t>
            </a:r>
            <a:endParaRPr lang="sr-Cyrl-BA" smtClean="0">
              <a:solidFill>
                <a:srgbClr val="2424A8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Find all the frequent subsequences, </a:t>
            </a:r>
            <a:br>
              <a:rPr lang="en-US" sz="2000" smtClean="0"/>
            </a:br>
            <a:r>
              <a:rPr lang="en-US" sz="2000" smtClean="0"/>
              <a:t>i.e. the subsequences whose occurrence frequency in the set of sequences is no less than min_support (user-specified).</a:t>
            </a:r>
          </a:p>
          <a:p>
            <a:pPr>
              <a:buFont typeface="Wingdings 2" pitchFamily="18" charset="2"/>
              <a:buNone/>
            </a:pPr>
            <a:endParaRPr lang="sr-Cyrl-BA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8888" y="2852738"/>
          <a:ext cx="3455987" cy="2357438"/>
        </p:xfrm>
        <a:graphic>
          <a:graphicData uri="http://schemas.openxmlformats.org/drawingml/2006/table">
            <a:tbl>
              <a:tblPr/>
              <a:tblGrid>
                <a:gridCol w="563562"/>
                <a:gridCol w="2892425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id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Sequence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B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&lt;a(abc)(ac)d(cf)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B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&lt;(ad)c(bc)(ae)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B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&lt;(ef)(ab)(df)cb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B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&lt;eg(af)cbc</a:t>
                      </a:r>
                      <a:r>
                        <a:rPr kumimoji="0" lang="sr-Latn-C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1528" name="Rectangle 4"/>
          <p:cNvSpPr>
            <a:spLocks noChangeArrowheads="1"/>
          </p:cNvSpPr>
          <p:nvPr/>
        </p:nvSpPr>
        <p:spPr bwMode="auto">
          <a:xfrm>
            <a:off x="5000625" y="2500313"/>
            <a:ext cx="40005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latin typeface="Gill Sans MT" pitchFamily="34" charset="0"/>
              </a:rPr>
              <a:t>Solution – 53 frequent subsequences:</a:t>
            </a:r>
          </a:p>
          <a:p>
            <a:r>
              <a:rPr lang="en-US" sz="1800">
                <a:latin typeface="Gill Sans MT" pitchFamily="34" charset="0"/>
              </a:rPr>
              <a:t>&lt;a&gt;&lt;aa&gt; &lt;ab&gt; &lt;a(bc)&gt; &lt;a(bc)a&gt; &lt;aba&gt; &lt;abc&gt; </a:t>
            </a:r>
          </a:p>
          <a:p>
            <a:r>
              <a:rPr lang="en-US" sz="1800">
                <a:latin typeface="Gill Sans MT" pitchFamily="34" charset="0"/>
              </a:rPr>
              <a:t>&lt;(ab)&gt; &lt;(ab)c&gt; &lt;(ab)d&gt; &lt;(ab)f&gt; &lt;(ab)dc&gt; &lt;ac&gt; </a:t>
            </a:r>
          </a:p>
          <a:p>
            <a:r>
              <a:rPr lang="en-US" sz="1800">
                <a:latin typeface="Gill Sans MT" pitchFamily="34" charset="0"/>
              </a:rPr>
              <a:t>&lt;aca&gt; &lt;acb&gt; &lt;acc&gt; &lt;ad&gt; &lt;adc&gt; &lt;af&gt;</a:t>
            </a:r>
          </a:p>
          <a:p>
            <a:r>
              <a:rPr lang="en-US" sz="1800">
                <a:latin typeface="Gill Sans MT" pitchFamily="34" charset="0"/>
              </a:rPr>
              <a:t>&lt;b&gt; &lt;ba&gt; &lt;bc&gt; &lt;(bc)&gt; &lt;(bc)a&gt; &lt;bd&gt; &lt;bdc&gt; &lt;bf&gt;</a:t>
            </a:r>
          </a:p>
          <a:p>
            <a:r>
              <a:rPr lang="en-US" sz="1800">
                <a:latin typeface="Gill Sans MT" pitchFamily="34" charset="0"/>
              </a:rPr>
              <a:t>&lt;c&gt; &lt;ca&gt; &lt;cb&gt; &lt;cc&gt;</a:t>
            </a:r>
          </a:p>
          <a:p>
            <a:r>
              <a:rPr lang="en-US" sz="1800">
                <a:latin typeface="Gill Sans MT" pitchFamily="34" charset="0"/>
              </a:rPr>
              <a:t>&lt;d&gt; &lt;db&gt; &lt;dc&gt; &lt;dcb&gt;</a:t>
            </a:r>
          </a:p>
          <a:p>
            <a:r>
              <a:rPr lang="en-US" sz="1800">
                <a:latin typeface="Gill Sans MT" pitchFamily="34" charset="0"/>
              </a:rPr>
              <a:t>&lt;e&gt; &lt;ea&gt; &lt;eab&gt; &lt;eac&gt; &lt;eacb&gt; &lt;eb&gt; &lt;ebc&gt; &lt;ec&gt; </a:t>
            </a:r>
          </a:p>
          <a:p>
            <a:r>
              <a:rPr lang="en-US" sz="1800">
                <a:latin typeface="Gill Sans MT" pitchFamily="34" charset="0"/>
              </a:rPr>
              <a:t>&lt;ecb&gt; &lt;ef&gt; &lt;efb&gt; &lt;efc&gt; &lt;efcb&gt;</a:t>
            </a:r>
          </a:p>
          <a:p>
            <a:r>
              <a:rPr lang="en-US" sz="1800">
                <a:latin typeface="Gill Sans MT" pitchFamily="34" charset="0"/>
              </a:rPr>
              <a:t>&lt;f&gt; &lt;fb&gt; &lt;fbc&gt; &lt;fc&gt; &lt;fcb&gt;</a:t>
            </a:r>
            <a:endParaRPr lang="sr-Cyrl-BA" sz="1800">
              <a:latin typeface="Corbel" pitchFamily="34" charset="0"/>
            </a:endParaRPr>
          </a:p>
        </p:txBody>
      </p:sp>
      <p:sp>
        <p:nvSpPr>
          <p:cNvPr id="21529" name="Rectangle 5"/>
          <p:cNvSpPr>
            <a:spLocks noChangeArrowheads="1"/>
          </p:cNvSpPr>
          <p:nvPr/>
        </p:nvSpPr>
        <p:spPr bwMode="auto">
          <a:xfrm>
            <a:off x="1357313" y="5357813"/>
            <a:ext cx="321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Gill Sans MT" pitchFamily="34" charset="0"/>
              </a:rPr>
              <a:t>min_support = 2 </a:t>
            </a:r>
            <a:endParaRPr lang="sr-Cyrl-BA">
              <a:latin typeface="Corbe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>
                <a:solidFill>
                  <a:srgbClr val="2424A8"/>
                </a:solidFill>
              </a:rPr>
              <a:t>Prefix</a:t>
            </a:r>
            <a:endParaRPr lang="sr-Cyrl-BA" smtClean="0">
              <a:solidFill>
                <a:srgbClr val="2424A8"/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Given two sequences α=&lt;a</a:t>
            </a:r>
            <a:r>
              <a:rPr lang="en-US" sz="2000" baseline="-25000" smtClean="0"/>
              <a:t>1</a:t>
            </a:r>
            <a:r>
              <a:rPr lang="en-US" sz="2000" smtClean="0"/>
              <a:t>a</a:t>
            </a:r>
            <a:r>
              <a:rPr lang="en-US" sz="2000" baseline="-25000" smtClean="0"/>
              <a:t>2</a:t>
            </a:r>
            <a:r>
              <a:rPr lang="en-US" sz="2000" smtClean="0"/>
              <a:t>…a</a:t>
            </a:r>
            <a:r>
              <a:rPr lang="en-US" sz="2000" baseline="-25000" smtClean="0"/>
              <a:t>n</a:t>
            </a:r>
            <a:r>
              <a:rPr lang="en-US" sz="2000" smtClean="0"/>
              <a:t>&gt; and  β=&lt;b</a:t>
            </a:r>
            <a:r>
              <a:rPr lang="en-US" sz="2000" baseline="-25000" smtClean="0"/>
              <a:t>1</a:t>
            </a:r>
            <a:r>
              <a:rPr lang="en-US" sz="2000" smtClean="0"/>
              <a:t>b</a:t>
            </a:r>
            <a:r>
              <a:rPr lang="en-US" sz="2000" baseline="-25000" smtClean="0"/>
              <a:t>2</a:t>
            </a:r>
            <a:r>
              <a:rPr lang="en-US" sz="2000" smtClean="0"/>
              <a:t>…b</a:t>
            </a:r>
            <a:r>
              <a:rPr lang="en-US" sz="2000" baseline="-25000" smtClean="0"/>
              <a:t>m</a:t>
            </a:r>
            <a:r>
              <a:rPr lang="en-US" sz="2000" smtClean="0"/>
              <a:t>&gt;,  m≤n.  </a:t>
            </a:r>
          </a:p>
          <a:p>
            <a:r>
              <a:rPr lang="en-US" sz="2000" smtClean="0"/>
              <a:t>Sequence β is called a </a:t>
            </a:r>
            <a:r>
              <a:rPr lang="en-US" sz="2000" u="sng" smtClean="0"/>
              <a:t>prefix</a:t>
            </a:r>
            <a:r>
              <a:rPr lang="en-US" sz="2000" smtClean="0"/>
              <a:t> of α if and only if:</a:t>
            </a:r>
          </a:p>
          <a:p>
            <a:pPr lvl="1"/>
            <a:r>
              <a:rPr lang="it-IT" sz="1800" smtClean="0"/>
              <a:t>b</a:t>
            </a:r>
            <a:r>
              <a:rPr lang="it-IT" sz="1800" baseline="-25000" smtClean="0"/>
              <a:t>i</a:t>
            </a:r>
            <a:r>
              <a:rPr lang="it-IT" sz="1800" smtClean="0"/>
              <a:t>= a</a:t>
            </a:r>
            <a:r>
              <a:rPr lang="it-IT" sz="1800" baseline="-25000" smtClean="0"/>
              <a:t>i</a:t>
            </a:r>
            <a:r>
              <a:rPr lang="it-IT" sz="1800" smtClean="0"/>
              <a:t> for i ≤ m-1;</a:t>
            </a:r>
          </a:p>
          <a:p>
            <a:pPr lvl="1"/>
            <a:r>
              <a:rPr lang="en-US" sz="1800" smtClean="0"/>
              <a:t>b</a:t>
            </a:r>
            <a:r>
              <a:rPr lang="en-US" sz="1800" baseline="-25000" smtClean="0"/>
              <a:t>m</a:t>
            </a:r>
            <a:r>
              <a:rPr lang="en-US" sz="1800" smtClean="0"/>
              <a:t> ⊆ a</a:t>
            </a:r>
            <a:r>
              <a:rPr lang="en-US" sz="1800" baseline="-25000" smtClean="0"/>
              <a:t>m</a:t>
            </a:r>
            <a:r>
              <a:rPr lang="en-US" sz="1800" smtClean="0"/>
              <a:t>;</a:t>
            </a:r>
            <a:endParaRPr lang="sr-Latn-CS" sz="1800" baseline="-25000" smtClean="0"/>
          </a:p>
          <a:p>
            <a:r>
              <a:rPr lang="en-US" sz="2000" smtClean="0"/>
              <a:t>Example </a:t>
            </a:r>
            <a:r>
              <a:rPr lang="sr-Latn-CS" sz="2000" smtClean="0"/>
              <a:t>:</a:t>
            </a:r>
          </a:p>
          <a:p>
            <a:pPr lvl="1"/>
            <a:r>
              <a:rPr lang="el-GR" sz="1600" smtClean="0"/>
              <a:t>α =&lt;</a:t>
            </a:r>
            <a:r>
              <a:rPr lang="en-US" sz="1600" smtClean="0"/>
              <a:t>a(abc)(ac)d(cf)&gt; </a:t>
            </a:r>
            <a:endParaRPr lang="sr-Latn-CS" sz="1600" smtClean="0"/>
          </a:p>
          <a:p>
            <a:pPr lvl="1"/>
            <a:r>
              <a:rPr lang="el-GR" sz="1600" smtClean="0"/>
              <a:t>β =&lt;</a:t>
            </a:r>
            <a:r>
              <a:rPr lang="en-US" sz="1600" smtClean="0"/>
              <a:t>a(abc)a&gt;</a:t>
            </a:r>
            <a:endParaRPr lang="sr-Latn-CS" sz="1800" baseline="-25000" smtClean="0"/>
          </a:p>
          <a:p>
            <a:pPr lvl="1">
              <a:buFont typeface="Verdana" pitchFamily="34" charset="0"/>
              <a:buNone/>
            </a:pPr>
            <a:endParaRPr lang="sr-Latn-CS" sz="1800" baseline="-25000" smtClean="0"/>
          </a:p>
          <a:p>
            <a:pPr lvl="1">
              <a:buFont typeface="Verdana" pitchFamily="34" charset="0"/>
              <a:buNone/>
            </a:pPr>
            <a:endParaRPr lang="sr-Latn-CS" sz="1800" baseline="-25000" smtClean="0"/>
          </a:p>
          <a:p>
            <a:endParaRPr lang="sr-Cyrl-BA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323850"/>
            <a:ext cx="7016750" cy="666750"/>
          </a:xfrm>
        </p:spPr>
        <p:txBody>
          <a:bodyPr/>
          <a:lstStyle/>
          <a:p>
            <a:r>
              <a:rPr lang="en-US" sz="3200"/>
              <a:t>Prefix and Suffix (Projection)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27225"/>
            <a:ext cx="8115300" cy="19034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/>
              <a:t>&lt;a&gt;, &lt;aa&gt;, &lt;a(ab)&gt; and &lt;a(abc)&gt; are </a:t>
            </a:r>
            <a:r>
              <a:rPr lang="en-US" sz="2400" i="1" u="sng">
                <a:solidFill>
                  <a:schemeClr val="hlink"/>
                </a:solidFill>
              </a:rPr>
              <a:t>prefices</a:t>
            </a:r>
            <a:r>
              <a:rPr lang="en-US" sz="2400"/>
              <a:t> of sequence &lt;a(abc)(ac)d(cf)&gt;</a:t>
            </a:r>
          </a:p>
          <a:p>
            <a:pPr>
              <a:lnSpc>
                <a:spcPct val="130000"/>
              </a:lnSpc>
            </a:pPr>
            <a:r>
              <a:rPr lang="en-US" sz="2400"/>
              <a:t>Given sequence &lt;a(abc)(ac)d(cf)&gt;</a:t>
            </a:r>
          </a:p>
        </p:txBody>
      </p:sp>
      <p:graphicFrame>
        <p:nvGraphicFramePr>
          <p:cNvPr id="810005" name="Group 21"/>
          <p:cNvGraphicFramePr>
            <a:graphicFrameLocks noGrp="1"/>
          </p:cNvGraphicFramePr>
          <p:nvPr/>
        </p:nvGraphicFramePr>
        <p:xfrm>
          <a:off x="990600" y="4191000"/>
          <a:ext cx="7010400" cy="1487424"/>
        </p:xfrm>
        <a:graphic>
          <a:graphicData uri="http://schemas.openxmlformats.org/drawingml/2006/table">
            <a:tbl>
              <a:tblPr/>
              <a:tblGrid>
                <a:gridCol w="2608263"/>
                <a:gridCol w="440213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Prefix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Suffix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 (Prefix-Based </a:t>
                      </a:r>
                      <a:r>
                        <a:rPr kumimoji="0" lang="en-US" sz="20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Projection)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&lt;(abc)(ac)d(cf)&gt;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&lt;aa&gt;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&lt;(_bc)(ac)d(cf)&gt;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a(ab)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&lt;(_c)(ac)d(cf)&gt;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 sz="3200"/>
              <a:t>Mining Sequential Patterns by Prefix Projections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97888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/>
              <a:t>Step 1: find length-1 sequential patterns</a:t>
            </a:r>
          </a:p>
          <a:p>
            <a:pPr lvl="1">
              <a:lnSpc>
                <a:spcPct val="100000"/>
              </a:lnSpc>
            </a:pPr>
            <a:r>
              <a:rPr lang="en-US"/>
              <a:t>&lt;a&gt;, &lt;b&gt;, &lt;c&gt;, &lt;d&gt;, &lt;e&gt;, &lt;f&gt;</a:t>
            </a:r>
          </a:p>
          <a:p>
            <a:pPr>
              <a:lnSpc>
                <a:spcPct val="100000"/>
              </a:lnSpc>
            </a:pPr>
            <a:r>
              <a:rPr lang="en-US" sz="2400"/>
              <a:t>Step 2: divide search space. The complete set of seq. pat. can be partitioned into 6 subsets:</a:t>
            </a:r>
          </a:p>
          <a:p>
            <a:pPr lvl="1">
              <a:lnSpc>
                <a:spcPct val="100000"/>
              </a:lnSpc>
            </a:pPr>
            <a:r>
              <a:rPr lang="en-US"/>
              <a:t>The ones having prefix &lt;a&gt;;</a:t>
            </a:r>
          </a:p>
          <a:p>
            <a:pPr lvl="1">
              <a:lnSpc>
                <a:spcPct val="100000"/>
              </a:lnSpc>
            </a:pPr>
            <a:r>
              <a:rPr lang="en-US"/>
              <a:t>The ones having prefix &lt;b&gt;;</a:t>
            </a:r>
          </a:p>
          <a:p>
            <a:pPr lvl="1">
              <a:lnSpc>
                <a:spcPct val="100000"/>
              </a:lnSpc>
            </a:pPr>
            <a:r>
              <a:rPr lang="en-US"/>
              <a:t>…</a:t>
            </a:r>
          </a:p>
          <a:p>
            <a:pPr lvl="1">
              <a:lnSpc>
                <a:spcPct val="100000"/>
              </a:lnSpc>
            </a:pPr>
            <a:r>
              <a:rPr lang="en-US"/>
              <a:t>The ones having prefix &lt;f&gt;</a:t>
            </a:r>
          </a:p>
        </p:txBody>
      </p:sp>
      <p:graphicFrame>
        <p:nvGraphicFramePr>
          <p:cNvPr id="811012" name="Group 4"/>
          <p:cNvGraphicFramePr>
            <a:graphicFrameLocks noGrp="1"/>
          </p:cNvGraphicFramePr>
          <p:nvPr/>
        </p:nvGraphicFramePr>
        <p:xfrm>
          <a:off x="5791200" y="4191000"/>
          <a:ext cx="3124200" cy="1554480"/>
        </p:xfrm>
        <a:graphic>
          <a:graphicData uri="http://schemas.openxmlformats.org/drawingml/2006/table">
            <a:tbl>
              <a:tblPr/>
              <a:tblGrid>
                <a:gridCol w="749300"/>
                <a:gridCol w="2374900"/>
              </a:tblGrid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&lt;a(abc)(ac)d(cf)&gt;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&lt;(ad)c(bc)(ae)&gt;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&lt;(ef)(ab)(df)cb&gt;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&lt;eg(af)cbc&gt;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23225" cy="685800"/>
          </a:xfrm>
        </p:spPr>
        <p:txBody>
          <a:bodyPr/>
          <a:lstStyle/>
          <a:p>
            <a:r>
              <a:rPr lang="en-US" sz="3200"/>
              <a:t>Finding Seq. Patterns with Prefix &lt;a&gt;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50288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Only need to consider projections w.r.t. &lt;a&gt;</a:t>
            </a:r>
          </a:p>
          <a:p>
            <a:pPr lvl="1">
              <a:lnSpc>
                <a:spcPct val="110000"/>
              </a:lnSpc>
            </a:pPr>
            <a:r>
              <a:rPr lang="en-US"/>
              <a:t>&lt;a&gt;-projected database: &lt;(abc)(ac)d(cf)&gt;, &lt;(_d)c(bc)(ae)&gt;, &lt;(_b)(df)cb&gt;, &lt;(_f)cbc&gt;</a:t>
            </a:r>
          </a:p>
          <a:p>
            <a:pPr lvl="1"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 sz="2400"/>
              <a:t>Find all the length-2 seq. pat. Having prefix &lt;a&gt;: &lt;aa&gt;, &lt;ab&gt;, &lt;(ab)&gt;, &lt;ac&gt;, &lt;ad&gt;, &lt;af&gt;</a:t>
            </a:r>
          </a:p>
          <a:p>
            <a:pPr lvl="1">
              <a:lnSpc>
                <a:spcPct val="110000"/>
              </a:lnSpc>
            </a:pPr>
            <a:r>
              <a:rPr lang="en-US"/>
              <a:t>Further partition into 6 subsets</a:t>
            </a:r>
          </a:p>
          <a:p>
            <a:pPr lvl="2">
              <a:lnSpc>
                <a:spcPct val="110000"/>
              </a:lnSpc>
            </a:pPr>
            <a:r>
              <a:rPr lang="en-US"/>
              <a:t>Having prefix &lt;aa&gt;;</a:t>
            </a:r>
          </a:p>
          <a:p>
            <a:pPr lvl="2">
              <a:lnSpc>
                <a:spcPct val="110000"/>
              </a:lnSpc>
            </a:pPr>
            <a:r>
              <a:rPr lang="en-US"/>
              <a:t>…</a:t>
            </a:r>
          </a:p>
          <a:p>
            <a:pPr lvl="2">
              <a:lnSpc>
                <a:spcPct val="110000"/>
              </a:lnSpc>
            </a:pPr>
            <a:r>
              <a:rPr lang="en-US"/>
              <a:t>Having prefix &lt;af&gt;</a:t>
            </a:r>
          </a:p>
        </p:txBody>
      </p:sp>
      <p:graphicFrame>
        <p:nvGraphicFramePr>
          <p:cNvPr id="812036" name="Group 4"/>
          <p:cNvGraphicFramePr>
            <a:graphicFrameLocks noGrp="1"/>
          </p:cNvGraphicFramePr>
          <p:nvPr/>
        </p:nvGraphicFramePr>
        <p:xfrm>
          <a:off x="6096000" y="4495800"/>
          <a:ext cx="2819400" cy="1432560"/>
        </p:xfrm>
        <a:graphic>
          <a:graphicData uri="http://schemas.openxmlformats.org/drawingml/2006/table">
            <a:tbl>
              <a:tblPr/>
              <a:tblGrid>
                <a:gridCol w="676275"/>
                <a:gridCol w="2143125"/>
              </a:tblGrid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&lt;a(abc)(ac)d(cf)&gt;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&lt;(ad)c(bc)(ae)&gt;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&lt;(ef)(ab)(df)cb&gt;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&lt;eg(af)cbc&gt;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50238" cy="762000"/>
          </a:xfrm>
        </p:spPr>
        <p:txBody>
          <a:bodyPr/>
          <a:lstStyle/>
          <a:p>
            <a:r>
              <a:rPr lang="en-US"/>
              <a:t>Completeness of PrefixSpan</a:t>
            </a:r>
          </a:p>
        </p:txBody>
      </p:sp>
      <p:graphicFrame>
        <p:nvGraphicFramePr>
          <p:cNvPr id="813059" name="Group 3"/>
          <p:cNvGraphicFramePr>
            <a:graphicFrameLocks noGrp="1"/>
          </p:cNvGraphicFramePr>
          <p:nvPr/>
        </p:nvGraphicFramePr>
        <p:xfrm>
          <a:off x="3200400" y="1752600"/>
          <a:ext cx="1905000" cy="1066800"/>
        </p:xfrm>
        <a:graphic>
          <a:graphicData uri="http://schemas.openxmlformats.org/drawingml/2006/table">
            <a:tbl>
              <a:tblPr/>
              <a:tblGrid>
                <a:gridCol w="458788"/>
                <a:gridCol w="1446212"/>
              </a:tblGrid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&lt;a(abc)(ac)d(cf)&gt;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&lt;(ad)c(bc)(ae)&gt;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&lt;(ef)(ab)(df)cb&gt;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&lt;eg(af)cbc&gt;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3079" name="Text Box 23"/>
          <p:cNvSpPr txBox="1">
            <a:spLocks noChangeArrowheads="1"/>
          </p:cNvSpPr>
          <p:nvPr/>
        </p:nvSpPr>
        <p:spPr bwMode="auto">
          <a:xfrm>
            <a:off x="3733800" y="1344613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SDB</a:t>
            </a:r>
          </a:p>
        </p:txBody>
      </p:sp>
      <p:sp>
        <p:nvSpPr>
          <p:cNvPr id="813080" name="Text Box 24"/>
          <p:cNvSpPr txBox="1">
            <a:spLocks noChangeArrowheads="1"/>
          </p:cNvSpPr>
          <p:nvPr/>
        </p:nvSpPr>
        <p:spPr bwMode="auto">
          <a:xfrm>
            <a:off x="5318125" y="1784350"/>
            <a:ext cx="3563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Length-1 sequential patterns</a:t>
            </a:r>
          </a:p>
          <a:p>
            <a:r>
              <a:rPr lang="en-US" sz="1800"/>
              <a:t>&lt;a&gt;, &lt;b&gt;, &lt;c&gt;, &lt;d&gt;, &lt;e&gt;, &lt;f&gt;</a:t>
            </a:r>
          </a:p>
        </p:txBody>
      </p:sp>
      <p:sp>
        <p:nvSpPr>
          <p:cNvPr id="813081" name="Text Box 25"/>
          <p:cNvSpPr txBox="1">
            <a:spLocks noChangeArrowheads="1"/>
          </p:cNvSpPr>
          <p:nvPr/>
        </p:nvSpPr>
        <p:spPr bwMode="auto">
          <a:xfrm>
            <a:off x="304800" y="3581400"/>
            <a:ext cx="2673350" cy="1484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sng"/>
              <a:t>&lt;a&gt;-projected database</a:t>
            </a:r>
          </a:p>
          <a:p>
            <a:r>
              <a:rPr lang="en-US" sz="1800"/>
              <a:t>&lt;(abc)(ac)d(cf)&gt;</a:t>
            </a:r>
          </a:p>
          <a:p>
            <a:r>
              <a:rPr lang="en-US" sz="1800"/>
              <a:t>&lt;(_d)c(bc)(ae)&gt;</a:t>
            </a:r>
          </a:p>
          <a:p>
            <a:r>
              <a:rPr lang="en-US" sz="1800"/>
              <a:t>&lt;(_b)(df)cb&gt;</a:t>
            </a:r>
          </a:p>
          <a:p>
            <a:r>
              <a:rPr lang="en-US" sz="1800"/>
              <a:t>&lt;(_f)cbc&gt;</a:t>
            </a:r>
          </a:p>
        </p:txBody>
      </p:sp>
      <p:sp>
        <p:nvSpPr>
          <p:cNvPr id="813082" name="Text Box 26"/>
          <p:cNvSpPr txBox="1">
            <a:spLocks noChangeArrowheads="1"/>
          </p:cNvSpPr>
          <p:nvPr/>
        </p:nvSpPr>
        <p:spPr bwMode="auto">
          <a:xfrm>
            <a:off x="3048000" y="3886200"/>
            <a:ext cx="218916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Length-2 sequential</a:t>
            </a:r>
          </a:p>
          <a:p>
            <a:r>
              <a:rPr lang="en-US" sz="1600"/>
              <a:t>patterns</a:t>
            </a:r>
          </a:p>
          <a:p>
            <a:r>
              <a:rPr lang="en-US" sz="1600"/>
              <a:t>&lt;aa&gt;, &lt;ab&gt;, &lt;(ab)&gt;,</a:t>
            </a:r>
          </a:p>
          <a:p>
            <a:r>
              <a:rPr lang="en-US" sz="1600"/>
              <a:t>&lt;ac&gt;, &lt;ad&gt;, &lt;af&gt;</a:t>
            </a:r>
          </a:p>
        </p:txBody>
      </p:sp>
      <p:sp>
        <p:nvSpPr>
          <p:cNvPr id="813083" name="Line 27"/>
          <p:cNvSpPr>
            <a:spLocks noChangeShapeType="1"/>
          </p:cNvSpPr>
          <p:nvPr/>
        </p:nvSpPr>
        <p:spPr bwMode="auto">
          <a:xfrm flipH="1">
            <a:off x="1524000" y="3124200"/>
            <a:ext cx="2438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13084" name="Text Box 28"/>
          <p:cNvSpPr txBox="1">
            <a:spLocks noChangeArrowheads="1"/>
          </p:cNvSpPr>
          <p:nvPr/>
        </p:nvSpPr>
        <p:spPr bwMode="auto">
          <a:xfrm>
            <a:off x="609600" y="3048000"/>
            <a:ext cx="2044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Having prefix &lt;a&gt;</a:t>
            </a:r>
          </a:p>
        </p:txBody>
      </p:sp>
      <p:sp>
        <p:nvSpPr>
          <p:cNvPr id="813085" name="Text Box 29"/>
          <p:cNvSpPr txBox="1">
            <a:spLocks noChangeArrowheads="1"/>
          </p:cNvSpPr>
          <p:nvPr/>
        </p:nvSpPr>
        <p:spPr bwMode="auto">
          <a:xfrm>
            <a:off x="228600" y="5281613"/>
            <a:ext cx="1938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Having prefix &lt;aa&gt;</a:t>
            </a:r>
          </a:p>
        </p:txBody>
      </p:sp>
      <p:sp>
        <p:nvSpPr>
          <p:cNvPr id="813086" name="Text Box 30"/>
          <p:cNvSpPr txBox="1">
            <a:spLocks noChangeArrowheads="1"/>
          </p:cNvSpPr>
          <p:nvPr/>
        </p:nvSpPr>
        <p:spPr bwMode="auto">
          <a:xfrm>
            <a:off x="212725" y="5846763"/>
            <a:ext cx="148431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u="sng"/>
              <a:t>&lt;aa&gt;-proj. db</a:t>
            </a:r>
          </a:p>
        </p:txBody>
      </p:sp>
      <p:sp>
        <p:nvSpPr>
          <p:cNvPr id="813087" name="Line 31"/>
          <p:cNvSpPr>
            <a:spLocks noChangeShapeType="1"/>
          </p:cNvSpPr>
          <p:nvPr/>
        </p:nvSpPr>
        <p:spPr bwMode="auto">
          <a:xfrm flipH="1">
            <a:off x="914400" y="50292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13088" name="Text Box 32"/>
          <p:cNvSpPr txBox="1">
            <a:spLocks noChangeArrowheads="1"/>
          </p:cNvSpPr>
          <p:nvPr/>
        </p:nvSpPr>
        <p:spPr bwMode="auto">
          <a:xfrm>
            <a:off x="1828800" y="5791200"/>
            <a:ext cx="43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813089" name="Text Box 33"/>
          <p:cNvSpPr txBox="1">
            <a:spLocks noChangeArrowheads="1"/>
          </p:cNvSpPr>
          <p:nvPr/>
        </p:nvSpPr>
        <p:spPr bwMode="auto">
          <a:xfrm>
            <a:off x="2286000" y="5867400"/>
            <a:ext cx="144303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u="sng"/>
              <a:t>&lt;af&gt;-proj. db</a:t>
            </a:r>
          </a:p>
        </p:txBody>
      </p:sp>
      <p:sp>
        <p:nvSpPr>
          <p:cNvPr id="813090" name="Line 34"/>
          <p:cNvSpPr>
            <a:spLocks noChangeShapeType="1"/>
          </p:cNvSpPr>
          <p:nvPr/>
        </p:nvSpPr>
        <p:spPr bwMode="auto">
          <a:xfrm>
            <a:off x="1905000" y="50292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13091" name="Text Box 35"/>
          <p:cNvSpPr txBox="1">
            <a:spLocks noChangeArrowheads="1"/>
          </p:cNvSpPr>
          <p:nvPr/>
        </p:nvSpPr>
        <p:spPr bwMode="auto">
          <a:xfrm>
            <a:off x="2133600" y="5334000"/>
            <a:ext cx="189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Having prefix &lt;af&gt;</a:t>
            </a:r>
          </a:p>
        </p:txBody>
      </p:sp>
      <p:sp>
        <p:nvSpPr>
          <p:cNvPr id="813092" name="Text Box 36"/>
          <p:cNvSpPr txBox="1">
            <a:spLocks noChangeArrowheads="1"/>
          </p:cNvSpPr>
          <p:nvPr/>
        </p:nvSpPr>
        <p:spPr bwMode="auto">
          <a:xfrm>
            <a:off x="5029200" y="3657600"/>
            <a:ext cx="26797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sng"/>
              <a:t>&lt;b&gt;-projected database</a:t>
            </a:r>
          </a:p>
        </p:txBody>
      </p:sp>
      <p:sp>
        <p:nvSpPr>
          <p:cNvPr id="813093" name="Text Box 37"/>
          <p:cNvSpPr txBox="1">
            <a:spLocks noChangeArrowheads="1"/>
          </p:cNvSpPr>
          <p:nvPr/>
        </p:nvSpPr>
        <p:spPr bwMode="auto">
          <a:xfrm>
            <a:off x="8229600" y="3657600"/>
            <a:ext cx="43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813094" name="Line 38"/>
          <p:cNvSpPr>
            <a:spLocks noChangeShapeType="1"/>
          </p:cNvSpPr>
          <p:nvPr/>
        </p:nvSpPr>
        <p:spPr bwMode="auto">
          <a:xfrm>
            <a:off x="4191000" y="31242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13095" name="Line 39"/>
          <p:cNvSpPr>
            <a:spLocks noChangeShapeType="1"/>
          </p:cNvSpPr>
          <p:nvPr/>
        </p:nvSpPr>
        <p:spPr bwMode="auto">
          <a:xfrm>
            <a:off x="4572000" y="3124200"/>
            <a:ext cx="3810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13096" name="Text Box 40"/>
          <p:cNvSpPr txBox="1">
            <a:spLocks noChangeArrowheads="1"/>
          </p:cNvSpPr>
          <p:nvPr/>
        </p:nvSpPr>
        <p:spPr bwMode="auto">
          <a:xfrm>
            <a:off x="3276600" y="3276600"/>
            <a:ext cx="205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Having prefix &lt;b&gt;</a:t>
            </a:r>
          </a:p>
        </p:txBody>
      </p:sp>
      <p:sp>
        <p:nvSpPr>
          <p:cNvPr id="813097" name="Text Box 41"/>
          <p:cNvSpPr txBox="1">
            <a:spLocks noChangeArrowheads="1"/>
          </p:cNvSpPr>
          <p:nvPr/>
        </p:nvSpPr>
        <p:spPr bwMode="auto">
          <a:xfrm>
            <a:off x="5791200" y="2971800"/>
            <a:ext cx="2905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Having prefix &lt;c&gt;, …, &lt;f&gt;</a:t>
            </a:r>
          </a:p>
        </p:txBody>
      </p:sp>
      <p:sp>
        <p:nvSpPr>
          <p:cNvPr id="813098" name="Line 42"/>
          <p:cNvSpPr>
            <a:spLocks noChangeShapeType="1"/>
          </p:cNvSpPr>
          <p:nvPr/>
        </p:nvSpPr>
        <p:spPr bwMode="auto">
          <a:xfrm flipH="1">
            <a:off x="5638800" y="4038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13099" name="Line 43"/>
          <p:cNvSpPr>
            <a:spLocks noChangeShapeType="1"/>
          </p:cNvSpPr>
          <p:nvPr/>
        </p:nvSpPr>
        <p:spPr bwMode="auto">
          <a:xfrm>
            <a:off x="6324600" y="4038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13100" name="Text Box 44"/>
          <p:cNvSpPr txBox="1">
            <a:spLocks noChangeArrowheads="1"/>
          </p:cNvSpPr>
          <p:nvPr/>
        </p:nvSpPr>
        <p:spPr bwMode="auto">
          <a:xfrm>
            <a:off x="5791200" y="47244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… 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7709</TotalTime>
  <Words>1599</Words>
  <Application>Microsoft PowerPoint</Application>
  <PresentationFormat>On-screen Show (4:3)</PresentationFormat>
  <Paragraphs>364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Blends</vt:lpstr>
      <vt:lpstr>Data Mining and Data Warehousing CSE-4107</vt:lpstr>
      <vt:lpstr>Introduction</vt:lpstr>
      <vt:lpstr>Subsequence</vt:lpstr>
      <vt:lpstr>Sequential Pattern Mining</vt:lpstr>
      <vt:lpstr>Prefix</vt:lpstr>
      <vt:lpstr>Prefix and Suffix (Projection)</vt:lpstr>
      <vt:lpstr>Mining Sequential Patterns by Prefix Projections</vt:lpstr>
      <vt:lpstr>Finding Seq. Patterns with Prefix &lt;a&gt;</vt:lpstr>
      <vt:lpstr>Completeness of PrefixSpan</vt:lpstr>
      <vt:lpstr>PrefixSpan – Algorithm</vt:lpstr>
      <vt:lpstr>PrefixSpan - Example</vt:lpstr>
      <vt:lpstr>PrefixSpan – Example</vt:lpstr>
      <vt:lpstr>Method</vt:lpstr>
      <vt:lpstr>Method (count)</vt:lpstr>
      <vt:lpstr>Method (count)</vt:lpstr>
      <vt:lpstr>Method (count)</vt:lpstr>
      <vt:lpstr>Conclusions</vt:lpstr>
      <vt:lpstr>Thank you</vt:lpstr>
    </vt:vector>
  </TitlesOfParts>
  <Company>S.F.U.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Md Manowarul Islam</cp:lastModifiedBy>
  <cp:revision>517</cp:revision>
  <cp:lastPrinted>1999-09-10T20:38:56Z</cp:lastPrinted>
  <dcterms:created xsi:type="dcterms:W3CDTF">1998-06-19T04:38:52Z</dcterms:created>
  <dcterms:modified xsi:type="dcterms:W3CDTF">2022-04-10T17:25:53Z</dcterms:modified>
</cp:coreProperties>
</file>