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AEBBB-A310-481A-8149-E79EE59843B2}"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F07FF-250D-407A-A018-BDFD7A3D1EFD}" type="slidenum">
              <a:rPr lang="en-US" smtClean="0"/>
              <a:t>‹#›</a:t>
            </a:fld>
            <a:endParaRPr lang="en-US"/>
          </a:p>
        </p:txBody>
      </p:sp>
    </p:spTree>
    <p:extLst>
      <p:ext uri="{BB962C8B-B14F-4D97-AF65-F5344CB8AC3E}">
        <p14:creationId xmlns:p14="http://schemas.microsoft.com/office/powerpoint/2010/main" val="198378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344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78</a:t>
            </a:r>
          </a:p>
        </p:txBody>
      </p:sp>
      <p:sp>
        <p:nvSpPr>
          <p:cNvPr id="2345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345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34502" name="Rectangle 6"/>
          <p:cNvSpPr>
            <a:spLocks noGrp="1" noRot="1" noChangeAspect="1" noChangeArrowheads="1" noTextEdit="1"/>
          </p:cNvSpPr>
          <p:nvPr>
            <p:ph type="sldImg"/>
          </p:nvPr>
        </p:nvSpPr>
        <p:spPr>
          <a:xfrm>
            <a:off x="393700" y="692150"/>
            <a:ext cx="6070600" cy="3416300"/>
          </a:xfrm>
          <a:ln cap="flat"/>
        </p:spPr>
      </p:sp>
      <p:sp>
        <p:nvSpPr>
          <p:cNvPr id="23450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733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DD1D62-7591-47FA-B4C5-74DDEFE6AB3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23539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1D62-7591-47FA-B4C5-74DDEFE6AB3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160675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1D62-7591-47FA-B4C5-74DDEFE6AB3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29139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1D62-7591-47FA-B4C5-74DDEFE6AB3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93407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DD1D62-7591-47FA-B4C5-74DDEFE6AB3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300864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DD1D62-7591-47FA-B4C5-74DDEFE6AB3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22936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DD1D62-7591-47FA-B4C5-74DDEFE6AB3F}"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341568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DD1D62-7591-47FA-B4C5-74DDEFE6AB3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286657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1D62-7591-47FA-B4C5-74DDEFE6AB3F}"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401926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DD1D62-7591-47FA-B4C5-74DDEFE6AB3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18426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DD1D62-7591-47FA-B4C5-74DDEFE6AB3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51293-0B3E-4D4E-B74B-F0259480AFEB}" type="slidenum">
              <a:rPr lang="en-US" smtClean="0"/>
              <a:t>‹#›</a:t>
            </a:fld>
            <a:endParaRPr lang="en-US"/>
          </a:p>
        </p:txBody>
      </p:sp>
    </p:spTree>
    <p:extLst>
      <p:ext uri="{BB962C8B-B14F-4D97-AF65-F5344CB8AC3E}">
        <p14:creationId xmlns:p14="http://schemas.microsoft.com/office/powerpoint/2010/main" val="305112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D1D62-7591-47FA-B4C5-74DDEFE6AB3F}"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51293-0B3E-4D4E-B74B-F0259480AFEB}" type="slidenum">
              <a:rPr lang="en-US" smtClean="0"/>
              <a:t>‹#›</a:t>
            </a:fld>
            <a:endParaRPr lang="en-US"/>
          </a:p>
        </p:txBody>
      </p:sp>
    </p:spTree>
    <p:extLst>
      <p:ext uri="{BB962C8B-B14F-4D97-AF65-F5344CB8AC3E}">
        <p14:creationId xmlns:p14="http://schemas.microsoft.com/office/powerpoint/2010/main" val="186412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rabiulkarimjnu@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8077200" cy="1143000"/>
          </a:xfrm>
        </p:spPr>
        <p:txBody>
          <a:bodyPr>
            <a:normAutofit fontScale="90000"/>
          </a:bodyPr>
          <a:lstStyle/>
          <a:p>
            <a:r>
              <a:rPr lang="en-US" sz="5400" spc="-5" dirty="0" smtClean="0">
                <a:solidFill>
                  <a:srgbClr val="252525"/>
                </a:solidFill>
              </a:rPr>
              <a:t>Economics</a:t>
            </a:r>
            <a:r>
              <a:rPr lang="en-US" sz="4900" dirty="0" smtClean="0">
                <a:latin typeface="Times New Roman" pitchFamily="18" charset="0"/>
                <a:cs typeface="Times New Roman" pitchFamily="18" charset="0"/>
              </a:rPr>
              <a:t>	</a:t>
            </a:r>
            <a:r>
              <a:rPr lang="en-US" sz="4900" dirty="0">
                <a:latin typeface="Times New Roman" pitchFamily="18" charset="0"/>
                <a:cs typeface="Times New Roman" pitchFamily="18" charset="0"/>
              </a:rPr>
              <a:t/>
            </a:r>
            <a:br>
              <a:rPr lang="en-US" sz="4900" dirty="0">
                <a:latin typeface="Times New Roman" pitchFamily="18" charset="0"/>
                <a:cs typeface="Times New Roman" pitchFamily="18" charset="0"/>
              </a:rPr>
            </a:br>
            <a:r>
              <a:rPr lang="en-US" sz="2700" smtClean="0">
                <a:latin typeface="Times New Roman" pitchFamily="18" charset="0"/>
                <a:cs typeface="Times New Roman" pitchFamily="18" charset="0"/>
              </a:rPr>
              <a:t>Course Code:CSER-1209</a:t>
            </a:r>
            <a:r>
              <a:rPr lang="en-US" dirty="0" smtClean="0"/>
              <a:t/>
            </a:r>
            <a:br>
              <a:rPr lang="en-US" dirty="0" smtClean="0"/>
            </a:br>
            <a:endParaRPr lang="en-US" dirty="0"/>
          </a:p>
        </p:txBody>
      </p:sp>
      <p:sp>
        <p:nvSpPr>
          <p:cNvPr id="3" name="Content Placeholder 2"/>
          <p:cNvSpPr>
            <a:spLocks noGrp="1"/>
          </p:cNvSpPr>
          <p:nvPr>
            <p:ph idx="1"/>
          </p:nvPr>
        </p:nvSpPr>
        <p:spPr>
          <a:xfrm>
            <a:off x="2760617" y="3315789"/>
            <a:ext cx="8229600" cy="2773363"/>
          </a:xfrm>
        </p:spPr>
        <p:txBody>
          <a:bodyPr>
            <a:normAutofit/>
          </a:bodyPr>
          <a:lstStyle/>
          <a:p>
            <a:pPr algn="r">
              <a:buNone/>
            </a:pPr>
            <a:r>
              <a:rPr lang="en-US" sz="2400" b="1" dirty="0">
                <a:latin typeface="Times New Roman" pitchFamily="18" charset="0"/>
                <a:cs typeface="Times New Roman" pitchFamily="18" charset="0"/>
              </a:rPr>
              <a:t>Md. Rabiul </a:t>
            </a:r>
            <a:r>
              <a:rPr lang="en-US" sz="2400" b="1" dirty="0" smtClean="0">
                <a:latin typeface="Times New Roman" pitchFamily="18" charset="0"/>
                <a:cs typeface="Times New Roman" pitchFamily="18" charset="0"/>
              </a:rPr>
              <a:t>Karim</a:t>
            </a:r>
            <a:endParaRPr lang="en-US" sz="2400" dirty="0">
              <a:latin typeface="Times New Roman" pitchFamily="18" charset="0"/>
              <a:cs typeface="Times New Roman" pitchFamily="18" charset="0"/>
            </a:endParaRPr>
          </a:p>
          <a:p>
            <a:pPr algn="r">
              <a:buNone/>
            </a:pPr>
            <a:r>
              <a:rPr lang="en-US" sz="2400" dirty="0" smtClean="0">
                <a:latin typeface="Times New Roman" pitchFamily="18" charset="0"/>
                <a:cs typeface="Times New Roman" pitchFamily="18" charset="0"/>
              </a:rPr>
              <a:t>Assistant Professor</a:t>
            </a:r>
            <a:endParaRPr lang="en-US" sz="2400" dirty="0">
              <a:latin typeface="Times New Roman" pitchFamily="18" charset="0"/>
              <a:cs typeface="Times New Roman" pitchFamily="18" charset="0"/>
            </a:endParaRPr>
          </a:p>
          <a:p>
            <a:pPr algn="r">
              <a:buNone/>
            </a:pPr>
            <a:r>
              <a:rPr lang="en-US" sz="2400" dirty="0">
                <a:latin typeface="Times New Roman" pitchFamily="18" charset="0"/>
                <a:cs typeface="Times New Roman" pitchFamily="18" charset="0"/>
              </a:rPr>
              <a:t>Department of Economics</a:t>
            </a:r>
          </a:p>
          <a:p>
            <a:pPr algn="r">
              <a:buNone/>
            </a:pPr>
            <a:r>
              <a:rPr lang="en-US" sz="2400" dirty="0">
                <a:latin typeface="Times New Roman" pitchFamily="18" charset="0"/>
                <a:cs typeface="Times New Roman" pitchFamily="18" charset="0"/>
              </a:rPr>
              <a:t>Jagannath University, Dhaka</a:t>
            </a:r>
          </a:p>
          <a:p>
            <a:pPr algn="r">
              <a:buNone/>
            </a:pPr>
            <a:r>
              <a:rPr lang="en-US" sz="2400" dirty="0">
                <a:latin typeface="Times New Roman" pitchFamily="18" charset="0"/>
                <a:cs typeface="Times New Roman" pitchFamily="18" charset="0"/>
              </a:rPr>
              <a:t>Email</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hlinkClick r:id="rId2"/>
              </a:rPr>
              <a:t>rabiulkarimjnu@gmail.com</a:t>
            </a:r>
            <a:r>
              <a:rPr lang="en-US" dirty="0">
                <a:solidFill>
                  <a:srgbClr val="FF0000"/>
                </a:solidFill>
                <a:latin typeface="Times New Roman" pitchFamily="18" charset="0"/>
                <a:cs typeface="Times New Roman" pitchFamily="18" charset="0"/>
              </a:rPr>
              <a:t> </a:t>
            </a:r>
          </a:p>
        </p:txBody>
      </p:sp>
      <p:sp>
        <p:nvSpPr>
          <p:cNvPr id="4" name="object 7"/>
          <p:cNvSpPr/>
          <p:nvPr/>
        </p:nvSpPr>
        <p:spPr>
          <a:xfrm>
            <a:off x="8686800" y="838200"/>
            <a:ext cx="2701290" cy="160782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0725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From the above table, </a:t>
            </a:r>
          </a:p>
        </p:txBody>
      </p:sp>
      <p:sp>
        <p:nvSpPr>
          <p:cNvPr id="3" name="Content Placeholder 2"/>
          <p:cNvSpPr>
            <a:spLocks noGrp="1"/>
          </p:cNvSpPr>
          <p:nvPr>
            <p:ph idx="1"/>
          </p:nvPr>
        </p:nvSpPr>
        <p:spPr/>
        <p:txBody>
          <a:bodyPr>
            <a:normAutofit/>
          </a:bodyPr>
          <a:lstStyle/>
          <a:p>
            <a:pPr algn="just">
              <a:buNone/>
            </a:pPr>
            <a:r>
              <a:rPr lang="en-US" dirty="0" smtClean="0">
                <a:latin typeface="Times New Roman" panose="02020603050405020304" pitchFamily="18" charset="0"/>
                <a:cs typeface="Times New Roman" panose="02020603050405020304" pitchFamily="18" charset="0"/>
              </a:rPr>
              <a:t>It is clear that in a given span of time :-</a:t>
            </a:r>
          </a:p>
          <a:p>
            <a:pPr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first glass of water to a thirsty man gives 20 units of utility. </a:t>
            </a:r>
          </a:p>
          <a:p>
            <a:pPr algn="just"/>
            <a:r>
              <a:rPr lang="en-US" dirty="0" smtClean="0">
                <a:latin typeface="Times New Roman" panose="02020603050405020304" pitchFamily="18" charset="0"/>
                <a:cs typeface="Times New Roman" panose="02020603050405020304" pitchFamily="18" charset="0"/>
              </a:rPr>
              <a:t>When he takes second glass of water, the marginal utility goes down to 12 units.</a:t>
            </a:r>
          </a:p>
          <a:p>
            <a:pPr algn="just"/>
            <a:r>
              <a:rPr lang="en-US" dirty="0" smtClean="0">
                <a:latin typeface="Times New Roman" panose="02020603050405020304" pitchFamily="18" charset="0"/>
                <a:cs typeface="Times New Roman" panose="02020603050405020304" pitchFamily="18" charset="0"/>
              </a:rPr>
              <a:t>When he consumes fifth glass of water, the marginal utility drops down to zero and if the consumption of water is forced further from this point, the utility changes into </a:t>
            </a:r>
            <a:r>
              <a:rPr lang="en-US" dirty="0" smtClean="0">
                <a:solidFill>
                  <a:srgbClr val="C00000"/>
                </a:solidFill>
                <a:latin typeface="Times New Roman" panose="02020603050405020304" pitchFamily="18" charset="0"/>
                <a:cs typeface="Times New Roman" panose="02020603050405020304" pitchFamily="18" charset="0"/>
              </a:rPr>
              <a:t>disutility (–3). </a:t>
            </a:r>
          </a:p>
        </p:txBody>
      </p:sp>
    </p:spTree>
    <p:extLst>
      <p:ext uri="{BB962C8B-B14F-4D97-AF65-F5344CB8AC3E}">
        <p14:creationId xmlns:p14="http://schemas.microsoft.com/office/powerpoint/2010/main" val="2660448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ZW" dirty="0" smtClean="0">
                <a:latin typeface="Times New Roman" panose="02020603050405020304" pitchFamily="18" charset="0"/>
                <a:cs typeface="Times New Roman" panose="02020603050405020304" pitchFamily="18" charset="0"/>
              </a:rPr>
              <a:t>Relation between TU &amp; MU</a:t>
            </a:r>
          </a:p>
        </p:txBody>
      </p:sp>
      <p:pic>
        <p:nvPicPr>
          <p:cNvPr id="5" name="Picture 3"/>
          <p:cNvPicPr>
            <a:picLocks noChangeAspect="1" noChangeArrowheads="1"/>
          </p:cNvPicPr>
          <p:nvPr/>
        </p:nvPicPr>
        <p:blipFill>
          <a:blip r:embed="rId2">
            <a:lum contrast="30000"/>
          </a:blip>
          <a:srcRect/>
          <a:stretch>
            <a:fillRect/>
          </a:stretch>
        </p:blipFill>
        <p:spPr bwMode="auto">
          <a:xfrm>
            <a:off x="1600200" y="2057400"/>
            <a:ext cx="3867694" cy="4114800"/>
          </a:xfrm>
          <a:prstGeom prst="rect">
            <a:avLst/>
          </a:prstGeom>
          <a:noFill/>
          <a:ln w="9525">
            <a:noFill/>
            <a:miter lim="800000"/>
            <a:headEnd/>
            <a:tailEnd/>
          </a:ln>
        </p:spPr>
      </p:pic>
      <p:cxnSp>
        <p:nvCxnSpPr>
          <p:cNvPr id="6" name="Straight Arrow Connector 5"/>
          <p:cNvCxnSpPr/>
          <p:nvPr/>
        </p:nvCxnSpPr>
        <p:spPr>
          <a:xfrm>
            <a:off x="2286000" y="4495800"/>
            <a:ext cx="19050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4842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ea typeface="Arial Unicode MS" pitchFamily="34" charset="-128"/>
                <a:cs typeface="Times New Roman" panose="02020603050405020304" pitchFamily="18" charset="0"/>
              </a:rPr>
              <a:t>In the above figure,</a:t>
            </a:r>
            <a:r>
              <a:rPr lang="en-US" sz="3600" dirty="0">
                <a:latin typeface="Arial Unicode MS" pitchFamily="34" charset="-128"/>
                <a:ea typeface="Arial Unicode MS" pitchFamily="34" charset="-128"/>
                <a:cs typeface="Arial Unicode MS" pitchFamily="34" charset="-128"/>
              </a:rPr>
              <a:t/>
            </a:r>
            <a:br>
              <a:rPr lang="en-US" sz="3600" dirty="0">
                <a:latin typeface="Arial Unicode MS" pitchFamily="34" charset="-128"/>
                <a:ea typeface="Arial Unicode MS" pitchFamily="34" charset="-128"/>
                <a:cs typeface="Arial Unicode MS" pitchFamily="34" charset="-128"/>
              </a:rPr>
            </a:b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ea typeface="Arial Unicode MS" pitchFamily="34" charset="-128"/>
                <a:cs typeface="Times New Roman" panose="02020603050405020304" pitchFamily="18" charset="0"/>
              </a:rPr>
              <a:t>OX we measure units of a commodity consumed and OY is shown the marginal utility derived from them. </a:t>
            </a:r>
            <a:r>
              <a:rPr lang="en-US" u="sng" dirty="0" smtClean="0">
                <a:latin typeface="Times New Roman" panose="02020603050405020304" pitchFamily="18" charset="0"/>
                <a:ea typeface="Arial Unicode MS" pitchFamily="34" charset="-128"/>
                <a:cs typeface="Times New Roman" panose="02020603050405020304" pitchFamily="18" charset="0"/>
              </a:rPr>
              <a:t>The marginal utility of the first glass of water is called </a:t>
            </a:r>
            <a:r>
              <a:rPr lang="en-US" u="sng" dirty="0" smtClean="0">
                <a:solidFill>
                  <a:srgbClr val="FF0000"/>
                </a:solidFill>
                <a:latin typeface="Times New Roman" panose="02020603050405020304" pitchFamily="18" charset="0"/>
                <a:ea typeface="Arial Unicode MS" pitchFamily="34" charset="-128"/>
                <a:cs typeface="Times New Roman" panose="02020603050405020304" pitchFamily="18" charset="0"/>
              </a:rPr>
              <a:t>initial utility</a:t>
            </a:r>
            <a:r>
              <a:rPr lang="en-US" dirty="0" smtClean="0">
                <a:latin typeface="Times New Roman" panose="02020603050405020304" pitchFamily="18" charset="0"/>
                <a:ea typeface="Arial Unicode MS" pitchFamily="34" charset="-128"/>
                <a:cs typeface="Times New Roman" panose="02020603050405020304" pitchFamily="18" charset="0"/>
              </a:rPr>
              <a:t>. It is equal to 20 units. The MU of the 5</a:t>
            </a:r>
            <a:r>
              <a:rPr lang="en-US" baseline="30000" dirty="0" smtClean="0">
                <a:latin typeface="Times New Roman" panose="02020603050405020304" pitchFamily="18" charset="0"/>
                <a:ea typeface="Arial Unicode MS" pitchFamily="34" charset="-128"/>
                <a:cs typeface="Times New Roman" panose="02020603050405020304" pitchFamily="18" charset="0"/>
              </a:rPr>
              <a:t>th</a:t>
            </a:r>
            <a:r>
              <a:rPr lang="en-US" dirty="0" smtClean="0">
                <a:latin typeface="Times New Roman" panose="02020603050405020304" pitchFamily="18" charset="0"/>
                <a:ea typeface="Arial Unicode MS" pitchFamily="34" charset="-128"/>
                <a:cs typeface="Times New Roman" panose="02020603050405020304" pitchFamily="18" charset="0"/>
              </a:rPr>
              <a:t> glass of water is zero. It is called the </a:t>
            </a:r>
            <a:r>
              <a:rPr lang="en-US" dirty="0" smtClean="0">
                <a:solidFill>
                  <a:srgbClr val="FF0000"/>
                </a:solidFill>
                <a:latin typeface="Times New Roman" panose="02020603050405020304" pitchFamily="18" charset="0"/>
                <a:ea typeface="Arial Unicode MS" pitchFamily="34" charset="-128"/>
                <a:cs typeface="Times New Roman" panose="02020603050405020304" pitchFamily="18" charset="0"/>
              </a:rPr>
              <a:t>satiety point</a:t>
            </a:r>
            <a:r>
              <a:rPr lang="en-US" dirty="0" smtClean="0">
                <a:latin typeface="Times New Roman" panose="02020603050405020304" pitchFamily="18" charset="0"/>
                <a:ea typeface="Arial Unicode MS" pitchFamily="34" charset="-128"/>
                <a:cs typeface="Times New Roman" panose="02020603050405020304" pitchFamily="18" charset="0"/>
              </a:rPr>
              <a:t>. The MU of the 6</a:t>
            </a:r>
            <a:r>
              <a:rPr lang="en-US" baseline="30000" dirty="0" smtClean="0">
                <a:latin typeface="Times New Roman" panose="02020603050405020304" pitchFamily="18" charset="0"/>
                <a:ea typeface="Arial Unicode MS" pitchFamily="34" charset="-128"/>
                <a:cs typeface="Times New Roman" panose="02020603050405020304" pitchFamily="18" charset="0"/>
              </a:rPr>
              <a:t>th</a:t>
            </a:r>
            <a:r>
              <a:rPr lang="en-US" dirty="0" smtClean="0">
                <a:latin typeface="Times New Roman" panose="02020603050405020304" pitchFamily="18" charset="0"/>
                <a:ea typeface="Arial Unicode MS" pitchFamily="34" charset="-128"/>
                <a:cs typeface="Times New Roman" panose="02020603050405020304" pitchFamily="18" charset="0"/>
              </a:rPr>
              <a:t> glass of water is negative –3.</a:t>
            </a:r>
          </a:p>
          <a:p>
            <a:pPr algn="just"/>
            <a:endParaRPr lang="en-US" dirty="0" smtClean="0">
              <a:latin typeface="Times New Roman" panose="02020603050405020304" pitchFamily="18" charset="0"/>
              <a:ea typeface="Arial Unicode MS" pitchFamily="34" charset="-128"/>
              <a:cs typeface="Times New Roman" panose="02020603050405020304" pitchFamily="18" charset="0"/>
            </a:endParaRPr>
          </a:p>
          <a:p>
            <a:pPr algn="just"/>
            <a:r>
              <a:rPr lang="en-US" dirty="0" smtClean="0">
                <a:latin typeface="Times New Roman" panose="02020603050405020304" pitchFamily="18" charset="0"/>
                <a:ea typeface="Arial Unicode MS" pitchFamily="34" charset="-128"/>
                <a:cs typeface="Times New Roman" panose="02020603050405020304" pitchFamily="18" charset="0"/>
              </a:rPr>
              <a:t> Tie MU curve here lies below the OX axis. The utility curve MM falls from left down to the right showing that the marginal utility of the success units of glasses of water is falling.</a:t>
            </a:r>
          </a:p>
          <a:p>
            <a:pPr algn="just"/>
            <a:endParaRPr lang="en-US" dirty="0" smtClean="0">
              <a:latin typeface="Times New Roman" panose="02020603050405020304" pitchFamily="18" charset="0"/>
              <a:ea typeface="Arial Unicode MS" pitchFamily="34" charset="-128"/>
              <a:cs typeface="Times New Roman" panose="02020603050405020304" pitchFamily="18" charset="0"/>
            </a:endParaRPr>
          </a:p>
          <a:p>
            <a:pPr algn="just"/>
            <a:r>
              <a:rPr lang="en-US" dirty="0" smtClean="0">
                <a:latin typeface="Times New Roman" panose="02020603050405020304" pitchFamily="18" charset="0"/>
                <a:ea typeface="Arial Unicode MS" pitchFamily="34" charset="-128"/>
                <a:cs typeface="Times New Roman" panose="02020603050405020304" pitchFamily="18" charset="0"/>
              </a:rPr>
              <a:t>When a good is scarce and so priced the consumer will increase the consumption of a commodity up to the extent where his marginal utility for the good equals the price which he has to pay, i.e. Mu = P.</a:t>
            </a:r>
          </a:p>
          <a:p>
            <a:pPr algn="just"/>
            <a:endParaRPr lang="en-US" dirty="0">
              <a:latin typeface="Times New Roman" panose="02020603050405020304" pitchFamily="18" charset="0"/>
              <a:ea typeface="Arial Unicode MS" pitchFamily="34" charset="-128"/>
              <a:cs typeface="Times New Roman" panose="02020603050405020304" pitchFamily="18" charset="0"/>
            </a:endParaRPr>
          </a:p>
        </p:txBody>
      </p:sp>
    </p:spTree>
    <p:extLst>
      <p:ext uri="{BB962C8B-B14F-4D97-AF65-F5344CB8AC3E}">
        <p14:creationId xmlns:p14="http://schemas.microsoft.com/office/powerpoint/2010/main" val="2429473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 of the law</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unit of consumer good must be standard </a:t>
            </a:r>
            <a:r>
              <a:rPr lang="en-US" dirty="0" smtClean="0">
                <a:latin typeface="Times New Roman" panose="02020603050405020304" pitchFamily="18" charset="0"/>
                <a:cs typeface="Times New Roman" panose="02020603050405020304" pitchFamily="18" charset="0"/>
              </a:rPr>
              <a:t>one</a:t>
            </a:r>
          </a:p>
          <a:p>
            <a:pPr algn="just"/>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consumer’s taste or preference must remain the same during the period of </a:t>
            </a:r>
            <a:r>
              <a:rPr lang="en-US" dirty="0" smtClean="0">
                <a:latin typeface="Times New Roman" panose="02020603050405020304" pitchFamily="18" charset="0"/>
                <a:cs typeface="Times New Roman" panose="02020603050405020304" pitchFamily="18" charset="0"/>
              </a:rPr>
              <a:t>consumption</a:t>
            </a:r>
          </a:p>
          <a:p>
            <a:pPr algn="just"/>
            <a:r>
              <a:rPr lang="en-US" dirty="0" smtClean="0">
                <a:latin typeface="Times New Roman" panose="02020603050405020304" pitchFamily="18" charset="0"/>
                <a:cs typeface="Times New Roman" panose="02020603050405020304" pitchFamily="18" charset="0"/>
              </a:rPr>
              <a:t> There </a:t>
            </a:r>
            <a:r>
              <a:rPr lang="en-US" dirty="0">
                <a:latin typeface="Times New Roman" panose="02020603050405020304" pitchFamily="18" charset="0"/>
                <a:cs typeface="Times New Roman" panose="02020603050405020304" pitchFamily="18" charset="0"/>
              </a:rPr>
              <a:t>must be continuity in </a:t>
            </a:r>
            <a:r>
              <a:rPr lang="en-US" dirty="0" smtClean="0">
                <a:latin typeface="Times New Roman" panose="02020603050405020304" pitchFamily="18" charset="0"/>
                <a:cs typeface="Times New Roman" panose="02020603050405020304" pitchFamily="18" charset="0"/>
              </a:rPr>
              <a:t>consumption</a:t>
            </a:r>
          </a:p>
          <a:p>
            <a:pPr algn="just"/>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mental condition of the consumer must remain normal during the period of consumption</a:t>
            </a:r>
          </a:p>
        </p:txBody>
      </p:sp>
    </p:spTree>
    <p:extLst>
      <p:ext uri="{BB962C8B-B14F-4D97-AF65-F5344CB8AC3E}">
        <p14:creationId xmlns:p14="http://schemas.microsoft.com/office/powerpoint/2010/main" val="2124193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Indifference Curve</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Indifference curves represent all combinations of market baskets that provide the same level of satisfaction to a person.</a:t>
            </a:r>
          </a:p>
          <a:p>
            <a:pPr algn="just"/>
            <a:r>
              <a:rPr lang="en-US" dirty="0" smtClean="0">
                <a:latin typeface="Times New Roman" panose="02020603050405020304" pitchFamily="18" charset="0"/>
                <a:cs typeface="Times New Roman" panose="02020603050405020304" pitchFamily="18" charset="0"/>
              </a:rPr>
              <a:t>An indifference curve shows the various combinations of commodity X and commodity Y which yield equal utility or satisfaction to the consumer.</a:t>
            </a:r>
          </a:p>
          <a:p>
            <a:pPr algn="just"/>
            <a:r>
              <a:rPr lang="en-US" dirty="0" smtClean="0">
                <a:latin typeface="Times New Roman" panose="02020603050405020304" pitchFamily="18" charset="0"/>
                <a:cs typeface="Times New Roman" panose="02020603050405020304" pitchFamily="18" charset="0"/>
              </a:rPr>
              <a:t>A higher indifference curve shows a greater amount of satisfaction and a lower one, less satisfaction. </a:t>
            </a:r>
          </a:p>
          <a:p>
            <a:pPr algn="just"/>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701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2331" y="0"/>
            <a:ext cx="10019211" cy="6466113"/>
          </a:xfrm>
          <a:prstGeom prst="rect">
            <a:avLst/>
          </a:prstGeom>
        </p:spPr>
      </p:pic>
    </p:spTree>
    <p:extLst>
      <p:ext uri="{BB962C8B-B14F-4D97-AF65-F5344CB8AC3E}">
        <p14:creationId xmlns:p14="http://schemas.microsoft.com/office/powerpoint/2010/main" val="2185796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Properties of Indifference Curves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lgn="just">
              <a:buAutoNum type="arabicPeriod"/>
            </a:pPr>
            <a:r>
              <a:rPr lang="en-US" dirty="0" smtClean="0">
                <a:latin typeface="Times New Roman" panose="02020603050405020304" pitchFamily="18" charset="0"/>
                <a:cs typeface="Times New Roman" panose="02020603050405020304" pitchFamily="18" charset="0"/>
              </a:rPr>
              <a:t>They are negatively sloped</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They are convex to the origin </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They cannot intersect.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5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Budget Constraint Line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Budget constraint line shows all the different combinations of the two commodities that a consumer can purchase, given his or her money income and the prices of the two commodities. </a:t>
            </a:r>
          </a:p>
          <a:p>
            <a:pPr algn="just"/>
            <a:r>
              <a:rPr lang="en-US" dirty="0" smtClean="0">
                <a:latin typeface="Times New Roman" panose="02020603050405020304" pitchFamily="18" charset="0"/>
                <a:cs typeface="Times New Roman" panose="02020603050405020304" pitchFamily="18" charset="0"/>
              </a:rPr>
              <a:t>M= </a:t>
            </a:r>
            <a:r>
              <a:rPr lang="en-US" dirty="0" err="1" smtClean="0">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rPr>
              <a:t>y</a:t>
            </a:r>
            <a:r>
              <a:rPr lang="en-US" dirty="0" err="1" smtClean="0">
                <a:latin typeface="Times New Roman" panose="02020603050405020304" pitchFamily="18" charset="0"/>
                <a:cs typeface="Times New Roman" panose="02020603050405020304" pitchFamily="18" charset="0"/>
              </a:rPr>
              <a:t>Y</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Here, </a:t>
            </a:r>
          </a:p>
          <a:p>
            <a:pPr algn="just">
              <a:buNone/>
            </a:pPr>
            <a:r>
              <a:rPr lang="en-US" dirty="0" smtClean="0">
                <a:latin typeface="Times New Roman" panose="02020603050405020304" pitchFamily="18" charset="0"/>
                <a:cs typeface="Times New Roman" panose="02020603050405020304" pitchFamily="18" charset="0"/>
              </a:rPr>
              <a:t>M= Income </a:t>
            </a:r>
          </a:p>
          <a:p>
            <a:pPr algn="just">
              <a:buNone/>
            </a:pPr>
            <a:r>
              <a:rPr lang="en-US" dirty="0" smtClean="0">
                <a:latin typeface="Times New Roman" panose="02020603050405020304" pitchFamily="18" charset="0"/>
                <a:cs typeface="Times New Roman" panose="02020603050405020304" pitchFamily="18" charset="0"/>
              </a:rPr>
              <a:t>P = Prices of given commodity. </a:t>
            </a:r>
          </a:p>
          <a:p>
            <a:pPr algn="just">
              <a:buNone/>
            </a:pPr>
            <a:r>
              <a:rPr lang="en-US" dirty="0" smtClean="0">
                <a:latin typeface="Times New Roman" panose="02020603050405020304" pitchFamily="18" charset="0"/>
                <a:cs typeface="Times New Roman" panose="02020603050405020304" pitchFamily="18" charset="0"/>
              </a:rPr>
              <a:t> X, Y = Amount of </a:t>
            </a:r>
          </a:p>
          <a:p>
            <a:pPr algn="just">
              <a:buNone/>
            </a:pPr>
            <a:r>
              <a:rPr lang="en-US" dirty="0" smtClean="0">
                <a:latin typeface="Times New Roman" panose="02020603050405020304" pitchFamily="18" charset="0"/>
                <a:cs typeface="Times New Roman" panose="02020603050405020304" pitchFamily="18" charset="0"/>
              </a:rPr>
              <a:t> purchase of two commodity. </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77223" y="3148148"/>
            <a:ext cx="6209531" cy="4023361"/>
          </a:xfrm>
          <a:prstGeom prst="rect">
            <a:avLst/>
          </a:prstGeom>
        </p:spPr>
      </p:pic>
    </p:spTree>
    <p:extLst>
      <p:ext uri="{BB962C8B-B14F-4D97-AF65-F5344CB8AC3E}">
        <p14:creationId xmlns:p14="http://schemas.microsoft.com/office/powerpoint/2010/main" val="3090064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Consumer Equilibrium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consumer is in equilibrium when, given personal income and price constraints, the consumer maximizes the total utility or satisfaction from his or her expenditures. </a:t>
            </a:r>
          </a:p>
          <a:p>
            <a:pPr algn="just"/>
            <a:r>
              <a:rPr lang="en-US" dirty="0" smtClean="0">
                <a:latin typeface="Times New Roman" panose="02020603050405020304" pitchFamily="18" charset="0"/>
                <a:cs typeface="Times New Roman" panose="02020603050405020304" pitchFamily="18" charset="0"/>
              </a:rPr>
              <a:t>A consumer is in equilibrium when, given his or her budget line, the person reaches the highest possible indifference curve. </a:t>
            </a:r>
          </a:p>
          <a:p>
            <a:pPr algn="just"/>
            <a:r>
              <a:rPr lang="en-US" dirty="0" smtClean="0">
                <a:latin typeface="Times New Roman" panose="02020603050405020304" pitchFamily="18" charset="0"/>
                <a:cs typeface="Times New Roman" panose="02020603050405020304" pitchFamily="18" charset="0"/>
              </a:rPr>
              <a:t>Indifference curve will tangent with budget constraint line.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845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1"/>
          </p:nvPr>
        </p:nvSpPr>
        <p:spPr/>
        <p:txBody>
          <a:bodyPr/>
          <a:lstStyle/>
          <a:p>
            <a:pPr eaLnBrk="0" fontAlgn="base" hangingPunct="0">
              <a:spcBef>
                <a:spcPct val="0"/>
              </a:spcBef>
              <a:spcAft>
                <a:spcPct val="0"/>
              </a:spcAft>
            </a:pPr>
            <a:endParaRPr lang="en-US" altLang="en-US" b="0" dirty="0">
              <a:solidFill>
                <a:srgbClr val="000000"/>
              </a:solidFill>
              <a:latin typeface="Times New Roman" panose="02020603050405020304" pitchFamily="18" charset="0"/>
            </a:endParaRPr>
          </a:p>
        </p:txBody>
      </p:sp>
      <p:grpSp>
        <p:nvGrpSpPr>
          <p:cNvPr id="233509" name="Group 37"/>
          <p:cNvGrpSpPr>
            <a:grpSpLocks/>
          </p:cNvGrpSpPr>
          <p:nvPr/>
        </p:nvGrpSpPr>
        <p:grpSpPr bwMode="auto">
          <a:xfrm>
            <a:off x="4414838" y="2595563"/>
            <a:ext cx="4271962" cy="2976562"/>
            <a:chOff x="1821" y="1635"/>
            <a:chExt cx="2691" cy="1875"/>
          </a:xfrm>
        </p:grpSpPr>
        <p:sp>
          <p:nvSpPr>
            <p:cNvPr id="233495" name="Freeform 23"/>
            <p:cNvSpPr>
              <a:spLocks/>
            </p:cNvSpPr>
            <p:nvPr/>
          </p:nvSpPr>
          <p:spPr bwMode="auto">
            <a:xfrm>
              <a:off x="1821" y="1635"/>
              <a:ext cx="2379" cy="1789"/>
            </a:xfrm>
            <a:custGeom>
              <a:avLst/>
              <a:gdLst>
                <a:gd name="T0" fmla="*/ 0 w 2379"/>
                <a:gd name="T1" fmla="*/ 0 h 1789"/>
                <a:gd name="T2" fmla="*/ 13 w 2379"/>
                <a:gd name="T3" fmla="*/ 27 h 1789"/>
                <a:gd name="T4" fmla="*/ 27 w 2379"/>
                <a:gd name="T5" fmla="*/ 60 h 1789"/>
                <a:gd name="T6" fmla="*/ 40 w 2379"/>
                <a:gd name="T7" fmla="*/ 99 h 1789"/>
                <a:gd name="T8" fmla="*/ 60 w 2379"/>
                <a:gd name="T9" fmla="*/ 143 h 1789"/>
                <a:gd name="T10" fmla="*/ 100 w 2379"/>
                <a:gd name="T11" fmla="*/ 242 h 1789"/>
                <a:gd name="T12" fmla="*/ 147 w 2379"/>
                <a:gd name="T13" fmla="*/ 352 h 1789"/>
                <a:gd name="T14" fmla="*/ 208 w 2379"/>
                <a:gd name="T15" fmla="*/ 468 h 1789"/>
                <a:gd name="T16" fmla="*/ 275 w 2379"/>
                <a:gd name="T17" fmla="*/ 594 h 1789"/>
                <a:gd name="T18" fmla="*/ 342 w 2379"/>
                <a:gd name="T19" fmla="*/ 721 h 1789"/>
                <a:gd name="T20" fmla="*/ 416 w 2379"/>
                <a:gd name="T21" fmla="*/ 842 h 1789"/>
                <a:gd name="T22" fmla="*/ 497 w 2379"/>
                <a:gd name="T23" fmla="*/ 946 h 1789"/>
                <a:gd name="T24" fmla="*/ 584 w 2379"/>
                <a:gd name="T25" fmla="*/ 1045 h 1789"/>
                <a:gd name="T26" fmla="*/ 678 w 2379"/>
                <a:gd name="T27" fmla="*/ 1139 h 1789"/>
                <a:gd name="T28" fmla="*/ 786 w 2379"/>
                <a:gd name="T29" fmla="*/ 1233 h 1789"/>
                <a:gd name="T30" fmla="*/ 920 w 2379"/>
                <a:gd name="T31" fmla="*/ 1321 h 1789"/>
                <a:gd name="T32" fmla="*/ 1068 w 2379"/>
                <a:gd name="T33" fmla="*/ 1409 h 1789"/>
                <a:gd name="T34" fmla="*/ 1222 w 2379"/>
                <a:gd name="T35" fmla="*/ 1486 h 1789"/>
                <a:gd name="T36" fmla="*/ 1384 w 2379"/>
                <a:gd name="T37" fmla="*/ 1557 h 1789"/>
                <a:gd name="T38" fmla="*/ 1552 w 2379"/>
                <a:gd name="T39" fmla="*/ 1618 h 1789"/>
                <a:gd name="T40" fmla="*/ 1720 w 2379"/>
                <a:gd name="T41" fmla="*/ 1667 h 1789"/>
                <a:gd name="T42" fmla="*/ 1888 w 2379"/>
                <a:gd name="T43" fmla="*/ 1706 h 1789"/>
                <a:gd name="T44" fmla="*/ 1961 w 2379"/>
                <a:gd name="T45" fmla="*/ 1722 h 1789"/>
                <a:gd name="T46" fmla="*/ 2029 w 2379"/>
                <a:gd name="T47" fmla="*/ 1739 h 1789"/>
                <a:gd name="T48" fmla="*/ 2150 w 2379"/>
                <a:gd name="T49" fmla="*/ 1766 h 1789"/>
                <a:gd name="T50" fmla="*/ 2250 w 2379"/>
                <a:gd name="T51" fmla="*/ 1783 h 1789"/>
                <a:gd name="T52" fmla="*/ 2297 w 2379"/>
                <a:gd name="T53" fmla="*/ 1788 h 1789"/>
                <a:gd name="T54" fmla="*/ 2331 w 2379"/>
                <a:gd name="T55" fmla="*/ 1788 h 1789"/>
                <a:gd name="T56" fmla="*/ 2358 w 2379"/>
                <a:gd name="T57" fmla="*/ 1788 h 1789"/>
                <a:gd name="T58" fmla="*/ 2378 w 2379"/>
                <a:gd name="T59" fmla="*/ 1783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9" h="1789">
                  <a:moveTo>
                    <a:pt x="0" y="0"/>
                  </a:moveTo>
                  <a:lnTo>
                    <a:pt x="13" y="27"/>
                  </a:lnTo>
                  <a:lnTo>
                    <a:pt x="27" y="60"/>
                  </a:lnTo>
                  <a:lnTo>
                    <a:pt x="40" y="99"/>
                  </a:lnTo>
                  <a:lnTo>
                    <a:pt x="60" y="143"/>
                  </a:lnTo>
                  <a:lnTo>
                    <a:pt x="100" y="242"/>
                  </a:lnTo>
                  <a:lnTo>
                    <a:pt x="147" y="352"/>
                  </a:lnTo>
                  <a:lnTo>
                    <a:pt x="208" y="468"/>
                  </a:lnTo>
                  <a:lnTo>
                    <a:pt x="275" y="594"/>
                  </a:lnTo>
                  <a:lnTo>
                    <a:pt x="342" y="721"/>
                  </a:lnTo>
                  <a:lnTo>
                    <a:pt x="416" y="842"/>
                  </a:lnTo>
                  <a:lnTo>
                    <a:pt x="497" y="946"/>
                  </a:lnTo>
                  <a:lnTo>
                    <a:pt x="584" y="1045"/>
                  </a:lnTo>
                  <a:lnTo>
                    <a:pt x="678" y="1139"/>
                  </a:lnTo>
                  <a:lnTo>
                    <a:pt x="786" y="1233"/>
                  </a:lnTo>
                  <a:lnTo>
                    <a:pt x="920" y="1321"/>
                  </a:lnTo>
                  <a:lnTo>
                    <a:pt x="1068" y="1409"/>
                  </a:lnTo>
                  <a:lnTo>
                    <a:pt x="1222" y="1486"/>
                  </a:lnTo>
                  <a:lnTo>
                    <a:pt x="1384" y="1557"/>
                  </a:lnTo>
                  <a:lnTo>
                    <a:pt x="1552" y="1618"/>
                  </a:lnTo>
                  <a:lnTo>
                    <a:pt x="1720" y="1667"/>
                  </a:lnTo>
                  <a:lnTo>
                    <a:pt x="1888" y="1706"/>
                  </a:lnTo>
                  <a:lnTo>
                    <a:pt x="1961" y="1722"/>
                  </a:lnTo>
                  <a:lnTo>
                    <a:pt x="2029" y="1739"/>
                  </a:lnTo>
                  <a:lnTo>
                    <a:pt x="2150" y="1766"/>
                  </a:lnTo>
                  <a:lnTo>
                    <a:pt x="2250" y="1783"/>
                  </a:lnTo>
                  <a:lnTo>
                    <a:pt x="2297" y="1788"/>
                  </a:lnTo>
                  <a:lnTo>
                    <a:pt x="2331" y="1788"/>
                  </a:lnTo>
                  <a:lnTo>
                    <a:pt x="2358" y="1788"/>
                  </a:lnTo>
                  <a:lnTo>
                    <a:pt x="2378" y="1783"/>
                  </a:lnTo>
                </a:path>
              </a:pathLst>
            </a:custGeom>
            <a:noFill/>
            <a:ln w="50800" cap="rnd" cmpd="sng">
              <a:solidFill>
                <a:srgbClr val="99CC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01" name="Rectangle 29"/>
            <p:cNvSpPr>
              <a:spLocks noChangeArrowheads="1"/>
            </p:cNvSpPr>
            <p:nvPr/>
          </p:nvSpPr>
          <p:spPr bwMode="auto">
            <a:xfrm>
              <a:off x="4220" y="3260"/>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000" b="1" i="1">
                  <a:solidFill>
                    <a:srgbClr val="000000"/>
                  </a:solidFill>
                  <a:latin typeface="Arial" panose="020B0604020202020204" pitchFamily="34" charset="0"/>
                </a:rPr>
                <a:t>U</a:t>
              </a:r>
              <a:r>
                <a:rPr lang="en-US" altLang="en-US" sz="2000" b="1" i="1" baseline="-25000">
                  <a:solidFill>
                    <a:srgbClr val="000000"/>
                  </a:solidFill>
                  <a:latin typeface="Arial" panose="020B0604020202020204" pitchFamily="34" charset="0"/>
                </a:rPr>
                <a:t>2</a:t>
              </a:r>
            </a:p>
          </p:txBody>
        </p:sp>
      </p:grpSp>
      <p:sp>
        <p:nvSpPr>
          <p:cNvPr id="233474" name="Rectangle 2"/>
          <p:cNvSpPr>
            <a:spLocks noChangeArrowheads="1"/>
          </p:cNvSpPr>
          <p:nvPr/>
        </p:nvSpPr>
        <p:spPr bwMode="auto">
          <a:xfrm>
            <a:off x="2286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75" name="Rectangle 3"/>
          <p:cNvSpPr>
            <a:spLocks noChangeArrowheads="1"/>
          </p:cNvSpPr>
          <p:nvPr/>
        </p:nvSpPr>
        <p:spPr bwMode="auto">
          <a:xfrm>
            <a:off x="4800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76" name="Rectangle 4"/>
          <p:cNvSpPr>
            <a:spLocks noGrp="1" noChangeArrowheads="1"/>
          </p:cNvSpPr>
          <p:nvPr>
            <p:ph type="title"/>
          </p:nvPr>
        </p:nvSpPr>
        <p:spPr>
          <a:noFill/>
          <a:ln/>
        </p:spPr>
        <p:txBody>
          <a:bodyPr anchor="ctr"/>
          <a:lstStyle/>
          <a:p>
            <a:r>
              <a:rPr lang="en-US" altLang="en-US" dirty="0"/>
              <a:t>Consumer </a:t>
            </a:r>
            <a:r>
              <a:rPr lang="en-US" altLang="en-US" dirty="0" smtClean="0"/>
              <a:t>Equilibrium</a:t>
            </a:r>
            <a:endParaRPr lang="en-US" altLang="en-US" dirty="0"/>
          </a:p>
        </p:txBody>
      </p:sp>
      <p:sp>
        <p:nvSpPr>
          <p:cNvPr id="233477" name="Rectangle 5"/>
          <p:cNvSpPr>
            <a:spLocks noChangeArrowheads="1"/>
          </p:cNvSpPr>
          <p:nvPr/>
        </p:nvSpPr>
        <p:spPr bwMode="auto">
          <a:xfrm>
            <a:off x="2286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78" name="Rectangle 6"/>
          <p:cNvSpPr>
            <a:spLocks noChangeArrowheads="1"/>
          </p:cNvSpPr>
          <p:nvPr/>
        </p:nvSpPr>
        <p:spPr bwMode="auto">
          <a:xfrm>
            <a:off x="4800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79" name="Rectangle 7"/>
          <p:cNvSpPr>
            <a:spLocks noChangeArrowheads="1"/>
          </p:cNvSpPr>
          <p:nvPr/>
        </p:nvSpPr>
        <p:spPr bwMode="auto">
          <a:xfrm>
            <a:off x="2286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80" name="Rectangle 8"/>
          <p:cNvSpPr>
            <a:spLocks noChangeArrowheads="1"/>
          </p:cNvSpPr>
          <p:nvPr/>
        </p:nvSpPr>
        <p:spPr bwMode="auto">
          <a:xfrm>
            <a:off x="4800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02" name="Text Box 30"/>
          <p:cNvSpPr txBox="1">
            <a:spLocks noChangeArrowheads="1"/>
          </p:cNvSpPr>
          <p:nvPr/>
        </p:nvSpPr>
        <p:spPr bwMode="auto">
          <a:xfrm>
            <a:off x="4022726" y="1350963"/>
            <a:ext cx="3046413" cy="3794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b="1" i="1">
                <a:solidFill>
                  <a:srgbClr val="000000"/>
                </a:solidFill>
                <a:latin typeface="Arial" panose="020B0604020202020204" pitchFamily="34" charset="0"/>
              </a:rPr>
              <a:t>Pc</a:t>
            </a:r>
            <a:r>
              <a:rPr lang="en-US" altLang="en-US" b="1" i="1" baseline="-25000">
                <a:solidFill>
                  <a:srgbClr val="000000"/>
                </a:solidFill>
                <a:latin typeface="Arial" panose="020B0604020202020204" pitchFamily="34" charset="0"/>
              </a:rPr>
              <a:t> </a:t>
            </a:r>
            <a:r>
              <a:rPr lang="en-US" altLang="en-US" b="1" i="1">
                <a:solidFill>
                  <a:srgbClr val="000000"/>
                </a:solidFill>
                <a:latin typeface="Arial" panose="020B0604020202020204" pitchFamily="34" charset="0"/>
              </a:rPr>
              <a:t>= $2     P</a:t>
            </a:r>
            <a:r>
              <a:rPr lang="en-US" altLang="en-US" b="1" i="1" baseline="-25000">
                <a:solidFill>
                  <a:srgbClr val="000000"/>
                </a:solidFill>
                <a:latin typeface="Arial" panose="020B0604020202020204" pitchFamily="34" charset="0"/>
              </a:rPr>
              <a:t>f</a:t>
            </a:r>
            <a:r>
              <a:rPr lang="en-US" altLang="en-US" b="1" i="1">
                <a:solidFill>
                  <a:srgbClr val="000000"/>
                </a:solidFill>
                <a:latin typeface="Arial" panose="020B0604020202020204" pitchFamily="34" charset="0"/>
              </a:rPr>
              <a:t> = $1     I = $80</a:t>
            </a:r>
          </a:p>
        </p:txBody>
      </p:sp>
      <p:grpSp>
        <p:nvGrpSpPr>
          <p:cNvPr id="233508" name="Group 36"/>
          <p:cNvGrpSpPr>
            <a:grpSpLocks/>
          </p:cNvGrpSpPr>
          <p:nvPr/>
        </p:nvGrpSpPr>
        <p:grpSpPr bwMode="auto">
          <a:xfrm>
            <a:off x="3841751" y="2698750"/>
            <a:ext cx="5573713" cy="3219450"/>
            <a:chOff x="1460" y="1700"/>
            <a:chExt cx="3511" cy="2028"/>
          </a:xfrm>
        </p:grpSpPr>
        <p:sp>
          <p:nvSpPr>
            <p:cNvPr id="233492" name="Line 20"/>
            <p:cNvSpPr>
              <a:spLocks noChangeShapeType="1"/>
            </p:cNvSpPr>
            <p:nvPr/>
          </p:nvSpPr>
          <p:spPr bwMode="auto">
            <a:xfrm>
              <a:off x="1460" y="1700"/>
              <a:ext cx="1932" cy="2028"/>
            </a:xfrm>
            <a:prstGeom prst="line">
              <a:avLst/>
            </a:prstGeom>
            <a:noFill/>
            <a:ln w="508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93" name="Rectangle 21"/>
            <p:cNvSpPr>
              <a:spLocks noChangeArrowheads="1"/>
            </p:cNvSpPr>
            <p:nvPr/>
          </p:nvSpPr>
          <p:spPr bwMode="auto">
            <a:xfrm>
              <a:off x="4016" y="3488"/>
              <a:ext cx="9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Budget Line</a:t>
              </a:r>
            </a:p>
          </p:txBody>
        </p:sp>
        <p:sp>
          <p:nvSpPr>
            <p:cNvPr id="233494" name="Line 22"/>
            <p:cNvSpPr>
              <a:spLocks noChangeShapeType="1"/>
            </p:cNvSpPr>
            <p:nvPr/>
          </p:nvSpPr>
          <p:spPr bwMode="auto">
            <a:xfrm flipH="1" flipV="1">
              <a:off x="3234" y="3474"/>
              <a:ext cx="732"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grpSp>
      <p:grpSp>
        <p:nvGrpSpPr>
          <p:cNvPr id="233510" name="Group 38"/>
          <p:cNvGrpSpPr>
            <a:grpSpLocks/>
          </p:cNvGrpSpPr>
          <p:nvPr/>
        </p:nvGrpSpPr>
        <p:grpSpPr bwMode="auto">
          <a:xfrm>
            <a:off x="3848101" y="1981201"/>
            <a:ext cx="5764213" cy="4086225"/>
            <a:chOff x="1464" y="1248"/>
            <a:chExt cx="3631" cy="2574"/>
          </a:xfrm>
        </p:grpSpPr>
        <p:sp>
          <p:nvSpPr>
            <p:cNvPr id="233496" name="Oval 24"/>
            <p:cNvSpPr>
              <a:spLocks noChangeArrowheads="1"/>
            </p:cNvSpPr>
            <p:nvPr/>
          </p:nvSpPr>
          <p:spPr bwMode="auto">
            <a:xfrm>
              <a:off x="2400" y="2688"/>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497" name="Rectangle 25"/>
            <p:cNvSpPr>
              <a:spLocks noChangeArrowheads="1"/>
            </p:cNvSpPr>
            <p:nvPr/>
          </p:nvSpPr>
          <p:spPr bwMode="auto">
            <a:xfrm>
              <a:off x="2444" y="2444"/>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000" b="1" i="1">
                  <a:solidFill>
                    <a:srgbClr val="000000"/>
                  </a:solidFill>
                  <a:latin typeface="Arial" panose="020B0604020202020204" pitchFamily="34" charset="0"/>
                </a:rPr>
                <a:t>A</a:t>
              </a:r>
            </a:p>
          </p:txBody>
        </p:sp>
        <p:sp>
          <p:nvSpPr>
            <p:cNvPr id="233498" name="Rectangle 26"/>
            <p:cNvSpPr>
              <a:spLocks noChangeArrowheads="1"/>
            </p:cNvSpPr>
            <p:nvPr/>
          </p:nvSpPr>
          <p:spPr bwMode="auto">
            <a:xfrm>
              <a:off x="3571" y="1248"/>
              <a:ext cx="1524" cy="988"/>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en-US" sz="1600" b="1">
                  <a:solidFill>
                    <a:srgbClr val="000000"/>
                  </a:solidFill>
                  <a:latin typeface="Arial" panose="020B0604020202020204" pitchFamily="34" charset="0"/>
                </a:rPr>
                <a:t>At market basket </a:t>
              </a:r>
              <a:r>
                <a:rPr lang="en-US" altLang="en-US" sz="1600" b="1" i="1">
                  <a:solidFill>
                    <a:srgbClr val="000000"/>
                  </a:solidFill>
                  <a:latin typeface="Arial" panose="020B0604020202020204" pitchFamily="34" charset="0"/>
                </a:rPr>
                <a:t>A</a:t>
              </a:r>
              <a:r>
                <a:rPr lang="en-US" altLang="en-US" sz="1600" b="1">
                  <a:solidFill>
                    <a:srgbClr val="000000"/>
                  </a:solidFill>
                  <a:latin typeface="Arial" panose="020B0604020202020204" pitchFamily="34" charset="0"/>
                </a:rPr>
                <a:t> </a:t>
              </a:r>
            </a:p>
            <a:p>
              <a:pPr algn="ctr" eaLnBrk="0" fontAlgn="base" hangingPunct="0">
                <a:spcBef>
                  <a:spcPct val="0"/>
                </a:spcBef>
                <a:spcAft>
                  <a:spcPct val="0"/>
                </a:spcAft>
              </a:pPr>
              <a:r>
                <a:rPr lang="en-US" altLang="en-US" sz="1600" b="1">
                  <a:solidFill>
                    <a:srgbClr val="000000"/>
                  </a:solidFill>
                  <a:latin typeface="Arial" panose="020B0604020202020204" pitchFamily="34" charset="0"/>
                </a:rPr>
                <a:t>the budget line and the</a:t>
              </a:r>
            </a:p>
            <a:p>
              <a:pPr algn="ctr" eaLnBrk="0" fontAlgn="base" hangingPunct="0">
                <a:spcBef>
                  <a:spcPct val="0"/>
                </a:spcBef>
                <a:spcAft>
                  <a:spcPct val="0"/>
                </a:spcAft>
              </a:pPr>
              <a:r>
                <a:rPr lang="en-US" altLang="en-US" sz="1600" b="1">
                  <a:solidFill>
                    <a:srgbClr val="000000"/>
                  </a:solidFill>
                  <a:latin typeface="Arial" panose="020B0604020202020204" pitchFamily="34" charset="0"/>
                </a:rPr>
                <a:t>indifference curve are</a:t>
              </a:r>
            </a:p>
            <a:p>
              <a:pPr algn="ctr" eaLnBrk="0" fontAlgn="base" hangingPunct="0">
                <a:spcBef>
                  <a:spcPct val="0"/>
                </a:spcBef>
                <a:spcAft>
                  <a:spcPct val="0"/>
                </a:spcAft>
              </a:pPr>
              <a:r>
                <a:rPr lang="en-US" altLang="en-US" sz="1600" b="1">
                  <a:solidFill>
                    <a:srgbClr val="000000"/>
                  </a:solidFill>
                  <a:latin typeface="Arial" panose="020B0604020202020204" pitchFamily="34" charset="0"/>
                </a:rPr>
                <a:t>tangent and no higher</a:t>
              </a:r>
            </a:p>
            <a:p>
              <a:pPr algn="ctr" eaLnBrk="0" fontAlgn="base" hangingPunct="0">
                <a:spcBef>
                  <a:spcPct val="0"/>
                </a:spcBef>
                <a:spcAft>
                  <a:spcPct val="0"/>
                </a:spcAft>
              </a:pPr>
              <a:r>
                <a:rPr lang="en-US" altLang="en-US" sz="1600" b="1">
                  <a:solidFill>
                    <a:srgbClr val="000000"/>
                  </a:solidFill>
                  <a:latin typeface="Arial" panose="020B0604020202020204" pitchFamily="34" charset="0"/>
                </a:rPr>
                <a:t>level of satisfaction </a:t>
              </a:r>
            </a:p>
            <a:p>
              <a:pPr algn="ctr" eaLnBrk="0" fontAlgn="base" hangingPunct="0">
                <a:spcBef>
                  <a:spcPct val="0"/>
                </a:spcBef>
                <a:spcAft>
                  <a:spcPct val="0"/>
                </a:spcAft>
              </a:pPr>
              <a:r>
                <a:rPr lang="en-US" altLang="en-US" sz="1600" b="1">
                  <a:solidFill>
                    <a:srgbClr val="000000"/>
                  </a:solidFill>
                  <a:latin typeface="Arial" panose="020B0604020202020204" pitchFamily="34" charset="0"/>
                </a:rPr>
                <a:t>can be attained.</a:t>
              </a:r>
            </a:p>
          </p:txBody>
        </p:sp>
        <p:sp>
          <p:nvSpPr>
            <p:cNvPr id="233499" name="Line 27"/>
            <p:cNvSpPr>
              <a:spLocks noChangeShapeType="1"/>
            </p:cNvSpPr>
            <p:nvPr/>
          </p:nvSpPr>
          <p:spPr bwMode="auto">
            <a:xfrm>
              <a:off x="1464" y="2736"/>
              <a:ext cx="928"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00" name="Line 28"/>
            <p:cNvSpPr>
              <a:spLocks noChangeShapeType="1"/>
            </p:cNvSpPr>
            <p:nvPr/>
          </p:nvSpPr>
          <p:spPr bwMode="auto">
            <a:xfrm flipV="1">
              <a:off x="2448" y="2802"/>
              <a:ext cx="0" cy="102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03" name="Text Box 31"/>
            <p:cNvSpPr txBox="1">
              <a:spLocks noChangeArrowheads="1"/>
            </p:cNvSpPr>
            <p:nvPr/>
          </p:nvSpPr>
          <p:spPr bwMode="auto">
            <a:xfrm>
              <a:off x="3914" y="2579"/>
              <a:ext cx="1169" cy="4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At </a:t>
              </a:r>
              <a:r>
                <a:rPr lang="en-US" altLang="en-US" b="1" i="1">
                  <a:solidFill>
                    <a:srgbClr val="000000"/>
                  </a:solidFill>
                  <a:latin typeface="Arial" panose="020B0604020202020204" pitchFamily="34" charset="0"/>
                </a:rPr>
                <a:t>A:</a:t>
              </a:r>
            </a:p>
            <a:p>
              <a:pPr eaLnBrk="0" fontAlgn="base" hangingPunct="0">
                <a:spcBef>
                  <a:spcPct val="0"/>
                </a:spcBef>
                <a:spcAft>
                  <a:spcPct val="0"/>
                </a:spcAft>
              </a:pPr>
              <a:r>
                <a:rPr lang="en-US" altLang="en-US" b="1" i="1">
                  <a:solidFill>
                    <a:srgbClr val="000000"/>
                  </a:solidFill>
                  <a:latin typeface="Arial" panose="020B0604020202020204" pitchFamily="34" charset="0"/>
                </a:rPr>
                <a:t>MRS =P</a:t>
              </a:r>
              <a:r>
                <a:rPr lang="en-US" altLang="en-US" b="1" i="1" baseline="-25000">
                  <a:solidFill>
                    <a:srgbClr val="000000"/>
                  </a:solidFill>
                  <a:latin typeface="Arial" panose="020B0604020202020204" pitchFamily="34" charset="0"/>
                </a:rPr>
                <a:t>f</a:t>
              </a:r>
              <a:r>
                <a:rPr lang="en-US" altLang="en-US" b="1" i="1">
                  <a:solidFill>
                    <a:srgbClr val="000000"/>
                  </a:solidFill>
                  <a:latin typeface="Arial" panose="020B0604020202020204" pitchFamily="34" charset="0"/>
                </a:rPr>
                <a:t>/P</a:t>
              </a:r>
              <a:r>
                <a:rPr lang="en-US" altLang="en-US" b="1" i="1" baseline="-25000">
                  <a:solidFill>
                    <a:srgbClr val="000000"/>
                  </a:solidFill>
                  <a:latin typeface="Arial" panose="020B0604020202020204" pitchFamily="34" charset="0"/>
                </a:rPr>
                <a:t>c</a:t>
              </a:r>
              <a:r>
                <a:rPr lang="en-US" altLang="en-US" b="1" i="1">
                  <a:solidFill>
                    <a:srgbClr val="000000"/>
                  </a:solidFill>
                  <a:latin typeface="Arial" panose="020B0604020202020204" pitchFamily="34" charset="0"/>
                </a:rPr>
                <a:t> = .5</a:t>
              </a:r>
              <a:endParaRPr lang="en-US" altLang="en-US" b="1">
                <a:solidFill>
                  <a:srgbClr val="000000"/>
                </a:solidFill>
                <a:latin typeface="Arial" panose="020B0604020202020204" pitchFamily="34" charset="0"/>
              </a:endParaRPr>
            </a:p>
          </p:txBody>
        </p:sp>
      </p:grpSp>
      <p:sp>
        <p:nvSpPr>
          <p:cNvPr id="233511" name="Line 39"/>
          <p:cNvSpPr>
            <a:spLocks noChangeShapeType="1"/>
          </p:cNvSpPr>
          <p:nvPr/>
        </p:nvSpPr>
        <p:spPr bwMode="auto">
          <a:xfrm>
            <a:off x="3810000" y="1758950"/>
            <a:ext cx="0" cy="4184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12" name="Line 40"/>
          <p:cNvSpPr>
            <a:spLocks noChangeShapeType="1"/>
          </p:cNvSpPr>
          <p:nvPr/>
        </p:nvSpPr>
        <p:spPr bwMode="auto">
          <a:xfrm>
            <a:off x="3805238" y="5930900"/>
            <a:ext cx="41957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a:solidFill>
                <a:srgbClr val="000000"/>
              </a:solidFill>
              <a:latin typeface="Arial" panose="020B0604020202020204" pitchFamily="34" charset="0"/>
            </a:endParaRPr>
          </a:p>
        </p:txBody>
      </p:sp>
      <p:sp>
        <p:nvSpPr>
          <p:cNvPr id="233513" name="Rectangle 41"/>
          <p:cNvSpPr>
            <a:spLocks noChangeArrowheads="1"/>
          </p:cNvSpPr>
          <p:nvPr/>
        </p:nvSpPr>
        <p:spPr bwMode="auto">
          <a:xfrm>
            <a:off x="7385051" y="5954714"/>
            <a:ext cx="237565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Food </a:t>
            </a:r>
            <a:r>
              <a:rPr lang="en-US" altLang="en-US" sz="1600" b="1">
                <a:solidFill>
                  <a:srgbClr val="000000"/>
                </a:solidFill>
                <a:latin typeface="Arial" panose="020B0604020202020204" pitchFamily="34" charset="0"/>
              </a:rPr>
              <a:t>(units per week)</a:t>
            </a:r>
          </a:p>
        </p:txBody>
      </p:sp>
      <p:sp>
        <p:nvSpPr>
          <p:cNvPr id="233514" name="Rectangle 42"/>
          <p:cNvSpPr>
            <a:spLocks noChangeArrowheads="1"/>
          </p:cNvSpPr>
          <p:nvPr/>
        </p:nvSpPr>
        <p:spPr bwMode="auto">
          <a:xfrm>
            <a:off x="2648240" y="1441450"/>
            <a:ext cx="1118898"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eaLnBrk="0" fontAlgn="base" hangingPunct="0">
              <a:spcBef>
                <a:spcPct val="0"/>
              </a:spcBef>
              <a:spcAft>
                <a:spcPct val="0"/>
              </a:spcAft>
            </a:pPr>
            <a:r>
              <a:rPr lang="en-US" altLang="en-US" sz="1600" b="1">
                <a:solidFill>
                  <a:srgbClr val="000000"/>
                </a:solidFill>
                <a:latin typeface="Arial" panose="020B0604020202020204" pitchFamily="34" charset="0"/>
              </a:rPr>
              <a:t>Clothing</a:t>
            </a:r>
          </a:p>
          <a:p>
            <a:pPr algn="r" eaLnBrk="0" fontAlgn="base" hangingPunct="0">
              <a:spcBef>
                <a:spcPct val="0"/>
              </a:spcBef>
              <a:spcAft>
                <a:spcPct val="0"/>
              </a:spcAft>
            </a:pPr>
            <a:r>
              <a:rPr lang="en-US" altLang="en-US" sz="1600" b="1">
                <a:solidFill>
                  <a:srgbClr val="000000"/>
                </a:solidFill>
                <a:latin typeface="Arial" panose="020B0604020202020204" pitchFamily="34" charset="0"/>
              </a:rPr>
              <a:t>(units per</a:t>
            </a:r>
          </a:p>
          <a:p>
            <a:pPr algn="r" eaLnBrk="0" fontAlgn="base" hangingPunct="0">
              <a:spcBef>
                <a:spcPct val="0"/>
              </a:spcBef>
              <a:spcAft>
                <a:spcPct val="0"/>
              </a:spcAft>
            </a:pPr>
            <a:r>
              <a:rPr lang="en-US" altLang="en-US" sz="1600" b="1">
                <a:solidFill>
                  <a:srgbClr val="000000"/>
                </a:solidFill>
                <a:latin typeface="Arial" panose="020B0604020202020204" pitchFamily="34" charset="0"/>
              </a:rPr>
              <a:t> week)</a:t>
            </a:r>
          </a:p>
        </p:txBody>
      </p:sp>
      <p:sp>
        <p:nvSpPr>
          <p:cNvPr id="233515" name="Rectangle 43"/>
          <p:cNvSpPr>
            <a:spLocks noChangeArrowheads="1"/>
          </p:cNvSpPr>
          <p:nvPr/>
        </p:nvSpPr>
        <p:spPr bwMode="auto">
          <a:xfrm>
            <a:off x="5195888" y="5903914"/>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40</a:t>
            </a:r>
          </a:p>
        </p:txBody>
      </p:sp>
      <p:sp>
        <p:nvSpPr>
          <p:cNvPr id="233516" name="Rectangle 44"/>
          <p:cNvSpPr>
            <a:spLocks noChangeArrowheads="1"/>
          </p:cNvSpPr>
          <p:nvPr/>
        </p:nvSpPr>
        <p:spPr bwMode="auto">
          <a:xfrm>
            <a:off x="6796088" y="5903914"/>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80</a:t>
            </a:r>
          </a:p>
        </p:txBody>
      </p:sp>
      <p:sp>
        <p:nvSpPr>
          <p:cNvPr id="233517" name="Rectangle 45"/>
          <p:cNvSpPr>
            <a:spLocks noChangeArrowheads="1"/>
          </p:cNvSpPr>
          <p:nvPr/>
        </p:nvSpPr>
        <p:spPr bwMode="auto">
          <a:xfrm>
            <a:off x="4357688" y="5903914"/>
            <a:ext cx="4392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20</a:t>
            </a:r>
          </a:p>
        </p:txBody>
      </p:sp>
      <p:sp>
        <p:nvSpPr>
          <p:cNvPr id="233518" name="Rectangle 46"/>
          <p:cNvSpPr>
            <a:spLocks noChangeArrowheads="1"/>
          </p:cNvSpPr>
          <p:nvPr/>
        </p:nvSpPr>
        <p:spPr bwMode="auto">
          <a:xfrm>
            <a:off x="3367088" y="416877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000" b="1">
                <a:solidFill>
                  <a:srgbClr val="000000"/>
                </a:solidFill>
                <a:latin typeface="Arial" panose="020B0604020202020204" pitchFamily="34" charset="0"/>
              </a:rPr>
              <a:t>20</a:t>
            </a:r>
          </a:p>
        </p:txBody>
      </p:sp>
      <p:sp>
        <p:nvSpPr>
          <p:cNvPr id="233519" name="Rectangle 47"/>
          <p:cNvSpPr>
            <a:spLocks noChangeArrowheads="1"/>
          </p:cNvSpPr>
          <p:nvPr/>
        </p:nvSpPr>
        <p:spPr bwMode="auto">
          <a:xfrm>
            <a:off x="3367088" y="3262314"/>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000" b="1">
                <a:solidFill>
                  <a:srgbClr val="000000"/>
                </a:solidFill>
                <a:latin typeface="Arial" panose="020B0604020202020204" pitchFamily="34" charset="0"/>
              </a:rPr>
              <a:t>30</a:t>
            </a:r>
          </a:p>
        </p:txBody>
      </p:sp>
      <p:sp>
        <p:nvSpPr>
          <p:cNvPr id="233520" name="Rectangle 48"/>
          <p:cNvSpPr>
            <a:spLocks noChangeArrowheads="1"/>
          </p:cNvSpPr>
          <p:nvPr/>
        </p:nvSpPr>
        <p:spPr bwMode="auto">
          <a:xfrm>
            <a:off x="3397485" y="2357439"/>
            <a:ext cx="46807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eaLnBrk="0" fontAlgn="base" hangingPunct="0">
              <a:spcBef>
                <a:spcPct val="0"/>
              </a:spcBef>
              <a:spcAft>
                <a:spcPct val="0"/>
              </a:spcAft>
            </a:pPr>
            <a:r>
              <a:rPr lang="en-US" altLang="en-US" sz="2000" b="1" dirty="0">
                <a:solidFill>
                  <a:srgbClr val="000000"/>
                </a:solidFill>
                <a:latin typeface="Arial" panose="020B0604020202020204" pitchFamily="34" charset="0"/>
              </a:rPr>
              <a:t>40</a:t>
            </a:r>
          </a:p>
        </p:txBody>
      </p:sp>
      <p:sp>
        <p:nvSpPr>
          <p:cNvPr id="233521" name="Rectangle 49"/>
          <p:cNvSpPr>
            <a:spLocks noChangeArrowheads="1"/>
          </p:cNvSpPr>
          <p:nvPr/>
        </p:nvSpPr>
        <p:spPr bwMode="auto">
          <a:xfrm>
            <a:off x="3538538" y="5903914"/>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b="1">
                <a:solidFill>
                  <a:srgbClr val="000000"/>
                </a:solidFill>
                <a:latin typeface="Arial" panose="020B0604020202020204" pitchFamily="34" charset="0"/>
              </a:rPr>
              <a:t>0</a:t>
            </a:r>
          </a:p>
        </p:txBody>
      </p:sp>
    </p:spTree>
    <p:extLst>
      <p:ext uri="{BB962C8B-B14F-4D97-AF65-F5344CB8AC3E}">
        <p14:creationId xmlns:p14="http://schemas.microsoft.com/office/powerpoint/2010/main" val="1140757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3508"/>
                                        </p:tgtEl>
                                        <p:attrNameLst>
                                          <p:attrName>style.visibility</p:attrName>
                                        </p:attrNameLst>
                                      </p:cBhvr>
                                      <p:to>
                                        <p:strVal val="visible"/>
                                      </p:to>
                                    </p:set>
                                    <p:animEffect transition="in" filter="wipe(left)">
                                      <p:cBhvr>
                                        <p:cTn id="7" dur="500"/>
                                        <p:tgtEl>
                                          <p:spTgt spid="233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3509"/>
                                        </p:tgtEl>
                                        <p:attrNameLst>
                                          <p:attrName>style.visibility</p:attrName>
                                        </p:attrNameLst>
                                      </p:cBhvr>
                                      <p:to>
                                        <p:strVal val="visible"/>
                                      </p:to>
                                    </p:set>
                                    <p:animEffect transition="in" filter="wipe(left)">
                                      <p:cBhvr>
                                        <p:cTn id="12" dur="500"/>
                                        <p:tgtEl>
                                          <p:spTgt spid="233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3510"/>
                                        </p:tgtEl>
                                        <p:attrNameLst>
                                          <p:attrName>style.visibility</p:attrName>
                                        </p:attrNameLst>
                                      </p:cBhvr>
                                      <p:to>
                                        <p:strVal val="visible"/>
                                      </p:to>
                                    </p:set>
                                    <p:animEffect transition="in" filter="wipe(left)">
                                      <p:cBhvr>
                                        <p:cTn id="17" dur="500"/>
                                        <p:tgtEl>
                                          <p:spTgt spid="2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Utility</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Utility denotes satisfaction. More precisely, it refers to how consumers rank different goods and services. If basket A has higher utility than basket B for a consumer, this ranking indicates that this consumer prefers A over B. </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tility is a measure of preferences over some set of goods. </a:t>
            </a:r>
          </a:p>
          <a:p>
            <a:pPr algn="just"/>
            <a:r>
              <a:rPr lang="en-US" dirty="0" smtClean="0">
                <a:latin typeface="Times New Roman" panose="02020603050405020304" pitchFamily="18" charset="0"/>
                <a:cs typeface="Times New Roman" panose="02020603050405020304" pitchFamily="18" charset="0"/>
              </a:rPr>
              <a:t>The total satisfaction derived from the consumption of goods or services.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93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Consumer Equilibrium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IC</a:t>
            </a:r>
            <a:r>
              <a:rPr lang="en-US" sz="2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not possible because here utility can not maximize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IC</a:t>
            </a:r>
            <a:r>
              <a:rPr lang="en-US" sz="2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is no possible because of budget constraint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IC</a:t>
            </a:r>
            <a:r>
              <a:rPr lang="en-US" sz="2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is possible because indifference curve is tangent with budget constraint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386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Income-Consumption Curve –ICC and the Engle Curve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It is the locus of points of consumer equilibrium resulting when only the consumer’s income is varied </a:t>
            </a:r>
          </a:p>
          <a:p>
            <a:pPr marL="0" indent="0" algn="just">
              <a:buNone/>
            </a:pPr>
            <a:r>
              <a:rPr lang="en-US" dirty="0" smtClean="0">
                <a:latin typeface="Times New Roman" panose="02020603050405020304" pitchFamily="18" charset="0"/>
                <a:cs typeface="Times New Roman" panose="02020603050405020304" pitchFamily="18" charset="0"/>
              </a:rPr>
              <a:t>Engle curve shows the amount of a commodity that the consumer would purchase per unit of time at various levels of total income. </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416" y="3554858"/>
            <a:ext cx="6241257" cy="3211701"/>
          </a:xfrm>
          <a:prstGeom prst="rect">
            <a:avLst/>
          </a:prstGeom>
        </p:spPr>
      </p:pic>
    </p:spTree>
    <p:extLst>
      <p:ext uri="{BB962C8B-B14F-4D97-AF65-F5344CB8AC3E}">
        <p14:creationId xmlns:p14="http://schemas.microsoft.com/office/powerpoint/2010/main" val="200164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Thanks </a:t>
            </a:r>
            <a:endParaRPr lang="en-US" dirty="0"/>
          </a:p>
        </p:txBody>
      </p:sp>
    </p:spTree>
    <p:extLst>
      <p:ext uri="{BB962C8B-B14F-4D97-AF65-F5344CB8AC3E}">
        <p14:creationId xmlns:p14="http://schemas.microsoft.com/office/powerpoint/2010/main" val="254999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76200"/>
            <a:ext cx="9144000" cy="400110"/>
          </a:xfrm>
          <a:prstGeom prst="rect">
            <a:avLst/>
          </a:prstGeom>
          <a:noFill/>
        </p:spPr>
        <p:txBody>
          <a:bodyPr wrap="square" rtlCol="0">
            <a:spAutoFit/>
          </a:bodyPr>
          <a:lstStyle/>
          <a:p>
            <a:pPr marL="400050" indent="-400050" algn="ctr"/>
            <a:r>
              <a:rPr lang="en-US" sz="2000" b="1" u="sng" dirty="0">
                <a:latin typeface="Times New Roman" panose="02020603050405020304" pitchFamily="18" charset="0"/>
                <a:cs typeface="Times New Roman" panose="02020603050405020304" pitchFamily="18" charset="0"/>
              </a:rPr>
              <a:t>Cardinal Utility Analysis and Ordinal Utility Analysis</a:t>
            </a:r>
          </a:p>
        </p:txBody>
      </p:sp>
      <p:sp>
        <p:nvSpPr>
          <p:cNvPr id="5" name="TextBox 4"/>
          <p:cNvSpPr txBox="1"/>
          <p:nvPr/>
        </p:nvSpPr>
        <p:spPr>
          <a:xfrm>
            <a:off x="1752600" y="1981200"/>
            <a:ext cx="3276600" cy="707886"/>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Cardinal Utility analysis</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81800" y="2057400"/>
            <a:ext cx="3124200" cy="400110"/>
          </a:xfrm>
          <a:prstGeom prst="rect">
            <a:avLst/>
          </a:prstGeom>
          <a:noFill/>
        </p:spPr>
        <p:txBody>
          <a:bodyPr wrap="square" rtlCol="0">
            <a:spAutoFit/>
          </a:bodyPr>
          <a:lstStyle/>
          <a:p>
            <a:pPr algn="r"/>
            <a:r>
              <a:rPr lang="en-US" sz="2000" b="1" dirty="0">
                <a:solidFill>
                  <a:srgbClr val="C00000"/>
                </a:solidFill>
                <a:latin typeface="Times New Roman" panose="02020603050405020304" pitchFamily="18" charset="0"/>
                <a:cs typeface="Times New Roman" panose="02020603050405020304" pitchFamily="18" charset="0"/>
              </a:rPr>
              <a:t>Ordinal Utility Analysis</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24000" y="990600"/>
            <a:ext cx="8991600" cy="400110"/>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Utility </a:t>
            </a:r>
            <a:r>
              <a:rPr lang="en-US" sz="2000" b="1" dirty="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sp>
        <p:nvSpPr>
          <p:cNvPr id="8" name="Left Brace 7"/>
          <p:cNvSpPr/>
          <p:nvPr/>
        </p:nvSpPr>
        <p:spPr>
          <a:xfrm rot="5400000">
            <a:off x="5753100" y="-1257300"/>
            <a:ext cx="457200" cy="6172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541125" y="2666998"/>
            <a:ext cx="4520628" cy="1938992"/>
          </a:xfrm>
          <a:prstGeom prst="rect">
            <a:avLst/>
          </a:prstGeom>
          <a:noFill/>
        </p:spPr>
        <p:txBody>
          <a:bodyPr wrap="square" rtlCol="0">
            <a:spAutoFit/>
          </a:bodyPr>
          <a:lstStyle/>
          <a:p>
            <a:pPr>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Alfred Marshal</a:t>
            </a:r>
          </a:p>
          <a:p>
            <a:pPr>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measured</a:t>
            </a:r>
          </a:p>
          <a:p>
            <a:pPr>
              <a:lnSpc>
                <a:spcPct val="150000"/>
              </a:lnSpc>
              <a:buFont typeface="Arial" pitchFamily="34" charset="0"/>
              <a:buChar char="•"/>
            </a:pPr>
            <a:r>
              <a:rPr lang="en-US" sz="2000" b="1" dirty="0" smtClean="0">
                <a:latin typeface="Times New Roman" panose="02020603050405020304" pitchFamily="18" charset="0"/>
                <a:cs typeface="Times New Roman" panose="02020603050405020304" pitchFamily="18" charset="0"/>
              </a:rPr>
              <a:t>Law </a:t>
            </a:r>
            <a:r>
              <a:rPr lang="en-US" sz="2000" b="1" dirty="0">
                <a:latin typeface="Times New Roman" panose="02020603050405020304" pitchFamily="18" charset="0"/>
                <a:cs typeface="Times New Roman" panose="02020603050405020304" pitchFamily="18" charset="0"/>
              </a:rPr>
              <a:t>of Diminishing Marginal Utility</a:t>
            </a:r>
            <a:endParaRPr lang="en-US" sz="2000" dirty="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Law of </a:t>
            </a:r>
            <a:r>
              <a:rPr lang="en-US" sz="2000" b="1" dirty="0" err="1">
                <a:latin typeface="Times New Roman" panose="02020603050405020304" pitchFamily="18" charset="0"/>
                <a:cs typeface="Times New Roman" panose="02020603050405020304" pitchFamily="18" charset="0"/>
              </a:rPr>
              <a:t>Equi</a:t>
            </a:r>
            <a:r>
              <a:rPr lang="en-US" sz="2000" b="1" dirty="0">
                <a:latin typeface="Times New Roman" panose="02020603050405020304" pitchFamily="18" charset="0"/>
                <a:cs typeface="Times New Roman" panose="02020603050405020304" pitchFamily="18" charset="0"/>
              </a:rPr>
              <a:t>-marginal Utility</a:t>
            </a:r>
          </a:p>
        </p:txBody>
      </p:sp>
      <p:sp>
        <p:nvSpPr>
          <p:cNvPr id="10" name="TextBox 9"/>
          <p:cNvSpPr txBox="1"/>
          <p:nvPr/>
        </p:nvSpPr>
        <p:spPr>
          <a:xfrm>
            <a:off x="6756970" y="2667000"/>
            <a:ext cx="4986391" cy="1477328"/>
          </a:xfrm>
          <a:prstGeom prst="rect">
            <a:avLst/>
          </a:prstGeom>
          <a:noFill/>
        </p:spPr>
        <p:txBody>
          <a:bodyPr wrap="square" rtlCol="0">
            <a:spAutoFit/>
          </a:bodyPr>
          <a:lstStyle/>
          <a:p>
            <a:pPr>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 J. R. Hicks &amp; R.G.D. Allen </a:t>
            </a:r>
          </a:p>
          <a:p>
            <a:pPr>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Cannot be measured but </a:t>
            </a:r>
            <a:r>
              <a:rPr lang="en-US" sz="2000" dirty="0" smtClean="0">
                <a:latin typeface="Times New Roman" panose="02020603050405020304" pitchFamily="18" charset="0"/>
                <a:cs typeface="Times New Roman" panose="02020603050405020304" pitchFamily="18" charset="0"/>
              </a:rPr>
              <a:t>  compared  </a:t>
            </a:r>
            <a:r>
              <a:rPr lang="en-US" sz="2000" dirty="0">
                <a:latin typeface="Times New Roman" panose="02020603050405020304" pitchFamily="18" charset="0"/>
                <a:cs typeface="Times New Roman" panose="02020603050405020304" pitchFamily="18" charset="0"/>
              </a:rPr>
              <a:t>as rank</a:t>
            </a:r>
          </a:p>
          <a:p>
            <a:pPr>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Indifference Curve </a:t>
            </a:r>
            <a:r>
              <a:rPr lang="en-US" sz="2000"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92135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Concepts of Cardinal and Ordinal Utility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solidFill>
                  <a:srgbClr val="FF0000"/>
                </a:solidFill>
                <a:latin typeface="Times New Roman" panose="02020603050405020304" pitchFamily="18" charset="0"/>
                <a:cs typeface="Times New Roman" panose="02020603050405020304" pitchFamily="18" charset="0"/>
              </a:rPr>
              <a:t>Cardinal Utility:  </a:t>
            </a:r>
            <a:r>
              <a:rPr lang="en-US" dirty="0" smtClean="0">
                <a:latin typeface="Times New Roman" panose="02020603050405020304" pitchFamily="18" charset="0"/>
                <a:cs typeface="Times New Roman" panose="02020603050405020304" pitchFamily="18" charset="0"/>
              </a:rPr>
              <a:t>The numbers 1, 2, 3, 4 are cardinal numbers. For example the number 2 is twice the size of 1. In the same way, the number 4 is four times the size of number 1. </a:t>
            </a:r>
            <a:r>
              <a:rPr lang="en-US" dirty="0">
                <a:solidFill>
                  <a:srgbClr val="00B050"/>
                </a:solidFill>
                <a:latin typeface="Times New Roman" panose="02020603050405020304" pitchFamily="18" charset="0"/>
                <a:cs typeface="Times New Roman" panose="02020603050405020304" pitchFamily="18" charset="0"/>
              </a:rPr>
              <a:t>Alfred Marshall </a:t>
            </a:r>
            <a:r>
              <a:rPr lang="en-US" dirty="0">
                <a:latin typeface="Times New Roman" panose="02020603050405020304" pitchFamily="18" charset="0"/>
                <a:cs typeface="Times New Roman" panose="02020603050405020304" pitchFamily="18" charset="0"/>
              </a:rPr>
              <a:t>developed cardinal utility </a:t>
            </a:r>
            <a:r>
              <a:rPr lang="en-US" dirty="0" smtClean="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According to cardinal approach, </a:t>
            </a:r>
            <a:r>
              <a:rPr lang="en-US" b="1" dirty="0">
                <a:latin typeface="Times New Roman" panose="02020603050405020304" pitchFamily="18" charset="0"/>
                <a:cs typeface="Times New Roman" panose="02020603050405020304" pitchFamily="18" charset="0"/>
              </a:rPr>
              <a:t>utility can be </a:t>
            </a:r>
            <a:r>
              <a:rPr lang="en-US" b="1" dirty="0" smtClean="0">
                <a:latin typeface="Times New Roman" panose="02020603050405020304" pitchFamily="18" charset="0"/>
                <a:cs typeface="Times New Roman" panose="02020603050405020304" pitchFamily="18" charset="0"/>
              </a:rPr>
              <a:t>measured. </a:t>
            </a:r>
          </a:p>
          <a:p>
            <a:pPr algn="just"/>
            <a:r>
              <a:rPr lang="en-US" dirty="0" smtClean="0">
                <a:solidFill>
                  <a:srgbClr val="FF0000"/>
                </a:solidFill>
                <a:latin typeface="Times New Roman" panose="02020603050405020304" pitchFamily="18" charset="0"/>
                <a:cs typeface="Times New Roman" panose="02020603050405020304" pitchFamily="18" charset="0"/>
              </a:rPr>
              <a:t>Ordinal Utility: </a:t>
            </a:r>
            <a:r>
              <a:rPr lang="en-US" dirty="0">
                <a:latin typeface="Times New Roman" panose="02020603050405020304" pitchFamily="18" charset="0"/>
                <a:cs typeface="Times New Roman" panose="02020603050405020304" pitchFamily="18" charset="0"/>
              </a:rPr>
              <a:t>The numbers 1st, 2nd, 3rd, and 4th, are ordinal numbers. These ordinal numbers are ranked or ordered. This ranking does not explain the actual size relation of the numbers</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Hicks and Allen</a:t>
            </a:r>
            <a:r>
              <a:rPr lang="en-US" dirty="0" smtClean="0">
                <a:latin typeface="Times New Roman" panose="02020603050405020304" pitchFamily="18" charset="0"/>
                <a:cs typeface="Times New Roman" panose="02020603050405020304" pitchFamily="18" charset="0"/>
              </a:rPr>
              <a:t> used ordinal utility approach for analyzing the consumer behavior. It </a:t>
            </a:r>
            <a:r>
              <a:rPr lang="en-US" b="1" dirty="0" smtClean="0">
                <a:latin typeface="Times New Roman" panose="02020603050405020304" pitchFamily="18" charset="0"/>
                <a:cs typeface="Times New Roman" panose="02020603050405020304" pitchFamily="18" charset="0"/>
              </a:rPr>
              <a:t>cannot be measured but rank.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24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96" y="365125"/>
            <a:ext cx="10994204" cy="132556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Concept of Total Utility (TU)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and Marginal utility (MU)</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smtClean="0">
                <a:solidFill>
                  <a:srgbClr val="C00000"/>
                </a:solidFill>
                <a:latin typeface="Times New Roman" panose="02020603050405020304" pitchFamily="18" charset="0"/>
                <a:cs typeface="Times New Roman" panose="02020603050405020304" pitchFamily="18" charset="0"/>
              </a:rPr>
              <a:t>Total utility </a:t>
            </a:r>
            <a:r>
              <a:rPr lang="en-US" dirty="0" smtClean="0">
                <a:latin typeface="Times New Roman" panose="02020603050405020304" pitchFamily="18" charset="0"/>
                <a:cs typeface="Times New Roman" panose="02020603050405020304" pitchFamily="18" charset="0"/>
              </a:rPr>
              <a:t>is the total satisfaction received from consuming a given total quantity of a good or service</a:t>
            </a:r>
          </a:p>
          <a:p>
            <a:pPr algn="just"/>
            <a:r>
              <a:rPr lang="en-US" dirty="0" smtClean="0">
                <a:latin typeface="Times New Roman" panose="02020603050405020304" pitchFamily="18" charset="0"/>
                <a:cs typeface="Times New Roman" panose="02020603050405020304" pitchFamily="18" charset="0"/>
              </a:rPr>
              <a:t>The expression </a:t>
            </a:r>
            <a:r>
              <a:rPr lang="en-US" dirty="0" smtClean="0">
                <a:solidFill>
                  <a:srgbClr val="C00000"/>
                </a:solidFill>
                <a:latin typeface="Times New Roman" panose="02020603050405020304" pitchFamily="18" charset="0"/>
                <a:cs typeface="Times New Roman" panose="02020603050405020304" pitchFamily="18" charset="0"/>
              </a:rPr>
              <a:t>Marginal </a:t>
            </a:r>
            <a:r>
              <a:rPr lang="en-US" dirty="0" smtClean="0">
                <a:latin typeface="Times New Roman" panose="02020603050405020304" pitchFamily="18" charset="0"/>
                <a:cs typeface="Times New Roman" panose="02020603050405020304" pitchFamily="18" charset="0"/>
              </a:rPr>
              <a:t>is a key term in economics and always means </a:t>
            </a:r>
            <a:r>
              <a:rPr lang="en-US" dirty="0" smtClean="0">
                <a:solidFill>
                  <a:srgbClr val="C00000"/>
                </a:solidFill>
                <a:latin typeface="Times New Roman" panose="02020603050405020304" pitchFamily="18" charset="0"/>
                <a:cs typeface="Times New Roman" panose="02020603050405020304" pitchFamily="18" charset="0"/>
              </a:rPr>
              <a:t>additional or extra. </a:t>
            </a:r>
          </a:p>
          <a:p>
            <a:pPr algn="just"/>
            <a:r>
              <a:rPr lang="en-US" dirty="0" smtClean="0">
                <a:solidFill>
                  <a:srgbClr val="C00000"/>
                </a:solidFill>
                <a:latin typeface="Times New Roman" panose="02020603050405020304" pitchFamily="18" charset="0"/>
                <a:cs typeface="Times New Roman" panose="02020603050405020304" pitchFamily="18" charset="0"/>
              </a:rPr>
              <a:t>Marginal Utility </a:t>
            </a:r>
            <a:r>
              <a:rPr lang="en-US" dirty="0" smtClean="0">
                <a:latin typeface="Times New Roman" panose="02020603050405020304" pitchFamily="18" charset="0"/>
                <a:cs typeface="Times New Roman" panose="02020603050405020304" pitchFamily="18" charset="0"/>
              </a:rPr>
              <a:t>denotes the additional or extra satisfaction yielded from consuming one additional unit of a commodity, with amounts of all other goods consumed held constant.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170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Law of diminishing marginal utility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The law states that as the amount of a good consumed increases, the marginal utility of that good tends to diminish. </a:t>
            </a:r>
          </a:p>
          <a:p>
            <a:pPr algn="just"/>
            <a:r>
              <a:rPr lang="en-US" dirty="0" smtClean="0">
                <a:latin typeface="Times New Roman" panose="02020603050405020304" pitchFamily="18" charset="0"/>
                <a:cs typeface="Times New Roman" panose="02020603050405020304" pitchFamily="18" charset="0"/>
              </a:rPr>
              <a:t>In other words, this law states that the amount of extra or marginal utility declines as a person consumes more and more of a good. </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solidFill>
                  <a:srgbClr val="C00000"/>
                </a:solidFill>
                <a:latin typeface="Times New Roman" panose="02020603050405020304" pitchFamily="18" charset="0"/>
                <a:cs typeface="Times New Roman" panose="02020603050405020304" pitchFamily="18" charset="0"/>
              </a:rPr>
              <a:t>Reason behind this law</a:t>
            </a:r>
          </a:p>
          <a:p>
            <a:pPr marL="0" indent="0" algn="just">
              <a:buNone/>
            </a:pPr>
            <a:r>
              <a:rPr lang="en-US" dirty="0" smtClean="0">
                <a:latin typeface="Times New Roman" panose="02020603050405020304" pitchFamily="18" charset="0"/>
                <a:cs typeface="Times New Roman" panose="02020603050405020304" pitchFamily="18" charset="0"/>
              </a:rPr>
              <a:t>Utility tends to increase as you consume more of a commodity. This law states that as you consume more and more, your total utility will grow at a slower rate.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37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Assumptions:</a:t>
            </a:r>
          </a:p>
        </p:txBody>
      </p:sp>
      <p:sp>
        <p:nvSpPr>
          <p:cNvPr id="3" name="Content Placeholder 2"/>
          <p:cNvSpPr>
            <a:spLocks noGrp="1"/>
          </p:cNvSpPr>
          <p:nvPr>
            <p:ph idx="1"/>
          </p:nvPr>
        </p:nvSpPr>
        <p:spPr/>
        <p:txBody>
          <a:bodyPr/>
          <a:lstStyle/>
          <a:p>
            <a:pPr marL="514350" indent="-514350" algn="just">
              <a:buAutoNum type="arabicPeriod"/>
            </a:pPr>
            <a:r>
              <a:rPr lang="en-US" dirty="0" smtClean="0">
                <a:latin typeface="Times New Roman" panose="02020603050405020304" pitchFamily="18" charset="0"/>
                <a:cs typeface="Times New Roman" panose="02020603050405020304" pitchFamily="18" charset="0"/>
              </a:rPr>
              <a:t>Tastes, preferences, etc. of the consumer remain constant</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Income of the consumer also remain constant</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Units of the goods are identical or similar</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Units of the goods are not very small in size</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The process of consumption is continuous </a:t>
            </a:r>
          </a:p>
        </p:txBody>
      </p:sp>
    </p:spTree>
    <p:extLst>
      <p:ext uri="{BB962C8B-B14F-4D97-AF65-F5344CB8AC3E}">
        <p14:creationId xmlns:p14="http://schemas.microsoft.com/office/powerpoint/2010/main" val="3005541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00594" y="1027906"/>
            <a:ext cx="8991600" cy="6248400"/>
          </a:xfrm>
        </p:spPr>
        <p:txBody>
          <a:bodyPr>
            <a:normAutofit fontScale="55000" lnSpcReduction="20000"/>
          </a:bodyPr>
          <a:lstStyle/>
          <a:p>
            <a:pPr algn="just">
              <a:buNone/>
            </a:pPr>
            <a:r>
              <a:rPr lang="en-US" dirty="0" smtClean="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Suppose </a:t>
            </a:r>
            <a:r>
              <a:rPr lang="en-US" sz="4200" dirty="0">
                <a:latin typeface="Times New Roman" panose="02020603050405020304" pitchFamily="18" charset="0"/>
                <a:cs typeface="Times New Roman" panose="02020603050405020304" pitchFamily="18" charset="0"/>
              </a:rPr>
              <a:t>a person is thirsty and the price of water is zero. He takes </a:t>
            </a:r>
            <a:r>
              <a:rPr lang="en-US" sz="4200" dirty="0" smtClean="0">
                <a:latin typeface="Times New Roman" panose="02020603050405020304" pitchFamily="18" charset="0"/>
                <a:cs typeface="Times New Roman" panose="02020603050405020304" pitchFamily="18" charset="0"/>
              </a:rPr>
              <a:t>one glass </a:t>
            </a:r>
            <a:r>
              <a:rPr lang="en-US" sz="4200" dirty="0">
                <a:latin typeface="Times New Roman" panose="02020603050405020304" pitchFamily="18" charset="0"/>
                <a:cs typeface="Times New Roman" panose="02020603050405020304" pitchFamily="18" charset="0"/>
              </a:rPr>
              <a:t>of water which gives him great satisfaction. We can say the first glass of water has great utility for him.</a:t>
            </a:r>
          </a:p>
          <a:p>
            <a:pPr algn="just">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	He </a:t>
            </a:r>
            <a:r>
              <a:rPr lang="en-US" sz="4200" dirty="0">
                <a:latin typeface="Times New Roman" panose="02020603050405020304" pitchFamily="18" charset="0"/>
                <a:cs typeface="Times New Roman" panose="02020603050405020304" pitchFamily="18" charset="0"/>
              </a:rPr>
              <a:t>then takes </a:t>
            </a:r>
            <a:r>
              <a:rPr lang="en-US" sz="4200" dirty="0">
                <a:solidFill>
                  <a:schemeClr val="accent2"/>
                </a:solidFill>
                <a:latin typeface="Times New Roman" panose="02020603050405020304" pitchFamily="18" charset="0"/>
                <a:cs typeface="Times New Roman" panose="02020603050405020304" pitchFamily="18" charset="0"/>
              </a:rPr>
              <a:t>second glass </a:t>
            </a:r>
            <a:r>
              <a:rPr lang="en-US" sz="4200" dirty="0">
                <a:latin typeface="Times New Roman" panose="02020603050405020304" pitchFamily="18" charset="0"/>
                <a:cs typeface="Times New Roman" panose="02020603050405020304" pitchFamily="18" charset="0"/>
              </a:rPr>
              <a:t>of water. The </a:t>
            </a:r>
            <a:r>
              <a:rPr lang="en-US" sz="4200" dirty="0">
                <a:solidFill>
                  <a:schemeClr val="accent2"/>
                </a:solidFill>
                <a:latin typeface="Times New Roman" panose="02020603050405020304" pitchFamily="18" charset="0"/>
                <a:cs typeface="Times New Roman" panose="02020603050405020304" pitchFamily="18" charset="0"/>
              </a:rPr>
              <a:t>utility of the second glass of water is less</a:t>
            </a:r>
            <a:r>
              <a:rPr lang="en-US" sz="4200" dirty="0">
                <a:latin typeface="Times New Roman" panose="02020603050405020304" pitchFamily="18" charset="0"/>
                <a:cs typeface="Times New Roman" panose="02020603050405020304" pitchFamily="18" charset="0"/>
              </a:rPr>
              <a:t> </a:t>
            </a:r>
            <a:r>
              <a:rPr lang="en-US" sz="4200" dirty="0">
                <a:solidFill>
                  <a:schemeClr val="accent2"/>
                </a:solidFill>
                <a:latin typeface="Times New Roman" panose="02020603050405020304" pitchFamily="18" charset="0"/>
                <a:cs typeface="Times New Roman" panose="02020603050405020304" pitchFamily="18" charset="0"/>
              </a:rPr>
              <a:t>than that of first glass</a:t>
            </a:r>
            <a:r>
              <a:rPr lang="en-US" sz="4200" dirty="0">
                <a:latin typeface="Times New Roman" panose="02020603050405020304" pitchFamily="18" charset="0"/>
                <a:cs typeface="Times New Roman" panose="02020603050405020304" pitchFamily="18" charset="0"/>
              </a:rPr>
              <a:t> of water. The </a:t>
            </a:r>
            <a:r>
              <a:rPr lang="en-US" sz="4200" dirty="0">
                <a:solidFill>
                  <a:schemeClr val="accent2"/>
                </a:solidFill>
                <a:latin typeface="Times New Roman" panose="02020603050405020304" pitchFamily="18" charset="0"/>
                <a:cs typeface="Times New Roman" panose="02020603050405020304" pitchFamily="18" charset="0"/>
              </a:rPr>
              <a:t>utility declines </a:t>
            </a:r>
            <a:r>
              <a:rPr lang="en-US" sz="4200" dirty="0">
                <a:latin typeface="Times New Roman" panose="02020603050405020304" pitchFamily="18" charset="0"/>
                <a:cs typeface="Times New Roman" panose="02020603050405020304" pitchFamily="18" charset="0"/>
              </a:rPr>
              <a:t>because the edge of his thirst has been blunted to a great extent.</a:t>
            </a:r>
          </a:p>
          <a:p>
            <a:pPr algn="just">
              <a:buNone/>
            </a:pP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If </a:t>
            </a:r>
            <a:r>
              <a:rPr lang="en-US" sz="4200" dirty="0">
                <a:latin typeface="Times New Roman" panose="02020603050405020304" pitchFamily="18" charset="0"/>
                <a:cs typeface="Times New Roman" panose="02020603050405020304" pitchFamily="18" charset="0"/>
              </a:rPr>
              <a:t>he drinks </a:t>
            </a:r>
            <a:r>
              <a:rPr lang="en-US" sz="4200" dirty="0">
                <a:solidFill>
                  <a:schemeClr val="accent2"/>
                </a:solidFill>
                <a:latin typeface="Times New Roman" panose="02020603050405020304" pitchFamily="18" charset="0"/>
                <a:cs typeface="Times New Roman" panose="02020603050405020304" pitchFamily="18" charset="0"/>
              </a:rPr>
              <a:t>third glass of water</a:t>
            </a:r>
            <a:r>
              <a:rPr lang="en-US" sz="4200" dirty="0">
                <a:latin typeface="Times New Roman" panose="02020603050405020304" pitchFamily="18" charset="0"/>
                <a:cs typeface="Times New Roman" panose="02020603050405020304" pitchFamily="18" charset="0"/>
              </a:rPr>
              <a:t>, the utility of </a:t>
            </a:r>
            <a:r>
              <a:rPr lang="en-US" sz="4200" dirty="0">
                <a:solidFill>
                  <a:schemeClr val="accent2"/>
                </a:solidFill>
                <a:latin typeface="Times New Roman" panose="02020603050405020304" pitchFamily="18" charset="0"/>
                <a:cs typeface="Times New Roman" panose="02020603050405020304" pitchFamily="18" charset="0"/>
              </a:rPr>
              <a:t>the third</a:t>
            </a:r>
            <a:r>
              <a:rPr lang="en-US" sz="4200" dirty="0">
                <a:latin typeface="Times New Roman" panose="02020603050405020304" pitchFamily="18" charset="0"/>
                <a:cs typeface="Times New Roman" panose="02020603050405020304" pitchFamily="18" charset="0"/>
              </a:rPr>
              <a:t> </a:t>
            </a:r>
            <a:r>
              <a:rPr lang="en-US" sz="4200" dirty="0">
                <a:solidFill>
                  <a:schemeClr val="accent2"/>
                </a:solidFill>
                <a:latin typeface="Times New Roman" panose="02020603050405020304" pitchFamily="18" charset="0"/>
                <a:cs typeface="Times New Roman" panose="02020603050405020304" pitchFamily="18" charset="0"/>
              </a:rPr>
              <a:t>glass will be less than that of second and so on</a:t>
            </a:r>
            <a:r>
              <a:rPr lang="en-US" sz="4200" dirty="0">
                <a:latin typeface="Times New Roman" panose="02020603050405020304" pitchFamily="18" charset="0"/>
                <a:cs typeface="Times New Roman" panose="02020603050405020304" pitchFamily="18" charset="0"/>
              </a:rPr>
              <a:t>. The utility goes on diminishing with the consumption of every successive glass of water till it drops down to zero. </a:t>
            </a:r>
            <a:endParaRPr lang="en-US" sz="4200" dirty="0" smtClean="0">
              <a:latin typeface="Times New Roman" panose="02020603050405020304" pitchFamily="18" charset="0"/>
              <a:cs typeface="Times New Roman" panose="02020603050405020304" pitchFamily="18" charset="0"/>
            </a:endParaRPr>
          </a:p>
          <a:p>
            <a:pPr algn="just">
              <a:buNone/>
            </a:pPr>
            <a:endParaRPr lang="en-US" sz="4200" dirty="0">
              <a:latin typeface="Times New Roman" panose="02020603050405020304" pitchFamily="18" charset="0"/>
              <a:cs typeface="Times New Roman" panose="02020603050405020304" pitchFamily="18" charset="0"/>
            </a:endParaRPr>
          </a:p>
          <a:p>
            <a:pPr algn="just">
              <a:buNone/>
            </a:pPr>
            <a:r>
              <a:rPr lang="en-US" sz="4200" dirty="0" smtClean="0">
                <a:solidFill>
                  <a:srgbClr val="7030A0"/>
                </a:solidFill>
                <a:latin typeface="Times New Roman" panose="02020603050405020304" pitchFamily="18" charset="0"/>
                <a:cs typeface="Times New Roman" panose="02020603050405020304" pitchFamily="18" charset="0"/>
              </a:rPr>
              <a:t>   It </a:t>
            </a:r>
            <a:r>
              <a:rPr lang="en-US" sz="4200" dirty="0">
                <a:solidFill>
                  <a:srgbClr val="7030A0"/>
                </a:solidFill>
                <a:latin typeface="Times New Roman" panose="02020603050405020304" pitchFamily="18" charset="0"/>
                <a:cs typeface="Times New Roman" panose="02020603050405020304" pitchFamily="18" charset="0"/>
              </a:rPr>
              <a:t>is the position of consumer’s equilibrium or maximum satisfaction</a:t>
            </a:r>
            <a:r>
              <a:rPr lang="en-US" sz="4200" dirty="0">
                <a:latin typeface="Times New Roman" panose="02020603050405020304" pitchFamily="18" charset="0"/>
                <a:cs typeface="Times New Roman" panose="02020603050405020304" pitchFamily="18" charset="0"/>
              </a:rPr>
              <a:t>. </a:t>
            </a:r>
          </a:p>
          <a:p>
            <a:pPr algn="just">
              <a:buNone/>
            </a:pPr>
            <a:r>
              <a:rPr lang="en-US" sz="4200" dirty="0" smtClean="0">
                <a:latin typeface="Times New Roman" panose="02020603050405020304" pitchFamily="18" charset="0"/>
                <a:cs typeface="Times New Roman" panose="02020603050405020304" pitchFamily="18" charset="0"/>
              </a:rPr>
              <a:t>   If </a:t>
            </a:r>
            <a:r>
              <a:rPr lang="en-US" sz="4200" dirty="0">
                <a:latin typeface="Times New Roman" panose="02020603050405020304" pitchFamily="18" charset="0"/>
                <a:cs typeface="Times New Roman" panose="02020603050405020304" pitchFamily="18" charset="0"/>
              </a:rPr>
              <a:t>the consumer is forced further to take a glass of water, it leads </a:t>
            </a:r>
            <a:r>
              <a:rPr lang="en-US" sz="4200" dirty="0" smtClean="0">
                <a:latin typeface="Times New Roman" panose="02020603050405020304" pitchFamily="18" charset="0"/>
                <a:cs typeface="Times New Roman" panose="02020603050405020304" pitchFamily="18" charset="0"/>
              </a:rPr>
              <a:t>to disutility </a:t>
            </a:r>
            <a:r>
              <a:rPr lang="en-US" sz="4200" dirty="0">
                <a:latin typeface="Times New Roman" panose="02020603050405020304" pitchFamily="18" charset="0"/>
                <a:cs typeface="Times New Roman" panose="02020603050405020304" pitchFamily="18" charset="0"/>
              </a:rPr>
              <a:t>causing total utility-to decline. The marginal utility will become negative. A rational consumer will stop taking water at the point at which marginal utility becomes negative even if the good is free. </a:t>
            </a:r>
          </a:p>
          <a:p>
            <a:pPr algn="just">
              <a:buNone/>
            </a:pPr>
            <a:r>
              <a:rPr lang="en-US" sz="4200" dirty="0" smtClean="0">
                <a:latin typeface="Times New Roman" panose="02020603050405020304" pitchFamily="18" charset="0"/>
                <a:cs typeface="Times New Roman" panose="02020603050405020304" pitchFamily="18" charset="0"/>
              </a:rPr>
              <a:t>   In </a:t>
            </a:r>
            <a:r>
              <a:rPr lang="en-US" sz="4200" dirty="0">
                <a:latin typeface="Times New Roman" panose="02020603050405020304" pitchFamily="18" charset="0"/>
                <a:cs typeface="Times New Roman" panose="02020603050405020304" pitchFamily="18" charset="0"/>
              </a:rPr>
              <a:t>short, when a good is free, a consumer increases consumption of a good so long its additional units provide him positive marginal utility. </a:t>
            </a:r>
          </a:p>
        </p:txBody>
      </p:sp>
    </p:spTree>
    <p:extLst>
      <p:ext uri="{BB962C8B-B14F-4D97-AF65-F5344CB8AC3E}">
        <p14:creationId xmlns:p14="http://schemas.microsoft.com/office/powerpoint/2010/main" val="166531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rPr>
              <a:t>The following table will make the law of diminishing marginal utility more clear.</a:t>
            </a:r>
            <a:r>
              <a:rPr lang="en-US" dirty="0" smtClean="0">
                <a:solidFill>
                  <a:srgbClr val="FF0000"/>
                </a:solidFill>
              </a:rPr>
              <a:t/>
            </a:r>
            <a:br>
              <a:rPr lang="en-US" dirty="0" smtClean="0">
                <a:solidFill>
                  <a:srgbClr val="FF0000"/>
                </a:solidFill>
              </a:rPr>
            </a:br>
            <a:endParaRPr lang="en-US" dirty="0">
              <a:solidFill>
                <a:srgbClr val="FF0000"/>
              </a:solidFill>
            </a:endParaRPr>
          </a:p>
        </p:txBody>
      </p:sp>
      <p:graphicFrame>
        <p:nvGraphicFramePr>
          <p:cNvPr id="5" name="Content Placeholder 4"/>
          <p:cNvGraphicFramePr>
            <a:graphicFrameLocks noGrp="1"/>
          </p:cNvGraphicFramePr>
          <p:nvPr>
            <p:ph idx="1"/>
            <p:extLst/>
          </p:nvPr>
        </p:nvGraphicFramePr>
        <p:xfrm>
          <a:off x="2133600" y="1904998"/>
          <a:ext cx="8229600" cy="4049568"/>
        </p:xfrm>
        <a:graphic>
          <a:graphicData uri="http://schemas.openxmlformats.org/drawingml/2006/table">
            <a:tbl>
              <a:tblPr firstRow="1" bandRow="1">
                <a:tableStyleId>{93296810-A885-4BE3-A3E7-6D5BEEA58F35}</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57257">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Units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Total Utility</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Marginal Utility</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0"/>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20</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20</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1"/>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2"/>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40</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3"/>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42</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4"/>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5</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42</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5"/>
                  </a:ext>
                </a:extLst>
              </a:tr>
              <a:tr h="604824">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6</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glass</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39</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algn="ctr">
                        <a:lnSpc>
                          <a:spcPct val="115000"/>
                        </a:lnSpc>
                        <a:spcBef>
                          <a:spcPts val="0"/>
                        </a:spcBef>
                        <a:spcAft>
                          <a:spcPts val="1000"/>
                        </a:spcAft>
                      </a:pPr>
                      <a:r>
                        <a:rPr lang="en-US" sz="2400" dirty="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4650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1212</Words>
  <Application>Microsoft Office PowerPoint</Application>
  <PresentationFormat>Widescreen</PresentationFormat>
  <Paragraphs>143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Calibri Light</vt:lpstr>
      <vt:lpstr>Times New Roman</vt:lpstr>
      <vt:lpstr>Office Theme</vt:lpstr>
      <vt:lpstr>Economics  Course Code:CSER-1209 </vt:lpstr>
      <vt:lpstr>Utility</vt:lpstr>
      <vt:lpstr>PowerPoint Presentation</vt:lpstr>
      <vt:lpstr>Concepts of Cardinal and Ordinal Utility </vt:lpstr>
      <vt:lpstr>Concept of Total Utility (TU)  and Marginal utility (MU) </vt:lpstr>
      <vt:lpstr>Law of diminishing marginal utility</vt:lpstr>
      <vt:lpstr>Assumptions:</vt:lpstr>
      <vt:lpstr>Example </vt:lpstr>
      <vt:lpstr>The following table will make the law of diminishing marginal utility more clear. </vt:lpstr>
      <vt:lpstr>From the above table, </vt:lpstr>
      <vt:lpstr>Relation between TU &amp; MU</vt:lpstr>
      <vt:lpstr>In the above figure, </vt:lpstr>
      <vt:lpstr>Limitations of the law</vt:lpstr>
      <vt:lpstr>Indifference Curve</vt:lpstr>
      <vt:lpstr>PowerPoint Presentation</vt:lpstr>
      <vt:lpstr>Properties of Indifference Curves</vt:lpstr>
      <vt:lpstr>Budget Constraint Line</vt:lpstr>
      <vt:lpstr>Consumer Equilibrium </vt:lpstr>
      <vt:lpstr>Consumer Equilibrium</vt:lpstr>
      <vt:lpstr>Consumer Equilibrium</vt:lpstr>
      <vt:lpstr>Income-Consumption Curve –ICC and the Engle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2021-01-03T06:09:22Z</dcterms:created>
  <dcterms:modified xsi:type="dcterms:W3CDTF">2021-01-03T06:30:07Z</dcterms:modified>
</cp:coreProperties>
</file>