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sldIdLst>
    <p:sldId id="298" r:id="rId2"/>
    <p:sldId id="256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80" r:id="rId20"/>
    <p:sldId id="277" r:id="rId21"/>
    <p:sldId id="278" r:id="rId22"/>
    <p:sldId id="282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02" r:id="rId37"/>
    <p:sldId id="312" r:id="rId38"/>
    <p:sldId id="301" r:id="rId39"/>
    <p:sldId id="305" r:id="rId40"/>
    <p:sldId id="306" r:id="rId41"/>
    <p:sldId id="307" r:id="rId42"/>
    <p:sldId id="308" r:id="rId43"/>
    <p:sldId id="309" r:id="rId44"/>
    <p:sldId id="310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BBF00-2C27-48AF-8E07-F922BDDB25E1}" type="doc">
      <dgm:prSet loTypeId="urn:microsoft.com/office/officeart/2005/8/layout/vList5" loCatId="list" qsTypeId="urn:microsoft.com/office/officeart/2005/8/quickstyle/simple1#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AF46709F-B136-45D4-B0F8-5AB96EEC479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Inputs 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9AF4C-E576-4C96-91DD-DC32EBD4A77E}" type="parTrans" cxnId="{2757FA54-26E8-4D38-9276-8485CED4B6EB}">
      <dgm:prSet/>
      <dgm:spPr/>
      <dgm:t>
        <a:bodyPr/>
        <a:lstStyle/>
        <a:p>
          <a:endParaRPr lang="en-US"/>
        </a:p>
      </dgm:t>
    </dgm:pt>
    <dgm:pt modelId="{74D8D5D7-4230-402D-A4CE-E72AED6A76F8}" type="sibTrans" cxnId="{2757FA54-26E8-4D38-9276-8485CED4B6EB}">
      <dgm:prSet/>
      <dgm:spPr/>
      <dgm:t>
        <a:bodyPr/>
        <a:lstStyle/>
        <a:p>
          <a:endParaRPr lang="en-US"/>
        </a:p>
      </dgm:t>
    </dgm:pt>
    <dgm:pt modelId="{3ACFEA64-92A2-4CED-94F3-60358A74F2D3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factors of production such as Land, Labour, Capital, Technology ,etc 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829AE-D424-4EE8-8306-040D611BC650}" type="parTrans" cxnId="{2E9AA3B0-23FB-4FAF-94DA-E23F008C7CE0}">
      <dgm:prSet/>
      <dgm:spPr/>
      <dgm:t>
        <a:bodyPr/>
        <a:lstStyle/>
        <a:p>
          <a:endParaRPr lang="en-US"/>
        </a:p>
      </dgm:t>
    </dgm:pt>
    <dgm:pt modelId="{EFA068D6-DA46-4FDB-9428-48E8F799CF1E}" type="sibTrans" cxnId="{2E9AA3B0-23FB-4FAF-94DA-E23F008C7CE0}">
      <dgm:prSet/>
      <dgm:spPr/>
      <dgm:t>
        <a:bodyPr/>
        <a:lstStyle/>
        <a:p>
          <a:endParaRPr lang="en-US"/>
        </a:p>
      </dgm:t>
    </dgm:pt>
    <dgm:pt modelId="{A92163EE-8C17-4204-B0B1-8D9892B28AA7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Outputs 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1E217-0EF6-4F95-9615-C3AE3159A38C}" type="parTrans" cxnId="{322FF821-DE4A-465A-94E0-A8447BF4BC8B}">
      <dgm:prSet/>
      <dgm:spPr/>
      <dgm:t>
        <a:bodyPr/>
        <a:lstStyle/>
        <a:p>
          <a:endParaRPr lang="en-US"/>
        </a:p>
      </dgm:t>
    </dgm:pt>
    <dgm:pt modelId="{75DBC610-F9B6-4247-BE2C-D8FF918B94A0}" type="sibTrans" cxnId="{322FF821-DE4A-465A-94E0-A8447BF4BC8B}">
      <dgm:prSet/>
      <dgm:spPr/>
      <dgm:t>
        <a:bodyPr/>
        <a:lstStyle/>
        <a:p>
          <a:endParaRPr lang="en-US"/>
        </a:p>
      </dgm:t>
    </dgm:pt>
    <dgm:pt modelId="{21EBCBA6-474F-48A9-9195-66A03763370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goods and service produced such as Soap, Car ,etc  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70CFF-C9B0-4A97-AB69-46281A9FD49F}" type="parTrans" cxnId="{5430A4B4-6B9F-4FF8-8643-80395A6622B8}">
      <dgm:prSet/>
      <dgm:spPr/>
      <dgm:t>
        <a:bodyPr/>
        <a:lstStyle/>
        <a:p>
          <a:endParaRPr lang="en-US"/>
        </a:p>
      </dgm:t>
    </dgm:pt>
    <dgm:pt modelId="{A5A8A7D8-A2EF-4385-8803-507A985B9908}" type="sibTrans" cxnId="{5430A4B4-6B9F-4FF8-8643-80395A6622B8}">
      <dgm:prSet/>
      <dgm:spPr/>
      <dgm:t>
        <a:bodyPr/>
        <a:lstStyle/>
        <a:p>
          <a:endParaRPr lang="en-US"/>
        </a:p>
      </dgm:t>
    </dgm:pt>
    <dgm:pt modelId="{D2F6A2B9-9781-419E-8E08-BCDFA532903F}" type="pres">
      <dgm:prSet presAssocID="{3CFBBF00-2C27-48AF-8E07-F922BDDB25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2ACF9-5D1D-482F-9E98-ABE67B4A346C}" type="pres">
      <dgm:prSet presAssocID="{AF46709F-B136-45D4-B0F8-5AB96EEC4798}" presName="linNode" presStyleCnt="0"/>
      <dgm:spPr/>
    </dgm:pt>
    <dgm:pt modelId="{302DE1C7-61B2-4BF0-A475-E7D3FFDC7A3F}" type="pres">
      <dgm:prSet presAssocID="{AF46709F-B136-45D4-B0F8-5AB96EEC479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261A6-DFC9-4DA1-BFAF-D3CC3829941C}" type="pres">
      <dgm:prSet presAssocID="{AF46709F-B136-45D4-B0F8-5AB96EEC479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FED79-9CFE-496A-A168-A9E9E5D86845}" type="pres">
      <dgm:prSet presAssocID="{74D8D5D7-4230-402D-A4CE-E72AED6A76F8}" presName="sp" presStyleCnt="0"/>
      <dgm:spPr/>
    </dgm:pt>
    <dgm:pt modelId="{846577C3-ECB7-45D8-9D69-E81BC1FBF54F}" type="pres">
      <dgm:prSet presAssocID="{A92163EE-8C17-4204-B0B1-8D9892B28AA7}" presName="linNode" presStyleCnt="0"/>
      <dgm:spPr/>
    </dgm:pt>
    <dgm:pt modelId="{842A1405-5C01-48B6-A041-B7AABCD5C81F}" type="pres">
      <dgm:prSet presAssocID="{A92163EE-8C17-4204-B0B1-8D9892B28AA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633E7-304E-411A-9AD7-033129A403D9}" type="pres">
      <dgm:prSet presAssocID="{A92163EE-8C17-4204-B0B1-8D9892B28AA7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4AEDC4-CB99-4A5B-9F65-F693FD552159}" type="presOf" srcId="{21EBCBA6-474F-48A9-9195-66A037633708}" destId="{295633E7-304E-411A-9AD7-033129A403D9}" srcOrd="0" destOrd="0" presId="urn:microsoft.com/office/officeart/2005/8/layout/vList5"/>
    <dgm:cxn modelId="{52380E78-DC3C-4A38-8FEE-162F4708A295}" type="presOf" srcId="{A92163EE-8C17-4204-B0B1-8D9892B28AA7}" destId="{842A1405-5C01-48B6-A041-B7AABCD5C81F}" srcOrd="0" destOrd="0" presId="urn:microsoft.com/office/officeart/2005/8/layout/vList5"/>
    <dgm:cxn modelId="{2757FA54-26E8-4D38-9276-8485CED4B6EB}" srcId="{3CFBBF00-2C27-48AF-8E07-F922BDDB25E1}" destId="{AF46709F-B136-45D4-B0F8-5AB96EEC4798}" srcOrd="0" destOrd="0" parTransId="{49B9AF4C-E576-4C96-91DD-DC32EBD4A77E}" sibTransId="{74D8D5D7-4230-402D-A4CE-E72AED6A76F8}"/>
    <dgm:cxn modelId="{63239840-21E9-48E4-9E8F-58352F6CB93A}" type="presOf" srcId="{AF46709F-B136-45D4-B0F8-5AB96EEC4798}" destId="{302DE1C7-61B2-4BF0-A475-E7D3FFDC7A3F}" srcOrd="0" destOrd="0" presId="urn:microsoft.com/office/officeart/2005/8/layout/vList5"/>
    <dgm:cxn modelId="{2664C0AB-8528-4A4C-8CCA-54BBC2E2D517}" type="presOf" srcId="{3ACFEA64-92A2-4CED-94F3-60358A74F2D3}" destId="{495261A6-DFC9-4DA1-BFAF-D3CC3829941C}" srcOrd="0" destOrd="0" presId="urn:microsoft.com/office/officeart/2005/8/layout/vList5"/>
    <dgm:cxn modelId="{2E9AA3B0-23FB-4FAF-94DA-E23F008C7CE0}" srcId="{AF46709F-B136-45D4-B0F8-5AB96EEC4798}" destId="{3ACFEA64-92A2-4CED-94F3-60358A74F2D3}" srcOrd="0" destOrd="0" parTransId="{71B829AE-D424-4EE8-8306-040D611BC650}" sibTransId="{EFA068D6-DA46-4FDB-9428-48E8F799CF1E}"/>
    <dgm:cxn modelId="{322FF821-DE4A-465A-94E0-A8447BF4BC8B}" srcId="{3CFBBF00-2C27-48AF-8E07-F922BDDB25E1}" destId="{A92163EE-8C17-4204-B0B1-8D9892B28AA7}" srcOrd="1" destOrd="0" parTransId="{7621E217-0EF6-4F95-9615-C3AE3159A38C}" sibTransId="{75DBC610-F9B6-4247-BE2C-D8FF918B94A0}"/>
    <dgm:cxn modelId="{5430A4B4-6B9F-4FF8-8643-80395A6622B8}" srcId="{A92163EE-8C17-4204-B0B1-8D9892B28AA7}" destId="{21EBCBA6-474F-48A9-9195-66A037633708}" srcOrd="0" destOrd="0" parTransId="{DC570CFF-C9B0-4A97-AB69-46281A9FD49F}" sibTransId="{A5A8A7D8-A2EF-4385-8803-507A985B9908}"/>
    <dgm:cxn modelId="{33852B45-4235-46C8-AD3A-DED0B564560B}" type="presOf" srcId="{3CFBBF00-2C27-48AF-8E07-F922BDDB25E1}" destId="{D2F6A2B9-9781-419E-8E08-BCDFA532903F}" srcOrd="0" destOrd="0" presId="urn:microsoft.com/office/officeart/2005/8/layout/vList5"/>
    <dgm:cxn modelId="{1E742AC2-8E7D-44EE-9DA5-0582F3D8E38C}" type="presParOf" srcId="{D2F6A2B9-9781-419E-8E08-BCDFA532903F}" destId="{B192ACF9-5D1D-482F-9E98-ABE67B4A346C}" srcOrd="0" destOrd="0" presId="urn:microsoft.com/office/officeart/2005/8/layout/vList5"/>
    <dgm:cxn modelId="{E14198A9-C835-4C3F-9EF2-CF53809EC88D}" type="presParOf" srcId="{B192ACF9-5D1D-482F-9E98-ABE67B4A346C}" destId="{302DE1C7-61B2-4BF0-A475-E7D3FFDC7A3F}" srcOrd="0" destOrd="0" presId="urn:microsoft.com/office/officeart/2005/8/layout/vList5"/>
    <dgm:cxn modelId="{C985C7A3-C02C-49F3-A0D2-9B92CE083FBD}" type="presParOf" srcId="{B192ACF9-5D1D-482F-9E98-ABE67B4A346C}" destId="{495261A6-DFC9-4DA1-BFAF-D3CC3829941C}" srcOrd="1" destOrd="0" presId="urn:microsoft.com/office/officeart/2005/8/layout/vList5"/>
    <dgm:cxn modelId="{FEBB2A60-DBB0-4250-8124-3DF93E1F21F6}" type="presParOf" srcId="{D2F6A2B9-9781-419E-8E08-BCDFA532903F}" destId="{DC1FED79-9CFE-496A-A168-A9E9E5D86845}" srcOrd="1" destOrd="0" presId="urn:microsoft.com/office/officeart/2005/8/layout/vList5"/>
    <dgm:cxn modelId="{F6753C99-51DA-49DA-8A73-ACC8E2067589}" type="presParOf" srcId="{D2F6A2B9-9781-419E-8E08-BCDFA532903F}" destId="{846577C3-ECB7-45D8-9D69-E81BC1FBF54F}" srcOrd="2" destOrd="0" presId="urn:microsoft.com/office/officeart/2005/8/layout/vList5"/>
    <dgm:cxn modelId="{BC1E4CE9-2AF9-4A69-B1D1-0C540E92FBA4}" type="presParOf" srcId="{846577C3-ECB7-45D8-9D69-E81BC1FBF54F}" destId="{842A1405-5C01-48B6-A041-B7AABCD5C81F}" srcOrd="0" destOrd="0" presId="urn:microsoft.com/office/officeart/2005/8/layout/vList5"/>
    <dgm:cxn modelId="{3505F969-8EAC-44BC-835B-87FE744B110A}" type="presParOf" srcId="{846577C3-ECB7-45D8-9D69-E81BC1FBF54F}" destId="{295633E7-304E-411A-9AD7-033129A403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6BC09-B1BF-41A3-8B71-CABFE135E9E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CBD59-0373-416D-ACB1-5322106DA3A8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Land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B7C065-DC89-49B1-99B3-C48F359508EB}" type="parTrans" cxnId="{016529F3-4C3B-46EB-82C9-BFC871D33E0D}">
      <dgm:prSet/>
      <dgm:spPr/>
      <dgm:t>
        <a:bodyPr/>
        <a:lstStyle/>
        <a:p>
          <a:endParaRPr lang="en-US"/>
        </a:p>
      </dgm:t>
    </dgm:pt>
    <dgm:pt modelId="{62FD060C-4584-468D-A7DA-C61EEA337726}" type="sibTrans" cxnId="{016529F3-4C3B-46EB-82C9-BFC871D33E0D}">
      <dgm:prSet/>
      <dgm:spPr/>
      <dgm:t>
        <a:bodyPr/>
        <a:lstStyle/>
        <a:p>
          <a:endParaRPr lang="en-US"/>
        </a:p>
      </dgm:t>
    </dgm:pt>
    <dgm:pt modelId="{AF7482FD-0D9C-4123-8081-36C1D56AB6D2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Natural resources  such as surface, mineral , air, rivers, sea, etc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664CC3-FA70-4C65-9544-80137995A73C}" type="parTrans" cxnId="{5F019A51-90DD-4D82-A42D-2BB1341E1DC6}">
      <dgm:prSet/>
      <dgm:spPr/>
      <dgm:t>
        <a:bodyPr/>
        <a:lstStyle/>
        <a:p>
          <a:endParaRPr lang="en-US"/>
        </a:p>
      </dgm:t>
    </dgm:pt>
    <dgm:pt modelId="{CB30BEB2-6E4E-4F1D-AD82-618A838A23BB}" type="sibTrans" cxnId="{5F019A51-90DD-4D82-A42D-2BB1341E1DC6}">
      <dgm:prSet/>
      <dgm:spPr/>
      <dgm:t>
        <a:bodyPr/>
        <a:lstStyle/>
        <a:p>
          <a:endParaRPr lang="en-US"/>
        </a:p>
      </dgm:t>
    </dgm:pt>
    <dgm:pt modelId="{7B02EFF8-D382-432C-A4E6-16EFCDEABB1C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Labour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EBA60E-8B50-47EE-A788-940D3E276AE5}" type="parTrans" cxnId="{97FCB490-FC56-4AAD-A67A-DF1DECA4D3FD}">
      <dgm:prSet/>
      <dgm:spPr/>
      <dgm:t>
        <a:bodyPr/>
        <a:lstStyle/>
        <a:p>
          <a:endParaRPr lang="en-US"/>
        </a:p>
      </dgm:t>
    </dgm:pt>
    <dgm:pt modelId="{1469963D-3CB8-4F23-96BC-97EDC8C6FAB6}" type="sibTrans" cxnId="{97FCB490-FC56-4AAD-A67A-DF1DECA4D3FD}">
      <dgm:prSet/>
      <dgm:spPr/>
      <dgm:t>
        <a:bodyPr/>
        <a:lstStyle/>
        <a:p>
          <a:endParaRPr lang="en-US"/>
        </a:p>
      </dgm:t>
    </dgm:pt>
    <dgm:pt modelId="{2EB47BAD-485E-4406-8FF5-AA3F6E90A73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Mental or physical effort done by a man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3A710D-86F8-457B-8281-8CB2FD24F236}" type="parTrans" cxnId="{DBA4838C-1BC2-4CCB-A2E8-4D43453A7B1A}">
      <dgm:prSet/>
      <dgm:spPr/>
      <dgm:t>
        <a:bodyPr/>
        <a:lstStyle/>
        <a:p>
          <a:endParaRPr lang="en-US"/>
        </a:p>
      </dgm:t>
    </dgm:pt>
    <dgm:pt modelId="{2A6472B5-4D70-4D40-BB32-97B2AE6D6EAC}" type="sibTrans" cxnId="{DBA4838C-1BC2-4CCB-A2E8-4D43453A7B1A}">
      <dgm:prSet/>
      <dgm:spPr/>
      <dgm:t>
        <a:bodyPr/>
        <a:lstStyle/>
        <a:p>
          <a:endParaRPr lang="en-US"/>
        </a:p>
      </dgm:t>
    </dgm:pt>
    <dgm:pt modelId="{FDC1AB55-F522-4ACA-B8D9-4E54749690F5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 made goods used in the production process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C12D8-D587-477F-8676-563778FFDD05}" type="parTrans" cxnId="{5B9C0620-687A-41A0-B10F-7EE1A9FEBA79}">
      <dgm:prSet/>
      <dgm:spPr/>
      <dgm:t>
        <a:bodyPr/>
        <a:lstStyle/>
        <a:p>
          <a:endParaRPr lang="en-US"/>
        </a:p>
      </dgm:t>
    </dgm:pt>
    <dgm:pt modelId="{F9AECF74-E25F-4899-A8FB-F6E42B292048}" type="sibTrans" cxnId="{5B9C0620-687A-41A0-B10F-7EE1A9FEBA79}">
      <dgm:prSet/>
      <dgm:spPr/>
      <dgm:t>
        <a:bodyPr/>
        <a:lstStyle/>
        <a:p>
          <a:endParaRPr lang="en-US"/>
        </a:p>
      </dgm:t>
    </dgm:pt>
    <dgm:pt modelId="{67F5F380-DF31-4215-9278-08CF11904442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Most mobile factor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8BFA2C-1B92-4025-9A12-09D296C14461}" type="parTrans" cxnId="{63761BB1-CC20-4742-995A-1537FCC02603}">
      <dgm:prSet/>
      <dgm:spPr/>
      <dgm:t>
        <a:bodyPr/>
        <a:lstStyle/>
        <a:p>
          <a:endParaRPr lang="en-US"/>
        </a:p>
      </dgm:t>
    </dgm:pt>
    <dgm:pt modelId="{8B8FA7F3-F333-432C-9F0D-0D119E8722AA}" type="sibTrans" cxnId="{63761BB1-CC20-4742-995A-1537FCC02603}">
      <dgm:prSet/>
      <dgm:spPr/>
      <dgm:t>
        <a:bodyPr/>
        <a:lstStyle/>
        <a:p>
          <a:endParaRPr lang="en-US"/>
        </a:p>
      </dgm:t>
    </dgm:pt>
    <dgm:pt modelId="{06B380DE-394E-43DF-A1DE-12D29F1E2FB9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Free gift of nature, fixed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8833C-BDDD-42F3-9E8D-9D068D837F2B}" type="parTrans" cxnId="{4E20FEE4-C582-460F-9C06-C618259922EA}">
      <dgm:prSet/>
      <dgm:spPr/>
      <dgm:t>
        <a:bodyPr/>
        <a:lstStyle/>
        <a:p>
          <a:endParaRPr lang="en-US"/>
        </a:p>
      </dgm:t>
    </dgm:pt>
    <dgm:pt modelId="{8B0762D1-DCCD-4E30-A48E-6534CA93DCA2}" type="sibTrans" cxnId="{4E20FEE4-C582-460F-9C06-C618259922EA}">
      <dgm:prSet/>
      <dgm:spPr/>
      <dgm:t>
        <a:bodyPr/>
        <a:lstStyle/>
        <a:p>
          <a:endParaRPr lang="en-US"/>
        </a:p>
      </dgm:t>
    </dgm:pt>
    <dgm:pt modelId="{1A107DA8-57A6-4836-BCE8-14AF20D00F28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Capital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C992CC-293C-40D5-AC7E-863D49D1CCEB}" type="parTrans" cxnId="{D3A4DBC4-7B64-4060-B777-772A117DE59E}">
      <dgm:prSet/>
      <dgm:spPr/>
      <dgm:t>
        <a:bodyPr/>
        <a:lstStyle/>
        <a:p>
          <a:endParaRPr lang="en-US"/>
        </a:p>
      </dgm:t>
    </dgm:pt>
    <dgm:pt modelId="{9BA89CD0-06F3-4884-8243-D80E81BCE7D2}" type="sibTrans" cxnId="{D3A4DBC4-7B64-4060-B777-772A117DE59E}">
      <dgm:prSet/>
      <dgm:spPr/>
      <dgm:t>
        <a:bodyPr/>
        <a:lstStyle/>
        <a:p>
          <a:endParaRPr lang="en-US"/>
        </a:p>
      </dgm:t>
    </dgm:pt>
    <dgm:pt modelId="{402FD6A2-7A57-4BD2-98C3-F7E649EF1746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Organization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B33EF-49A0-4418-AF45-549ACCAF6BBB}" type="parTrans" cxnId="{C75F55D2-B869-4B05-B005-AC5BB5301374}">
      <dgm:prSet/>
      <dgm:spPr/>
      <dgm:t>
        <a:bodyPr/>
        <a:lstStyle/>
        <a:p>
          <a:endParaRPr lang="en-US"/>
        </a:p>
      </dgm:t>
    </dgm:pt>
    <dgm:pt modelId="{001FD079-7CD0-40CE-9465-09931F645423}" type="sibTrans" cxnId="{C75F55D2-B869-4B05-B005-AC5BB5301374}">
      <dgm:prSet/>
      <dgm:spPr/>
      <dgm:t>
        <a:bodyPr/>
        <a:lstStyle/>
        <a:p>
          <a:endParaRPr lang="en-US"/>
        </a:p>
      </dgm:t>
    </dgm:pt>
    <dgm:pt modelId="{28AB50C8-8886-4B1C-9226-58EE8D1A4C3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Entrepreneur or coordinator of all other factors of  production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98CB9-FD86-48B7-A893-4CBAD71870B7}" type="parTrans" cxnId="{45FC7EAB-A4D2-4CA8-A712-CD37785B589A}">
      <dgm:prSet/>
      <dgm:spPr/>
      <dgm:t>
        <a:bodyPr/>
        <a:lstStyle/>
        <a:p>
          <a:endParaRPr lang="en-US"/>
        </a:p>
      </dgm:t>
    </dgm:pt>
    <dgm:pt modelId="{164506D6-67FC-45DB-A16C-0228104E78A5}" type="sibTrans" cxnId="{45FC7EAB-A4D2-4CA8-A712-CD37785B589A}">
      <dgm:prSet/>
      <dgm:spPr/>
      <dgm:t>
        <a:bodyPr/>
        <a:lstStyle/>
        <a:p>
          <a:endParaRPr lang="en-US"/>
        </a:p>
      </dgm:t>
    </dgm:pt>
    <dgm:pt modelId="{5C7012AB-9F21-4248-9010-BFCC62D7D2F4}" type="pres">
      <dgm:prSet presAssocID="{D736BC09-B1BF-41A3-8B71-CABFE135E9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910E33-7408-4981-8648-BF9D68CF9D2B}" type="pres">
      <dgm:prSet presAssocID="{910CBD59-0373-416D-ACB1-5322106DA3A8}" presName="linNode" presStyleCnt="0"/>
      <dgm:spPr/>
    </dgm:pt>
    <dgm:pt modelId="{A5B8141F-0050-44B9-9CD4-E48AA2DC4C07}" type="pres">
      <dgm:prSet presAssocID="{910CBD59-0373-416D-ACB1-5322106DA3A8}" presName="parentText" presStyleLbl="node1" presStyleIdx="0" presStyleCnt="4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9C5CA-FF38-41CE-BD2E-8F82E6D33043}" type="pres">
      <dgm:prSet presAssocID="{910CBD59-0373-416D-ACB1-5322106DA3A8}" presName="descendantText" presStyleLbl="alignAccFollowNode1" presStyleIdx="0" presStyleCnt="4" custScaleX="111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AE252-B991-4658-9396-8660E2D2A00A}" type="pres">
      <dgm:prSet presAssocID="{62FD060C-4584-468D-A7DA-C61EEA337726}" presName="sp" presStyleCnt="0"/>
      <dgm:spPr/>
    </dgm:pt>
    <dgm:pt modelId="{E42A7980-4A24-4C12-9E51-9E9F883F47F3}" type="pres">
      <dgm:prSet presAssocID="{7B02EFF8-D382-432C-A4E6-16EFCDEABB1C}" presName="linNode" presStyleCnt="0"/>
      <dgm:spPr/>
    </dgm:pt>
    <dgm:pt modelId="{DC7E69E2-1E9D-4548-9D08-D27BBAC33FA7}" type="pres">
      <dgm:prSet presAssocID="{7B02EFF8-D382-432C-A4E6-16EFCDEABB1C}" presName="parentText" presStyleLbl="node1" presStyleIdx="1" presStyleCnt="4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4BDA-0636-49A1-A6B6-716C6FD5B2E9}" type="pres">
      <dgm:prSet presAssocID="{7B02EFF8-D382-432C-A4E6-16EFCDEABB1C}" presName="descendantText" presStyleLbl="alignAccFollowNode1" presStyleIdx="1" presStyleCnt="4" custScaleX="111227" custScaleY="119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9F7E6-FB6D-46FC-95F4-9044074B42E4}" type="pres">
      <dgm:prSet presAssocID="{1469963D-3CB8-4F23-96BC-97EDC8C6FAB6}" presName="sp" presStyleCnt="0"/>
      <dgm:spPr/>
    </dgm:pt>
    <dgm:pt modelId="{4369E492-69B2-4379-84F0-41FB77DB2696}" type="pres">
      <dgm:prSet presAssocID="{1A107DA8-57A6-4836-BCE8-14AF20D00F28}" presName="linNode" presStyleCnt="0"/>
      <dgm:spPr/>
    </dgm:pt>
    <dgm:pt modelId="{D3D16135-4F65-467A-A312-5BF6FD9105F9}" type="pres">
      <dgm:prSet presAssocID="{1A107DA8-57A6-4836-BCE8-14AF20D00F28}" presName="parentText" presStyleLbl="node1" presStyleIdx="2" presStyleCnt="4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AA9B8-FA28-488E-8475-73BC7383614A}" type="pres">
      <dgm:prSet presAssocID="{1A107DA8-57A6-4836-BCE8-14AF20D00F28}" presName="descendantText" presStyleLbl="alignAccFollowNode1" presStyleIdx="2" presStyleCnt="4" custScaleX="111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5C5A0-8578-44D4-824C-E17AEE91EC79}" type="pres">
      <dgm:prSet presAssocID="{9BA89CD0-06F3-4884-8243-D80E81BCE7D2}" presName="sp" presStyleCnt="0"/>
      <dgm:spPr/>
    </dgm:pt>
    <dgm:pt modelId="{0A7A6897-9B01-4D8F-AF93-A2A319FE2F2F}" type="pres">
      <dgm:prSet presAssocID="{402FD6A2-7A57-4BD2-98C3-F7E649EF1746}" presName="linNode" presStyleCnt="0"/>
      <dgm:spPr/>
    </dgm:pt>
    <dgm:pt modelId="{F24AB1C9-88BA-4E12-B7A7-EB80AB2CB2CC}" type="pres">
      <dgm:prSet presAssocID="{402FD6A2-7A57-4BD2-98C3-F7E649EF1746}" presName="parentText" presStyleLbl="node1" presStyleIdx="3" presStyleCnt="4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D57C-C695-4802-A416-78FE7DFA1BF9}" type="pres">
      <dgm:prSet presAssocID="{402FD6A2-7A57-4BD2-98C3-F7E649EF1746}" presName="descendantText" presStyleLbl="alignAccFollowNode1" presStyleIdx="3" presStyleCnt="4" custScaleX="111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9C0620-687A-41A0-B10F-7EE1A9FEBA79}" srcId="{1A107DA8-57A6-4836-BCE8-14AF20D00F28}" destId="{FDC1AB55-F522-4ACA-B8D9-4E54749690F5}" srcOrd="0" destOrd="0" parTransId="{1B3C12D8-D587-477F-8676-563778FFDD05}" sibTransId="{F9AECF74-E25F-4899-A8FB-F6E42B292048}"/>
    <dgm:cxn modelId="{BB57A05E-BEFA-40E5-851A-3875BD62991C}" type="presOf" srcId="{1A107DA8-57A6-4836-BCE8-14AF20D00F28}" destId="{D3D16135-4F65-467A-A312-5BF6FD9105F9}" srcOrd="0" destOrd="0" presId="urn:microsoft.com/office/officeart/2005/8/layout/vList5"/>
    <dgm:cxn modelId="{766B5CE7-E725-4123-99EB-D619AB5DC90F}" type="presOf" srcId="{7B02EFF8-D382-432C-A4E6-16EFCDEABB1C}" destId="{DC7E69E2-1E9D-4548-9D08-D27BBAC33FA7}" srcOrd="0" destOrd="0" presId="urn:microsoft.com/office/officeart/2005/8/layout/vList5"/>
    <dgm:cxn modelId="{B517E0DB-7C2E-446F-A0CD-78B7A0DE9D29}" type="presOf" srcId="{2EB47BAD-485E-4406-8FF5-AA3F6E90A733}" destId="{3C3A4BDA-0636-49A1-A6B6-716C6FD5B2E9}" srcOrd="0" destOrd="0" presId="urn:microsoft.com/office/officeart/2005/8/layout/vList5"/>
    <dgm:cxn modelId="{5F019A51-90DD-4D82-A42D-2BB1341E1DC6}" srcId="{910CBD59-0373-416D-ACB1-5322106DA3A8}" destId="{AF7482FD-0D9C-4123-8081-36C1D56AB6D2}" srcOrd="0" destOrd="0" parTransId="{91664CC3-FA70-4C65-9544-80137995A73C}" sibTransId="{CB30BEB2-6E4E-4F1D-AD82-618A838A23BB}"/>
    <dgm:cxn modelId="{F943F068-C6EC-482D-B913-DA8E7081C6AA}" type="presOf" srcId="{06B380DE-394E-43DF-A1DE-12D29F1E2FB9}" destId="{7699C5CA-FF38-41CE-BD2E-8F82E6D33043}" srcOrd="0" destOrd="1" presId="urn:microsoft.com/office/officeart/2005/8/layout/vList5"/>
    <dgm:cxn modelId="{97FCB490-FC56-4AAD-A67A-DF1DECA4D3FD}" srcId="{D736BC09-B1BF-41A3-8B71-CABFE135E9E4}" destId="{7B02EFF8-D382-432C-A4E6-16EFCDEABB1C}" srcOrd="1" destOrd="0" parTransId="{DEEBA60E-8B50-47EE-A788-940D3E276AE5}" sibTransId="{1469963D-3CB8-4F23-96BC-97EDC8C6FAB6}"/>
    <dgm:cxn modelId="{C534988B-A4EA-4E0E-9D0D-E0D2F0D70203}" type="presOf" srcId="{FDC1AB55-F522-4ACA-B8D9-4E54749690F5}" destId="{21FAA9B8-FA28-488E-8475-73BC7383614A}" srcOrd="0" destOrd="0" presId="urn:microsoft.com/office/officeart/2005/8/layout/vList5"/>
    <dgm:cxn modelId="{D3A4DBC4-7B64-4060-B777-772A117DE59E}" srcId="{D736BC09-B1BF-41A3-8B71-CABFE135E9E4}" destId="{1A107DA8-57A6-4836-BCE8-14AF20D00F28}" srcOrd="2" destOrd="0" parTransId="{59C992CC-293C-40D5-AC7E-863D49D1CCEB}" sibTransId="{9BA89CD0-06F3-4884-8243-D80E81BCE7D2}"/>
    <dgm:cxn modelId="{A412ABB5-18B6-4524-B5AC-D31C9D3D9131}" type="presOf" srcId="{28AB50C8-8886-4B1C-9226-58EE8D1A4C31}" destId="{8141D57C-C695-4802-A416-78FE7DFA1BF9}" srcOrd="0" destOrd="0" presId="urn:microsoft.com/office/officeart/2005/8/layout/vList5"/>
    <dgm:cxn modelId="{63761BB1-CC20-4742-995A-1537FCC02603}" srcId="{1A107DA8-57A6-4836-BCE8-14AF20D00F28}" destId="{67F5F380-DF31-4215-9278-08CF11904442}" srcOrd="1" destOrd="0" parTransId="{A68BFA2C-1B92-4025-9A12-09D296C14461}" sibTransId="{8B8FA7F3-F333-432C-9F0D-0D119E8722AA}"/>
    <dgm:cxn modelId="{C3A71D17-D715-40CD-9256-C9C1AEF21AB6}" type="presOf" srcId="{D736BC09-B1BF-41A3-8B71-CABFE135E9E4}" destId="{5C7012AB-9F21-4248-9010-BFCC62D7D2F4}" srcOrd="0" destOrd="0" presId="urn:microsoft.com/office/officeart/2005/8/layout/vList5"/>
    <dgm:cxn modelId="{A6C23A08-4215-4E45-A5B5-0F02BDFB2D7F}" type="presOf" srcId="{402FD6A2-7A57-4BD2-98C3-F7E649EF1746}" destId="{F24AB1C9-88BA-4E12-B7A7-EB80AB2CB2CC}" srcOrd="0" destOrd="0" presId="urn:microsoft.com/office/officeart/2005/8/layout/vList5"/>
    <dgm:cxn modelId="{FB91BF76-7E62-4CF6-96F3-34F9BBE52D3E}" type="presOf" srcId="{910CBD59-0373-416D-ACB1-5322106DA3A8}" destId="{A5B8141F-0050-44B9-9CD4-E48AA2DC4C07}" srcOrd="0" destOrd="0" presId="urn:microsoft.com/office/officeart/2005/8/layout/vList5"/>
    <dgm:cxn modelId="{DBA4838C-1BC2-4CCB-A2E8-4D43453A7B1A}" srcId="{7B02EFF8-D382-432C-A4E6-16EFCDEABB1C}" destId="{2EB47BAD-485E-4406-8FF5-AA3F6E90A733}" srcOrd="0" destOrd="0" parTransId="{7D3A710D-86F8-457B-8281-8CB2FD24F236}" sibTransId="{2A6472B5-4D70-4D40-BB32-97B2AE6D6EAC}"/>
    <dgm:cxn modelId="{45FC7EAB-A4D2-4CA8-A712-CD37785B589A}" srcId="{402FD6A2-7A57-4BD2-98C3-F7E649EF1746}" destId="{28AB50C8-8886-4B1C-9226-58EE8D1A4C31}" srcOrd="0" destOrd="0" parTransId="{58098CB9-FD86-48B7-A893-4CBAD71870B7}" sibTransId="{164506D6-67FC-45DB-A16C-0228104E78A5}"/>
    <dgm:cxn modelId="{C75F55D2-B869-4B05-B005-AC5BB5301374}" srcId="{D736BC09-B1BF-41A3-8B71-CABFE135E9E4}" destId="{402FD6A2-7A57-4BD2-98C3-F7E649EF1746}" srcOrd="3" destOrd="0" parTransId="{B55B33EF-49A0-4418-AF45-549ACCAF6BBB}" sibTransId="{001FD079-7CD0-40CE-9465-09931F645423}"/>
    <dgm:cxn modelId="{3D9319C6-25E5-49EA-BF71-1EAA8BA41FFB}" type="presOf" srcId="{AF7482FD-0D9C-4123-8081-36C1D56AB6D2}" destId="{7699C5CA-FF38-41CE-BD2E-8F82E6D33043}" srcOrd="0" destOrd="0" presId="urn:microsoft.com/office/officeart/2005/8/layout/vList5"/>
    <dgm:cxn modelId="{016529F3-4C3B-46EB-82C9-BFC871D33E0D}" srcId="{D736BC09-B1BF-41A3-8B71-CABFE135E9E4}" destId="{910CBD59-0373-416D-ACB1-5322106DA3A8}" srcOrd="0" destOrd="0" parTransId="{73B7C065-DC89-49B1-99B3-C48F359508EB}" sibTransId="{62FD060C-4584-468D-A7DA-C61EEA337726}"/>
    <dgm:cxn modelId="{549F46D9-1055-4BE2-B109-023F3D94CDA9}" type="presOf" srcId="{67F5F380-DF31-4215-9278-08CF11904442}" destId="{21FAA9B8-FA28-488E-8475-73BC7383614A}" srcOrd="0" destOrd="1" presId="urn:microsoft.com/office/officeart/2005/8/layout/vList5"/>
    <dgm:cxn modelId="{4E20FEE4-C582-460F-9C06-C618259922EA}" srcId="{910CBD59-0373-416D-ACB1-5322106DA3A8}" destId="{06B380DE-394E-43DF-A1DE-12D29F1E2FB9}" srcOrd="1" destOrd="0" parTransId="{1D08833C-BDDD-42F3-9E8D-9D068D837F2B}" sibTransId="{8B0762D1-DCCD-4E30-A48E-6534CA93DCA2}"/>
    <dgm:cxn modelId="{16AABD0B-670B-4E0E-AEF5-339AFB0B981C}" type="presParOf" srcId="{5C7012AB-9F21-4248-9010-BFCC62D7D2F4}" destId="{EB910E33-7408-4981-8648-BF9D68CF9D2B}" srcOrd="0" destOrd="0" presId="urn:microsoft.com/office/officeart/2005/8/layout/vList5"/>
    <dgm:cxn modelId="{53E43A2B-1B9C-4058-B34B-31308BC0E1BC}" type="presParOf" srcId="{EB910E33-7408-4981-8648-BF9D68CF9D2B}" destId="{A5B8141F-0050-44B9-9CD4-E48AA2DC4C07}" srcOrd="0" destOrd="0" presId="urn:microsoft.com/office/officeart/2005/8/layout/vList5"/>
    <dgm:cxn modelId="{94BD67E5-60BD-48D5-BC76-FC28CC055AF2}" type="presParOf" srcId="{EB910E33-7408-4981-8648-BF9D68CF9D2B}" destId="{7699C5CA-FF38-41CE-BD2E-8F82E6D33043}" srcOrd="1" destOrd="0" presId="urn:microsoft.com/office/officeart/2005/8/layout/vList5"/>
    <dgm:cxn modelId="{CA214F64-C7FB-474A-98C2-3E9BE835048E}" type="presParOf" srcId="{5C7012AB-9F21-4248-9010-BFCC62D7D2F4}" destId="{A48AE252-B991-4658-9396-8660E2D2A00A}" srcOrd="1" destOrd="0" presId="urn:microsoft.com/office/officeart/2005/8/layout/vList5"/>
    <dgm:cxn modelId="{738685DD-2E36-43D0-8174-B84AB26DB8FB}" type="presParOf" srcId="{5C7012AB-9F21-4248-9010-BFCC62D7D2F4}" destId="{E42A7980-4A24-4C12-9E51-9E9F883F47F3}" srcOrd="2" destOrd="0" presId="urn:microsoft.com/office/officeart/2005/8/layout/vList5"/>
    <dgm:cxn modelId="{D5013FC9-376E-49C3-A020-B96BAD38559A}" type="presParOf" srcId="{E42A7980-4A24-4C12-9E51-9E9F883F47F3}" destId="{DC7E69E2-1E9D-4548-9D08-D27BBAC33FA7}" srcOrd="0" destOrd="0" presId="urn:microsoft.com/office/officeart/2005/8/layout/vList5"/>
    <dgm:cxn modelId="{BCE98F35-0E7D-4295-ADED-CBEF5B1C4A6D}" type="presParOf" srcId="{E42A7980-4A24-4C12-9E51-9E9F883F47F3}" destId="{3C3A4BDA-0636-49A1-A6B6-716C6FD5B2E9}" srcOrd="1" destOrd="0" presId="urn:microsoft.com/office/officeart/2005/8/layout/vList5"/>
    <dgm:cxn modelId="{F00F5536-95FB-4AE9-B862-6A6E74DFDD63}" type="presParOf" srcId="{5C7012AB-9F21-4248-9010-BFCC62D7D2F4}" destId="{4519F7E6-FB6D-46FC-95F4-9044074B42E4}" srcOrd="3" destOrd="0" presId="urn:microsoft.com/office/officeart/2005/8/layout/vList5"/>
    <dgm:cxn modelId="{047ABEDC-1551-4882-91C7-E785105F7780}" type="presParOf" srcId="{5C7012AB-9F21-4248-9010-BFCC62D7D2F4}" destId="{4369E492-69B2-4379-84F0-41FB77DB2696}" srcOrd="4" destOrd="0" presId="urn:microsoft.com/office/officeart/2005/8/layout/vList5"/>
    <dgm:cxn modelId="{4888EAA0-B3F4-474F-A52E-DC5A91104D44}" type="presParOf" srcId="{4369E492-69B2-4379-84F0-41FB77DB2696}" destId="{D3D16135-4F65-467A-A312-5BF6FD9105F9}" srcOrd="0" destOrd="0" presId="urn:microsoft.com/office/officeart/2005/8/layout/vList5"/>
    <dgm:cxn modelId="{6E541BFC-96FA-430F-AE03-2F066653D100}" type="presParOf" srcId="{4369E492-69B2-4379-84F0-41FB77DB2696}" destId="{21FAA9B8-FA28-488E-8475-73BC7383614A}" srcOrd="1" destOrd="0" presId="urn:microsoft.com/office/officeart/2005/8/layout/vList5"/>
    <dgm:cxn modelId="{48C0CA9A-5A68-4565-A066-0345BAEB620D}" type="presParOf" srcId="{5C7012AB-9F21-4248-9010-BFCC62D7D2F4}" destId="{50E5C5A0-8578-44D4-824C-E17AEE91EC79}" srcOrd="5" destOrd="0" presId="urn:microsoft.com/office/officeart/2005/8/layout/vList5"/>
    <dgm:cxn modelId="{115B13D2-3515-42F1-A783-DD8701FE4660}" type="presParOf" srcId="{5C7012AB-9F21-4248-9010-BFCC62D7D2F4}" destId="{0A7A6897-9B01-4D8F-AF93-A2A319FE2F2F}" srcOrd="6" destOrd="0" presId="urn:microsoft.com/office/officeart/2005/8/layout/vList5"/>
    <dgm:cxn modelId="{47A94019-B0DA-4A71-9F79-DF5F162499A8}" type="presParOf" srcId="{0A7A6897-9B01-4D8F-AF93-A2A319FE2F2F}" destId="{F24AB1C9-88BA-4E12-B7A7-EB80AB2CB2CC}" srcOrd="0" destOrd="0" presId="urn:microsoft.com/office/officeart/2005/8/layout/vList5"/>
    <dgm:cxn modelId="{667DD32E-AE4D-4F6E-AD43-6467F18A1BC2}" type="presParOf" srcId="{0A7A6897-9B01-4D8F-AF93-A2A319FE2F2F}" destId="{8141D57C-C695-4802-A416-78FE7DFA1B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AAEAA5-4D01-4035-82AF-F43E0712EC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3D255193-A7B2-4374-A56E-276705C8853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Inputs Factors</a:t>
          </a:r>
        </a:p>
      </dgm:t>
    </dgm:pt>
    <dgm:pt modelId="{565AA8FE-D9D9-44A3-B3DC-5E71C49DCAD9}" type="parTrans" cxnId="{2B95C118-31E1-40F5-ADE1-26E7100D2D7A}">
      <dgm:prSet/>
      <dgm:spPr/>
      <dgm:t>
        <a:bodyPr/>
        <a:lstStyle/>
        <a:p>
          <a:endParaRPr lang="en-US"/>
        </a:p>
      </dgm:t>
    </dgm:pt>
    <dgm:pt modelId="{E6021EE9-07C2-4D62-AEBC-B9E20BA6B5AC}" type="sibTrans" cxnId="{2B95C118-31E1-40F5-ADE1-26E7100D2D7A}">
      <dgm:prSet/>
      <dgm:spPr/>
      <dgm:t>
        <a:bodyPr/>
        <a:lstStyle/>
        <a:p>
          <a:endParaRPr lang="en-US"/>
        </a:p>
      </dgm:t>
    </dgm:pt>
    <dgm:pt modelId="{FE5783E7-F7DF-4A0E-96EF-B433EB6E817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Variable inputs </a:t>
          </a:r>
        </a:p>
      </dgm:t>
    </dgm:pt>
    <dgm:pt modelId="{EA05A5DE-C8FC-476B-8B2B-D5B1218B0817}" type="parTrans" cxnId="{C8621C2E-9B24-4F9D-A6C6-40CD39C0FF3B}">
      <dgm:prSet/>
      <dgm:spPr/>
      <dgm:t>
        <a:bodyPr/>
        <a:lstStyle/>
        <a:p>
          <a:endParaRPr lang="en-US"/>
        </a:p>
      </dgm:t>
    </dgm:pt>
    <dgm:pt modelId="{9459432F-1ACE-48F8-9AFA-E17EB67E0F84}" type="sibTrans" cxnId="{C8621C2E-9B24-4F9D-A6C6-40CD39C0FF3B}">
      <dgm:prSet/>
      <dgm:spPr/>
      <dgm:t>
        <a:bodyPr/>
        <a:lstStyle/>
        <a:p>
          <a:endParaRPr lang="en-US"/>
        </a:p>
      </dgm:t>
    </dgm:pt>
    <dgm:pt modelId="{C135C908-6BF5-4AD0-ADA0-50C604CE086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Fixed Inputs</a:t>
          </a:r>
        </a:p>
      </dgm:t>
    </dgm:pt>
    <dgm:pt modelId="{73BE5FB4-33F1-4C88-B287-94E312BFD1EF}" type="parTrans" cxnId="{E310C3AB-B7F2-48D3-9ADC-3A1E69337B5A}">
      <dgm:prSet/>
      <dgm:spPr/>
      <dgm:t>
        <a:bodyPr/>
        <a:lstStyle/>
        <a:p>
          <a:endParaRPr lang="en-US"/>
        </a:p>
      </dgm:t>
    </dgm:pt>
    <dgm:pt modelId="{74F46C90-DB33-4B30-9D69-2037CD42BD40}" type="sibTrans" cxnId="{E310C3AB-B7F2-48D3-9ADC-3A1E69337B5A}">
      <dgm:prSet/>
      <dgm:spPr/>
      <dgm:t>
        <a:bodyPr/>
        <a:lstStyle/>
        <a:p>
          <a:endParaRPr lang="en-US"/>
        </a:p>
      </dgm:t>
    </dgm:pt>
    <dgm:pt modelId="{5FD2CB8E-A2B7-4429-838B-56FAF7EE0734}" type="pres">
      <dgm:prSet presAssocID="{D6AAEAA5-4D01-4035-82AF-F43E0712EC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B1AAD4-8FAD-4EA8-AE91-F76EAE157004}" type="pres">
      <dgm:prSet presAssocID="{3D255193-A7B2-4374-A56E-276705C88538}" presName="hierRoot1" presStyleCnt="0">
        <dgm:presLayoutVars>
          <dgm:hierBranch/>
        </dgm:presLayoutVars>
      </dgm:prSet>
      <dgm:spPr/>
    </dgm:pt>
    <dgm:pt modelId="{C165CE2A-FE88-418C-B1D6-0CEDF6009794}" type="pres">
      <dgm:prSet presAssocID="{3D255193-A7B2-4374-A56E-276705C88538}" presName="rootComposite1" presStyleCnt="0"/>
      <dgm:spPr/>
    </dgm:pt>
    <dgm:pt modelId="{599B2504-26E7-4A74-8F19-07B46832B82E}" type="pres">
      <dgm:prSet presAssocID="{3D255193-A7B2-4374-A56E-276705C885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1D54D-3A6E-4209-A0B8-76AB9D9AB3BC}" type="pres">
      <dgm:prSet presAssocID="{3D255193-A7B2-4374-A56E-276705C8853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78095B-D8D6-4E8D-AA95-60878A133C92}" type="pres">
      <dgm:prSet presAssocID="{3D255193-A7B2-4374-A56E-276705C88538}" presName="hierChild2" presStyleCnt="0"/>
      <dgm:spPr/>
    </dgm:pt>
    <dgm:pt modelId="{E6ECAE30-16D5-46AD-83B1-A8BD10DE4EBC}" type="pres">
      <dgm:prSet presAssocID="{EA05A5DE-C8FC-476B-8B2B-D5B1218B0817}" presName="Name35" presStyleLbl="parChTrans1D2" presStyleIdx="0" presStyleCnt="2"/>
      <dgm:spPr/>
      <dgm:t>
        <a:bodyPr/>
        <a:lstStyle/>
        <a:p>
          <a:endParaRPr lang="en-US"/>
        </a:p>
      </dgm:t>
    </dgm:pt>
    <dgm:pt modelId="{8041FBA4-1A5C-4E9A-90A1-1E2BFB9A6ED6}" type="pres">
      <dgm:prSet presAssocID="{FE5783E7-F7DF-4A0E-96EF-B433EB6E8170}" presName="hierRoot2" presStyleCnt="0">
        <dgm:presLayoutVars>
          <dgm:hierBranch/>
        </dgm:presLayoutVars>
      </dgm:prSet>
      <dgm:spPr/>
    </dgm:pt>
    <dgm:pt modelId="{5209FC72-EFFF-440A-BC08-B459DA7BF20C}" type="pres">
      <dgm:prSet presAssocID="{FE5783E7-F7DF-4A0E-96EF-B433EB6E8170}" presName="rootComposite" presStyleCnt="0"/>
      <dgm:spPr/>
    </dgm:pt>
    <dgm:pt modelId="{8BAC22BE-E4B5-42D3-A86A-3D72F88FD02E}" type="pres">
      <dgm:prSet presAssocID="{FE5783E7-F7DF-4A0E-96EF-B433EB6E81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5AEFC-25E2-4FA5-A6FD-02D297A3196B}" type="pres">
      <dgm:prSet presAssocID="{FE5783E7-F7DF-4A0E-96EF-B433EB6E8170}" presName="rootConnector" presStyleLbl="node2" presStyleIdx="0" presStyleCnt="2"/>
      <dgm:spPr/>
      <dgm:t>
        <a:bodyPr/>
        <a:lstStyle/>
        <a:p>
          <a:endParaRPr lang="en-US"/>
        </a:p>
      </dgm:t>
    </dgm:pt>
    <dgm:pt modelId="{42F3CCEE-56CD-4D9D-8B5A-64E31C3C2B47}" type="pres">
      <dgm:prSet presAssocID="{FE5783E7-F7DF-4A0E-96EF-B433EB6E8170}" presName="hierChild4" presStyleCnt="0"/>
      <dgm:spPr/>
    </dgm:pt>
    <dgm:pt modelId="{4351EB01-37E8-4CF9-9E23-824D539D9290}" type="pres">
      <dgm:prSet presAssocID="{FE5783E7-F7DF-4A0E-96EF-B433EB6E8170}" presName="hierChild5" presStyleCnt="0"/>
      <dgm:spPr/>
    </dgm:pt>
    <dgm:pt modelId="{DEC00016-2562-4481-AD2D-6AE0C073D465}" type="pres">
      <dgm:prSet presAssocID="{73BE5FB4-33F1-4C88-B287-94E312BFD1E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1987524D-87DC-48EB-82DF-9A90B3ACAC76}" type="pres">
      <dgm:prSet presAssocID="{C135C908-6BF5-4AD0-ADA0-50C604CE0861}" presName="hierRoot2" presStyleCnt="0">
        <dgm:presLayoutVars>
          <dgm:hierBranch/>
        </dgm:presLayoutVars>
      </dgm:prSet>
      <dgm:spPr/>
    </dgm:pt>
    <dgm:pt modelId="{59E2AF87-5607-4BF3-AA90-380EA60D8598}" type="pres">
      <dgm:prSet presAssocID="{C135C908-6BF5-4AD0-ADA0-50C604CE0861}" presName="rootComposite" presStyleCnt="0"/>
      <dgm:spPr/>
    </dgm:pt>
    <dgm:pt modelId="{57F1C143-FB46-4CF2-83B7-51EE01E23895}" type="pres">
      <dgm:prSet presAssocID="{C135C908-6BF5-4AD0-ADA0-50C604CE086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C4A4F-D8B2-4D1E-ADE5-7D55456D6957}" type="pres">
      <dgm:prSet presAssocID="{C135C908-6BF5-4AD0-ADA0-50C604CE0861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724552-3EAA-46BF-8391-02484E371C55}" type="pres">
      <dgm:prSet presAssocID="{C135C908-6BF5-4AD0-ADA0-50C604CE0861}" presName="hierChild4" presStyleCnt="0"/>
      <dgm:spPr/>
    </dgm:pt>
    <dgm:pt modelId="{7D7E472B-35D2-4EC3-B0B8-3971ABD90F30}" type="pres">
      <dgm:prSet presAssocID="{C135C908-6BF5-4AD0-ADA0-50C604CE0861}" presName="hierChild5" presStyleCnt="0"/>
      <dgm:spPr/>
    </dgm:pt>
    <dgm:pt modelId="{8F29D0DA-913C-444E-BF22-E29F8C9F82F7}" type="pres">
      <dgm:prSet presAssocID="{3D255193-A7B2-4374-A56E-276705C88538}" presName="hierChild3" presStyleCnt="0"/>
      <dgm:spPr/>
    </dgm:pt>
  </dgm:ptLst>
  <dgm:cxnLst>
    <dgm:cxn modelId="{4A53EA29-6127-4C5D-9F11-E01EE8793478}" type="presOf" srcId="{73BE5FB4-33F1-4C88-B287-94E312BFD1EF}" destId="{DEC00016-2562-4481-AD2D-6AE0C073D465}" srcOrd="0" destOrd="0" presId="urn:microsoft.com/office/officeart/2005/8/layout/orgChart1"/>
    <dgm:cxn modelId="{F890485D-6A17-4176-AD8B-BAC9792CAEEB}" type="presOf" srcId="{D6AAEAA5-4D01-4035-82AF-F43E0712ECC8}" destId="{5FD2CB8E-A2B7-4429-838B-56FAF7EE0734}" srcOrd="0" destOrd="0" presId="urn:microsoft.com/office/officeart/2005/8/layout/orgChart1"/>
    <dgm:cxn modelId="{E310C3AB-B7F2-48D3-9ADC-3A1E69337B5A}" srcId="{3D255193-A7B2-4374-A56E-276705C88538}" destId="{C135C908-6BF5-4AD0-ADA0-50C604CE0861}" srcOrd="1" destOrd="0" parTransId="{73BE5FB4-33F1-4C88-B287-94E312BFD1EF}" sibTransId="{74F46C90-DB33-4B30-9D69-2037CD42BD40}"/>
    <dgm:cxn modelId="{2B95C118-31E1-40F5-ADE1-26E7100D2D7A}" srcId="{D6AAEAA5-4D01-4035-82AF-F43E0712ECC8}" destId="{3D255193-A7B2-4374-A56E-276705C88538}" srcOrd="0" destOrd="0" parTransId="{565AA8FE-D9D9-44A3-B3DC-5E71C49DCAD9}" sibTransId="{E6021EE9-07C2-4D62-AEBC-B9E20BA6B5AC}"/>
    <dgm:cxn modelId="{F377299D-772D-4EC0-92CE-B13C653935F1}" type="presOf" srcId="{C135C908-6BF5-4AD0-ADA0-50C604CE0861}" destId="{D7BC4A4F-D8B2-4D1E-ADE5-7D55456D6957}" srcOrd="1" destOrd="0" presId="urn:microsoft.com/office/officeart/2005/8/layout/orgChart1"/>
    <dgm:cxn modelId="{C8621C2E-9B24-4F9D-A6C6-40CD39C0FF3B}" srcId="{3D255193-A7B2-4374-A56E-276705C88538}" destId="{FE5783E7-F7DF-4A0E-96EF-B433EB6E8170}" srcOrd="0" destOrd="0" parTransId="{EA05A5DE-C8FC-476B-8B2B-D5B1218B0817}" sibTransId="{9459432F-1ACE-48F8-9AFA-E17EB67E0F84}"/>
    <dgm:cxn modelId="{843DF658-9371-49CD-87A0-9369CE38E4D9}" type="presOf" srcId="{C135C908-6BF5-4AD0-ADA0-50C604CE0861}" destId="{57F1C143-FB46-4CF2-83B7-51EE01E23895}" srcOrd="0" destOrd="0" presId="urn:microsoft.com/office/officeart/2005/8/layout/orgChart1"/>
    <dgm:cxn modelId="{2130EB11-E782-42A5-B013-28719C40D5B2}" type="presOf" srcId="{3D255193-A7B2-4374-A56E-276705C88538}" destId="{9751D54D-3A6E-4209-A0B8-76AB9D9AB3BC}" srcOrd="1" destOrd="0" presId="urn:microsoft.com/office/officeart/2005/8/layout/orgChart1"/>
    <dgm:cxn modelId="{4FCDEEC1-46E8-410C-B6EF-0440B7581D81}" type="presOf" srcId="{FE5783E7-F7DF-4A0E-96EF-B433EB6E8170}" destId="{8BAC22BE-E4B5-42D3-A86A-3D72F88FD02E}" srcOrd="0" destOrd="0" presId="urn:microsoft.com/office/officeart/2005/8/layout/orgChart1"/>
    <dgm:cxn modelId="{13F45BD6-5B0B-4C5C-B181-C36669AC0B38}" type="presOf" srcId="{EA05A5DE-C8FC-476B-8B2B-D5B1218B0817}" destId="{E6ECAE30-16D5-46AD-83B1-A8BD10DE4EBC}" srcOrd="0" destOrd="0" presId="urn:microsoft.com/office/officeart/2005/8/layout/orgChart1"/>
    <dgm:cxn modelId="{B2DC21DD-3ADA-4661-AA65-3017307AA720}" type="presOf" srcId="{3D255193-A7B2-4374-A56E-276705C88538}" destId="{599B2504-26E7-4A74-8F19-07B46832B82E}" srcOrd="0" destOrd="0" presId="urn:microsoft.com/office/officeart/2005/8/layout/orgChart1"/>
    <dgm:cxn modelId="{8A0817D5-FB72-4D39-8A77-6C9845A5B9EE}" type="presOf" srcId="{FE5783E7-F7DF-4A0E-96EF-B433EB6E8170}" destId="{B6C5AEFC-25E2-4FA5-A6FD-02D297A3196B}" srcOrd="1" destOrd="0" presId="urn:microsoft.com/office/officeart/2005/8/layout/orgChart1"/>
    <dgm:cxn modelId="{830D731E-6D41-4627-89B2-075DDDD6CC63}" type="presParOf" srcId="{5FD2CB8E-A2B7-4429-838B-56FAF7EE0734}" destId="{3AB1AAD4-8FAD-4EA8-AE91-F76EAE157004}" srcOrd="0" destOrd="0" presId="urn:microsoft.com/office/officeart/2005/8/layout/orgChart1"/>
    <dgm:cxn modelId="{F6FD0E10-3F35-4A36-B249-2887F07A32B7}" type="presParOf" srcId="{3AB1AAD4-8FAD-4EA8-AE91-F76EAE157004}" destId="{C165CE2A-FE88-418C-B1D6-0CEDF6009794}" srcOrd="0" destOrd="0" presId="urn:microsoft.com/office/officeart/2005/8/layout/orgChart1"/>
    <dgm:cxn modelId="{20ED2D40-E054-4890-A3E4-DCFC64EEDB9D}" type="presParOf" srcId="{C165CE2A-FE88-418C-B1D6-0CEDF6009794}" destId="{599B2504-26E7-4A74-8F19-07B46832B82E}" srcOrd="0" destOrd="0" presId="urn:microsoft.com/office/officeart/2005/8/layout/orgChart1"/>
    <dgm:cxn modelId="{C26E92F4-F1F1-4A26-8728-D14B58043D1C}" type="presParOf" srcId="{C165CE2A-FE88-418C-B1D6-0CEDF6009794}" destId="{9751D54D-3A6E-4209-A0B8-76AB9D9AB3BC}" srcOrd="1" destOrd="0" presId="urn:microsoft.com/office/officeart/2005/8/layout/orgChart1"/>
    <dgm:cxn modelId="{49350295-1692-48CF-90BA-27E76A24C120}" type="presParOf" srcId="{3AB1AAD4-8FAD-4EA8-AE91-F76EAE157004}" destId="{0F78095B-D8D6-4E8D-AA95-60878A133C92}" srcOrd="1" destOrd="0" presId="urn:microsoft.com/office/officeart/2005/8/layout/orgChart1"/>
    <dgm:cxn modelId="{FE84E113-BFC0-4B58-88B5-D5FA142E187B}" type="presParOf" srcId="{0F78095B-D8D6-4E8D-AA95-60878A133C92}" destId="{E6ECAE30-16D5-46AD-83B1-A8BD10DE4EBC}" srcOrd="0" destOrd="0" presId="urn:microsoft.com/office/officeart/2005/8/layout/orgChart1"/>
    <dgm:cxn modelId="{F7D6671D-ECD6-4777-B579-B6A5B3C8D66D}" type="presParOf" srcId="{0F78095B-D8D6-4E8D-AA95-60878A133C92}" destId="{8041FBA4-1A5C-4E9A-90A1-1E2BFB9A6ED6}" srcOrd="1" destOrd="0" presId="urn:microsoft.com/office/officeart/2005/8/layout/orgChart1"/>
    <dgm:cxn modelId="{2AA1B287-5308-4C0C-8289-8075A4F666E0}" type="presParOf" srcId="{8041FBA4-1A5C-4E9A-90A1-1E2BFB9A6ED6}" destId="{5209FC72-EFFF-440A-BC08-B459DA7BF20C}" srcOrd="0" destOrd="0" presId="urn:microsoft.com/office/officeart/2005/8/layout/orgChart1"/>
    <dgm:cxn modelId="{2B112928-53DC-42B1-83E4-58649FFF5C14}" type="presParOf" srcId="{5209FC72-EFFF-440A-BC08-B459DA7BF20C}" destId="{8BAC22BE-E4B5-42D3-A86A-3D72F88FD02E}" srcOrd="0" destOrd="0" presId="urn:microsoft.com/office/officeart/2005/8/layout/orgChart1"/>
    <dgm:cxn modelId="{18DB1576-D5A0-47EF-94DF-CE9FFF5A38BA}" type="presParOf" srcId="{5209FC72-EFFF-440A-BC08-B459DA7BF20C}" destId="{B6C5AEFC-25E2-4FA5-A6FD-02D297A3196B}" srcOrd="1" destOrd="0" presId="urn:microsoft.com/office/officeart/2005/8/layout/orgChart1"/>
    <dgm:cxn modelId="{F9D7D02A-0DCA-403B-9D99-C014C2CA47C4}" type="presParOf" srcId="{8041FBA4-1A5C-4E9A-90A1-1E2BFB9A6ED6}" destId="{42F3CCEE-56CD-4D9D-8B5A-64E31C3C2B47}" srcOrd="1" destOrd="0" presId="urn:microsoft.com/office/officeart/2005/8/layout/orgChart1"/>
    <dgm:cxn modelId="{BEEED2C3-9FE5-4EC4-BADB-99009079BB29}" type="presParOf" srcId="{8041FBA4-1A5C-4E9A-90A1-1E2BFB9A6ED6}" destId="{4351EB01-37E8-4CF9-9E23-824D539D9290}" srcOrd="2" destOrd="0" presId="urn:microsoft.com/office/officeart/2005/8/layout/orgChart1"/>
    <dgm:cxn modelId="{68AE444D-4137-4862-A64B-600EEB399046}" type="presParOf" srcId="{0F78095B-D8D6-4E8D-AA95-60878A133C92}" destId="{DEC00016-2562-4481-AD2D-6AE0C073D465}" srcOrd="2" destOrd="0" presId="urn:microsoft.com/office/officeart/2005/8/layout/orgChart1"/>
    <dgm:cxn modelId="{B8211960-782F-4C14-A143-2996C328AF79}" type="presParOf" srcId="{0F78095B-D8D6-4E8D-AA95-60878A133C92}" destId="{1987524D-87DC-48EB-82DF-9A90B3ACAC76}" srcOrd="3" destOrd="0" presId="urn:microsoft.com/office/officeart/2005/8/layout/orgChart1"/>
    <dgm:cxn modelId="{0B91DA5D-F00C-4538-9F6E-4C7C0676C887}" type="presParOf" srcId="{1987524D-87DC-48EB-82DF-9A90B3ACAC76}" destId="{59E2AF87-5607-4BF3-AA90-380EA60D8598}" srcOrd="0" destOrd="0" presId="urn:microsoft.com/office/officeart/2005/8/layout/orgChart1"/>
    <dgm:cxn modelId="{6C1E81EB-F816-4223-A31F-A8EF0659EF1C}" type="presParOf" srcId="{59E2AF87-5607-4BF3-AA90-380EA60D8598}" destId="{57F1C143-FB46-4CF2-83B7-51EE01E23895}" srcOrd="0" destOrd="0" presId="urn:microsoft.com/office/officeart/2005/8/layout/orgChart1"/>
    <dgm:cxn modelId="{C340D393-1BCC-413D-B010-1D25FC86459D}" type="presParOf" srcId="{59E2AF87-5607-4BF3-AA90-380EA60D8598}" destId="{D7BC4A4F-D8B2-4D1E-ADE5-7D55456D6957}" srcOrd="1" destOrd="0" presId="urn:microsoft.com/office/officeart/2005/8/layout/orgChart1"/>
    <dgm:cxn modelId="{579052BA-CD90-4F87-BA7A-463C3E43B3FE}" type="presParOf" srcId="{1987524D-87DC-48EB-82DF-9A90B3ACAC76}" destId="{C1724552-3EAA-46BF-8391-02484E371C55}" srcOrd="1" destOrd="0" presId="urn:microsoft.com/office/officeart/2005/8/layout/orgChart1"/>
    <dgm:cxn modelId="{0804C536-A5A8-4D82-B692-33209CFB3C46}" type="presParOf" srcId="{1987524D-87DC-48EB-82DF-9A90B3ACAC76}" destId="{7D7E472B-35D2-4EC3-B0B8-3971ABD90F30}" srcOrd="2" destOrd="0" presId="urn:microsoft.com/office/officeart/2005/8/layout/orgChart1"/>
    <dgm:cxn modelId="{3516CE9B-33CB-444A-94C5-CC0EC5D6FB01}" type="presParOf" srcId="{3AB1AAD4-8FAD-4EA8-AE91-F76EAE157004}" destId="{8F29D0DA-913C-444E-BF22-E29F8C9F82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261A6-DFC9-4DA1-BFAF-D3CC3829941C}">
      <dsp:nvSpPr>
        <dsp:cNvPr id="0" name=""/>
        <dsp:cNvSpPr/>
      </dsp:nvSpPr>
      <dsp:spPr>
        <a:xfrm rot="5400000">
          <a:off x="5248280" y="-2198640"/>
          <a:ext cx="69569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factors of production such as Land, Labour, Capital, Technology ,etc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62656" y="120945"/>
        <a:ext cx="5232983" cy="627773"/>
      </dsp:txXfrm>
    </dsp:sp>
    <dsp:sp modelId="{302DE1C7-61B2-4BF0-A475-E7D3FFDC7A3F}">
      <dsp:nvSpPr>
        <dsp:cNvPr id="0" name=""/>
        <dsp:cNvSpPr/>
      </dsp:nvSpPr>
      <dsp:spPr>
        <a:xfrm>
          <a:off x="0" y="21"/>
          <a:ext cx="2962656" cy="869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Inputs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51" y="42472"/>
        <a:ext cx="2877754" cy="784717"/>
      </dsp:txXfrm>
    </dsp:sp>
    <dsp:sp modelId="{295633E7-304E-411A-9AD7-033129A403D9}">
      <dsp:nvSpPr>
        <dsp:cNvPr id="0" name=""/>
        <dsp:cNvSpPr/>
      </dsp:nvSpPr>
      <dsp:spPr>
        <a:xfrm rot="5400000">
          <a:off x="5248280" y="-1285540"/>
          <a:ext cx="69569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goods and service produced such as Soap, Car ,etc 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62656" y="1034045"/>
        <a:ext cx="5232983" cy="627773"/>
      </dsp:txXfrm>
    </dsp:sp>
    <dsp:sp modelId="{842A1405-5C01-48B6-A041-B7AABCD5C81F}">
      <dsp:nvSpPr>
        <dsp:cNvPr id="0" name=""/>
        <dsp:cNvSpPr/>
      </dsp:nvSpPr>
      <dsp:spPr>
        <a:xfrm>
          <a:off x="0" y="913121"/>
          <a:ext cx="2962656" cy="869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Outputs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51" y="955572"/>
        <a:ext cx="2877754" cy="78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C5CA-FF38-41CE-BD2E-8F82E6D33043}">
      <dsp:nvSpPr>
        <dsp:cNvPr id="0" name=""/>
        <dsp:cNvSpPr/>
      </dsp:nvSpPr>
      <dsp:spPr>
        <a:xfrm rot="5400000">
          <a:off x="4746969" y="-2425669"/>
          <a:ext cx="802203" cy="58582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Natural resources  such as surface, mineral , air, rivers, sea, etc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Free gift of nature, fixed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18939" y="141521"/>
        <a:ext cx="5819103" cy="723883"/>
      </dsp:txXfrm>
    </dsp:sp>
    <dsp:sp modelId="{A5B8141F-0050-44B9-9CD4-E48AA2DC4C07}">
      <dsp:nvSpPr>
        <dsp:cNvPr id="0" name=""/>
        <dsp:cNvSpPr/>
      </dsp:nvSpPr>
      <dsp:spPr>
        <a:xfrm>
          <a:off x="152397" y="2084"/>
          <a:ext cx="2066541" cy="1002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Land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347" y="51034"/>
        <a:ext cx="1968641" cy="904854"/>
      </dsp:txXfrm>
    </dsp:sp>
    <dsp:sp modelId="{3C3A4BDA-0636-49A1-A6B6-716C6FD5B2E9}">
      <dsp:nvSpPr>
        <dsp:cNvPr id="0" name=""/>
        <dsp:cNvSpPr/>
      </dsp:nvSpPr>
      <dsp:spPr>
        <a:xfrm rot="5400000">
          <a:off x="4667322" y="-1372777"/>
          <a:ext cx="961496" cy="58582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Mental or physical effort done by a man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18939" y="1122542"/>
        <a:ext cx="5811327" cy="867624"/>
      </dsp:txXfrm>
    </dsp:sp>
    <dsp:sp modelId="{DC7E69E2-1E9D-4548-9D08-D27BBAC33FA7}">
      <dsp:nvSpPr>
        <dsp:cNvPr id="0" name=""/>
        <dsp:cNvSpPr/>
      </dsp:nvSpPr>
      <dsp:spPr>
        <a:xfrm>
          <a:off x="152397" y="1054976"/>
          <a:ext cx="2066541" cy="1002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Labour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347" y="1103926"/>
        <a:ext cx="1968641" cy="904854"/>
      </dsp:txXfrm>
    </dsp:sp>
    <dsp:sp modelId="{21FAA9B8-FA28-488E-8475-73BC7383614A}">
      <dsp:nvSpPr>
        <dsp:cNvPr id="0" name=""/>
        <dsp:cNvSpPr/>
      </dsp:nvSpPr>
      <dsp:spPr>
        <a:xfrm rot="5400000">
          <a:off x="4746969" y="-319885"/>
          <a:ext cx="802203" cy="58582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 made goods used in the production process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Most mobile factor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18939" y="2247305"/>
        <a:ext cx="5819103" cy="723883"/>
      </dsp:txXfrm>
    </dsp:sp>
    <dsp:sp modelId="{D3D16135-4F65-467A-A312-5BF6FD9105F9}">
      <dsp:nvSpPr>
        <dsp:cNvPr id="0" name=""/>
        <dsp:cNvSpPr/>
      </dsp:nvSpPr>
      <dsp:spPr>
        <a:xfrm>
          <a:off x="152397" y="2107868"/>
          <a:ext cx="2066541" cy="1002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Capital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347" y="2156818"/>
        <a:ext cx="1968641" cy="904854"/>
      </dsp:txXfrm>
    </dsp:sp>
    <dsp:sp modelId="{8141D57C-C695-4802-A416-78FE7DFA1BF9}">
      <dsp:nvSpPr>
        <dsp:cNvPr id="0" name=""/>
        <dsp:cNvSpPr/>
      </dsp:nvSpPr>
      <dsp:spPr>
        <a:xfrm rot="5400000">
          <a:off x="4746969" y="733006"/>
          <a:ext cx="802203" cy="58582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Entrepreneur or coordinator of all other factors of  production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18939" y="3300196"/>
        <a:ext cx="5819103" cy="723883"/>
      </dsp:txXfrm>
    </dsp:sp>
    <dsp:sp modelId="{F24AB1C9-88BA-4E12-B7A7-EB80AB2CB2CC}">
      <dsp:nvSpPr>
        <dsp:cNvPr id="0" name=""/>
        <dsp:cNvSpPr/>
      </dsp:nvSpPr>
      <dsp:spPr>
        <a:xfrm>
          <a:off x="152397" y="3160760"/>
          <a:ext cx="2066541" cy="1002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Organization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347" y="3209710"/>
        <a:ext cx="1968641" cy="904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00016-2562-4481-AD2D-6AE0C073D465}">
      <dsp:nvSpPr>
        <dsp:cNvPr id="0" name=""/>
        <dsp:cNvSpPr/>
      </dsp:nvSpPr>
      <dsp:spPr>
        <a:xfrm>
          <a:off x="2895599" y="787342"/>
          <a:ext cx="951620" cy="330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57"/>
              </a:lnTo>
              <a:lnTo>
                <a:pt x="951620" y="165157"/>
              </a:lnTo>
              <a:lnTo>
                <a:pt x="951620" y="3303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CAE30-16D5-46AD-83B1-A8BD10DE4EBC}">
      <dsp:nvSpPr>
        <dsp:cNvPr id="0" name=""/>
        <dsp:cNvSpPr/>
      </dsp:nvSpPr>
      <dsp:spPr>
        <a:xfrm>
          <a:off x="1943979" y="787342"/>
          <a:ext cx="951620" cy="330314"/>
        </a:xfrm>
        <a:custGeom>
          <a:avLst/>
          <a:gdLst/>
          <a:ahLst/>
          <a:cxnLst/>
          <a:rect l="0" t="0" r="0" b="0"/>
          <a:pathLst>
            <a:path>
              <a:moveTo>
                <a:pt x="951620" y="0"/>
              </a:moveTo>
              <a:lnTo>
                <a:pt x="951620" y="165157"/>
              </a:lnTo>
              <a:lnTo>
                <a:pt x="0" y="165157"/>
              </a:lnTo>
              <a:lnTo>
                <a:pt x="0" y="3303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B2504-26E7-4A74-8F19-07B46832B82E}">
      <dsp:nvSpPr>
        <dsp:cNvPr id="0" name=""/>
        <dsp:cNvSpPr/>
      </dsp:nvSpPr>
      <dsp:spPr>
        <a:xfrm>
          <a:off x="2109136" y="879"/>
          <a:ext cx="1572927" cy="786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Inputs Factors</a:t>
          </a:r>
        </a:p>
      </dsp:txBody>
      <dsp:txXfrm>
        <a:off x="2109136" y="879"/>
        <a:ext cx="1572927" cy="786463"/>
      </dsp:txXfrm>
    </dsp:sp>
    <dsp:sp modelId="{8BAC22BE-E4B5-42D3-A86A-3D72F88FD02E}">
      <dsp:nvSpPr>
        <dsp:cNvPr id="0" name=""/>
        <dsp:cNvSpPr/>
      </dsp:nvSpPr>
      <dsp:spPr>
        <a:xfrm>
          <a:off x="1157515" y="1117657"/>
          <a:ext cx="1572927" cy="786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Variable inputs </a:t>
          </a:r>
        </a:p>
      </dsp:txBody>
      <dsp:txXfrm>
        <a:off x="1157515" y="1117657"/>
        <a:ext cx="1572927" cy="786463"/>
      </dsp:txXfrm>
    </dsp:sp>
    <dsp:sp modelId="{57F1C143-FB46-4CF2-83B7-51EE01E23895}">
      <dsp:nvSpPr>
        <dsp:cNvPr id="0" name=""/>
        <dsp:cNvSpPr/>
      </dsp:nvSpPr>
      <dsp:spPr>
        <a:xfrm>
          <a:off x="3060757" y="1117657"/>
          <a:ext cx="1572927" cy="786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Fixed Inputs</a:t>
          </a:r>
        </a:p>
      </dsp:txBody>
      <dsp:txXfrm>
        <a:off x="3060757" y="1117657"/>
        <a:ext cx="1572927" cy="78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B027-1B0F-43F6-8B00-371DE85BFC35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956-6B5A-4E53-ADBA-33F53E7D84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799DE3-CBA8-45BA-A6D5-F1A9A4CFCFA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3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4ECBF5-86FA-45E8-B23C-4207DDAF123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518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896189-2550-418B-9164-3B8A0843473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832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B711D5-B06F-4B9A-B94C-F1A3D53C055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8505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C8E5A-6ADC-4F39-85CD-DBE0A5398D3B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8147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9A6C63-6868-488C-88D3-AA93EB226F8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3452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EDEB8-A061-4B84-BAC5-CF31FB16544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3649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9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4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4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8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9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71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47242-30FC-42E2-888E-036B525E6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2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4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7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9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98A9B-8259-4D6F-AA26-E4B037804380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F671A-1BF1-48E1-AAB8-F249970DC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rabiulkarimjnu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e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utpu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e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5400" spc="-5" dirty="0" smtClean="0">
                <a:solidFill>
                  <a:srgbClr val="252525"/>
                </a:solidFill>
              </a:rPr>
              <a:t>Economics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smtClean="0">
                <a:latin typeface="Times New Roman" pitchFamily="18" charset="0"/>
                <a:cs typeface="Times New Roman" pitchFamily="18" charset="0"/>
              </a:rPr>
              <a:t>Course Code:CSER-1209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617" y="3315789"/>
            <a:ext cx="8229600" cy="2773363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Md. Rabiul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Karim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Economics</a:t>
            </a: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Jagannath University, Dhaka</a:t>
            </a:r>
          </a:p>
          <a:p>
            <a:pPr algn="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rabiulkarimjnu@gmail.com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object 7"/>
          <p:cNvSpPr/>
          <p:nvPr/>
        </p:nvSpPr>
        <p:spPr>
          <a:xfrm>
            <a:off x="8686800" y="838200"/>
            <a:ext cx="2701290" cy="160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7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555876" y="609600"/>
            <a:ext cx="7045325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6146" name="Object 3"/>
          <p:cNvGraphicFramePr>
            <a:graphicFrameLocks/>
          </p:cNvGraphicFramePr>
          <p:nvPr/>
        </p:nvGraphicFramePr>
        <p:xfrm>
          <a:off x="1955801" y="304801"/>
          <a:ext cx="7788275" cy="63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Chart" r:id="rId4" imgW="7448357" imgH="5324541" progId="MSGraph.Chart.8">
                  <p:embed followColorScheme="full"/>
                </p:oleObj>
              </mc:Choice>
              <mc:Fallback>
                <p:oleObj name="Chart" r:id="rId4" imgW="7448357" imgH="5324541" progId="MSGraph.Chart.8">
                  <p:embed followColorScheme="full"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304801"/>
                        <a:ext cx="7788275" cy="63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8712200" y="1195389"/>
            <a:ext cx="869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tx2"/>
                </a:solidFill>
              </a:rPr>
              <a:t>TVC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8750301" y="5151439"/>
            <a:ext cx="78386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folHlink"/>
                </a:solidFill>
              </a:rPr>
              <a:t>TFC</a:t>
            </a:r>
          </a:p>
        </p:txBody>
      </p:sp>
      <p:sp>
        <p:nvSpPr>
          <p:cNvPr id="6153" name="AutoShape 8" descr="Parchment"/>
          <p:cNvSpPr>
            <a:spLocks noChangeArrowheads="1"/>
          </p:cNvSpPr>
          <p:nvPr/>
        </p:nvSpPr>
        <p:spPr bwMode="auto">
          <a:xfrm>
            <a:off x="2860675" y="174626"/>
            <a:ext cx="3136900" cy="3578225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2816027" y="277814"/>
            <a:ext cx="1025922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/>
              <a:t>Output</a:t>
            </a:r>
          </a:p>
          <a:p>
            <a:pPr algn="ctr"/>
            <a:r>
              <a:rPr lang="en-GB" altLang="en-US" sz="2000" b="1"/>
              <a:t>(Q)</a:t>
            </a:r>
          </a:p>
          <a:p>
            <a:pPr algn="ctr"/>
            <a:endParaRPr lang="en-GB" altLang="en-US" sz="2000" b="1"/>
          </a:p>
          <a:p>
            <a:pPr algn="ctr"/>
            <a:r>
              <a:rPr lang="en-GB" altLang="en-US" sz="2000" b="1"/>
              <a:t>0</a:t>
            </a:r>
          </a:p>
          <a:p>
            <a:pPr algn="ctr"/>
            <a:r>
              <a:rPr lang="en-GB" altLang="en-US" sz="2000" b="1"/>
              <a:t>1</a:t>
            </a:r>
          </a:p>
          <a:p>
            <a:pPr algn="ctr"/>
            <a:r>
              <a:rPr lang="en-GB" altLang="en-US" sz="2000" b="1"/>
              <a:t>2</a:t>
            </a:r>
          </a:p>
          <a:p>
            <a:pPr algn="ctr"/>
            <a:r>
              <a:rPr lang="en-GB" altLang="en-US" sz="2000" b="1"/>
              <a:t>3</a:t>
            </a:r>
          </a:p>
          <a:p>
            <a:pPr algn="ctr"/>
            <a:r>
              <a:rPr lang="en-GB" altLang="en-US" sz="2000" b="1"/>
              <a:t>4</a:t>
            </a:r>
          </a:p>
          <a:p>
            <a:pPr algn="ctr"/>
            <a:r>
              <a:rPr lang="en-GB" altLang="en-US" sz="2000" b="1"/>
              <a:t>5</a:t>
            </a:r>
          </a:p>
          <a:p>
            <a:pPr algn="ctr"/>
            <a:r>
              <a:rPr lang="en-GB" altLang="en-US" sz="2000" b="1"/>
              <a:t>6</a:t>
            </a:r>
          </a:p>
          <a:p>
            <a:pPr algn="ctr"/>
            <a:r>
              <a:rPr lang="en-GB" altLang="en-US" sz="2000" b="1"/>
              <a:t>7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765409" y="279401"/>
            <a:ext cx="68608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 dirty="0">
                <a:solidFill>
                  <a:schemeClr val="folHlink"/>
                </a:solidFill>
              </a:rPr>
              <a:t>TFC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(£)</a:t>
            </a:r>
          </a:p>
          <a:p>
            <a:pPr algn="ctr"/>
            <a:endParaRPr lang="en-GB" altLang="en-US" sz="2000" b="1" dirty="0">
              <a:solidFill>
                <a:schemeClr val="folHlink"/>
              </a:solidFill>
            </a:endParaRP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 dirty="0">
                <a:solidFill>
                  <a:schemeClr val="folHlink"/>
                </a:solidFill>
              </a:rPr>
              <a:t>12</a:t>
            </a:r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3019426" y="1084263"/>
            <a:ext cx="27654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4498764" y="277814"/>
            <a:ext cx="700513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tx2"/>
                </a:solidFill>
              </a:rPr>
              <a:t>TVC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tx2"/>
              </a:solidFill>
            </a:endParaRP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  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16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21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28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40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60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91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5192238" y="277814"/>
            <a:ext cx="75501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accent2"/>
                </a:solidFill>
              </a:rPr>
              <a:t>TC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accent2"/>
              </a:solidFill>
            </a:endParaRP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22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28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33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40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52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72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103  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5795963" y="60326"/>
            <a:ext cx="4870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GB" sz="2800">
                <a:solidFill>
                  <a:schemeClr val="tx2"/>
                </a:solidFill>
                <a:latin typeface="Arial" charset="0"/>
              </a:rPr>
              <a:t>Total costs for firm X</a:t>
            </a:r>
          </a:p>
        </p:txBody>
      </p:sp>
    </p:spTree>
    <p:extLst>
      <p:ext uri="{BB962C8B-B14F-4D97-AF65-F5344CB8AC3E}">
        <p14:creationId xmlns:p14="http://schemas.microsoft.com/office/powerpoint/2010/main" val="746274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555876" y="609600"/>
            <a:ext cx="7045325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7170" name="Object 3"/>
          <p:cNvGraphicFramePr>
            <a:graphicFrameLocks/>
          </p:cNvGraphicFramePr>
          <p:nvPr/>
        </p:nvGraphicFramePr>
        <p:xfrm>
          <a:off x="1955801" y="304801"/>
          <a:ext cx="7788275" cy="63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Chart" r:id="rId4" imgW="7448357" imgH="5324541" progId="MSGraph.Chart.8">
                  <p:embed followColorScheme="full"/>
                </p:oleObj>
              </mc:Choice>
              <mc:Fallback>
                <p:oleObj name="Chart" r:id="rId4" imgW="7448357" imgH="5324541" progId="MSGraph.Chart.8">
                  <p:embed followColorScheme="full"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304801"/>
                        <a:ext cx="7788275" cy="63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8715376" y="608014"/>
            <a:ext cx="59631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accent2"/>
                </a:solidFill>
              </a:rPr>
              <a:t>TC</a:t>
            </a:r>
          </a:p>
        </p:txBody>
      </p:sp>
      <p:sp>
        <p:nvSpPr>
          <p:cNvPr id="7176" name="AutoShape 7" descr="Parchment"/>
          <p:cNvSpPr>
            <a:spLocks noChangeArrowheads="1"/>
          </p:cNvSpPr>
          <p:nvPr/>
        </p:nvSpPr>
        <p:spPr bwMode="auto">
          <a:xfrm>
            <a:off x="2860675" y="174626"/>
            <a:ext cx="3136900" cy="3578225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816027" y="277814"/>
            <a:ext cx="1025922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/>
              <a:t>Output</a:t>
            </a:r>
          </a:p>
          <a:p>
            <a:pPr algn="ctr"/>
            <a:r>
              <a:rPr lang="en-GB" altLang="en-US" sz="2000" b="1"/>
              <a:t>(Q)</a:t>
            </a:r>
          </a:p>
          <a:p>
            <a:pPr algn="ctr"/>
            <a:endParaRPr lang="en-GB" altLang="en-US" sz="2000" b="1"/>
          </a:p>
          <a:p>
            <a:pPr algn="ctr"/>
            <a:r>
              <a:rPr lang="en-GB" altLang="en-US" sz="2000" b="1"/>
              <a:t>0</a:t>
            </a:r>
          </a:p>
          <a:p>
            <a:pPr algn="ctr"/>
            <a:r>
              <a:rPr lang="en-GB" altLang="en-US" sz="2000" b="1"/>
              <a:t>1</a:t>
            </a:r>
          </a:p>
          <a:p>
            <a:pPr algn="ctr"/>
            <a:r>
              <a:rPr lang="en-GB" altLang="en-US" sz="2000" b="1"/>
              <a:t>2</a:t>
            </a:r>
          </a:p>
          <a:p>
            <a:pPr algn="ctr"/>
            <a:r>
              <a:rPr lang="en-GB" altLang="en-US" sz="2000" b="1"/>
              <a:t>3</a:t>
            </a:r>
          </a:p>
          <a:p>
            <a:pPr algn="ctr"/>
            <a:r>
              <a:rPr lang="en-GB" altLang="en-US" sz="2000" b="1"/>
              <a:t>4</a:t>
            </a:r>
          </a:p>
          <a:p>
            <a:pPr algn="ctr"/>
            <a:r>
              <a:rPr lang="en-GB" altLang="en-US" sz="2000" b="1"/>
              <a:t>5</a:t>
            </a:r>
          </a:p>
          <a:p>
            <a:pPr algn="ctr"/>
            <a:r>
              <a:rPr lang="en-GB" altLang="en-US" sz="2000" b="1"/>
              <a:t>6</a:t>
            </a:r>
          </a:p>
          <a:p>
            <a:pPr algn="ctr"/>
            <a:r>
              <a:rPr lang="en-GB" altLang="en-US" sz="2000" b="1"/>
              <a:t>7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3765409" y="279401"/>
            <a:ext cx="68608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folHlink"/>
                </a:solidFill>
              </a:rPr>
              <a:t>TFC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folHlink"/>
              </a:solidFill>
            </a:endParaRP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019426" y="1084263"/>
            <a:ext cx="27654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4498764" y="277814"/>
            <a:ext cx="700513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tx2"/>
                </a:solidFill>
              </a:rPr>
              <a:t>TVC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tx2"/>
              </a:solidFill>
            </a:endParaRP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  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16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21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28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40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60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91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5192238" y="277814"/>
            <a:ext cx="75501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accent2"/>
                </a:solidFill>
              </a:rPr>
              <a:t>TC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accent2"/>
              </a:solidFill>
            </a:endParaRP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22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28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33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40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52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72</a:t>
            </a:r>
          </a:p>
          <a:p>
            <a:pPr algn="ctr"/>
            <a:r>
              <a:rPr lang="en-GB" altLang="en-US" sz="2000" b="1">
                <a:solidFill>
                  <a:schemeClr val="accent2"/>
                </a:solidFill>
              </a:rPr>
              <a:t>103  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8712200" y="1195389"/>
            <a:ext cx="869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tx2"/>
                </a:solidFill>
              </a:rPr>
              <a:t>TVC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8750301" y="5151439"/>
            <a:ext cx="78386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folHlink"/>
                </a:solidFill>
              </a:rPr>
              <a:t>TFC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5795963" y="60326"/>
            <a:ext cx="4870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GB" sz="2800">
                <a:solidFill>
                  <a:schemeClr val="tx2"/>
                </a:solidFill>
                <a:latin typeface="Arial" charset="0"/>
              </a:rPr>
              <a:t>Total costs for firm X</a:t>
            </a:r>
          </a:p>
        </p:txBody>
      </p:sp>
    </p:spTree>
    <p:extLst>
      <p:ext uri="{BB962C8B-B14F-4D97-AF65-F5344CB8AC3E}">
        <p14:creationId xmlns:p14="http://schemas.microsoft.com/office/powerpoint/2010/main" val="3977802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9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fixed cost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fixed cost</a:t>
            </a:r>
          </a:p>
          <a:p>
            <a:pPr algn="just" eaLnBrk="1" hangingPunct="1">
              <a:buFontTx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AFC = TFC/Q</a:t>
            </a:r>
          </a:p>
          <a:p>
            <a:pPr algn="just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TFC = fixed cost, Q = total number of units produced.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unit cost of a product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decline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increases.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3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8834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Average Fixed costs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  <a:endParaRPr lang="en-US" altLang="en-US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5052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Freeform 9"/>
          <p:cNvSpPr>
            <a:spLocks/>
          </p:cNvSpPr>
          <p:nvPr/>
        </p:nvSpPr>
        <p:spPr bwMode="auto">
          <a:xfrm>
            <a:off x="4114800" y="1905000"/>
            <a:ext cx="2946400" cy="2451100"/>
          </a:xfrm>
          <a:custGeom>
            <a:avLst/>
            <a:gdLst>
              <a:gd name="T0" fmla="*/ 32 w 1856"/>
              <a:gd name="T1" fmla="*/ 0 h 1544"/>
              <a:gd name="T2" fmla="*/ 32 w 1856"/>
              <a:gd name="T3" fmla="*/ 768 h 1544"/>
              <a:gd name="T4" fmla="*/ 224 w 1856"/>
              <a:gd name="T5" fmla="*/ 1200 h 1544"/>
              <a:gd name="T6" fmla="*/ 800 w 1856"/>
              <a:gd name="T7" fmla="*/ 1488 h 1544"/>
              <a:gd name="T8" fmla="*/ 1856 w 1856"/>
              <a:gd name="T9" fmla="*/ 1536 h 1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6"/>
              <a:gd name="T16" fmla="*/ 0 h 1544"/>
              <a:gd name="T17" fmla="*/ 1856 w 1856"/>
              <a:gd name="T18" fmla="*/ 1544 h 1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6" h="1544">
                <a:moveTo>
                  <a:pt x="32" y="0"/>
                </a:moveTo>
                <a:cubicBezTo>
                  <a:pt x="16" y="284"/>
                  <a:pt x="0" y="568"/>
                  <a:pt x="32" y="768"/>
                </a:cubicBezTo>
                <a:cubicBezTo>
                  <a:pt x="64" y="968"/>
                  <a:pt x="96" y="1080"/>
                  <a:pt x="224" y="1200"/>
                </a:cubicBezTo>
                <a:cubicBezTo>
                  <a:pt x="352" y="1320"/>
                  <a:pt x="528" y="1432"/>
                  <a:pt x="800" y="1488"/>
                </a:cubicBezTo>
                <a:cubicBezTo>
                  <a:pt x="1072" y="1544"/>
                  <a:pt x="1672" y="1528"/>
                  <a:pt x="1856" y="1536"/>
                </a:cubicBezTo>
              </a:path>
            </a:pathLst>
          </a:custGeom>
          <a:noFill/>
          <a:ln w="317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8610600" y="4724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18439" name="Text Box 11"/>
          <p:cNvSpPr txBox="1">
            <a:spLocks noChangeArrowheads="1"/>
          </p:cNvSpPr>
          <p:nvPr/>
        </p:nvSpPr>
        <p:spPr bwMode="auto">
          <a:xfrm>
            <a:off x="2286000" y="16764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Costs</a:t>
            </a: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7391400" y="39624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AFC</a:t>
            </a:r>
          </a:p>
        </p:txBody>
      </p: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</a:t>
            </a:r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3505200" y="4953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7689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variable cost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19201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variable cost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AVC) is the TVC of a firm divided by the total units of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Output"/>
              </a:rPr>
              <a:t>output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(Q).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  =  TVC/Q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57600" y="2819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657600" y="5562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4191000" y="3200400"/>
            <a:ext cx="3581400" cy="1714500"/>
          </a:xfrm>
          <a:custGeom>
            <a:avLst/>
            <a:gdLst>
              <a:gd name="T0" fmla="*/ 0 w 2256"/>
              <a:gd name="T1" fmla="*/ 0 h 1080"/>
              <a:gd name="T2" fmla="*/ 144 w 2256"/>
              <a:gd name="T3" fmla="*/ 624 h 1080"/>
              <a:gd name="T4" fmla="*/ 672 w 2256"/>
              <a:gd name="T5" fmla="*/ 1008 h 1080"/>
              <a:gd name="T6" fmla="*/ 1248 w 2256"/>
              <a:gd name="T7" fmla="*/ 1056 h 1080"/>
              <a:gd name="T8" fmla="*/ 1776 w 2256"/>
              <a:gd name="T9" fmla="*/ 912 h 1080"/>
              <a:gd name="T10" fmla="*/ 2064 w 2256"/>
              <a:gd name="T11" fmla="*/ 576 h 1080"/>
              <a:gd name="T12" fmla="*/ 2256 w 2256"/>
              <a:gd name="T13" fmla="*/ 144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1080"/>
              <a:gd name="T23" fmla="*/ 2256 w 2256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1080">
                <a:moveTo>
                  <a:pt x="0" y="0"/>
                </a:moveTo>
                <a:cubicBezTo>
                  <a:pt x="16" y="228"/>
                  <a:pt x="32" y="456"/>
                  <a:pt x="144" y="624"/>
                </a:cubicBezTo>
                <a:cubicBezTo>
                  <a:pt x="256" y="792"/>
                  <a:pt x="488" y="936"/>
                  <a:pt x="672" y="1008"/>
                </a:cubicBezTo>
                <a:cubicBezTo>
                  <a:pt x="856" y="1080"/>
                  <a:pt x="1064" y="1072"/>
                  <a:pt x="1248" y="1056"/>
                </a:cubicBezTo>
                <a:cubicBezTo>
                  <a:pt x="1432" y="1040"/>
                  <a:pt x="1640" y="992"/>
                  <a:pt x="1776" y="912"/>
                </a:cubicBezTo>
                <a:cubicBezTo>
                  <a:pt x="1912" y="832"/>
                  <a:pt x="1984" y="704"/>
                  <a:pt x="2064" y="576"/>
                </a:cubicBezTo>
                <a:cubicBezTo>
                  <a:pt x="2144" y="448"/>
                  <a:pt x="2224" y="216"/>
                  <a:pt x="2256" y="144"/>
                </a:cubicBezTo>
              </a:path>
            </a:pathLst>
          </a:custGeom>
          <a:noFill/>
          <a:ln w="317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991600" y="54102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667000" y="2895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costs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791200" y="4876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38800" y="4419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772400" y="2971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AVC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048000" y="54864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345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4196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Average cost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19201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(AC) is the TC of a firm divided by the total units of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Output"/>
              </a:rPr>
              <a:t>output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(Q).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 =  TC/Q  =  AFC + AVC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657600" y="2819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657600" y="5562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4191000" y="3200400"/>
            <a:ext cx="3581400" cy="1714500"/>
          </a:xfrm>
          <a:custGeom>
            <a:avLst/>
            <a:gdLst>
              <a:gd name="T0" fmla="*/ 0 w 2256"/>
              <a:gd name="T1" fmla="*/ 0 h 1080"/>
              <a:gd name="T2" fmla="*/ 144 w 2256"/>
              <a:gd name="T3" fmla="*/ 624 h 1080"/>
              <a:gd name="T4" fmla="*/ 672 w 2256"/>
              <a:gd name="T5" fmla="*/ 1008 h 1080"/>
              <a:gd name="T6" fmla="*/ 1248 w 2256"/>
              <a:gd name="T7" fmla="*/ 1056 h 1080"/>
              <a:gd name="T8" fmla="*/ 1776 w 2256"/>
              <a:gd name="T9" fmla="*/ 912 h 1080"/>
              <a:gd name="T10" fmla="*/ 2064 w 2256"/>
              <a:gd name="T11" fmla="*/ 576 h 1080"/>
              <a:gd name="T12" fmla="*/ 2256 w 2256"/>
              <a:gd name="T13" fmla="*/ 144 h 10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6"/>
              <a:gd name="T22" fmla="*/ 0 h 1080"/>
              <a:gd name="T23" fmla="*/ 2256 w 2256"/>
              <a:gd name="T24" fmla="*/ 1080 h 10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6" h="1080">
                <a:moveTo>
                  <a:pt x="0" y="0"/>
                </a:moveTo>
                <a:cubicBezTo>
                  <a:pt x="16" y="228"/>
                  <a:pt x="32" y="456"/>
                  <a:pt x="144" y="624"/>
                </a:cubicBezTo>
                <a:cubicBezTo>
                  <a:pt x="256" y="792"/>
                  <a:pt x="488" y="936"/>
                  <a:pt x="672" y="1008"/>
                </a:cubicBezTo>
                <a:cubicBezTo>
                  <a:pt x="856" y="1080"/>
                  <a:pt x="1064" y="1072"/>
                  <a:pt x="1248" y="1056"/>
                </a:cubicBezTo>
                <a:cubicBezTo>
                  <a:pt x="1432" y="1040"/>
                  <a:pt x="1640" y="992"/>
                  <a:pt x="1776" y="912"/>
                </a:cubicBezTo>
                <a:cubicBezTo>
                  <a:pt x="1912" y="832"/>
                  <a:pt x="1984" y="704"/>
                  <a:pt x="2064" y="576"/>
                </a:cubicBezTo>
                <a:cubicBezTo>
                  <a:pt x="2144" y="448"/>
                  <a:pt x="2224" y="216"/>
                  <a:pt x="2256" y="144"/>
                </a:cubicBezTo>
              </a:path>
            </a:pathLst>
          </a:cu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991600" y="54102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667000" y="2895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costs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791200" y="4876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638800" y="4419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Z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772400" y="2971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AC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048000" y="54864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298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5083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Cost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additional cost incurred to produce one additional unit of output is called the Marginal Cost (MC).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 =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590801" y="609600"/>
            <a:ext cx="7453313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2590800" y="609600"/>
            <a:ext cx="0" cy="533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2590801" y="5943600"/>
            <a:ext cx="7470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165725" y="6278563"/>
            <a:ext cx="139301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/>
              <a:t>Output (</a:t>
            </a:r>
            <a:r>
              <a:rPr lang="en-GB" altLang="en-US" sz="2000" i="1"/>
              <a:t>Q</a:t>
            </a:r>
            <a:r>
              <a:rPr lang="en-GB" altLang="en-US" sz="2000"/>
              <a:t>)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 rot="16200000">
            <a:off x="1426004" y="3226243"/>
            <a:ext cx="12246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/>
              <a:t>Costs (£)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33675" y="0"/>
            <a:ext cx="5170488" cy="5297488"/>
            <a:chOff x="762" y="0"/>
            <a:chExt cx="3257" cy="3337"/>
          </a:xfrm>
        </p:grpSpPr>
        <p:sp>
          <p:nvSpPr>
            <p:cNvPr id="23570" name="Arc 10"/>
            <p:cNvSpPr>
              <a:spLocks/>
            </p:cNvSpPr>
            <p:nvPr/>
          </p:nvSpPr>
          <p:spPr bwMode="auto">
            <a:xfrm>
              <a:off x="762" y="0"/>
              <a:ext cx="3030" cy="3337"/>
            </a:xfrm>
            <a:custGeom>
              <a:avLst/>
              <a:gdLst>
                <a:gd name="T0" fmla="*/ 3030 w 30445"/>
                <a:gd name="T1" fmla="*/ 747 h 21600"/>
                <a:gd name="T2" fmla="*/ 0 w 30445"/>
                <a:gd name="T3" fmla="*/ 3005 h 21600"/>
                <a:gd name="T4" fmla="*/ 935 w 30445"/>
                <a:gd name="T5" fmla="*/ 0 h 21600"/>
                <a:gd name="T6" fmla="*/ 0 60000 65536"/>
                <a:gd name="T7" fmla="*/ 0 60000 65536"/>
                <a:gd name="T8" fmla="*/ 0 60000 65536"/>
                <a:gd name="T9" fmla="*/ 0 w 30445"/>
                <a:gd name="T10" fmla="*/ 0 h 21600"/>
                <a:gd name="T11" fmla="*/ 30445 w 304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45" h="21600" fill="none" extrusionOk="0">
                  <a:moveTo>
                    <a:pt x="30444" y="4835"/>
                  </a:moveTo>
                  <a:cubicBezTo>
                    <a:pt x="28191" y="14646"/>
                    <a:pt x="19459" y="21599"/>
                    <a:pt x="9393" y="21600"/>
                  </a:cubicBezTo>
                  <a:cubicBezTo>
                    <a:pt x="6140" y="21600"/>
                    <a:pt x="2929" y="20865"/>
                    <a:pt x="0" y="19450"/>
                  </a:cubicBezTo>
                </a:path>
                <a:path w="30445" h="21600" stroke="0" extrusionOk="0">
                  <a:moveTo>
                    <a:pt x="30444" y="4835"/>
                  </a:moveTo>
                  <a:cubicBezTo>
                    <a:pt x="28191" y="14646"/>
                    <a:pt x="19459" y="21599"/>
                    <a:pt x="9393" y="21600"/>
                  </a:cubicBezTo>
                  <a:cubicBezTo>
                    <a:pt x="6140" y="21600"/>
                    <a:pt x="2929" y="20865"/>
                    <a:pt x="0" y="19450"/>
                  </a:cubicBezTo>
                  <a:lnTo>
                    <a:pt x="9393" y="0"/>
                  </a:lnTo>
                  <a:close/>
                </a:path>
              </a:pathLst>
            </a:custGeom>
            <a:noFill/>
            <a:ln w="38100" cap="rnd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3571" name="Rectangle 11"/>
            <p:cNvSpPr>
              <a:spLocks noChangeArrowheads="1"/>
            </p:cNvSpPr>
            <p:nvPr/>
          </p:nvSpPr>
          <p:spPr bwMode="auto">
            <a:xfrm>
              <a:off x="3650" y="508"/>
              <a:ext cx="3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 i="1">
                  <a:solidFill>
                    <a:schemeClr val="tx2"/>
                  </a:solidFill>
                </a:rPr>
                <a:t>MC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044951" y="4854576"/>
            <a:ext cx="328613" cy="504825"/>
            <a:chOff x="1588" y="3058"/>
            <a:chExt cx="207" cy="318"/>
          </a:xfrm>
        </p:grpSpPr>
        <p:sp>
          <p:nvSpPr>
            <p:cNvPr id="23568" name="Oval 13"/>
            <p:cNvSpPr>
              <a:spLocks noChangeArrowheads="1"/>
            </p:cNvSpPr>
            <p:nvPr/>
          </p:nvSpPr>
          <p:spPr bwMode="auto">
            <a:xfrm>
              <a:off x="1657" y="3311"/>
              <a:ext cx="65" cy="65"/>
            </a:xfrm>
            <a:prstGeom prst="ellipse">
              <a:avLst/>
            </a:prstGeom>
            <a:solidFill>
              <a:srgbClr val="FF9999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3569" name="Rectangle 14"/>
            <p:cNvSpPr>
              <a:spLocks noChangeArrowheads="1"/>
            </p:cNvSpPr>
            <p:nvPr/>
          </p:nvSpPr>
          <p:spPr bwMode="auto">
            <a:xfrm>
              <a:off x="1588" y="3058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>
                  <a:solidFill>
                    <a:schemeClr val="hlink"/>
                  </a:solidFill>
                </a:rPr>
                <a:t>x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20988" y="2109788"/>
            <a:ext cx="3181350" cy="2773362"/>
            <a:chOff x="872" y="1329"/>
            <a:chExt cx="2004" cy="1747"/>
          </a:xfrm>
        </p:grpSpPr>
        <p:sp>
          <p:nvSpPr>
            <p:cNvPr id="23566" name="Line 16" descr="Parchment"/>
            <p:cNvSpPr>
              <a:spLocks noChangeShapeType="1"/>
            </p:cNvSpPr>
            <p:nvPr/>
          </p:nvSpPr>
          <p:spPr bwMode="auto">
            <a:xfrm>
              <a:off x="1741" y="1837"/>
              <a:ext cx="0" cy="12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17" descr="Parchment"/>
            <p:cNvSpPr>
              <a:spLocks noChangeArrowheads="1"/>
            </p:cNvSpPr>
            <p:nvPr/>
          </p:nvSpPr>
          <p:spPr bwMode="auto">
            <a:xfrm>
              <a:off x="872" y="1329"/>
              <a:ext cx="2004" cy="58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400" dirty="0">
                  <a:solidFill>
                    <a:srgbClr val="CC0099"/>
                  </a:solidFill>
                  <a:latin typeface="Comic Sans MS" panose="030F0702030302020204" pitchFamily="66" charset="0"/>
                </a:rPr>
                <a:t>Diminishing marginal</a:t>
              </a:r>
            </a:p>
            <a:p>
              <a:pPr algn="ctr"/>
              <a:r>
                <a:rPr lang="en-GB" altLang="en-US" sz="2400" dirty="0">
                  <a:solidFill>
                    <a:srgbClr val="CC0099"/>
                  </a:solidFill>
                  <a:latin typeface="Comic Sans MS" panose="030F0702030302020204" pitchFamily="66" charset="0"/>
                </a:rPr>
                <a:t>returns set in here</a:t>
              </a:r>
            </a:p>
          </p:txBody>
        </p:sp>
      </p:grp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1524000" y="1"/>
            <a:ext cx="9144000" cy="587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sz="2800">
                <a:solidFill>
                  <a:schemeClr val="folHlink"/>
                </a:solidFill>
                <a:latin typeface="Arial" charset="0"/>
              </a:rPr>
              <a:t>Marginal costs</a:t>
            </a:r>
          </a:p>
        </p:txBody>
      </p:sp>
    </p:spTree>
    <p:extLst>
      <p:ext uri="{BB962C8B-B14F-4D97-AF65-F5344CB8AC3E}">
        <p14:creationId xmlns:p14="http://schemas.microsoft.com/office/powerpoint/2010/main" val="19551150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53462"/>
            <a:ext cx="8229600" cy="59372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Marginal Cost Curve  U-Shaped?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37509" y="2573384"/>
            <a:ext cx="8229600" cy="54403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marginal cost curve is U-shaped. Marginal cost is relatively high at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quantities of output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then as production increases,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declines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then reaches a minimum value -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rises. </a:t>
            </a:r>
          </a:p>
          <a:p>
            <a:pPr algn="just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shape of the marginal cost curve is directly attributable to increasing, then decreasing marginal returns (the law of diminishing marginal returns).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81004"/>
              </p:ext>
            </p:extLst>
          </p:nvPr>
        </p:nvGraphicFramePr>
        <p:xfrm>
          <a:off x="1045030" y="1867988"/>
          <a:ext cx="9535884" cy="4251008"/>
        </p:xfrm>
        <a:graphic>
          <a:graphicData uri="http://schemas.openxmlformats.org/drawingml/2006/table">
            <a:tbl>
              <a:tblPr firstRow="1" firstCol="1" bandRow="1"/>
              <a:tblGrid>
                <a:gridCol w="1185101">
                  <a:extLst>
                    <a:ext uri="{9D8B030D-6E8A-4147-A177-3AD203B41FA5}">
                      <a16:colId xmlns:a16="http://schemas.microsoft.com/office/drawing/2014/main" val="1960793142"/>
                    </a:ext>
                  </a:extLst>
                </a:gridCol>
                <a:gridCol w="1191221">
                  <a:extLst>
                    <a:ext uri="{9D8B030D-6E8A-4147-A177-3AD203B41FA5}">
                      <a16:colId xmlns:a16="http://schemas.microsoft.com/office/drawing/2014/main" val="3540128432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2198132034"/>
                    </a:ext>
                  </a:extLst>
                </a:gridCol>
                <a:gridCol w="1189181">
                  <a:extLst>
                    <a:ext uri="{9D8B030D-6E8A-4147-A177-3AD203B41FA5}">
                      <a16:colId xmlns:a16="http://schemas.microsoft.com/office/drawing/2014/main" val="1497844177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1869325339"/>
                    </a:ext>
                  </a:extLst>
                </a:gridCol>
                <a:gridCol w="1192241">
                  <a:extLst>
                    <a:ext uri="{9D8B030D-6E8A-4147-A177-3AD203B41FA5}">
                      <a16:colId xmlns:a16="http://schemas.microsoft.com/office/drawing/2014/main" val="2846712983"/>
                    </a:ext>
                  </a:extLst>
                </a:gridCol>
                <a:gridCol w="1189181">
                  <a:extLst>
                    <a:ext uri="{9D8B030D-6E8A-4147-A177-3AD203B41FA5}">
                      <a16:colId xmlns:a16="http://schemas.microsoft.com/office/drawing/2014/main" val="3817013227"/>
                    </a:ext>
                  </a:extLst>
                </a:gridCol>
                <a:gridCol w="1190201">
                  <a:extLst>
                    <a:ext uri="{9D8B030D-6E8A-4147-A177-3AD203B41FA5}">
                      <a16:colId xmlns:a16="http://schemas.microsoft.com/office/drawing/2014/main" val="1292285559"/>
                    </a:ext>
                  </a:extLst>
                </a:gridCol>
              </a:tblGrid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Q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TFC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TVC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TC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AFC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AVC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AC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MC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262744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00070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20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86986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37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450864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52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398777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80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436435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120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588493"/>
                  </a:ext>
                </a:extLst>
              </a:tr>
              <a:tr h="531376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4546A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165</a:t>
                      </a:r>
                      <a:endParaRPr lang="en-US" sz="11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02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1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Cost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</a:p>
        </p:txBody>
      </p:sp>
      <p:graphicFrame>
        <p:nvGraphicFramePr>
          <p:cNvPr id="39004" name="Group 92"/>
          <p:cNvGraphicFramePr>
            <a:graphicFrameLocks noGrp="1"/>
          </p:cNvGraphicFramePr>
          <p:nvPr>
            <p:ph type="tbl" idx="1"/>
          </p:nvPr>
        </p:nvGraphicFramePr>
        <p:xfrm>
          <a:off x="1939925" y="1179514"/>
          <a:ext cx="8229600" cy="490229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0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TVC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8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137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34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152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33.33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17.33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50.67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8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16.67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44.17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25617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11188"/>
          </a:xfrm>
        </p:spPr>
        <p:txBody>
          <a:bodyPr/>
          <a:lstStyle/>
          <a:p>
            <a:pPr eaLnBrk="1" hangingPunct="1"/>
            <a:r>
              <a:rPr lang="en-GB" altLang="en-US" sz="2800"/>
              <a:t>Average and marginal costs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590801" y="609600"/>
            <a:ext cx="7453313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2590800" y="609600"/>
            <a:ext cx="0" cy="533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590801" y="5943600"/>
            <a:ext cx="7470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5165725" y="6278563"/>
            <a:ext cx="139301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/>
              <a:t>Output (</a:t>
            </a:r>
            <a:r>
              <a:rPr lang="en-GB" altLang="en-US" sz="2000" i="1"/>
              <a:t>Q</a:t>
            </a:r>
            <a:r>
              <a:rPr lang="en-GB" altLang="en-US" sz="2000"/>
              <a:t>)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 rot="16200000">
            <a:off x="1426004" y="3226243"/>
            <a:ext cx="12246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/>
              <a:t>Costs (£)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44801" y="2595564"/>
            <a:ext cx="6831013" cy="3013075"/>
            <a:chOff x="850" y="1635"/>
            <a:chExt cx="4303" cy="1898"/>
          </a:xfrm>
        </p:grpSpPr>
        <p:sp>
          <p:nvSpPr>
            <p:cNvPr id="25630" name="Arc 10"/>
            <p:cNvSpPr>
              <a:spLocks/>
            </p:cNvSpPr>
            <p:nvPr/>
          </p:nvSpPr>
          <p:spPr bwMode="auto">
            <a:xfrm>
              <a:off x="850" y="1635"/>
              <a:ext cx="4303" cy="1898"/>
            </a:xfrm>
            <a:custGeom>
              <a:avLst/>
              <a:gdLst>
                <a:gd name="T0" fmla="*/ 4143 w 21540"/>
                <a:gd name="T1" fmla="*/ 1898 h 21585"/>
                <a:gd name="T2" fmla="*/ 0 w 21540"/>
                <a:gd name="T3" fmla="*/ 142 h 21585"/>
                <a:gd name="T4" fmla="*/ 4303 w 21540"/>
                <a:gd name="T5" fmla="*/ 0 h 21585"/>
                <a:gd name="T6" fmla="*/ 0 60000 65536"/>
                <a:gd name="T7" fmla="*/ 0 60000 65536"/>
                <a:gd name="T8" fmla="*/ 0 60000 65536"/>
                <a:gd name="T9" fmla="*/ 0 w 21540"/>
                <a:gd name="T10" fmla="*/ 0 h 21585"/>
                <a:gd name="T11" fmla="*/ 21540 w 21540"/>
                <a:gd name="T12" fmla="*/ 21585 h 21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0" h="21585" fill="none" extrusionOk="0">
                  <a:moveTo>
                    <a:pt x="20738" y="21585"/>
                  </a:moveTo>
                  <a:cubicBezTo>
                    <a:pt x="9750" y="21177"/>
                    <a:pt x="822" y="12579"/>
                    <a:pt x="0" y="1614"/>
                  </a:cubicBezTo>
                </a:path>
                <a:path w="21540" h="21585" stroke="0" extrusionOk="0">
                  <a:moveTo>
                    <a:pt x="20738" y="21585"/>
                  </a:moveTo>
                  <a:cubicBezTo>
                    <a:pt x="9750" y="21177"/>
                    <a:pt x="822" y="12579"/>
                    <a:pt x="0" y="1614"/>
                  </a:cubicBezTo>
                  <a:lnTo>
                    <a:pt x="2154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31" name="Rectangle 11"/>
            <p:cNvSpPr>
              <a:spLocks noChangeArrowheads="1"/>
            </p:cNvSpPr>
            <p:nvPr/>
          </p:nvSpPr>
          <p:spPr bwMode="auto">
            <a:xfrm>
              <a:off x="4664" y="3273"/>
              <a:ext cx="45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 i="1">
                  <a:solidFill>
                    <a:srgbClr val="000000"/>
                  </a:solidFill>
                </a:rPr>
                <a:t>AFC</a:t>
              </a:r>
            </a:p>
          </p:txBody>
        </p:sp>
      </p:grpSp>
      <p:grpSp>
        <p:nvGrpSpPr>
          <p:cNvPr id="25611" name="Group 12"/>
          <p:cNvGrpSpPr>
            <a:grpSpLocks/>
          </p:cNvGrpSpPr>
          <p:nvPr/>
        </p:nvGrpSpPr>
        <p:grpSpPr bwMode="auto">
          <a:xfrm>
            <a:off x="3092451" y="1503364"/>
            <a:ext cx="7013575" cy="3240087"/>
            <a:chOff x="988" y="947"/>
            <a:chExt cx="4418" cy="2041"/>
          </a:xfrm>
        </p:grpSpPr>
        <p:sp>
          <p:nvSpPr>
            <p:cNvPr id="25628" name="Arc 13"/>
            <p:cNvSpPr>
              <a:spLocks/>
            </p:cNvSpPr>
            <p:nvPr/>
          </p:nvSpPr>
          <p:spPr bwMode="auto">
            <a:xfrm>
              <a:off x="988" y="983"/>
              <a:ext cx="4057" cy="2005"/>
            </a:xfrm>
            <a:custGeom>
              <a:avLst/>
              <a:gdLst>
                <a:gd name="T0" fmla="*/ 4057 w 36191"/>
                <a:gd name="T1" fmla="*/ 192 h 21600"/>
                <a:gd name="T2" fmla="*/ 0 w 36191"/>
                <a:gd name="T3" fmla="*/ 1470 h 21600"/>
                <a:gd name="T4" fmla="*/ 1647 w 36191"/>
                <a:gd name="T5" fmla="*/ 0 h 21600"/>
                <a:gd name="T6" fmla="*/ 0 60000 65536"/>
                <a:gd name="T7" fmla="*/ 0 60000 65536"/>
                <a:gd name="T8" fmla="*/ 0 60000 65536"/>
                <a:gd name="T9" fmla="*/ 0 w 36191"/>
                <a:gd name="T10" fmla="*/ 0 h 21600"/>
                <a:gd name="T11" fmla="*/ 36191 w 361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91" h="21600" fill="none" extrusionOk="0">
                  <a:moveTo>
                    <a:pt x="36190" y="2069"/>
                  </a:moveTo>
                  <a:cubicBezTo>
                    <a:pt x="35124" y="13146"/>
                    <a:pt x="25817" y="21599"/>
                    <a:pt x="14690" y="21600"/>
                  </a:cubicBezTo>
                  <a:cubicBezTo>
                    <a:pt x="9241" y="21600"/>
                    <a:pt x="3994" y="19540"/>
                    <a:pt x="-1" y="15835"/>
                  </a:cubicBezTo>
                </a:path>
                <a:path w="36191" h="21600" stroke="0" extrusionOk="0">
                  <a:moveTo>
                    <a:pt x="36190" y="2069"/>
                  </a:moveTo>
                  <a:cubicBezTo>
                    <a:pt x="35124" y="13146"/>
                    <a:pt x="25817" y="21599"/>
                    <a:pt x="14690" y="21600"/>
                  </a:cubicBezTo>
                  <a:cubicBezTo>
                    <a:pt x="9241" y="21600"/>
                    <a:pt x="3994" y="19540"/>
                    <a:pt x="-1" y="15835"/>
                  </a:cubicBezTo>
                  <a:lnTo>
                    <a:pt x="14690" y="0"/>
                  </a:lnTo>
                  <a:close/>
                </a:path>
              </a:pathLst>
            </a:custGeom>
            <a:noFill/>
            <a:ln w="381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29" name="Rectangle 14"/>
            <p:cNvSpPr>
              <a:spLocks noChangeArrowheads="1"/>
            </p:cNvSpPr>
            <p:nvPr/>
          </p:nvSpPr>
          <p:spPr bwMode="auto">
            <a:xfrm>
              <a:off x="4959" y="947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 i="1">
                  <a:solidFill>
                    <a:schemeClr val="folHlink"/>
                  </a:solidFill>
                </a:rPr>
                <a:t>AVC</a:t>
              </a:r>
            </a:p>
          </p:txBody>
        </p:sp>
      </p:grpSp>
      <p:grpSp>
        <p:nvGrpSpPr>
          <p:cNvPr id="25612" name="Group 15"/>
          <p:cNvGrpSpPr>
            <a:grpSpLocks/>
          </p:cNvGrpSpPr>
          <p:nvPr/>
        </p:nvGrpSpPr>
        <p:grpSpPr bwMode="auto">
          <a:xfrm>
            <a:off x="2733675" y="0"/>
            <a:ext cx="5170488" cy="5297488"/>
            <a:chOff x="762" y="0"/>
            <a:chExt cx="3257" cy="3337"/>
          </a:xfrm>
        </p:grpSpPr>
        <p:sp>
          <p:nvSpPr>
            <p:cNvPr id="25626" name="Arc 16"/>
            <p:cNvSpPr>
              <a:spLocks/>
            </p:cNvSpPr>
            <p:nvPr/>
          </p:nvSpPr>
          <p:spPr bwMode="auto">
            <a:xfrm>
              <a:off x="762" y="0"/>
              <a:ext cx="3030" cy="3337"/>
            </a:xfrm>
            <a:custGeom>
              <a:avLst/>
              <a:gdLst>
                <a:gd name="T0" fmla="*/ 3030 w 30445"/>
                <a:gd name="T1" fmla="*/ 747 h 21600"/>
                <a:gd name="T2" fmla="*/ 0 w 30445"/>
                <a:gd name="T3" fmla="*/ 3005 h 21600"/>
                <a:gd name="T4" fmla="*/ 935 w 30445"/>
                <a:gd name="T5" fmla="*/ 0 h 21600"/>
                <a:gd name="T6" fmla="*/ 0 60000 65536"/>
                <a:gd name="T7" fmla="*/ 0 60000 65536"/>
                <a:gd name="T8" fmla="*/ 0 60000 65536"/>
                <a:gd name="T9" fmla="*/ 0 w 30445"/>
                <a:gd name="T10" fmla="*/ 0 h 21600"/>
                <a:gd name="T11" fmla="*/ 30445 w 304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45" h="21600" fill="none" extrusionOk="0">
                  <a:moveTo>
                    <a:pt x="30444" y="4835"/>
                  </a:moveTo>
                  <a:cubicBezTo>
                    <a:pt x="28191" y="14646"/>
                    <a:pt x="19459" y="21599"/>
                    <a:pt x="9393" y="21600"/>
                  </a:cubicBezTo>
                  <a:cubicBezTo>
                    <a:pt x="6140" y="21600"/>
                    <a:pt x="2929" y="20865"/>
                    <a:pt x="0" y="19450"/>
                  </a:cubicBezTo>
                </a:path>
                <a:path w="30445" h="21600" stroke="0" extrusionOk="0">
                  <a:moveTo>
                    <a:pt x="30444" y="4835"/>
                  </a:moveTo>
                  <a:cubicBezTo>
                    <a:pt x="28191" y="14646"/>
                    <a:pt x="19459" y="21599"/>
                    <a:pt x="9393" y="21600"/>
                  </a:cubicBezTo>
                  <a:cubicBezTo>
                    <a:pt x="6140" y="21600"/>
                    <a:pt x="2929" y="20865"/>
                    <a:pt x="0" y="19450"/>
                  </a:cubicBezTo>
                  <a:lnTo>
                    <a:pt x="9393" y="0"/>
                  </a:lnTo>
                  <a:close/>
                </a:path>
              </a:pathLst>
            </a:custGeom>
            <a:noFill/>
            <a:ln w="38100" cap="rnd">
              <a:solidFill>
                <a:srgbClr val="800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27" name="Rectangle 17"/>
            <p:cNvSpPr>
              <a:spLocks noChangeArrowheads="1"/>
            </p:cNvSpPr>
            <p:nvPr/>
          </p:nvSpPr>
          <p:spPr bwMode="auto">
            <a:xfrm>
              <a:off x="3650" y="508"/>
              <a:ext cx="3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 i="1">
                  <a:solidFill>
                    <a:srgbClr val="CC0099"/>
                  </a:solidFill>
                </a:rPr>
                <a:t>MC</a:t>
              </a:r>
            </a:p>
          </p:txBody>
        </p:sp>
      </p:grpSp>
      <p:grpSp>
        <p:nvGrpSpPr>
          <p:cNvPr id="25613" name="Group 18"/>
          <p:cNvGrpSpPr>
            <a:grpSpLocks/>
          </p:cNvGrpSpPr>
          <p:nvPr/>
        </p:nvGrpSpPr>
        <p:grpSpPr bwMode="auto">
          <a:xfrm>
            <a:off x="4044951" y="4854576"/>
            <a:ext cx="328613" cy="504825"/>
            <a:chOff x="1588" y="3058"/>
            <a:chExt cx="207" cy="318"/>
          </a:xfrm>
        </p:grpSpPr>
        <p:sp>
          <p:nvSpPr>
            <p:cNvPr id="25624" name="Oval 19"/>
            <p:cNvSpPr>
              <a:spLocks noChangeArrowheads="1"/>
            </p:cNvSpPr>
            <p:nvPr/>
          </p:nvSpPr>
          <p:spPr bwMode="auto">
            <a:xfrm>
              <a:off x="1657" y="3311"/>
              <a:ext cx="65" cy="65"/>
            </a:xfrm>
            <a:prstGeom prst="ellipse">
              <a:avLst/>
            </a:prstGeom>
            <a:solidFill>
              <a:srgbClr val="FF9999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25" name="Rectangle 20"/>
            <p:cNvSpPr>
              <a:spLocks noChangeArrowheads="1"/>
            </p:cNvSpPr>
            <p:nvPr/>
          </p:nvSpPr>
          <p:spPr bwMode="auto">
            <a:xfrm>
              <a:off x="1588" y="3058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>
                  <a:solidFill>
                    <a:schemeClr val="hlink"/>
                  </a:solidFill>
                </a:rPr>
                <a:t>x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57575" y="681039"/>
            <a:ext cx="6270626" cy="3278187"/>
            <a:chOff x="1218" y="429"/>
            <a:chExt cx="3950" cy="2065"/>
          </a:xfrm>
        </p:grpSpPr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1218" y="429"/>
              <a:ext cx="3833" cy="2065"/>
            </a:xfrm>
            <a:custGeom>
              <a:avLst/>
              <a:gdLst>
                <a:gd name="T0" fmla="*/ 3833 w 42205"/>
                <a:gd name="T1" fmla="*/ 418 h 21600"/>
                <a:gd name="T2" fmla="*/ 0 w 42205"/>
                <a:gd name="T3" fmla="*/ 462 h 21600"/>
                <a:gd name="T4" fmla="*/ 1912 w 42205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05"/>
                <a:gd name="T10" fmla="*/ 0 h 21600"/>
                <a:gd name="T11" fmla="*/ 42205 w 422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05" h="21600" fill="none" extrusionOk="0">
                  <a:moveTo>
                    <a:pt x="42205" y="4374"/>
                  </a:moveTo>
                  <a:cubicBezTo>
                    <a:pt x="40131" y="14405"/>
                    <a:pt x="31296" y="21599"/>
                    <a:pt x="21053" y="21600"/>
                  </a:cubicBezTo>
                  <a:cubicBezTo>
                    <a:pt x="10984" y="21600"/>
                    <a:pt x="2251" y="14643"/>
                    <a:pt x="-1" y="4830"/>
                  </a:cubicBezTo>
                </a:path>
                <a:path w="42205" h="21600" stroke="0" extrusionOk="0">
                  <a:moveTo>
                    <a:pt x="42205" y="4374"/>
                  </a:moveTo>
                  <a:cubicBezTo>
                    <a:pt x="40131" y="14405"/>
                    <a:pt x="31296" y="21599"/>
                    <a:pt x="21053" y="21600"/>
                  </a:cubicBezTo>
                  <a:cubicBezTo>
                    <a:pt x="10984" y="21600"/>
                    <a:pt x="2251" y="14643"/>
                    <a:pt x="-1" y="4830"/>
                  </a:cubicBezTo>
                  <a:lnTo>
                    <a:pt x="21053" y="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817" y="62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 i="1">
                  <a:solidFill>
                    <a:schemeClr val="tx2"/>
                  </a:solidFill>
                </a:rPr>
                <a:t>AC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308726" y="3516313"/>
            <a:ext cx="314325" cy="493712"/>
            <a:chOff x="3014" y="2215"/>
            <a:chExt cx="198" cy="311"/>
          </a:xfrm>
        </p:grpSpPr>
        <p:sp>
          <p:nvSpPr>
            <p:cNvPr id="25620" name="Oval 25"/>
            <p:cNvSpPr>
              <a:spLocks noChangeArrowheads="1"/>
            </p:cNvSpPr>
            <p:nvPr/>
          </p:nvSpPr>
          <p:spPr bwMode="auto">
            <a:xfrm>
              <a:off x="3097" y="2461"/>
              <a:ext cx="65" cy="65"/>
            </a:xfrm>
            <a:prstGeom prst="ellipse">
              <a:avLst/>
            </a:prstGeom>
            <a:solidFill>
              <a:srgbClr val="6699FF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21" name="Rectangle 26"/>
            <p:cNvSpPr>
              <a:spLocks noChangeArrowheads="1"/>
            </p:cNvSpPr>
            <p:nvPr/>
          </p:nvSpPr>
          <p:spPr bwMode="auto">
            <a:xfrm>
              <a:off x="3014" y="221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>
                  <a:solidFill>
                    <a:schemeClr val="hlink"/>
                  </a:solidFill>
                </a:rPr>
                <a:t>z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619751" y="4271964"/>
            <a:ext cx="328613" cy="522287"/>
            <a:chOff x="2580" y="2691"/>
            <a:chExt cx="207" cy="329"/>
          </a:xfrm>
        </p:grpSpPr>
        <p:sp>
          <p:nvSpPr>
            <p:cNvPr id="25618" name="Rectangle 28"/>
            <p:cNvSpPr>
              <a:spLocks noChangeArrowheads="1"/>
            </p:cNvSpPr>
            <p:nvPr/>
          </p:nvSpPr>
          <p:spPr bwMode="auto">
            <a:xfrm>
              <a:off x="2580" y="2691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000" b="1">
                  <a:solidFill>
                    <a:schemeClr val="hlink"/>
                  </a:solidFill>
                </a:rPr>
                <a:t>y</a:t>
              </a:r>
            </a:p>
          </p:txBody>
        </p:sp>
        <p:sp>
          <p:nvSpPr>
            <p:cNvPr id="25619" name="Oval 29"/>
            <p:cNvSpPr>
              <a:spLocks noChangeArrowheads="1"/>
            </p:cNvSpPr>
            <p:nvPr/>
          </p:nvSpPr>
          <p:spPr bwMode="auto">
            <a:xfrm>
              <a:off x="2631" y="2955"/>
              <a:ext cx="65" cy="65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6842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36" y="328989"/>
            <a:ext cx="9601196" cy="624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Questions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72" y="6412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What do you mean by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Fixed cost, Variable cost,  Total Cost, Average Fixed Cost, Average Variable cost, Average total cost and Marginal cost (uses distinctive graphs)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Why is Marginal Cost Curve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U-Shaped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03761"/>
              </p:ext>
            </p:extLst>
          </p:nvPr>
        </p:nvGraphicFramePr>
        <p:xfrm>
          <a:off x="1000772" y="3180825"/>
          <a:ext cx="5937250" cy="2977262"/>
        </p:xfrm>
        <a:graphic>
          <a:graphicData uri="http://schemas.openxmlformats.org/drawingml/2006/table">
            <a:tbl>
              <a:tblPr firstRow="1" firstCol="1" bandRow="1"/>
              <a:tblGrid>
                <a:gridCol w="737870">
                  <a:extLst>
                    <a:ext uri="{9D8B030D-6E8A-4147-A177-3AD203B41FA5}">
                      <a16:colId xmlns:a16="http://schemas.microsoft.com/office/drawing/2014/main" val="68320551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38714318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903356584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20439467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1093742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29174811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622299296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4289848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TFC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TVC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3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08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56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42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598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4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84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04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5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Consider the following cost information for a fast food join: Fixed cost = $450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077923"/>
              </p:ext>
            </p:extLst>
          </p:nvPr>
        </p:nvGraphicFramePr>
        <p:xfrm>
          <a:off x="1386842" y="2387328"/>
          <a:ext cx="3045432" cy="333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Quantity</a:t>
                      </a:r>
                      <a:endParaRPr lang="en-US" sz="2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Variable Cost</a:t>
                      </a: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 </a:t>
                      </a: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 </a:t>
                      </a: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</a:t>
                      </a: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 </a:t>
                      </a: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 </a:t>
                      </a: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150</a:t>
                      </a: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190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93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1289" y="2387328"/>
            <a:ext cx="5181600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a table and calculate the following: total cost, average fixed cost, average total cost, average variable cost and marginal cost.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Plot the average fixed cost, average total cost, average variable cost and marginal cost curves.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cost curves you just plotted, explain the relationship between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marginal cost and average total cost / average variable cost and marginal cost.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Production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Production 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828800" y="1984376"/>
            <a:ext cx="8504238" cy="2206625"/>
          </a:xfrm>
        </p:spPr>
        <p:txBody>
          <a:bodyPr/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is a process that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value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utility 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in which the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converted in to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outputs. 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1981200" y="4194176"/>
          <a:ext cx="8229600" cy="178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9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981200" y="1908175"/>
          <a:ext cx="8229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of Production </a:t>
            </a:r>
          </a:p>
        </p:txBody>
      </p:sp>
    </p:spTree>
    <p:extLst>
      <p:ext uri="{BB962C8B-B14F-4D97-AF65-F5344CB8AC3E}">
        <p14:creationId xmlns:p14="http://schemas.microsoft.com/office/powerpoint/2010/main" val="29584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4171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 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676400" y="1676400"/>
            <a:ext cx="8839200" cy="3200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 means the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relationship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 of production.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technical relation which connects factors inputs used in the production function and the level of outputs.  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 	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71946" y="4191000"/>
            <a:ext cx="8534400" cy="1219200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 (Land, Labour, Capital, Organization, Technology, etc)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: Fixed inputs  and Variable inputs</a:t>
            </a:r>
          </a:p>
        </p:txBody>
      </p:sp>
      <p:sp>
        <p:nvSpPr>
          <p:cNvPr id="1034" name="Content Placeholder 2"/>
          <p:cNvSpPr txBox="1">
            <a:spLocks/>
          </p:cNvSpPr>
          <p:nvPr/>
        </p:nvSpPr>
        <p:spPr bwMode="auto">
          <a:xfrm>
            <a:off x="976192" y="2415949"/>
            <a:ext cx="9319517" cy="49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The factors of production that is carry out the production is called </a:t>
            </a:r>
            <a:r>
              <a:rPr lang="en-US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Land, </a:t>
            </a:r>
            <a:r>
              <a:rPr lang="en-US" altLang="en-US" sz="27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Capital, Organizer, Technology,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are the example of inputs</a:t>
            </a:r>
            <a:r>
              <a:rPr lang="en-US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A943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3124200" y="4038600"/>
          <a:ext cx="5791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2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6"/>
          <p:cNvSpPr>
            <a:spLocks/>
          </p:cNvSpPr>
          <p:nvPr/>
        </p:nvSpPr>
        <p:spPr bwMode="auto">
          <a:xfrm>
            <a:off x="1825625" y="228601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: Fixed inputs  and Variable inputs</a:t>
            </a:r>
          </a:p>
        </p:txBody>
      </p:sp>
      <p:sp>
        <p:nvSpPr>
          <p:cNvPr id="18435" name="Rectangle 17"/>
          <p:cNvSpPr>
            <a:spLocks noGrp="1"/>
          </p:cNvSpPr>
          <p:nvPr>
            <p:ph idx="1"/>
          </p:nvPr>
        </p:nvSpPr>
        <p:spPr>
          <a:xfrm>
            <a:off x="1825625" y="1524000"/>
            <a:ext cx="4191000" cy="4598988"/>
          </a:xfrm>
        </p:spPr>
        <p:txBody>
          <a:bodyPr>
            <a:normAutofit lnSpcReduction="10000"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lang="en-US" alt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inputs</a:t>
            </a:r>
          </a:p>
          <a:p>
            <a:pPr algn="ctr">
              <a:buFont typeface="Wingdings 2" panose="05020102010507070707" pitchFamily="18" charset="2"/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the same in the short period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level of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amount is remain the same.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these inputs are called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Cost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Examples:- Building, Land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 the long run fixed inputs are become varies)</a:t>
            </a:r>
          </a:p>
        </p:txBody>
      </p:sp>
      <p:sp>
        <p:nvSpPr>
          <p:cNvPr id="18436" name="Rectangle 19"/>
          <p:cNvSpPr>
            <a:spLocks/>
          </p:cNvSpPr>
          <p:nvPr/>
        </p:nvSpPr>
        <p:spPr bwMode="auto">
          <a:xfrm>
            <a:off x="6400800" y="1524000"/>
            <a:ext cx="3962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inputs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long run all factors of production are varies according to the volume of outputs.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variable inputs is called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Cost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Raw materials,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cost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of a firm is incurred to establish the production unit and to purchase different factors of production (land, labor, capital, organization).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a firm (TC) is classified into two broad categories - Fixed cost (TFC) and Variable cost (TVC).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i.e. TC = TFC + TVC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concept of production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985"/>
              </a:spcBef>
              <a:tabLst>
                <a:tab pos="637540" algn="l"/>
                <a:tab pos="638175" algn="l"/>
              </a:tabLst>
            </a:pP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 (TP):  </a:t>
            </a:r>
            <a:r>
              <a:rPr lang="en-US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total amount that</a:t>
            </a:r>
            <a:r>
              <a:rPr lang="en-US" sz="3200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produced 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a given period of time</a:t>
            </a:r>
            <a:endParaRPr lang="en-US" sz="3200" dirty="0" smtClean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Product (AP)-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Total Product and one variable inputs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(MP)–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change of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changes in one variable input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905000" y="381000"/>
            <a:ext cx="8305800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Production with One Variable Input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905000" y="381000"/>
            <a:ext cx="830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Rectangle 6" descr="Blue tissue paper"/>
          <p:cNvSpPr>
            <a:spLocks noChangeArrowheads="1"/>
          </p:cNvSpPr>
          <p:nvPr/>
        </p:nvSpPr>
        <p:spPr bwMode="auto">
          <a:xfrm>
            <a:off x="1905000" y="762000"/>
            <a:ext cx="8305800" cy="990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981200" y="838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 err="1"/>
              <a:t>Labour</a:t>
            </a:r>
            <a:r>
              <a:rPr lang="en-US" altLang="en-US" b="1" dirty="0"/>
              <a:t> (L)</a:t>
            </a:r>
          </a:p>
        </p:txBody>
      </p:sp>
      <p:sp>
        <p:nvSpPr>
          <p:cNvPr id="20486" name="Text Box 8" descr="Blue tissue paper"/>
          <p:cNvSpPr txBox="1">
            <a:spLocks noChangeArrowheads="1"/>
          </p:cNvSpPr>
          <p:nvPr/>
        </p:nvSpPr>
        <p:spPr bwMode="auto">
          <a:xfrm>
            <a:off x="3505200" y="838200"/>
            <a:ext cx="1295400" cy="6413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 Capital (K)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5105400" y="838200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Total Output (TP)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6477000" y="8382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Average Product (AP)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2286000" y="1981201"/>
            <a:ext cx="838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6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8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3657600" y="1981201"/>
            <a:ext cx="1219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</p:txBody>
      </p:sp>
      <p:sp>
        <p:nvSpPr>
          <p:cNvPr id="20491" name="Text Box 16"/>
          <p:cNvSpPr txBox="1">
            <a:spLocks noChangeArrowheads="1"/>
          </p:cNvSpPr>
          <p:nvPr/>
        </p:nvSpPr>
        <p:spPr bwMode="auto">
          <a:xfrm>
            <a:off x="8229600" y="914401"/>
            <a:ext cx="205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Marginal Product 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(MP)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5181600" y="1905001"/>
            <a:ext cx="10668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30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60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80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95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108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112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112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108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100</a:t>
            </a:r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1905000" y="3810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</a:rPr>
              <a:t>Short run Production Function with </a:t>
            </a:r>
            <a:r>
              <a:rPr lang="en-US" altLang="en-US" b="1" dirty="0" err="1">
                <a:solidFill>
                  <a:srgbClr val="C00000"/>
                </a:solidFill>
              </a:rPr>
              <a:t>Labour</a:t>
            </a:r>
            <a:r>
              <a:rPr lang="en-US" altLang="en-US" b="1" dirty="0">
                <a:solidFill>
                  <a:srgbClr val="C00000"/>
                </a:solidFill>
              </a:rPr>
              <a:t> as Variable factor  </a:t>
            </a:r>
          </a:p>
        </p:txBody>
      </p:sp>
    </p:spTree>
    <p:extLst>
      <p:ext uri="{BB962C8B-B14F-4D97-AF65-F5344CB8AC3E}">
        <p14:creationId xmlns:p14="http://schemas.microsoft.com/office/powerpoint/2010/main" val="6470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905000" y="381000"/>
            <a:ext cx="83058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Production with One Variable Input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905000" y="381000"/>
            <a:ext cx="830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6" descr="Blue tissue paper"/>
          <p:cNvSpPr>
            <a:spLocks noChangeArrowheads="1"/>
          </p:cNvSpPr>
          <p:nvPr/>
        </p:nvSpPr>
        <p:spPr bwMode="auto">
          <a:xfrm>
            <a:off x="1905000" y="762000"/>
            <a:ext cx="8534400" cy="990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981200" y="838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Labour (L)</a:t>
            </a:r>
          </a:p>
        </p:txBody>
      </p:sp>
      <p:sp>
        <p:nvSpPr>
          <p:cNvPr id="21510" name="Text Box 8" descr="Blue tissue paper"/>
          <p:cNvSpPr txBox="1">
            <a:spLocks noChangeArrowheads="1"/>
          </p:cNvSpPr>
          <p:nvPr/>
        </p:nvSpPr>
        <p:spPr bwMode="auto">
          <a:xfrm>
            <a:off x="3505200" y="838200"/>
            <a:ext cx="1295400" cy="6413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 Capital (K)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5105400" y="838200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Total Output (TP)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6477000" y="838200"/>
            <a:ext cx="1828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Average Product 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(AP)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2286000" y="1981201"/>
            <a:ext cx="838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9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3657600" y="1981201"/>
            <a:ext cx="1219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5257800" y="1981201"/>
            <a:ext cx="10668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60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80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95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112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112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8534400" y="2286001"/>
            <a:ext cx="9144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13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-8</a:t>
            </a: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7010400" y="1981201"/>
            <a:ext cx="838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19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8229600" y="914401"/>
            <a:ext cx="205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Marginal Product 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(MP)</a:t>
            </a:r>
          </a:p>
        </p:txBody>
      </p:sp>
      <p:sp>
        <p:nvSpPr>
          <p:cNvPr id="21519" name="Line 21"/>
          <p:cNvSpPr>
            <a:spLocks noChangeShapeType="1"/>
          </p:cNvSpPr>
          <p:nvPr/>
        </p:nvSpPr>
        <p:spPr bwMode="auto">
          <a:xfrm>
            <a:off x="1981200" y="35814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>
            <a:off x="1981200" y="56388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Box 17"/>
          <p:cNvSpPr txBox="1">
            <a:spLocks noChangeArrowheads="1"/>
          </p:cNvSpPr>
          <p:nvPr/>
        </p:nvSpPr>
        <p:spPr bwMode="auto">
          <a:xfrm>
            <a:off x="1905000" y="3810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C00000"/>
                </a:solidFill>
              </a:rPr>
              <a:t>Short run Production Function with Labour as Variable factor  </a:t>
            </a:r>
          </a:p>
        </p:txBody>
      </p:sp>
    </p:spTree>
    <p:extLst>
      <p:ext uri="{BB962C8B-B14F-4D97-AF65-F5344CB8AC3E}">
        <p14:creationId xmlns:p14="http://schemas.microsoft.com/office/powerpoint/2010/main" val="4136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4"/>
          <p:cNvSpPr>
            <a:spLocks noChangeShapeType="1"/>
          </p:cNvSpPr>
          <p:nvPr/>
        </p:nvSpPr>
        <p:spPr bwMode="auto">
          <a:xfrm flipH="1">
            <a:off x="3048000" y="228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Line 5"/>
          <p:cNvSpPr>
            <a:spLocks noChangeShapeType="1"/>
          </p:cNvSpPr>
          <p:nvPr/>
        </p:nvSpPr>
        <p:spPr bwMode="auto">
          <a:xfrm flipV="1">
            <a:off x="3048000" y="3200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3048000" y="3429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048000" y="6019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>
            <a:off x="3962400" y="2514600"/>
            <a:ext cx="762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>
            <a:off x="4267200" y="1981200"/>
            <a:ext cx="762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 flipH="1">
            <a:off x="4572000" y="1219200"/>
            <a:ext cx="762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AutoShape 11"/>
          <p:cNvSpPr>
            <a:spLocks noChangeArrowheads="1"/>
          </p:cNvSpPr>
          <p:nvPr/>
        </p:nvSpPr>
        <p:spPr bwMode="auto">
          <a:xfrm>
            <a:off x="6553200" y="304800"/>
            <a:ext cx="76200" cy="152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Freeform 12"/>
          <p:cNvSpPr>
            <a:spLocks/>
          </p:cNvSpPr>
          <p:nvPr/>
        </p:nvSpPr>
        <p:spPr bwMode="auto">
          <a:xfrm>
            <a:off x="3048000" y="381000"/>
            <a:ext cx="3505200" cy="2819400"/>
          </a:xfrm>
          <a:custGeom>
            <a:avLst/>
            <a:gdLst>
              <a:gd name="T0" fmla="*/ 0 w 2208"/>
              <a:gd name="T1" fmla="*/ 2147483647 h 1776"/>
              <a:gd name="T2" fmla="*/ 2147483647 w 2208"/>
              <a:gd name="T3" fmla="*/ 2147483647 h 1776"/>
              <a:gd name="T4" fmla="*/ 2147483647 w 2208"/>
              <a:gd name="T5" fmla="*/ 2147483647 h 1776"/>
              <a:gd name="T6" fmla="*/ 2147483647 w 2208"/>
              <a:gd name="T7" fmla="*/ 2147483647 h 1776"/>
              <a:gd name="T8" fmla="*/ 2147483647 w 2208"/>
              <a:gd name="T9" fmla="*/ 2147483647 h 1776"/>
              <a:gd name="T10" fmla="*/ 2147483647 w 2208"/>
              <a:gd name="T11" fmla="*/ 2147483647 h 1776"/>
              <a:gd name="T12" fmla="*/ 2147483647 w 2208"/>
              <a:gd name="T13" fmla="*/ 2147483647 h 1776"/>
              <a:gd name="T14" fmla="*/ 2147483647 w 2208"/>
              <a:gd name="T15" fmla="*/ 2147483647 h 1776"/>
              <a:gd name="T16" fmla="*/ 2147483647 w 2208"/>
              <a:gd name="T17" fmla="*/ 2147483647 h 1776"/>
              <a:gd name="T18" fmla="*/ 2147483647 w 2208"/>
              <a:gd name="T19" fmla="*/ 0 h 17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08"/>
              <a:gd name="T31" fmla="*/ 0 h 1776"/>
              <a:gd name="T32" fmla="*/ 2208 w 2208"/>
              <a:gd name="T33" fmla="*/ 1776 h 17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08" h="1776">
                <a:moveTo>
                  <a:pt x="0" y="1776"/>
                </a:moveTo>
                <a:cubicBezTo>
                  <a:pt x="244" y="1648"/>
                  <a:pt x="488" y="1520"/>
                  <a:pt x="624" y="1392"/>
                </a:cubicBezTo>
                <a:cubicBezTo>
                  <a:pt x="760" y="1264"/>
                  <a:pt x="760" y="1136"/>
                  <a:pt x="816" y="1008"/>
                </a:cubicBezTo>
                <a:cubicBezTo>
                  <a:pt x="872" y="880"/>
                  <a:pt x="880" y="744"/>
                  <a:pt x="960" y="624"/>
                </a:cubicBezTo>
                <a:cubicBezTo>
                  <a:pt x="1040" y="504"/>
                  <a:pt x="1216" y="360"/>
                  <a:pt x="1296" y="288"/>
                </a:cubicBezTo>
                <a:cubicBezTo>
                  <a:pt x="1376" y="216"/>
                  <a:pt x="1384" y="224"/>
                  <a:pt x="1440" y="192"/>
                </a:cubicBezTo>
                <a:cubicBezTo>
                  <a:pt x="1496" y="160"/>
                  <a:pt x="1552" y="120"/>
                  <a:pt x="1632" y="96"/>
                </a:cubicBezTo>
                <a:cubicBezTo>
                  <a:pt x="1712" y="72"/>
                  <a:pt x="1896" y="56"/>
                  <a:pt x="1920" y="48"/>
                </a:cubicBezTo>
                <a:cubicBezTo>
                  <a:pt x="1944" y="40"/>
                  <a:pt x="1728" y="56"/>
                  <a:pt x="1776" y="48"/>
                </a:cubicBezTo>
                <a:cubicBezTo>
                  <a:pt x="1824" y="40"/>
                  <a:pt x="2128" y="8"/>
                  <a:pt x="2208" y="0"/>
                </a:cubicBezTo>
              </a:path>
            </a:pathLst>
          </a:cu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Arc 13"/>
          <p:cNvSpPr>
            <a:spLocks/>
          </p:cNvSpPr>
          <p:nvPr/>
        </p:nvSpPr>
        <p:spPr bwMode="auto">
          <a:xfrm>
            <a:off x="6629401" y="382588"/>
            <a:ext cx="1000125" cy="762000"/>
          </a:xfrm>
          <a:custGeom>
            <a:avLst/>
            <a:gdLst>
              <a:gd name="T0" fmla="*/ 0 w 20239"/>
              <a:gd name="T1" fmla="*/ 0 h 21600"/>
              <a:gd name="T2" fmla="*/ 2147483647 w 20239"/>
              <a:gd name="T3" fmla="*/ 2147483647 h 21600"/>
              <a:gd name="T4" fmla="*/ 0 w 20239"/>
              <a:gd name="T5" fmla="*/ 2147483647 h 21600"/>
              <a:gd name="T6" fmla="*/ 0 60000 65536"/>
              <a:gd name="T7" fmla="*/ 0 60000 65536"/>
              <a:gd name="T8" fmla="*/ 0 60000 65536"/>
              <a:gd name="T9" fmla="*/ 0 w 20239"/>
              <a:gd name="T10" fmla="*/ 0 h 21600"/>
              <a:gd name="T11" fmla="*/ 20239 w 202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39" h="21600" fill="none" extrusionOk="0">
                <a:moveTo>
                  <a:pt x="-1" y="0"/>
                </a:moveTo>
                <a:cubicBezTo>
                  <a:pt x="9018" y="0"/>
                  <a:pt x="17087" y="5603"/>
                  <a:pt x="20238" y="14053"/>
                </a:cubicBezTo>
              </a:path>
              <a:path w="20239" h="21600" stroke="0" extrusionOk="0">
                <a:moveTo>
                  <a:pt x="-1" y="0"/>
                </a:moveTo>
                <a:cubicBezTo>
                  <a:pt x="9018" y="0"/>
                  <a:pt x="17087" y="5603"/>
                  <a:pt x="20238" y="1405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6629400" y="457200"/>
            <a:ext cx="0" cy="5791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4800600" y="1371600"/>
            <a:ext cx="152400" cy="487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7"/>
          <p:cNvSpPr>
            <a:spLocks noChangeShapeType="1"/>
          </p:cNvSpPr>
          <p:nvPr/>
        </p:nvSpPr>
        <p:spPr bwMode="auto">
          <a:xfrm flipV="1">
            <a:off x="3124200" y="1981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>
            <a:off x="6629400" y="4572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9"/>
          <p:cNvSpPr>
            <a:spLocks noChangeShapeType="1"/>
          </p:cNvSpPr>
          <p:nvPr/>
        </p:nvSpPr>
        <p:spPr bwMode="auto">
          <a:xfrm flipH="1">
            <a:off x="3048000" y="762000"/>
            <a:ext cx="1905000" cy="2438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21"/>
          <p:cNvSpPr txBox="1">
            <a:spLocks noChangeArrowheads="1"/>
          </p:cNvSpPr>
          <p:nvPr/>
        </p:nvSpPr>
        <p:spPr bwMode="auto">
          <a:xfrm>
            <a:off x="3733800" y="23622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6642" name="Text Box 22"/>
          <p:cNvSpPr txBox="1">
            <a:spLocks noChangeArrowheads="1"/>
          </p:cNvSpPr>
          <p:nvPr/>
        </p:nvSpPr>
        <p:spPr bwMode="auto">
          <a:xfrm>
            <a:off x="4648200" y="1143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26643" name="Text Box 23"/>
          <p:cNvSpPr txBox="1">
            <a:spLocks noChangeArrowheads="1"/>
          </p:cNvSpPr>
          <p:nvPr/>
        </p:nvSpPr>
        <p:spPr bwMode="auto">
          <a:xfrm>
            <a:off x="4038600" y="1752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26644" name="Line 24"/>
          <p:cNvSpPr>
            <a:spLocks noChangeShapeType="1"/>
          </p:cNvSpPr>
          <p:nvPr/>
        </p:nvSpPr>
        <p:spPr bwMode="auto">
          <a:xfrm flipH="1">
            <a:off x="2971800" y="3810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25"/>
          <p:cNvSpPr>
            <a:spLocks/>
          </p:cNvSpPr>
          <p:nvPr/>
        </p:nvSpPr>
        <p:spPr bwMode="auto">
          <a:xfrm>
            <a:off x="4114800" y="3505200"/>
            <a:ext cx="2743200" cy="2590800"/>
          </a:xfrm>
          <a:custGeom>
            <a:avLst/>
            <a:gdLst>
              <a:gd name="T0" fmla="*/ 0 w 1680"/>
              <a:gd name="T1" fmla="*/ 2147483647 h 1648"/>
              <a:gd name="T2" fmla="*/ 2147483647 w 1680"/>
              <a:gd name="T3" fmla="*/ 2147483647 h 1648"/>
              <a:gd name="T4" fmla="*/ 2147483647 w 1680"/>
              <a:gd name="T5" fmla="*/ 2147483647 h 1648"/>
              <a:gd name="T6" fmla="*/ 2147483647 w 1680"/>
              <a:gd name="T7" fmla="*/ 2147483647 h 1648"/>
              <a:gd name="T8" fmla="*/ 2147483647 w 1680"/>
              <a:gd name="T9" fmla="*/ 2147483647 h 1648"/>
              <a:gd name="T10" fmla="*/ 2147483647 w 1680"/>
              <a:gd name="T11" fmla="*/ 2147483647 h 1648"/>
              <a:gd name="T12" fmla="*/ 2147483647 w 1680"/>
              <a:gd name="T13" fmla="*/ 2147483647 h 1648"/>
              <a:gd name="T14" fmla="*/ 2147483647 w 1680"/>
              <a:gd name="T15" fmla="*/ 2147483647 h 16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1648"/>
              <a:gd name="T26" fmla="*/ 1680 w 1680"/>
              <a:gd name="T27" fmla="*/ 1648 h 16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1648">
                <a:moveTo>
                  <a:pt x="0" y="832"/>
                </a:moveTo>
                <a:cubicBezTo>
                  <a:pt x="92" y="556"/>
                  <a:pt x="184" y="280"/>
                  <a:pt x="240" y="160"/>
                </a:cubicBezTo>
                <a:cubicBezTo>
                  <a:pt x="296" y="40"/>
                  <a:pt x="288" y="0"/>
                  <a:pt x="336" y="112"/>
                </a:cubicBezTo>
                <a:cubicBezTo>
                  <a:pt x="384" y="224"/>
                  <a:pt x="432" y="640"/>
                  <a:pt x="528" y="832"/>
                </a:cubicBezTo>
                <a:cubicBezTo>
                  <a:pt x="624" y="1024"/>
                  <a:pt x="800" y="1160"/>
                  <a:pt x="912" y="1264"/>
                </a:cubicBezTo>
                <a:cubicBezTo>
                  <a:pt x="1024" y="1368"/>
                  <a:pt x="1112" y="1408"/>
                  <a:pt x="1200" y="1456"/>
                </a:cubicBezTo>
                <a:cubicBezTo>
                  <a:pt x="1288" y="1504"/>
                  <a:pt x="1360" y="1520"/>
                  <a:pt x="1440" y="1552"/>
                </a:cubicBezTo>
                <a:cubicBezTo>
                  <a:pt x="1520" y="1584"/>
                  <a:pt x="1600" y="1616"/>
                  <a:pt x="1680" y="1648"/>
                </a:cubicBez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Freeform 26"/>
          <p:cNvSpPr>
            <a:spLocks/>
          </p:cNvSpPr>
          <p:nvPr/>
        </p:nvSpPr>
        <p:spPr bwMode="auto">
          <a:xfrm rot="21235969">
            <a:off x="3962400" y="4635500"/>
            <a:ext cx="2667000" cy="850900"/>
          </a:xfrm>
          <a:custGeom>
            <a:avLst/>
            <a:gdLst>
              <a:gd name="T0" fmla="*/ 0 w 1680"/>
              <a:gd name="T1" fmla="*/ 2147483647 h 536"/>
              <a:gd name="T2" fmla="*/ 2147483647 w 1680"/>
              <a:gd name="T3" fmla="*/ 2147483647 h 536"/>
              <a:gd name="T4" fmla="*/ 2147483647 w 1680"/>
              <a:gd name="T5" fmla="*/ 2147483647 h 536"/>
              <a:gd name="T6" fmla="*/ 2147483647 w 1680"/>
              <a:gd name="T7" fmla="*/ 2147483647 h 536"/>
              <a:gd name="T8" fmla="*/ 2147483647 w 1680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536"/>
              <a:gd name="T17" fmla="*/ 1680 w 168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536">
                <a:moveTo>
                  <a:pt x="0" y="200"/>
                </a:moveTo>
                <a:cubicBezTo>
                  <a:pt x="172" y="108"/>
                  <a:pt x="344" y="16"/>
                  <a:pt x="528" y="8"/>
                </a:cubicBezTo>
                <a:cubicBezTo>
                  <a:pt x="712" y="0"/>
                  <a:pt x="968" y="104"/>
                  <a:pt x="1104" y="152"/>
                </a:cubicBezTo>
                <a:cubicBezTo>
                  <a:pt x="1240" y="200"/>
                  <a:pt x="1248" y="232"/>
                  <a:pt x="1344" y="296"/>
                </a:cubicBezTo>
                <a:cubicBezTo>
                  <a:pt x="1440" y="360"/>
                  <a:pt x="1624" y="496"/>
                  <a:pt x="1680" y="536"/>
                </a:cubicBezTo>
              </a:path>
            </a:pathLst>
          </a:cu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Freeform 27"/>
          <p:cNvSpPr>
            <a:spLocks/>
          </p:cNvSpPr>
          <p:nvPr/>
        </p:nvSpPr>
        <p:spPr bwMode="auto">
          <a:xfrm>
            <a:off x="6629400" y="5486400"/>
            <a:ext cx="228600" cy="228600"/>
          </a:xfrm>
          <a:custGeom>
            <a:avLst/>
            <a:gdLst>
              <a:gd name="T0" fmla="*/ 0 w 144"/>
              <a:gd name="T1" fmla="*/ 0 h 144"/>
              <a:gd name="T2" fmla="*/ 2147483647 w 144"/>
              <a:gd name="T3" fmla="*/ 2147483647 h 144"/>
              <a:gd name="T4" fmla="*/ 0 60000 65536"/>
              <a:gd name="T5" fmla="*/ 0 60000 65536"/>
              <a:gd name="T6" fmla="*/ 0 w 144"/>
              <a:gd name="T7" fmla="*/ 0 h 144"/>
              <a:gd name="T8" fmla="*/ 144 w 144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" h="144">
                <a:moveTo>
                  <a:pt x="0" y="0"/>
                </a:moveTo>
                <a:cubicBezTo>
                  <a:pt x="60" y="60"/>
                  <a:pt x="120" y="120"/>
                  <a:pt x="144" y="144"/>
                </a:cubicBezTo>
              </a:path>
            </a:pathLst>
          </a:custGeom>
          <a:noFill/>
          <a:ln w="5715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Freeform 28"/>
          <p:cNvSpPr>
            <a:spLocks/>
          </p:cNvSpPr>
          <p:nvPr/>
        </p:nvSpPr>
        <p:spPr bwMode="auto">
          <a:xfrm>
            <a:off x="6781800" y="6019800"/>
            <a:ext cx="304800" cy="304800"/>
          </a:xfrm>
          <a:custGeom>
            <a:avLst/>
            <a:gdLst>
              <a:gd name="T0" fmla="*/ 0 w 192"/>
              <a:gd name="T1" fmla="*/ 0 h 192"/>
              <a:gd name="T2" fmla="*/ 2147483647 w 192"/>
              <a:gd name="T3" fmla="*/ 2147483647 h 192"/>
              <a:gd name="T4" fmla="*/ 0 60000 65536"/>
              <a:gd name="T5" fmla="*/ 0 60000 65536"/>
              <a:gd name="T6" fmla="*/ 0 w 192"/>
              <a:gd name="T7" fmla="*/ 0 h 192"/>
              <a:gd name="T8" fmla="*/ 192 w 192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" h="192">
                <a:moveTo>
                  <a:pt x="0" y="0"/>
                </a:moveTo>
                <a:cubicBezTo>
                  <a:pt x="80" y="80"/>
                  <a:pt x="160" y="160"/>
                  <a:pt x="192" y="192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9" name="Text Box 30"/>
          <p:cNvSpPr txBox="1">
            <a:spLocks noChangeArrowheads="1"/>
          </p:cNvSpPr>
          <p:nvPr/>
        </p:nvSpPr>
        <p:spPr bwMode="auto">
          <a:xfrm>
            <a:off x="7239000" y="838201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Total Product</a:t>
            </a:r>
          </a:p>
        </p:txBody>
      </p:sp>
      <p:sp>
        <p:nvSpPr>
          <p:cNvPr id="26650" name="Text Box 31"/>
          <p:cNvSpPr txBox="1">
            <a:spLocks noChangeArrowheads="1"/>
          </p:cNvSpPr>
          <p:nvPr/>
        </p:nvSpPr>
        <p:spPr bwMode="auto">
          <a:xfrm>
            <a:off x="7772400" y="3048001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Labor per month</a:t>
            </a:r>
          </a:p>
        </p:txBody>
      </p:sp>
      <p:sp>
        <p:nvSpPr>
          <p:cNvPr id="26651" name="Text Box 32"/>
          <p:cNvSpPr txBox="1">
            <a:spLocks noChangeArrowheads="1"/>
          </p:cNvSpPr>
          <p:nvPr/>
        </p:nvSpPr>
        <p:spPr bwMode="auto">
          <a:xfrm>
            <a:off x="4191000" y="6172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52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6653" name="Text Box 34"/>
          <p:cNvSpPr txBox="1">
            <a:spLocks noChangeArrowheads="1"/>
          </p:cNvSpPr>
          <p:nvPr/>
        </p:nvSpPr>
        <p:spPr bwMode="auto">
          <a:xfrm>
            <a:off x="66294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6654" name="Text Box 35"/>
          <p:cNvSpPr txBox="1">
            <a:spLocks noChangeArrowheads="1"/>
          </p:cNvSpPr>
          <p:nvPr/>
        </p:nvSpPr>
        <p:spPr bwMode="auto">
          <a:xfrm>
            <a:off x="6394450" y="603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6655" name="Text Box 36"/>
          <p:cNvSpPr txBox="1">
            <a:spLocks noChangeArrowheads="1"/>
          </p:cNvSpPr>
          <p:nvPr/>
        </p:nvSpPr>
        <p:spPr bwMode="auto">
          <a:xfrm>
            <a:off x="4572000" y="6172201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6656" name="Text Box 37"/>
          <p:cNvSpPr txBox="1">
            <a:spLocks noChangeArrowheads="1"/>
          </p:cNvSpPr>
          <p:nvPr/>
        </p:nvSpPr>
        <p:spPr bwMode="auto">
          <a:xfrm>
            <a:off x="43434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57" name="Oval 38"/>
          <p:cNvSpPr>
            <a:spLocks noChangeArrowheads="1"/>
          </p:cNvSpPr>
          <p:nvPr/>
        </p:nvSpPr>
        <p:spPr bwMode="auto">
          <a:xfrm>
            <a:off x="4648200" y="4648200"/>
            <a:ext cx="1524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Text Box 39"/>
          <p:cNvSpPr txBox="1">
            <a:spLocks noChangeArrowheads="1"/>
          </p:cNvSpPr>
          <p:nvPr/>
        </p:nvSpPr>
        <p:spPr bwMode="auto">
          <a:xfrm>
            <a:off x="4648200" y="4343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26659" name="Text Box 41"/>
          <p:cNvSpPr txBox="1">
            <a:spLocks noChangeArrowheads="1"/>
          </p:cNvSpPr>
          <p:nvPr/>
        </p:nvSpPr>
        <p:spPr bwMode="auto">
          <a:xfrm>
            <a:off x="6781800" y="53340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Average product</a:t>
            </a:r>
          </a:p>
        </p:txBody>
      </p: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Marginal product</a:t>
            </a:r>
          </a:p>
        </p:txBody>
      </p:sp>
      <p:sp>
        <p:nvSpPr>
          <p:cNvPr id="26661" name="Text Box 44"/>
          <p:cNvSpPr txBox="1">
            <a:spLocks noChangeArrowheads="1"/>
          </p:cNvSpPr>
          <p:nvPr/>
        </p:nvSpPr>
        <p:spPr bwMode="auto">
          <a:xfrm>
            <a:off x="1676401" y="533400"/>
            <a:ext cx="1387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 per month</a:t>
            </a:r>
          </a:p>
        </p:txBody>
      </p:sp>
      <p:sp>
        <p:nvSpPr>
          <p:cNvPr id="26662" name="Text Box 45"/>
          <p:cNvSpPr txBox="1">
            <a:spLocks noChangeArrowheads="1"/>
          </p:cNvSpPr>
          <p:nvPr/>
        </p:nvSpPr>
        <p:spPr bwMode="auto">
          <a:xfrm>
            <a:off x="2514600" y="304801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112</a:t>
            </a:r>
          </a:p>
        </p:txBody>
      </p:sp>
      <p:sp>
        <p:nvSpPr>
          <p:cNvPr id="26663" name="Text Box 46"/>
          <p:cNvSpPr txBox="1">
            <a:spLocks noChangeArrowheads="1"/>
          </p:cNvSpPr>
          <p:nvPr/>
        </p:nvSpPr>
        <p:spPr bwMode="auto">
          <a:xfrm>
            <a:off x="8458200" y="60960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Labor per month</a:t>
            </a:r>
          </a:p>
        </p:txBody>
      </p:sp>
      <p:sp>
        <p:nvSpPr>
          <p:cNvPr id="26664" name="Text Box 47"/>
          <p:cNvSpPr txBox="1">
            <a:spLocks noChangeArrowheads="1"/>
          </p:cNvSpPr>
          <p:nvPr/>
        </p:nvSpPr>
        <p:spPr bwMode="auto">
          <a:xfrm>
            <a:off x="2514600" y="18288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60</a:t>
            </a:r>
          </a:p>
        </p:txBody>
      </p:sp>
      <p:sp>
        <p:nvSpPr>
          <p:cNvPr id="26665" name="Text Box 48"/>
          <p:cNvSpPr txBox="1">
            <a:spLocks noChangeArrowheads="1"/>
          </p:cNvSpPr>
          <p:nvPr/>
        </p:nvSpPr>
        <p:spPr bwMode="auto">
          <a:xfrm>
            <a:off x="2438400" y="3581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30</a:t>
            </a:r>
          </a:p>
        </p:txBody>
      </p:sp>
      <p:sp>
        <p:nvSpPr>
          <p:cNvPr id="26666" name="Text Box 49"/>
          <p:cNvSpPr txBox="1">
            <a:spLocks noChangeArrowheads="1"/>
          </p:cNvSpPr>
          <p:nvPr/>
        </p:nvSpPr>
        <p:spPr bwMode="auto">
          <a:xfrm>
            <a:off x="2438400" y="44958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</a:t>
            </a:r>
          </a:p>
        </p:txBody>
      </p:sp>
      <p:sp>
        <p:nvSpPr>
          <p:cNvPr id="26667" name="Text Box 50"/>
          <p:cNvSpPr txBox="1">
            <a:spLocks noChangeArrowheads="1"/>
          </p:cNvSpPr>
          <p:nvPr/>
        </p:nvSpPr>
        <p:spPr bwMode="auto">
          <a:xfrm>
            <a:off x="2438400" y="5486401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26668" name="Text Box 51"/>
          <p:cNvSpPr txBox="1">
            <a:spLocks noChangeArrowheads="1"/>
          </p:cNvSpPr>
          <p:nvPr/>
        </p:nvSpPr>
        <p:spPr bwMode="auto">
          <a:xfrm>
            <a:off x="6553200" y="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26669" name="Rectangle 47"/>
          <p:cNvSpPr>
            <a:spLocks noChangeArrowheads="1"/>
          </p:cNvSpPr>
          <p:nvPr/>
        </p:nvSpPr>
        <p:spPr bwMode="auto">
          <a:xfrm>
            <a:off x="3429000" y="5257800"/>
            <a:ext cx="457200" cy="533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C00000"/>
                </a:solidFill>
              </a:rPr>
              <a:t>First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 b="1">
                <a:solidFill>
                  <a:srgbClr val="C00000"/>
                </a:solidFill>
              </a:rPr>
              <a:t>Stage</a:t>
            </a:r>
          </a:p>
        </p:txBody>
      </p:sp>
      <p:sp>
        <p:nvSpPr>
          <p:cNvPr id="26670" name="Rectangle 48"/>
          <p:cNvSpPr>
            <a:spLocks noChangeArrowheads="1"/>
          </p:cNvSpPr>
          <p:nvPr/>
        </p:nvSpPr>
        <p:spPr bwMode="auto">
          <a:xfrm>
            <a:off x="5486400" y="3505200"/>
            <a:ext cx="457200" cy="533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C00000"/>
                </a:solidFill>
              </a:rPr>
              <a:t>Second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 b="1">
                <a:solidFill>
                  <a:srgbClr val="C00000"/>
                </a:solidFill>
              </a:rPr>
              <a:t>Stage</a:t>
            </a:r>
          </a:p>
        </p:txBody>
      </p:sp>
      <p:sp>
        <p:nvSpPr>
          <p:cNvPr id="26671" name="Rectangle 49"/>
          <p:cNvSpPr>
            <a:spLocks noChangeArrowheads="1"/>
          </p:cNvSpPr>
          <p:nvPr/>
        </p:nvSpPr>
        <p:spPr bwMode="auto">
          <a:xfrm>
            <a:off x="7543800" y="3810000"/>
            <a:ext cx="457200" cy="533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C00000"/>
                </a:solidFill>
              </a:rPr>
              <a:t>Third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 b="1">
                <a:solidFill>
                  <a:srgbClr val="C00000"/>
                </a:solidFill>
              </a:rPr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4525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/>
          </p:cNvSpPr>
          <p:nvPr/>
        </p:nvSpPr>
        <p:spPr bwMode="auto">
          <a:xfrm>
            <a:off x="1828800" y="228601"/>
            <a:ext cx="8534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00" b="1" u="sng" dirty="0">
                <a:solidFill>
                  <a:srgbClr val="0000FF"/>
                </a:solidFill>
                <a:latin typeface="Georgia" panose="02040502050405020303" pitchFamily="18" charset="0"/>
              </a:rPr>
              <a:t>Stages in Law of variable proportion</a:t>
            </a:r>
            <a:endParaRPr lang="en-US" altLang="en-US" sz="2900" b="1" u="sng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7651" name="Rectangle 6"/>
          <p:cNvSpPr>
            <a:spLocks noGrp="1"/>
          </p:cNvSpPr>
          <p:nvPr>
            <p:ph type="body" sz="half" idx="4294967295"/>
          </p:nvPr>
        </p:nvSpPr>
        <p:spPr>
          <a:xfrm>
            <a:off x="1865312" y="762000"/>
            <a:ext cx="8461375" cy="1752600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Stage: Increasing return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increase at increasing rate till the end of the stage.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also increase and reaches at highest point at the end of the stage.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 also increase at it become equal to AP at the end of the stage.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MP&gt;AP</a:t>
            </a:r>
          </a:p>
        </p:txBody>
      </p:sp>
      <p:sp>
        <p:nvSpPr>
          <p:cNvPr id="27652" name="Rectangle 8"/>
          <p:cNvSpPr>
            <a:spLocks/>
          </p:cNvSpPr>
          <p:nvPr/>
        </p:nvSpPr>
        <p:spPr bwMode="auto">
          <a:xfrm>
            <a:off x="1828801" y="2819400"/>
            <a:ext cx="8461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Stage: Diminishing return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increase but at diminishing rate and it reach at highest at the end of the stage.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and MP are decreasing but both are positive.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 </a:t>
            </a: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is at Maximum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the end of the stage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MP&lt;AP.</a:t>
            </a:r>
          </a:p>
        </p:txBody>
      </p:sp>
      <p:sp>
        <p:nvSpPr>
          <p:cNvPr id="27653" name="Rectangle 9"/>
          <p:cNvSpPr>
            <a:spLocks/>
          </p:cNvSpPr>
          <p:nvPr/>
        </p:nvSpPr>
        <p:spPr bwMode="auto">
          <a:xfrm>
            <a:off x="1828801" y="4876800"/>
            <a:ext cx="8461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en-US" sz="2300" b="1" dirty="0">
                <a:solidFill>
                  <a:srgbClr val="FF0000"/>
                </a:solidFill>
                <a:latin typeface="Georgia" panose="02040502050405020303" pitchFamily="18" charset="0"/>
              </a:rPr>
              <a:t>Third Stage: Negative return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decrease and TP Curve slopes downward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TP is decrease MP is negative. AP is decreasing but positive</a:t>
            </a:r>
            <a:r>
              <a:rPr lang="en-US" altLang="en-US" sz="2000" dirty="0">
                <a:latin typeface="Georgia" panose="02040502050405020303" pitchFamily="18" charset="0"/>
              </a:rPr>
              <a:t>.</a:t>
            </a:r>
            <a:endParaRPr lang="en-US" altLang="en-US" sz="23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 build="p"/>
      <p:bldP spid="2765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Diminishing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Returns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law states that as additional units of an input are used in a production process, while holding all other inputs constant, the resulting increments to output (or total product) begin to diminish beyond some point (after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bottom 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firm uses more and more units of the variable input with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amount of the fixed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additional unit of the variable input has less and less of the fixed input to work and, after this point, the marginal product of the variable input declines</a:t>
            </a:r>
          </a:p>
          <a:p>
            <a:pPr lvl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2996406"/>
            <a:ext cx="3914775" cy="2438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979421"/>
            <a:ext cx="4718050" cy="2472371"/>
          </a:xfrm>
        </p:spPr>
      </p:pic>
    </p:spTree>
    <p:extLst>
      <p:ext uri="{BB962C8B-B14F-4D97-AF65-F5344CB8AC3E}">
        <p14:creationId xmlns:p14="http://schemas.microsoft.com/office/powerpoint/2010/main" val="2609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1534585"/>
            <a:ext cx="8033657" cy="4324185"/>
          </a:xfrm>
        </p:spPr>
      </p:pic>
    </p:spTree>
    <p:extLst>
      <p:ext uri="{BB962C8B-B14F-4D97-AF65-F5344CB8AC3E}">
        <p14:creationId xmlns:p14="http://schemas.microsoft.com/office/powerpoint/2010/main" val="8977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37" y="2586447"/>
            <a:ext cx="4284661" cy="3226524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004457"/>
            <a:ext cx="4386126" cy="1568337"/>
          </a:xfrm>
        </p:spPr>
      </p:pic>
    </p:spTree>
    <p:extLst>
      <p:ext uri="{BB962C8B-B14F-4D97-AF65-F5344CB8AC3E}">
        <p14:creationId xmlns:p14="http://schemas.microsoft.com/office/powerpoint/2010/main" val="8516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560320"/>
            <a:ext cx="4718050" cy="261091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84" y="2560638"/>
            <a:ext cx="4660931" cy="3309937"/>
          </a:xfrm>
        </p:spPr>
      </p:pic>
    </p:spTree>
    <p:extLst>
      <p:ext uri="{BB962C8B-B14F-4D97-AF65-F5344CB8AC3E}">
        <p14:creationId xmlns:p14="http://schemas.microsoft.com/office/powerpoint/2010/main" val="216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cost and Variable cost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costs</a:t>
            </a:r>
            <a:r>
              <a:rPr lang="en-US" altLang="en-US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Fixed costs are expenses that does not change in proportion to the activity of a business. </a:t>
            </a:r>
          </a:p>
          <a:p>
            <a:pPr algn="just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costs include overheads (rent, insurance-premium, interests), and also direct costs such as payroll (particularly salaries).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3043646"/>
            <a:ext cx="4638675" cy="145771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2" y="2560638"/>
            <a:ext cx="3184876" cy="3309937"/>
          </a:xfrm>
        </p:spPr>
      </p:pic>
    </p:spTree>
    <p:extLst>
      <p:ext uri="{BB962C8B-B14F-4D97-AF65-F5344CB8AC3E}">
        <p14:creationId xmlns:p14="http://schemas.microsoft.com/office/powerpoint/2010/main" val="2418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785127"/>
            <a:ext cx="4718050" cy="86095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34" y="2560638"/>
            <a:ext cx="4296231" cy="3309937"/>
          </a:xfrm>
        </p:spPr>
      </p:pic>
    </p:spTree>
    <p:extLst>
      <p:ext uri="{BB962C8B-B14F-4D97-AF65-F5344CB8AC3E}">
        <p14:creationId xmlns:p14="http://schemas.microsoft.com/office/powerpoint/2010/main" val="13289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44" y="2758414"/>
            <a:ext cx="4718050" cy="8970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09" y="4336870"/>
            <a:ext cx="3631474" cy="16744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2390502"/>
            <a:ext cx="3671432" cy="18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3344091"/>
            <a:ext cx="4714875" cy="11953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2638697"/>
            <a:ext cx="3876675" cy="2834209"/>
          </a:xfrm>
        </p:spPr>
      </p:pic>
    </p:spTree>
    <p:extLst>
      <p:ext uri="{BB962C8B-B14F-4D97-AF65-F5344CB8AC3E}">
        <p14:creationId xmlns:p14="http://schemas.microsoft.com/office/powerpoint/2010/main" val="34928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675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560320"/>
            <a:ext cx="4718050" cy="27299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1555688"/>
            <a:ext cx="4718050" cy="282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4379705"/>
            <a:ext cx="4879973" cy="10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8319"/>
            <a:ext cx="8229600" cy="71596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cost</a:t>
            </a:r>
            <a:endParaRPr lang="en-US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84662"/>
            <a:ext cx="8229600" cy="486373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Fixed cost does not change with the volume of production. 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276600" y="2438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276600" y="563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276600" y="4267200"/>
            <a:ext cx="4953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610600" y="3962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TFC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686800" y="54864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286000" y="2362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costs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590800" y="40386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667000" y="5486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436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costs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costs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costs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direct proportion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activity of a business such as sales or production volume.</a:t>
            </a:r>
          </a:p>
          <a:p>
            <a:pPr algn="just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manufacturing, direct material costs, wages, fuel costs are examples of variable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2555876" y="609600"/>
            <a:ext cx="7045325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1955801" y="304801"/>
          <a:ext cx="7788275" cy="63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hart" r:id="rId4" imgW="7448357" imgH="5324541" progId="MSGraph.Chart.8">
                  <p:embed followColorScheme="full"/>
                </p:oleObj>
              </mc:Choice>
              <mc:Fallback>
                <p:oleObj name="Chart" r:id="rId4" imgW="7448357" imgH="5324541" progId="MSGraph.Chart.8">
                  <p:embed followColorScheme="full"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304801"/>
                        <a:ext cx="7788275" cy="63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8750301" y="5151439"/>
            <a:ext cx="75020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i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TFC</a:t>
            </a:r>
          </a:p>
        </p:txBody>
      </p:sp>
      <p:sp>
        <p:nvSpPr>
          <p:cNvPr id="1032" name="AutoShape 7" descr="Parchment"/>
          <p:cNvSpPr>
            <a:spLocks noChangeArrowheads="1"/>
          </p:cNvSpPr>
          <p:nvPr/>
        </p:nvSpPr>
        <p:spPr bwMode="auto">
          <a:xfrm>
            <a:off x="2860676" y="174626"/>
            <a:ext cx="1654175" cy="3578225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816027" y="277814"/>
            <a:ext cx="1025922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/>
              <a:t>Output</a:t>
            </a:r>
          </a:p>
          <a:p>
            <a:pPr algn="ctr"/>
            <a:r>
              <a:rPr lang="en-GB" altLang="en-US" sz="2000" b="1"/>
              <a:t>(Q)</a:t>
            </a:r>
          </a:p>
          <a:p>
            <a:pPr algn="ctr"/>
            <a:endParaRPr lang="en-GB" altLang="en-US" sz="2000" b="1"/>
          </a:p>
          <a:p>
            <a:pPr algn="ctr"/>
            <a:r>
              <a:rPr lang="en-GB" altLang="en-US" sz="2000" b="1"/>
              <a:t>0</a:t>
            </a:r>
          </a:p>
          <a:p>
            <a:pPr algn="ctr"/>
            <a:r>
              <a:rPr lang="en-GB" altLang="en-US" sz="2000" b="1"/>
              <a:t>1</a:t>
            </a:r>
          </a:p>
          <a:p>
            <a:pPr algn="ctr"/>
            <a:r>
              <a:rPr lang="en-GB" altLang="en-US" sz="2000" b="1"/>
              <a:t>2</a:t>
            </a:r>
          </a:p>
          <a:p>
            <a:pPr algn="ctr"/>
            <a:r>
              <a:rPr lang="en-GB" altLang="en-US" sz="2000" b="1"/>
              <a:t>3</a:t>
            </a:r>
          </a:p>
          <a:p>
            <a:pPr algn="ctr"/>
            <a:r>
              <a:rPr lang="en-GB" altLang="en-US" sz="2000" b="1"/>
              <a:t>4</a:t>
            </a:r>
          </a:p>
          <a:p>
            <a:pPr algn="ctr"/>
            <a:r>
              <a:rPr lang="en-GB" altLang="en-US" sz="2000" b="1"/>
              <a:t>5</a:t>
            </a:r>
          </a:p>
          <a:p>
            <a:pPr algn="ctr"/>
            <a:r>
              <a:rPr lang="en-GB" altLang="en-US" sz="2000" b="1"/>
              <a:t>6</a:t>
            </a:r>
          </a:p>
          <a:p>
            <a:pPr algn="ctr"/>
            <a:r>
              <a:rPr lang="en-GB" altLang="en-US" sz="2000" b="1"/>
              <a:t>7</a:t>
            </a: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3765409" y="279401"/>
            <a:ext cx="68608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folHlink"/>
                </a:solidFill>
              </a:rPr>
              <a:t>TFC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folHlink"/>
              </a:solidFill>
            </a:endParaRP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3019425" y="1084263"/>
            <a:ext cx="126365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5940284" y="353218"/>
            <a:ext cx="4870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GB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Total costs for firm X</a:t>
            </a:r>
          </a:p>
        </p:txBody>
      </p:sp>
    </p:spTree>
    <p:extLst>
      <p:ext uri="{BB962C8B-B14F-4D97-AF65-F5344CB8AC3E}">
        <p14:creationId xmlns:p14="http://schemas.microsoft.com/office/powerpoint/2010/main" val="13747423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555876" y="609600"/>
            <a:ext cx="7045325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955801" y="304801"/>
          <a:ext cx="7788275" cy="63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hart" r:id="rId4" imgW="7448357" imgH="5324541" progId="MSGraph.Chart.8">
                  <p:embed followColorScheme="full"/>
                </p:oleObj>
              </mc:Choice>
              <mc:Fallback>
                <p:oleObj name="Chart" r:id="rId4" imgW="7448357" imgH="5324541" progId="MSGraph.Chart.8">
                  <p:embed followColorScheme="full"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304801"/>
                        <a:ext cx="7788275" cy="63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8750301" y="5151439"/>
            <a:ext cx="78386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folHlink"/>
                </a:solidFill>
              </a:rPr>
              <a:t>TFC</a:t>
            </a:r>
          </a:p>
        </p:txBody>
      </p:sp>
      <p:sp>
        <p:nvSpPr>
          <p:cNvPr id="2056" name="AutoShape 7" descr="Parchment"/>
          <p:cNvSpPr>
            <a:spLocks noChangeArrowheads="1"/>
          </p:cNvSpPr>
          <p:nvPr/>
        </p:nvSpPr>
        <p:spPr bwMode="auto">
          <a:xfrm>
            <a:off x="2860676" y="174626"/>
            <a:ext cx="2441575" cy="3578225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2816027" y="277814"/>
            <a:ext cx="1025922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/>
              <a:t>Output</a:t>
            </a:r>
          </a:p>
          <a:p>
            <a:pPr algn="ctr"/>
            <a:r>
              <a:rPr lang="en-GB" altLang="en-US" sz="2000" b="1"/>
              <a:t>(Q)</a:t>
            </a:r>
          </a:p>
          <a:p>
            <a:pPr algn="ctr"/>
            <a:endParaRPr lang="en-GB" altLang="en-US" sz="2000" b="1"/>
          </a:p>
          <a:p>
            <a:pPr algn="ctr"/>
            <a:r>
              <a:rPr lang="en-GB" altLang="en-US" sz="2000" b="1"/>
              <a:t>0</a:t>
            </a:r>
          </a:p>
          <a:p>
            <a:pPr algn="ctr"/>
            <a:r>
              <a:rPr lang="en-GB" altLang="en-US" sz="2000" b="1"/>
              <a:t>1</a:t>
            </a:r>
          </a:p>
          <a:p>
            <a:pPr algn="ctr"/>
            <a:r>
              <a:rPr lang="en-GB" altLang="en-US" sz="2000" b="1"/>
              <a:t>2</a:t>
            </a:r>
          </a:p>
          <a:p>
            <a:pPr algn="ctr"/>
            <a:r>
              <a:rPr lang="en-GB" altLang="en-US" sz="2000" b="1"/>
              <a:t>3</a:t>
            </a:r>
          </a:p>
          <a:p>
            <a:pPr algn="ctr"/>
            <a:r>
              <a:rPr lang="en-GB" altLang="en-US" sz="2000" b="1"/>
              <a:t>4</a:t>
            </a:r>
          </a:p>
          <a:p>
            <a:pPr algn="ctr"/>
            <a:r>
              <a:rPr lang="en-GB" altLang="en-US" sz="2000" b="1"/>
              <a:t>5</a:t>
            </a:r>
          </a:p>
          <a:p>
            <a:pPr algn="ctr"/>
            <a:r>
              <a:rPr lang="en-GB" altLang="en-US" sz="2000" b="1"/>
              <a:t>6</a:t>
            </a:r>
          </a:p>
          <a:p>
            <a:pPr algn="ctr"/>
            <a:r>
              <a:rPr lang="en-GB" altLang="en-US" sz="2000" b="1"/>
              <a:t>7</a:t>
            </a:r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3765409" y="279401"/>
            <a:ext cx="68608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folHlink"/>
                </a:solidFill>
              </a:rPr>
              <a:t>TFC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folHlink"/>
              </a:solidFill>
            </a:endParaRP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>
            <a:off x="3019425" y="1084263"/>
            <a:ext cx="20701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4498764" y="277814"/>
            <a:ext cx="700513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tx2"/>
                </a:solidFill>
              </a:rPr>
              <a:t>TVC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tx2"/>
              </a:solidFill>
            </a:endParaRP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  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16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21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28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40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60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91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5795963" y="60326"/>
            <a:ext cx="4870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GB" sz="2800">
                <a:solidFill>
                  <a:schemeClr val="tx2"/>
                </a:solidFill>
                <a:latin typeface="Arial" charset="0"/>
              </a:rPr>
              <a:t>Total costs for firm X</a:t>
            </a:r>
          </a:p>
        </p:txBody>
      </p:sp>
    </p:spTree>
    <p:extLst>
      <p:ext uri="{BB962C8B-B14F-4D97-AF65-F5344CB8AC3E}">
        <p14:creationId xmlns:p14="http://schemas.microsoft.com/office/powerpoint/2010/main" val="23776869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55876" y="609600"/>
            <a:ext cx="7045325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1955801" y="304801"/>
          <a:ext cx="7788275" cy="63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hart" r:id="rId4" imgW="7448357" imgH="5324541" progId="MSGraph.Chart.8">
                  <p:embed followColorScheme="full"/>
                </p:oleObj>
              </mc:Choice>
              <mc:Fallback>
                <p:oleObj name="Chart" r:id="rId4" imgW="7448357" imgH="5324541" progId="MSGraph.Chart.8">
                  <p:embed followColorScheme="full"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1" y="304801"/>
                        <a:ext cx="7788275" cy="63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8712200" y="1195389"/>
            <a:ext cx="869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tx2"/>
                </a:solidFill>
              </a:rPr>
              <a:t>TVC</a:t>
            </a:r>
          </a:p>
        </p:txBody>
      </p:sp>
      <p:sp>
        <p:nvSpPr>
          <p:cNvPr id="3080" name="AutoShape 7" descr="Parchment"/>
          <p:cNvSpPr>
            <a:spLocks noChangeArrowheads="1"/>
          </p:cNvSpPr>
          <p:nvPr/>
        </p:nvSpPr>
        <p:spPr bwMode="auto">
          <a:xfrm>
            <a:off x="2860676" y="174626"/>
            <a:ext cx="2441575" cy="3578225"/>
          </a:xfrm>
          <a:prstGeom prst="roundRect">
            <a:avLst>
              <a:gd name="adj" fmla="val 12495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2816027" y="277814"/>
            <a:ext cx="1025922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/>
              <a:t>Output</a:t>
            </a:r>
          </a:p>
          <a:p>
            <a:pPr algn="ctr"/>
            <a:r>
              <a:rPr lang="en-GB" altLang="en-US" sz="2000" b="1"/>
              <a:t>(Q)</a:t>
            </a:r>
          </a:p>
          <a:p>
            <a:pPr algn="ctr"/>
            <a:endParaRPr lang="en-GB" altLang="en-US" sz="2000" b="1"/>
          </a:p>
          <a:p>
            <a:pPr algn="ctr"/>
            <a:r>
              <a:rPr lang="en-GB" altLang="en-US" sz="2000" b="1"/>
              <a:t>0</a:t>
            </a:r>
          </a:p>
          <a:p>
            <a:pPr algn="ctr"/>
            <a:r>
              <a:rPr lang="en-GB" altLang="en-US" sz="2000" b="1"/>
              <a:t>1</a:t>
            </a:r>
          </a:p>
          <a:p>
            <a:pPr algn="ctr"/>
            <a:r>
              <a:rPr lang="en-GB" altLang="en-US" sz="2000" b="1"/>
              <a:t>2</a:t>
            </a:r>
          </a:p>
          <a:p>
            <a:pPr algn="ctr"/>
            <a:r>
              <a:rPr lang="en-GB" altLang="en-US" sz="2000" b="1"/>
              <a:t>3</a:t>
            </a:r>
          </a:p>
          <a:p>
            <a:pPr algn="ctr"/>
            <a:r>
              <a:rPr lang="en-GB" altLang="en-US" sz="2000" b="1"/>
              <a:t>4</a:t>
            </a:r>
          </a:p>
          <a:p>
            <a:pPr algn="ctr"/>
            <a:r>
              <a:rPr lang="en-GB" altLang="en-US" sz="2000" b="1"/>
              <a:t>5</a:t>
            </a:r>
          </a:p>
          <a:p>
            <a:pPr algn="ctr"/>
            <a:r>
              <a:rPr lang="en-GB" altLang="en-US" sz="2000" b="1"/>
              <a:t>6</a:t>
            </a:r>
          </a:p>
          <a:p>
            <a:pPr algn="ctr"/>
            <a:r>
              <a:rPr lang="en-GB" altLang="en-US" sz="2000" b="1"/>
              <a:t>7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3765409" y="279401"/>
            <a:ext cx="686085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folHlink"/>
                </a:solidFill>
              </a:rPr>
              <a:t>TFC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folHlink"/>
              </a:solidFill>
            </a:endParaRP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  <a:p>
            <a:pPr algn="ctr"/>
            <a:r>
              <a:rPr lang="en-GB" altLang="en-US" sz="2000" b="1">
                <a:solidFill>
                  <a:schemeClr val="folHlink"/>
                </a:solidFill>
              </a:rPr>
              <a:t>12</a:t>
            </a:r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3019425" y="1084263"/>
            <a:ext cx="20701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4498764" y="277814"/>
            <a:ext cx="700513" cy="34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i="1">
                <a:solidFill>
                  <a:schemeClr val="tx2"/>
                </a:solidFill>
              </a:rPr>
              <a:t>TVC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(£)</a:t>
            </a:r>
          </a:p>
          <a:p>
            <a:pPr algn="ctr"/>
            <a:endParaRPr lang="en-GB" altLang="en-US" sz="2000" b="1">
              <a:solidFill>
                <a:schemeClr val="tx2"/>
              </a:solidFill>
            </a:endParaRP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  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16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21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28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40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60</a:t>
            </a:r>
          </a:p>
          <a:p>
            <a:pPr algn="ctr"/>
            <a:r>
              <a:rPr lang="en-GB" altLang="en-US" sz="2000" b="1">
                <a:solidFill>
                  <a:schemeClr val="tx2"/>
                </a:solidFill>
              </a:rPr>
              <a:t>91</a:t>
            </a:r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8750301" y="5151439"/>
            <a:ext cx="78386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i="1">
                <a:solidFill>
                  <a:schemeClr val="folHlink"/>
                </a:solidFill>
              </a:rPr>
              <a:t>TFC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795963" y="60326"/>
            <a:ext cx="4870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GB" sz="2800">
                <a:solidFill>
                  <a:schemeClr val="tx2"/>
                </a:solidFill>
                <a:latin typeface="Arial" charset="0"/>
              </a:rPr>
              <a:t>Total costs for firm X</a:t>
            </a:r>
          </a:p>
        </p:txBody>
      </p:sp>
    </p:spTree>
    <p:extLst>
      <p:ext uri="{BB962C8B-B14F-4D97-AF65-F5344CB8AC3E}">
        <p14:creationId xmlns:p14="http://schemas.microsoft.com/office/powerpoint/2010/main" val="41832472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1644</Words>
  <Application>Microsoft Office PowerPoint</Application>
  <PresentationFormat>Widescreen</PresentationFormat>
  <Paragraphs>700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Comic Sans MS</vt:lpstr>
      <vt:lpstr>Garamond</vt:lpstr>
      <vt:lpstr>Georgia</vt:lpstr>
      <vt:lpstr>Tahoma</vt:lpstr>
      <vt:lpstr>Times New Roman</vt:lpstr>
      <vt:lpstr>Wingdings</vt:lpstr>
      <vt:lpstr>Wingdings 2</vt:lpstr>
      <vt:lpstr>Organic</vt:lpstr>
      <vt:lpstr>Chart</vt:lpstr>
      <vt:lpstr>Economics  Course Code:CSER-1209 </vt:lpstr>
      <vt:lpstr>Theory of Cost</vt:lpstr>
      <vt:lpstr>Concept of cost </vt:lpstr>
      <vt:lpstr>Fixed cost and Variable cost </vt:lpstr>
      <vt:lpstr>Fixed cost</vt:lpstr>
      <vt:lpstr>Variable costs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fixed cost</vt:lpstr>
      <vt:lpstr>Average Fixed costs</vt:lpstr>
      <vt:lpstr>Average variable cost</vt:lpstr>
      <vt:lpstr>Average cost</vt:lpstr>
      <vt:lpstr>Marginal Cost</vt:lpstr>
      <vt:lpstr>PowerPoint Presentation</vt:lpstr>
      <vt:lpstr>Why is Marginal Cost Curve  U-Shaped?</vt:lpstr>
      <vt:lpstr>Numerical Example</vt:lpstr>
      <vt:lpstr>Numerical Example</vt:lpstr>
      <vt:lpstr>Average and marginal costs</vt:lpstr>
      <vt:lpstr>Discussion Questions </vt:lpstr>
      <vt:lpstr> 4. Consider the following cost information for a fast food join: Fixed cost = $450</vt:lpstr>
      <vt:lpstr>Theory of Production </vt:lpstr>
      <vt:lpstr>Theory of Production </vt:lpstr>
      <vt:lpstr>Factors of Production </vt:lpstr>
      <vt:lpstr>Production Function </vt:lpstr>
      <vt:lpstr>Inputs : Fixed inputs  and Variable inputs</vt:lpstr>
      <vt:lpstr>PowerPoint Presentation</vt:lpstr>
      <vt:lpstr>Various concept of production </vt:lpstr>
      <vt:lpstr>PowerPoint Presentation</vt:lpstr>
      <vt:lpstr>PowerPoint Presentation</vt:lpstr>
      <vt:lpstr>PowerPoint Presentation</vt:lpstr>
      <vt:lpstr>PowerPoint Presentation</vt:lpstr>
      <vt:lpstr>Law of Diminishing Marginal Returns</vt:lpstr>
      <vt:lpstr>Problem 1</vt:lpstr>
      <vt:lpstr>PowerPoint Presentation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Cost</dc:title>
  <dc:creator>Rabiul</dc:creator>
  <cp:lastModifiedBy>Windows User</cp:lastModifiedBy>
  <cp:revision>36</cp:revision>
  <dcterms:created xsi:type="dcterms:W3CDTF">2017-03-05T04:09:37Z</dcterms:created>
  <dcterms:modified xsi:type="dcterms:W3CDTF">2021-01-03T06:30:58Z</dcterms:modified>
</cp:coreProperties>
</file>