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2BB0C-5078-401D-B306-D9DB20129077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DC25C-35FC-4C2A-ABF9-317B0BEDD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45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5842-9B63-466C-94EE-16C07F6CAC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6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7B9-9C76-43F9-BDB3-0D7551A8C614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8DA7-837B-4E16-9D4B-1EDF170F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7B9-9C76-43F9-BDB3-0D7551A8C614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8DA7-837B-4E16-9D4B-1EDF170F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2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7B9-9C76-43F9-BDB3-0D7551A8C614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8DA7-837B-4E16-9D4B-1EDF170F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04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7B9-9C76-43F9-BDB3-0D7551A8C614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8DA7-837B-4E16-9D4B-1EDF170F5C7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2250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7B9-9C76-43F9-BDB3-0D7551A8C614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8DA7-837B-4E16-9D4B-1EDF170F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30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7B9-9C76-43F9-BDB3-0D7551A8C614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8DA7-837B-4E16-9D4B-1EDF170F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94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7B9-9C76-43F9-BDB3-0D7551A8C614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8DA7-837B-4E16-9D4B-1EDF170F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83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7B9-9C76-43F9-BDB3-0D7551A8C614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8DA7-837B-4E16-9D4B-1EDF170F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74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7B9-9C76-43F9-BDB3-0D7551A8C614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8DA7-837B-4E16-9D4B-1EDF170F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9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7B9-9C76-43F9-BDB3-0D7551A8C614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8DA7-837B-4E16-9D4B-1EDF170F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5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7B9-9C76-43F9-BDB3-0D7551A8C614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8DA7-837B-4E16-9D4B-1EDF170F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1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7B9-9C76-43F9-BDB3-0D7551A8C614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8DA7-837B-4E16-9D4B-1EDF170F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7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7B9-9C76-43F9-BDB3-0D7551A8C614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8DA7-837B-4E16-9D4B-1EDF170F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2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7B9-9C76-43F9-BDB3-0D7551A8C614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8DA7-837B-4E16-9D4B-1EDF170F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7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7B9-9C76-43F9-BDB3-0D7551A8C614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8DA7-837B-4E16-9D4B-1EDF170F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5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7B9-9C76-43F9-BDB3-0D7551A8C614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8DA7-837B-4E16-9D4B-1EDF170F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7B9-9C76-43F9-BDB3-0D7551A8C614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8DA7-837B-4E16-9D4B-1EDF170F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7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82F7B9-9C76-43F9-BDB3-0D7551A8C614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B8DA7-837B-4E16-9D4B-1EDF170F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11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mailto:rabiulkarimjnu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sz="5400" spc="-5" dirty="0">
                <a:solidFill>
                  <a:srgbClr val="252525"/>
                </a:solidFill>
              </a:rPr>
              <a:t>Economics</a:t>
            </a:r>
            <a:r>
              <a:rPr lang="en-US" sz="4900" dirty="0">
                <a:latin typeface="Times New Roman" pitchFamily="18" charset="0"/>
                <a:cs typeface="Times New Roman" pitchFamily="18" charset="0"/>
              </a:rPr>
              <a:t>	</a:t>
            </a:r>
            <a:br>
              <a:rPr lang="en-US" sz="4900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>
                <a:latin typeface="Times New Roman" pitchFamily="18" charset="0"/>
                <a:cs typeface="Times New Roman" pitchFamily="18" charset="0"/>
              </a:rPr>
              <a:t>Course Code:CSER-1209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617" y="3315789"/>
            <a:ext cx="8229600" cy="2773363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Md. Rabiul Karim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pPr algn="r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Department of Economics</a:t>
            </a:r>
          </a:p>
          <a:p>
            <a:pPr algn="r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Jagannath University, Dhaka</a:t>
            </a:r>
          </a:p>
          <a:p>
            <a:pPr algn="r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Email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rabiulkarimjnu@gmail.com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object 7"/>
          <p:cNvSpPr/>
          <p:nvPr/>
        </p:nvSpPr>
        <p:spPr>
          <a:xfrm>
            <a:off x="8686800" y="838200"/>
            <a:ext cx="2701290" cy="1607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7793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Characteristics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Many firms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Closely related but not identical product 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Sellers have some degree of control over the prices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2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Oligopoly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295401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It is a market structure in which there </a:t>
            </a:r>
            <a:r>
              <a:rPr lang="en-US"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are few sellers of a product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selling identical or differentiated products .</a:t>
            </a: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If they are selling identical products, it’s a case of Pure Oligopoly.</a:t>
            </a:r>
          </a:p>
          <a:p>
            <a:pPr algn="just"/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Such as: Mobile phone company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78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Relatively small number of sellers</a:t>
            </a: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Interdependence of the firms</a:t>
            </a: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Price rigidity and price war</a:t>
            </a: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Difficulty in entry and exit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Short-Run Equilibrium of the firm: Total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Total Profit : Total Revenue (TR) - Total Cost (TC)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Total Revenue (TR)= P . Q ; P= Price, Q= Quantity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Price (P) will be remain same in perfect competition market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Brake Event point:  Total Revenue is equal to Total Cost (TR=TC)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02 Break-Even Analy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041" y="3867960"/>
            <a:ext cx="4698634" cy="299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08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Short-Run Equilibrium of the firm: Marginal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Marginal Revenue (MR)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= is the change in TR for  one-unit change in the quantity sold. </a:t>
            </a:r>
          </a:p>
          <a:p>
            <a:pPr algn="just"/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Marginal Cost (MC)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= is the change in TC for  one-unit change in the quantity sold.</a:t>
            </a: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As price (P) will be remain same in perfect competition market, so MR = P. </a:t>
            </a:r>
          </a:p>
          <a:p>
            <a:pPr algn="just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Condition of Market Equilibrium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MR = MC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Slope of MC is greater than slope of MR</a:t>
            </a:r>
          </a:p>
          <a:p>
            <a:pPr algn="just"/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31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Short-Run Equilibrium of the firm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firm in Short Run Equilibrium may face one of these situations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Super Normal Profits     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Normal Profits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Minimum Losses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3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153400" cy="685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Super-Normal Profits : 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AR&gt;SAC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990600"/>
            <a:ext cx="8839200" cy="60960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Firm in Equilibrium earns super normal profit, when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average revenue is more than its short-run average cost (SAC)  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Firm equilibrium point=E, where MR = MC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Equilibrium output=EM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Total Cost: OBAM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Total Revenue: OPEM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Super Normal Profit: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OPEM - OBAM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=BPEA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=Shaded area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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Since     AR&gt;SAC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Firm is earning EA super 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normal profit per unit of 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output.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19100" indent="-12700"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77000" y="4114800"/>
            <a:ext cx="29718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9"/>
          <p:cNvSpPr>
            <a:spLocks/>
          </p:cNvSpPr>
          <p:nvPr/>
        </p:nvSpPr>
        <p:spPr bwMode="auto">
          <a:xfrm>
            <a:off x="6477000" y="2590800"/>
            <a:ext cx="3886200" cy="3657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57"/>
              </a:cxn>
              <a:cxn ang="0">
                <a:pos x="1620" y="1757"/>
              </a:cxn>
            </a:cxnLst>
            <a:rect l="0" t="0" r="r" b="b"/>
            <a:pathLst>
              <a:path w="1620" h="1757">
                <a:moveTo>
                  <a:pt x="0" y="0"/>
                </a:moveTo>
                <a:lnTo>
                  <a:pt x="0" y="1757"/>
                </a:lnTo>
                <a:lnTo>
                  <a:pt x="1620" y="1757"/>
                </a:lnTo>
              </a:path>
            </a:pathLst>
          </a:cu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Rectangle 115"/>
          <p:cNvSpPr>
            <a:spLocks noChangeArrowheads="1"/>
          </p:cNvSpPr>
          <p:nvPr/>
        </p:nvSpPr>
        <p:spPr bwMode="auto">
          <a:xfrm rot="16200000">
            <a:off x="5290435" y="4296858"/>
            <a:ext cx="17665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dirty="0">
                <a:latin typeface="Arial" pitchFamily="34" charset="0"/>
              </a:rPr>
              <a:t>Cost / Revenue</a:t>
            </a:r>
            <a:endParaRPr lang="en-US" dirty="0"/>
          </a:p>
        </p:txBody>
      </p:sp>
      <p:sp>
        <p:nvSpPr>
          <p:cNvPr id="7" name="Line 68"/>
          <p:cNvSpPr>
            <a:spLocks noChangeShapeType="1"/>
          </p:cNvSpPr>
          <p:nvPr/>
        </p:nvSpPr>
        <p:spPr bwMode="auto">
          <a:xfrm>
            <a:off x="6477000" y="4114799"/>
            <a:ext cx="3962400" cy="1"/>
          </a:xfrm>
          <a:prstGeom prst="line">
            <a:avLst/>
          </a:prstGeom>
          <a:noFill/>
          <a:ln w="38100">
            <a:solidFill>
              <a:srgbClr val="FE1B0E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Rectangle 148"/>
          <p:cNvSpPr>
            <a:spLocks noChangeArrowheads="1"/>
          </p:cNvSpPr>
          <p:nvPr/>
        </p:nvSpPr>
        <p:spPr bwMode="auto">
          <a:xfrm>
            <a:off x="9372600" y="6324600"/>
            <a:ext cx="1603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latin typeface="Arial" pitchFamily="34" charset="0"/>
              </a:rPr>
              <a:t>M</a:t>
            </a:r>
            <a:endParaRPr lang="en-US" dirty="0"/>
          </a:p>
        </p:txBody>
      </p:sp>
      <p:sp>
        <p:nvSpPr>
          <p:cNvPr id="9" name="Rectangle 151"/>
          <p:cNvSpPr>
            <a:spLocks noChangeArrowheads="1"/>
          </p:cNvSpPr>
          <p:nvPr/>
        </p:nvSpPr>
        <p:spPr bwMode="auto">
          <a:xfrm>
            <a:off x="9220200" y="4800601"/>
            <a:ext cx="1538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latin typeface="Arial" pitchFamily="34" charset="0"/>
              </a:rPr>
              <a:t>A</a:t>
            </a:r>
            <a:endParaRPr lang="en-US" sz="2400" dirty="0"/>
          </a:p>
        </p:txBody>
      </p:sp>
      <p:sp>
        <p:nvSpPr>
          <p:cNvPr id="10" name="Rectangle 152"/>
          <p:cNvSpPr>
            <a:spLocks noChangeArrowheads="1"/>
          </p:cNvSpPr>
          <p:nvPr/>
        </p:nvSpPr>
        <p:spPr bwMode="auto">
          <a:xfrm>
            <a:off x="6258992" y="6230780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1" dirty="0">
                <a:latin typeface="Arial Narrow" pitchFamily="34" charset="0"/>
              </a:rPr>
              <a:t>O 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9448800" y="4114801"/>
            <a:ext cx="0" cy="21163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51"/>
          <p:cNvSpPr>
            <a:spLocks noChangeArrowheads="1"/>
          </p:cNvSpPr>
          <p:nvPr/>
        </p:nvSpPr>
        <p:spPr bwMode="auto">
          <a:xfrm>
            <a:off x="7239001" y="3609202"/>
            <a:ext cx="4873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latin typeface="Arial" pitchFamily="34" charset="0"/>
              </a:rPr>
              <a:t>SAC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220200" y="3352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01200" y="4888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AR=MR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400" y="6412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6477000" y="4724400"/>
            <a:ext cx="2971800" cy="0"/>
          </a:xfrm>
          <a:prstGeom prst="line">
            <a:avLst/>
          </a:prstGeom>
          <a:noFill/>
          <a:ln w="38100">
            <a:solidFill>
              <a:srgbClr val="FE1B0E"/>
            </a:solidFill>
            <a:round/>
            <a:headEnd/>
            <a:tailEnd/>
          </a:ln>
        </p:spPr>
      </p:cxnSp>
      <p:cxnSp>
        <p:nvCxnSpPr>
          <p:cNvPr id="38" name="Straight Arrow Connector 37"/>
          <p:cNvCxnSpPr/>
          <p:nvPr/>
        </p:nvCxnSpPr>
        <p:spPr>
          <a:xfrm flipV="1">
            <a:off x="8382000" y="3352800"/>
            <a:ext cx="0" cy="99060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86600" y="29718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Super Normal Profit</a:t>
            </a:r>
          </a:p>
        </p:txBody>
      </p:sp>
      <p:sp>
        <p:nvSpPr>
          <p:cNvPr id="45" name="Rectangle 151"/>
          <p:cNvSpPr>
            <a:spLocks noChangeArrowheads="1"/>
          </p:cNvSpPr>
          <p:nvPr/>
        </p:nvSpPr>
        <p:spPr bwMode="auto">
          <a:xfrm>
            <a:off x="9296400" y="3837802"/>
            <a:ext cx="1538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latin typeface="Arial" pitchFamily="34" charset="0"/>
              </a:rPr>
              <a:t>E</a:t>
            </a:r>
            <a:endParaRPr lang="en-US" sz="24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9829800" y="4114800"/>
            <a:ext cx="0" cy="76200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151"/>
          <p:cNvSpPr>
            <a:spLocks noChangeArrowheads="1"/>
          </p:cNvSpPr>
          <p:nvPr/>
        </p:nvSpPr>
        <p:spPr bwMode="auto">
          <a:xfrm>
            <a:off x="6551712" y="3810001"/>
            <a:ext cx="1538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latin typeface="Arial" pitchFamily="34" charset="0"/>
              </a:rPr>
              <a:t>P</a:t>
            </a:r>
            <a:endParaRPr lang="en-US" sz="2400" dirty="0"/>
          </a:p>
        </p:txBody>
      </p:sp>
      <p:sp>
        <p:nvSpPr>
          <p:cNvPr id="53" name="Rectangle 151"/>
          <p:cNvSpPr>
            <a:spLocks noChangeArrowheads="1"/>
          </p:cNvSpPr>
          <p:nvPr/>
        </p:nvSpPr>
        <p:spPr bwMode="auto">
          <a:xfrm>
            <a:off x="6553200" y="4800601"/>
            <a:ext cx="1538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latin typeface="Arial" pitchFamily="34" charset="0"/>
              </a:rPr>
              <a:t>B</a:t>
            </a:r>
            <a:endParaRPr lang="en-US" sz="24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9448800" y="4114800"/>
            <a:ext cx="0" cy="609600"/>
          </a:xfrm>
          <a:prstGeom prst="line">
            <a:avLst/>
          </a:prstGeom>
          <a:noFill/>
          <a:ln w="38100">
            <a:solidFill>
              <a:srgbClr val="FE1B0E"/>
            </a:solidFill>
            <a:round/>
            <a:headEnd/>
            <a:tailEnd/>
          </a:ln>
        </p:spPr>
      </p:cxnSp>
      <p:sp>
        <p:nvSpPr>
          <p:cNvPr id="50" name="Freeform 49"/>
          <p:cNvSpPr/>
          <p:nvPr/>
        </p:nvSpPr>
        <p:spPr>
          <a:xfrm>
            <a:off x="7315200" y="3733801"/>
            <a:ext cx="3200400" cy="1523999"/>
          </a:xfrm>
          <a:custGeom>
            <a:avLst/>
            <a:gdLst>
              <a:gd name="connsiteX0" fmla="*/ 0 w 3248167"/>
              <a:gd name="connsiteY0" fmla="*/ 218365 h 1551296"/>
              <a:gd name="connsiteX1" fmla="*/ 1160060 w 3248167"/>
              <a:gd name="connsiteY1" fmla="*/ 1514902 h 1551296"/>
              <a:gd name="connsiteX2" fmla="*/ 3248167 w 3248167"/>
              <a:gd name="connsiteY2" fmla="*/ 0 h 1551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8167" h="1551296">
                <a:moveTo>
                  <a:pt x="0" y="218365"/>
                </a:moveTo>
                <a:cubicBezTo>
                  <a:pt x="309349" y="884830"/>
                  <a:pt x="618699" y="1551296"/>
                  <a:pt x="1160060" y="1514902"/>
                </a:cubicBezTo>
                <a:cubicBezTo>
                  <a:pt x="1701421" y="1478508"/>
                  <a:pt x="2891051" y="402609"/>
                  <a:pt x="3248167" y="0"/>
                </a:cubicBezTo>
              </a:path>
            </a:pathLst>
          </a:custGeom>
          <a:ln w="254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6781800" y="3657601"/>
            <a:ext cx="3048000" cy="1904999"/>
          </a:xfrm>
          <a:custGeom>
            <a:avLst/>
            <a:gdLst>
              <a:gd name="connsiteX0" fmla="*/ 0 w 3365500"/>
              <a:gd name="connsiteY0" fmla="*/ 711200 h 2137833"/>
              <a:gd name="connsiteX1" fmla="*/ 1358900 w 3365500"/>
              <a:gd name="connsiteY1" fmla="*/ 2019300 h 2137833"/>
              <a:gd name="connsiteX2" fmla="*/ 3365500 w 3365500"/>
              <a:gd name="connsiteY2" fmla="*/ 0 h 213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500" h="2137833">
                <a:moveTo>
                  <a:pt x="0" y="711200"/>
                </a:moveTo>
                <a:cubicBezTo>
                  <a:pt x="398991" y="1424516"/>
                  <a:pt x="797983" y="2137833"/>
                  <a:pt x="1358900" y="2019300"/>
                </a:cubicBezTo>
                <a:cubicBezTo>
                  <a:pt x="1919817" y="1900767"/>
                  <a:pt x="2642658" y="950383"/>
                  <a:pt x="3365500" y="0"/>
                </a:cubicBezTo>
              </a:path>
            </a:pathLst>
          </a:cu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08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" grpId="0" animBg="1"/>
      <p:bldP spid="6" grpId="0"/>
      <p:bldP spid="7" grpId="0" animBg="1"/>
      <p:bldP spid="8" grpId="0"/>
      <p:bldP spid="9" grpId="0"/>
      <p:bldP spid="10" grpId="0"/>
      <p:bldP spid="14" grpId="0"/>
      <p:bldP spid="16" grpId="0"/>
      <p:bldP spid="17" grpId="0"/>
      <p:bldP spid="18" grpId="0"/>
      <p:bldP spid="40" grpId="0"/>
      <p:bldP spid="45" grpId="0"/>
      <p:bldP spid="52" grpId="0"/>
      <p:bldP spid="53" grpId="0"/>
      <p:bldP spid="50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153400" cy="685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Normal Profits : AR=SAC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990600"/>
            <a:ext cx="8610600" cy="5562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Firm in Equilibrium earns normal profit, when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average revenue is equal to its short-run average cost (SAC)  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Firm equilibrium point=E, where MR = MC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Equilibrium output=EM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Total Cost= OPEM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Total Profit=  OPEM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Normal Profit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OPEM – OPEM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= 0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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this output AR and SAC 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both are equal to EM and  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Firm is earning normal 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profit per unit of output </a:t>
            </a:r>
          </a:p>
          <a:p>
            <a:pPr marL="419100" indent="-12700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sz="24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  <p:cxnSp>
        <p:nvCxnSpPr>
          <p:cNvPr id="12" name="Straight Connector 11"/>
          <p:cNvCxnSpPr>
            <a:endCxn id="50" idx="1"/>
          </p:cNvCxnSpPr>
          <p:nvPr/>
        </p:nvCxnSpPr>
        <p:spPr>
          <a:xfrm flipH="1" flipV="1">
            <a:off x="8670472" y="4159668"/>
            <a:ext cx="16328" cy="2071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69"/>
          <p:cNvSpPr>
            <a:spLocks/>
          </p:cNvSpPr>
          <p:nvPr/>
        </p:nvSpPr>
        <p:spPr bwMode="auto">
          <a:xfrm>
            <a:off x="6477000" y="2667000"/>
            <a:ext cx="3886200" cy="3581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57"/>
              </a:cxn>
              <a:cxn ang="0">
                <a:pos x="1620" y="1757"/>
              </a:cxn>
            </a:cxnLst>
            <a:rect l="0" t="0" r="r" b="b"/>
            <a:pathLst>
              <a:path w="1620" h="1757">
                <a:moveTo>
                  <a:pt x="0" y="0"/>
                </a:moveTo>
                <a:lnTo>
                  <a:pt x="0" y="1757"/>
                </a:lnTo>
                <a:lnTo>
                  <a:pt x="1620" y="1757"/>
                </a:lnTo>
              </a:path>
            </a:pathLst>
          </a:cu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Rectangle 115"/>
          <p:cNvSpPr>
            <a:spLocks noChangeArrowheads="1"/>
          </p:cNvSpPr>
          <p:nvPr/>
        </p:nvSpPr>
        <p:spPr bwMode="auto">
          <a:xfrm rot="16200000">
            <a:off x="5290435" y="4296858"/>
            <a:ext cx="17665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dirty="0">
                <a:latin typeface="Arial" pitchFamily="34" charset="0"/>
              </a:rPr>
              <a:t>Cost / Revenue</a:t>
            </a:r>
            <a:endParaRPr lang="en-US" dirty="0"/>
          </a:p>
        </p:txBody>
      </p:sp>
      <p:sp>
        <p:nvSpPr>
          <p:cNvPr id="7" name="Line 68"/>
          <p:cNvSpPr>
            <a:spLocks noChangeShapeType="1"/>
          </p:cNvSpPr>
          <p:nvPr/>
        </p:nvSpPr>
        <p:spPr bwMode="auto">
          <a:xfrm>
            <a:off x="6477000" y="4179332"/>
            <a:ext cx="3962400" cy="1"/>
          </a:xfrm>
          <a:prstGeom prst="line">
            <a:avLst/>
          </a:prstGeom>
          <a:noFill/>
          <a:ln w="38100">
            <a:solidFill>
              <a:srgbClr val="FE1B0E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Rectangle 148"/>
          <p:cNvSpPr>
            <a:spLocks noChangeArrowheads="1"/>
          </p:cNvSpPr>
          <p:nvPr/>
        </p:nvSpPr>
        <p:spPr bwMode="auto">
          <a:xfrm>
            <a:off x="8610600" y="6324600"/>
            <a:ext cx="1603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latin typeface="Arial" pitchFamily="34" charset="0"/>
              </a:rPr>
              <a:t>M</a:t>
            </a:r>
            <a:endParaRPr lang="en-US" dirty="0"/>
          </a:p>
        </p:txBody>
      </p:sp>
      <p:sp>
        <p:nvSpPr>
          <p:cNvPr id="10" name="Rectangle 152"/>
          <p:cNvSpPr>
            <a:spLocks noChangeArrowheads="1"/>
          </p:cNvSpPr>
          <p:nvPr/>
        </p:nvSpPr>
        <p:spPr bwMode="auto">
          <a:xfrm>
            <a:off x="6258992" y="6230780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O </a:t>
            </a:r>
          </a:p>
        </p:txBody>
      </p:sp>
      <p:sp>
        <p:nvSpPr>
          <p:cNvPr id="14" name="Rectangle 151"/>
          <p:cNvSpPr>
            <a:spLocks noChangeArrowheads="1"/>
          </p:cNvSpPr>
          <p:nvPr/>
        </p:nvSpPr>
        <p:spPr bwMode="auto">
          <a:xfrm>
            <a:off x="7513688" y="3140334"/>
            <a:ext cx="4873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latin typeface="Arial" pitchFamily="34" charset="0"/>
              </a:rPr>
              <a:t>SAC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15400" y="3124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72600" y="4267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AR=MR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91400" y="632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5" name="Freeform 14"/>
          <p:cNvSpPr/>
          <p:nvPr/>
        </p:nvSpPr>
        <p:spPr>
          <a:xfrm>
            <a:off x="7010400" y="3417332"/>
            <a:ext cx="2514600" cy="1219201"/>
          </a:xfrm>
          <a:custGeom>
            <a:avLst/>
            <a:gdLst>
              <a:gd name="connsiteX0" fmla="*/ 0 w 3365500"/>
              <a:gd name="connsiteY0" fmla="*/ 711200 h 2137833"/>
              <a:gd name="connsiteX1" fmla="*/ 1358900 w 3365500"/>
              <a:gd name="connsiteY1" fmla="*/ 2019300 h 2137833"/>
              <a:gd name="connsiteX2" fmla="*/ 3365500 w 3365500"/>
              <a:gd name="connsiteY2" fmla="*/ 0 h 213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500" h="2137833">
                <a:moveTo>
                  <a:pt x="0" y="711200"/>
                </a:moveTo>
                <a:cubicBezTo>
                  <a:pt x="398991" y="1424516"/>
                  <a:pt x="797983" y="2137833"/>
                  <a:pt x="1358900" y="2019300"/>
                </a:cubicBezTo>
                <a:cubicBezTo>
                  <a:pt x="1919817" y="1900767"/>
                  <a:pt x="2642658" y="950383"/>
                  <a:pt x="3365500" y="0"/>
                </a:cubicBezTo>
              </a:path>
            </a:pathLst>
          </a:cu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5" name="Rectangle 151"/>
          <p:cNvSpPr>
            <a:spLocks noChangeArrowheads="1"/>
          </p:cNvSpPr>
          <p:nvPr/>
        </p:nvSpPr>
        <p:spPr bwMode="auto">
          <a:xfrm>
            <a:off x="8534400" y="3798333"/>
            <a:ext cx="1538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latin typeface="Arial" pitchFamily="34" charset="0"/>
              </a:rPr>
              <a:t>E</a:t>
            </a:r>
            <a:endParaRPr lang="en-US" sz="2400" dirty="0"/>
          </a:p>
        </p:txBody>
      </p:sp>
      <p:sp>
        <p:nvSpPr>
          <p:cNvPr id="50" name="Freeform 49"/>
          <p:cNvSpPr/>
          <p:nvPr/>
        </p:nvSpPr>
        <p:spPr>
          <a:xfrm>
            <a:off x="7772400" y="3341133"/>
            <a:ext cx="2514600" cy="838199"/>
          </a:xfrm>
          <a:custGeom>
            <a:avLst/>
            <a:gdLst>
              <a:gd name="connsiteX0" fmla="*/ 0 w 3248167"/>
              <a:gd name="connsiteY0" fmla="*/ 218365 h 1551296"/>
              <a:gd name="connsiteX1" fmla="*/ 1160060 w 3248167"/>
              <a:gd name="connsiteY1" fmla="*/ 1514902 h 1551296"/>
              <a:gd name="connsiteX2" fmla="*/ 3248167 w 3248167"/>
              <a:gd name="connsiteY2" fmla="*/ 0 h 1551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8167" h="1551296">
                <a:moveTo>
                  <a:pt x="0" y="218365"/>
                </a:moveTo>
                <a:cubicBezTo>
                  <a:pt x="309349" y="884830"/>
                  <a:pt x="618699" y="1551296"/>
                  <a:pt x="1160060" y="1514902"/>
                </a:cubicBezTo>
                <a:cubicBezTo>
                  <a:pt x="1701421" y="1478508"/>
                  <a:pt x="2891051" y="402609"/>
                  <a:pt x="3248167" y="0"/>
                </a:cubicBezTo>
              </a:path>
            </a:pathLst>
          </a:custGeom>
          <a:ln w="254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151"/>
          <p:cNvSpPr>
            <a:spLocks noChangeArrowheads="1"/>
          </p:cNvSpPr>
          <p:nvPr/>
        </p:nvSpPr>
        <p:spPr bwMode="auto">
          <a:xfrm>
            <a:off x="6551712" y="3826134"/>
            <a:ext cx="1538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latin typeface="Arial" pitchFamily="34" charset="0"/>
              </a:rPr>
              <a:t>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579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0" grpId="0"/>
      <p:bldP spid="14" grpId="0"/>
      <p:bldP spid="16" grpId="0"/>
      <p:bldP spid="17" grpId="0"/>
      <p:bldP spid="18" grpId="0"/>
      <p:bldP spid="15" grpId="0" animBg="1"/>
      <p:bldP spid="45" grpId="0"/>
      <p:bldP spid="50" grpId="0" animBg="1"/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99411"/>
            <a:ext cx="8153400" cy="685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Minimum Loss : AR&lt;SAC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985212"/>
            <a:ext cx="8382000" cy="5644189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Firm will be in equilibrium at that level of output where it gets the minimum losses when 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SAC is more than AR. 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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Total Revenue: OPEM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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Total Cost : OBAM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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Minimum Loss: OPEM - OBAM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- PBAE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equilibrium AR=EM and 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SAC=AM and also from 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graph AR&lt;SAC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"/>
            </a:pP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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Even if Firm discontinues 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the production, it will have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to bear the loss of fixed 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cost which is minimum </a:t>
            </a:r>
          </a:p>
          <a:p>
            <a:pPr algn="just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possible loss of a Firm.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77400" y="6378576"/>
            <a:ext cx="762000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Line 68"/>
          <p:cNvSpPr>
            <a:spLocks noChangeShapeType="1"/>
          </p:cNvSpPr>
          <p:nvPr/>
        </p:nvSpPr>
        <p:spPr bwMode="auto">
          <a:xfrm>
            <a:off x="6477000" y="4135843"/>
            <a:ext cx="2209800" cy="0"/>
          </a:xfrm>
          <a:prstGeom prst="line">
            <a:avLst/>
          </a:prstGeom>
          <a:noFill/>
          <a:ln w="38100">
            <a:solidFill>
              <a:srgbClr val="FE1B0E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496050" y="4153765"/>
            <a:ext cx="2171700" cy="5852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Line 68"/>
          <p:cNvSpPr>
            <a:spLocks noChangeShapeType="1"/>
          </p:cNvSpPr>
          <p:nvPr/>
        </p:nvSpPr>
        <p:spPr bwMode="auto">
          <a:xfrm>
            <a:off x="6477000" y="4757111"/>
            <a:ext cx="3962400" cy="0"/>
          </a:xfrm>
          <a:prstGeom prst="line">
            <a:avLst/>
          </a:prstGeom>
          <a:noFill/>
          <a:ln w="38100">
            <a:solidFill>
              <a:srgbClr val="FE1B0E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686800" y="4752110"/>
            <a:ext cx="0" cy="1447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69"/>
          <p:cNvSpPr>
            <a:spLocks/>
          </p:cNvSpPr>
          <p:nvPr/>
        </p:nvSpPr>
        <p:spPr bwMode="auto">
          <a:xfrm>
            <a:off x="6477000" y="2628900"/>
            <a:ext cx="3886200" cy="3581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57"/>
              </a:cxn>
              <a:cxn ang="0">
                <a:pos x="1620" y="1757"/>
              </a:cxn>
            </a:cxnLst>
            <a:rect l="0" t="0" r="r" b="b"/>
            <a:pathLst>
              <a:path w="1620" h="1757">
                <a:moveTo>
                  <a:pt x="0" y="0"/>
                </a:moveTo>
                <a:lnTo>
                  <a:pt x="0" y="1757"/>
                </a:lnTo>
                <a:lnTo>
                  <a:pt x="1620" y="1757"/>
                </a:lnTo>
              </a:path>
            </a:pathLst>
          </a:cu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Rectangle 115"/>
          <p:cNvSpPr>
            <a:spLocks noChangeArrowheads="1"/>
          </p:cNvSpPr>
          <p:nvPr/>
        </p:nvSpPr>
        <p:spPr bwMode="auto">
          <a:xfrm rot="16200000">
            <a:off x="5290435" y="4253369"/>
            <a:ext cx="17665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dirty="0">
                <a:latin typeface="Arial" pitchFamily="34" charset="0"/>
              </a:rPr>
              <a:t>Cost / Revenue</a:t>
            </a:r>
            <a:endParaRPr lang="en-US" dirty="0"/>
          </a:p>
        </p:txBody>
      </p:sp>
      <p:sp>
        <p:nvSpPr>
          <p:cNvPr id="8" name="Rectangle 148"/>
          <p:cNvSpPr>
            <a:spLocks noChangeArrowheads="1"/>
          </p:cNvSpPr>
          <p:nvPr/>
        </p:nvSpPr>
        <p:spPr bwMode="auto">
          <a:xfrm>
            <a:off x="8610600" y="6281111"/>
            <a:ext cx="1603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latin typeface="Arial" pitchFamily="34" charset="0"/>
              </a:rPr>
              <a:t>M</a:t>
            </a:r>
            <a:endParaRPr lang="en-US" dirty="0"/>
          </a:p>
        </p:txBody>
      </p:sp>
      <p:sp>
        <p:nvSpPr>
          <p:cNvPr id="10" name="Rectangle 152"/>
          <p:cNvSpPr>
            <a:spLocks noChangeArrowheads="1"/>
          </p:cNvSpPr>
          <p:nvPr/>
        </p:nvSpPr>
        <p:spPr bwMode="auto">
          <a:xfrm>
            <a:off x="6258992" y="6187291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O </a:t>
            </a:r>
          </a:p>
        </p:txBody>
      </p:sp>
      <p:sp>
        <p:nvSpPr>
          <p:cNvPr id="14" name="Rectangle 151"/>
          <p:cNvSpPr>
            <a:spLocks noChangeArrowheads="1"/>
          </p:cNvSpPr>
          <p:nvPr/>
        </p:nvSpPr>
        <p:spPr bwMode="auto">
          <a:xfrm>
            <a:off x="10058401" y="3108513"/>
            <a:ext cx="4873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latin typeface="Arial" pitchFamily="34" charset="0"/>
              </a:rPr>
              <a:t>SAC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067800" y="34025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72600" y="475711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AR=MR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91400" y="62811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45" name="Rectangle 151"/>
          <p:cNvSpPr>
            <a:spLocks noChangeArrowheads="1"/>
          </p:cNvSpPr>
          <p:nvPr/>
        </p:nvSpPr>
        <p:spPr bwMode="auto">
          <a:xfrm>
            <a:off x="8761512" y="4833312"/>
            <a:ext cx="1538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latin typeface="Arial" pitchFamily="34" charset="0"/>
              </a:rPr>
              <a:t>E</a:t>
            </a:r>
            <a:endParaRPr lang="en-US" sz="2400" dirty="0"/>
          </a:p>
        </p:txBody>
      </p:sp>
      <p:sp>
        <p:nvSpPr>
          <p:cNvPr id="50" name="Freeform 49"/>
          <p:cNvSpPr/>
          <p:nvPr/>
        </p:nvSpPr>
        <p:spPr>
          <a:xfrm>
            <a:off x="8305800" y="3390900"/>
            <a:ext cx="1981200" cy="1003300"/>
          </a:xfrm>
          <a:custGeom>
            <a:avLst/>
            <a:gdLst>
              <a:gd name="connsiteX0" fmla="*/ 0 w 3248167"/>
              <a:gd name="connsiteY0" fmla="*/ 218365 h 1551296"/>
              <a:gd name="connsiteX1" fmla="*/ 1160060 w 3248167"/>
              <a:gd name="connsiteY1" fmla="*/ 1514902 h 1551296"/>
              <a:gd name="connsiteX2" fmla="*/ 3248167 w 3248167"/>
              <a:gd name="connsiteY2" fmla="*/ 0 h 1551296"/>
              <a:gd name="connsiteX0" fmla="*/ 0 w 2639136"/>
              <a:gd name="connsiteY0" fmla="*/ 347640 h 1702116"/>
              <a:gd name="connsiteX1" fmla="*/ 1160060 w 2639136"/>
              <a:gd name="connsiteY1" fmla="*/ 1644177 h 1702116"/>
              <a:gd name="connsiteX2" fmla="*/ 2639136 w 2639136"/>
              <a:gd name="connsiteY2" fmla="*/ 0 h 170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9136" h="1702116">
                <a:moveTo>
                  <a:pt x="0" y="347640"/>
                </a:moveTo>
                <a:cubicBezTo>
                  <a:pt x="309349" y="1014105"/>
                  <a:pt x="720204" y="1702117"/>
                  <a:pt x="1160060" y="1644177"/>
                </a:cubicBezTo>
                <a:cubicBezTo>
                  <a:pt x="1599916" y="1586237"/>
                  <a:pt x="2282020" y="402609"/>
                  <a:pt x="2639136" y="0"/>
                </a:cubicBezTo>
              </a:path>
            </a:pathLst>
          </a:custGeom>
          <a:ln w="254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151"/>
          <p:cNvSpPr>
            <a:spLocks noChangeArrowheads="1"/>
          </p:cNvSpPr>
          <p:nvPr/>
        </p:nvSpPr>
        <p:spPr bwMode="auto">
          <a:xfrm>
            <a:off x="6551712" y="4833312"/>
            <a:ext cx="1538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latin typeface="Arial" pitchFamily="34" charset="0"/>
              </a:rPr>
              <a:t>P</a:t>
            </a:r>
            <a:endParaRPr lang="en-US" sz="2400" dirty="0"/>
          </a:p>
        </p:txBody>
      </p:sp>
      <p:sp>
        <p:nvSpPr>
          <p:cNvPr id="20" name="Line 68"/>
          <p:cNvSpPr>
            <a:spLocks noChangeShapeType="1"/>
          </p:cNvSpPr>
          <p:nvPr/>
        </p:nvSpPr>
        <p:spPr bwMode="auto">
          <a:xfrm rot="5400000">
            <a:off x="8368352" y="4452311"/>
            <a:ext cx="609600" cy="0"/>
          </a:xfrm>
          <a:prstGeom prst="line">
            <a:avLst/>
          </a:prstGeom>
          <a:noFill/>
          <a:ln w="38100">
            <a:solidFill>
              <a:srgbClr val="FE1B0E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" name="Rectangle 151"/>
          <p:cNvSpPr>
            <a:spLocks noChangeArrowheads="1"/>
          </p:cNvSpPr>
          <p:nvPr/>
        </p:nvSpPr>
        <p:spPr bwMode="auto">
          <a:xfrm>
            <a:off x="8686800" y="3771901"/>
            <a:ext cx="1538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latin typeface="Arial" pitchFamily="34" charset="0"/>
              </a:rPr>
              <a:t>A</a:t>
            </a:r>
            <a:endParaRPr lang="en-US" sz="2400" dirty="0"/>
          </a:p>
        </p:txBody>
      </p:sp>
      <p:sp>
        <p:nvSpPr>
          <p:cNvPr id="28" name="Rectangle 151"/>
          <p:cNvSpPr>
            <a:spLocks noChangeArrowheads="1"/>
          </p:cNvSpPr>
          <p:nvPr/>
        </p:nvSpPr>
        <p:spPr bwMode="auto">
          <a:xfrm>
            <a:off x="6551712" y="3771901"/>
            <a:ext cx="1538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latin typeface="Arial" pitchFamily="34" charset="0"/>
              </a:rPr>
              <a:t>B</a:t>
            </a:r>
            <a:endParaRPr lang="en-US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315200" y="3614111"/>
            <a:ext cx="0" cy="76200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72300" y="32385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15" name="Freeform 14"/>
          <p:cNvSpPr/>
          <p:nvPr/>
        </p:nvSpPr>
        <p:spPr>
          <a:xfrm>
            <a:off x="6858000" y="3771900"/>
            <a:ext cx="2514600" cy="1828800"/>
          </a:xfrm>
          <a:custGeom>
            <a:avLst/>
            <a:gdLst>
              <a:gd name="connsiteX0" fmla="*/ 0 w 3365500"/>
              <a:gd name="connsiteY0" fmla="*/ 711200 h 2137833"/>
              <a:gd name="connsiteX1" fmla="*/ 1358900 w 3365500"/>
              <a:gd name="connsiteY1" fmla="*/ 2019300 h 2137833"/>
              <a:gd name="connsiteX2" fmla="*/ 3365500 w 3365500"/>
              <a:gd name="connsiteY2" fmla="*/ 0 h 213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500" h="2137833">
                <a:moveTo>
                  <a:pt x="0" y="711200"/>
                </a:moveTo>
                <a:cubicBezTo>
                  <a:pt x="398991" y="1424516"/>
                  <a:pt x="797983" y="2137833"/>
                  <a:pt x="1358900" y="2019300"/>
                </a:cubicBezTo>
                <a:cubicBezTo>
                  <a:pt x="1919817" y="1900767"/>
                  <a:pt x="2642658" y="950383"/>
                  <a:pt x="3365500" y="0"/>
                </a:cubicBezTo>
              </a:path>
            </a:pathLst>
          </a:cu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259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500"/>
                            </p:stCondLst>
                            <p:childTnLst>
                              <p:par>
                                <p:cTn id="8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500"/>
                            </p:stCondLst>
                            <p:childTnLst>
                              <p:par>
                                <p:cTn id="9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500"/>
                            </p:stCondLst>
                            <p:childTnLst>
                              <p:par>
                                <p:cTn id="1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19" grpId="0" animBg="1"/>
      <p:bldP spid="5" grpId="0" animBg="1"/>
      <p:bldP spid="6" grpId="0"/>
      <p:bldP spid="8" grpId="0"/>
      <p:bldP spid="10" grpId="0"/>
      <p:bldP spid="14" grpId="0"/>
      <p:bldP spid="16" grpId="0"/>
      <p:bldP spid="17" grpId="0"/>
      <p:bldP spid="18" grpId="0"/>
      <p:bldP spid="45" grpId="0"/>
      <p:bldP spid="50" grpId="0" animBg="1"/>
      <p:bldP spid="52" grpId="0"/>
      <p:bldP spid="20" grpId="0" animBg="1"/>
      <p:bldP spid="27" grpId="0"/>
      <p:bldP spid="28" grpId="0"/>
      <p:bldP spid="31" grpId="0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74" y="452718"/>
            <a:ext cx="8384500" cy="140052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964" y="166741"/>
            <a:ext cx="3570383" cy="340208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35" y="2318703"/>
            <a:ext cx="7508517" cy="433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8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Definition of Market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990600"/>
            <a:ext cx="8229600" cy="4800600"/>
          </a:xfrm>
        </p:spPr>
        <p:txBody>
          <a:bodyPr>
            <a:normAutofit/>
          </a:bodyPr>
          <a:lstStyle/>
          <a:p>
            <a:pPr marL="800100" lvl="1" indent="-342900"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Place where there are many buyers and sellers .</a:t>
            </a:r>
          </a:p>
          <a:p>
            <a:pPr marL="800100" lvl="1" indent="-342900"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Actively engaged in buying and selling acts.</a:t>
            </a:r>
          </a:p>
          <a:p>
            <a:pPr marL="800100" lvl="1" indent="-342900"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Thus, It does not mean a particular place but the entire area where buyers and sellers of a commodity are in close contact and they have one price of same commodity.</a:t>
            </a:r>
          </a:p>
          <a:p>
            <a:pPr marL="800100" lvl="1" indent="-342900"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market does not mean a particular place but the whole region where sellers and buyers of a product are spread.</a:t>
            </a:r>
          </a:p>
          <a:p>
            <a:pPr marL="800100" lvl="1" indent="-342900"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en-US" altLang="en-US" b="1" dirty="0">
              <a:solidFill>
                <a:schemeClr val="tx1">
                  <a:lumMod val="90000"/>
                  <a:lumOff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14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60" y="452718"/>
            <a:ext cx="9120133" cy="175387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60" y="2374936"/>
            <a:ext cx="4752321" cy="413019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01" y="2738029"/>
            <a:ext cx="6146578" cy="182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9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197"/>
            <a:ext cx="5956917" cy="321251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084" y="180739"/>
            <a:ext cx="5657687" cy="525239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5" y="3443678"/>
            <a:ext cx="5552999" cy="271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49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 </a:t>
            </a:r>
          </a:p>
        </p:txBody>
      </p:sp>
    </p:spTree>
    <p:extLst>
      <p:ext uri="{BB962C8B-B14F-4D97-AF65-F5344CB8AC3E}">
        <p14:creationId xmlns:p14="http://schemas.microsoft.com/office/powerpoint/2010/main" val="173829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Market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Market structure consists of four main market characteristics: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 number of sellers and buyers,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 nature of the product,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 ability of individual firms to influence the market price,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 ease of entry into or exit from the market. </a:t>
            </a:r>
          </a:p>
        </p:txBody>
      </p:sp>
    </p:spTree>
    <p:extLst>
      <p:ext uri="{BB962C8B-B14F-4D97-AF65-F5344CB8AC3E}">
        <p14:creationId xmlns:p14="http://schemas.microsoft.com/office/powerpoint/2010/main" val="186284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Types of market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Perfect Competition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Monopoly Competition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Monopolistic Competition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Oligopoly Competition</a:t>
            </a:r>
          </a:p>
        </p:txBody>
      </p:sp>
    </p:spTree>
    <p:extLst>
      <p:ext uri="{BB962C8B-B14F-4D97-AF65-F5344CB8AC3E}">
        <p14:creationId xmlns:p14="http://schemas.microsoft.com/office/powerpoint/2010/main" val="19782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Perfect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It is such a market structure where there are large numbers of sellers and buyers.</a:t>
            </a: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Homogeneous product .</a:t>
            </a: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 price of the product is determined by the industry . </a:t>
            </a: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One price prevails in the market and all the firms sell the product at the prevailing price 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3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Characteristics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Large number of buyers and sellers </a:t>
            </a: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Homogeneous product </a:t>
            </a: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No barriers to entry </a:t>
            </a: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Perfect knowledge of the market </a:t>
            </a: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Perfect mobility of factors of production </a:t>
            </a:r>
          </a:p>
        </p:txBody>
      </p:sp>
    </p:spTree>
    <p:extLst>
      <p:ext uri="{BB962C8B-B14F-4D97-AF65-F5344CB8AC3E}">
        <p14:creationId xmlns:p14="http://schemas.microsoft.com/office/powerpoint/2010/main" val="240840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Monopoly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It is a market structure in which there is </a:t>
            </a:r>
            <a:r>
              <a:rPr lang="en-US"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only a single seller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of the product . </a:t>
            </a:r>
          </a:p>
          <a:p>
            <a:pPr algn="just"/>
            <a:r>
              <a:rPr lang="en-US"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 firm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has full control over the supply of the product . </a:t>
            </a:r>
          </a:p>
          <a:p>
            <a:pPr algn="just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Example : WASA,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Titas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Gas Distribution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8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Characteristics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Sole supplier of the product 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Large number of buyers 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No close substitutes 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One firm industry 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Absence of entry 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Monopolist is price maker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Monopolistic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Refers to the market organization in which there are many firms selling closely related but not identical commodities.</a:t>
            </a:r>
          </a:p>
          <a:p>
            <a:pPr algn="just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Example: Soap (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Lux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, Lifebuoy,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Sandolina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84268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894</Words>
  <Application>Microsoft Office PowerPoint</Application>
  <PresentationFormat>Widescreen</PresentationFormat>
  <Paragraphs>162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Narrow</vt:lpstr>
      <vt:lpstr>Calibri</vt:lpstr>
      <vt:lpstr>Century Gothic</vt:lpstr>
      <vt:lpstr>Comic Sans MS</vt:lpstr>
      <vt:lpstr>Times New Roman</vt:lpstr>
      <vt:lpstr>Wingdings</vt:lpstr>
      <vt:lpstr>Wingdings 2</vt:lpstr>
      <vt:lpstr>Wingdings 3</vt:lpstr>
      <vt:lpstr>Ion</vt:lpstr>
      <vt:lpstr>Economics  Course Code:CSER-1209 </vt:lpstr>
      <vt:lpstr>Definition of Market  </vt:lpstr>
      <vt:lpstr>Market structure</vt:lpstr>
      <vt:lpstr>Types of market structure </vt:lpstr>
      <vt:lpstr>Perfect competition</vt:lpstr>
      <vt:lpstr>Characteristics </vt:lpstr>
      <vt:lpstr>Monopoly</vt:lpstr>
      <vt:lpstr>Characteristics </vt:lpstr>
      <vt:lpstr>Monopolistic Competition</vt:lpstr>
      <vt:lpstr>Characteristics </vt:lpstr>
      <vt:lpstr>Oligopoly</vt:lpstr>
      <vt:lpstr>Characteristics</vt:lpstr>
      <vt:lpstr>Short-Run Equilibrium of the firm: Total Approach</vt:lpstr>
      <vt:lpstr>Short-Run Equilibrium of the firm: Marginal Approach</vt:lpstr>
      <vt:lpstr>Short-Run Equilibrium of the firm</vt:lpstr>
      <vt:lpstr>Super-Normal Profits : AR&gt;SAC </vt:lpstr>
      <vt:lpstr>Normal Profits : AR=SAC </vt:lpstr>
      <vt:lpstr>Minimum Loss : AR&lt;SAC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Md. Waliul Rayhan</cp:lastModifiedBy>
  <cp:revision>6</cp:revision>
  <dcterms:created xsi:type="dcterms:W3CDTF">2021-01-03T06:16:49Z</dcterms:created>
  <dcterms:modified xsi:type="dcterms:W3CDTF">2022-01-02T20:35:42Z</dcterms:modified>
</cp:coreProperties>
</file>