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handoutMasterIdLst>
    <p:handoutMasterId r:id="rId27"/>
  </p:handoutMasterIdLst>
  <p:sldIdLst>
    <p:sldId id="270" r:id="rId2"/>
    <p:sldId id="273" r:id="rId3"/>
    <p:sldId id="274" r:id="rId4"/>
    <p:sldId id="275" r:id="rId5"/>
    <p:sldId id="277" r:id="rId6"/>
    <p:sldId id="276" r:id="rId7"/>
    <p:sldId id="278" r:id="rId8"/>
    <p:sldId id="279" r:id="rId9"/>
    <p:sldId id="280" r:id="rId10"/>
    <p:sldId id="295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93" r:id="rId19"/>
    <p:sldId id="288" r:id="rId20"/>
    <p:sldId id="289" r:id="rId21"/>
    <p:sldId id="290" r:id="rId22"/>
    <p:sldId id="291" r:id="rId23"/>
    <p:sldId id="292" r:id="rId24"/>
    <p:sldId id="269" r:id="rId25"/>
  </p:sldIdLst>
  <p:sldSz cx="9144000" cy="6858000" type="screen4x3"/>
  <p:notesSz cx="9309100" cy="70532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3" autoAdjust="0"/>
    <p:restoredTop sz="93188" autoAdjust="0"/>
  </p:normalViewPr>
  <p:slideViewPr>
    <p:cSldViewPr>
      <p:cViewPr varScale="1">
        <p:scale>
          <a:sx n="67" d="100"/>
          <a:sy n="67" d="100"/>
        </p:scale>
        <p:origin x="1260" y="1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33943" cy="352663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73003" y="0"/>
            <a:ext cx="4033943" cy="352663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>
              <a:defRPr sz="1200"/>
            </a:lvl1pPr>
          </a:lstStyle>
          <a:p>
            <a:fld id="{5E404FA2-0307-4AAA-97E0-1B95DA04011A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99376"/>
            <a:ext cx="4033943" cy="352663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73003" y="6699376"/>
            <a:ext cx="4033943" cy="352663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r">
              <a:defRPr sz="1200"/>
            </a:lvl1pPr>
          </a:lstStyle>
          <a:p>
            <a:fld id="{2C43C2F9-D9EF-4AC1-838D-2DF7E93C3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9023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33943" cy="352663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73003" y="0"/>
            <a:ext cx="4033943" cy="352663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>
              <a:defRPr sz="1200"/>
            </a:lvl1pPr>
          </a:lstStyle>
          <a:p>
            <a:fld id="{1C4E2BA7-849A-4ED4-AF09-6D3072CE7341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2425" y="528638"/>
            <a:ext cx="3525838" cy="26447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497" tIns="46749" rIns="93497" bIns="4674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0910" y="3350300"/>
            <a:ext cx="7447280" cy="3173968"/>
          </a:xfrm>
          <a:prstGeom prst="rect">
            <a:avLst/>
          </a:prstGeom>
        </p:spPr>
        <p:txBody>
          <a:bodyPr vert="horz" lIns="93497" tIns="46749" rIns="93497" bIns="4674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99376"/>
            <a:ext cx="4033943" cy="352663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73003" y="6699376"/>
            <a:ext cx="4033943" cy="352663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r">
              <a:defRPr sz="1200"/>
            </a:lvl1pPr>
          </a:lstStyle>
          <a:p>
            <a:fld id="{494506AF-6DAD-4FB0-9D80-7EEDD5FF6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31170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506AF-6DAD-4FB0-9D80-7EEDD5FF671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672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304800"/>
            <a:ext cx="3810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algn="r">
              <a:defRPr/>
            </a:pPr>
            <a:fld id="{F90C3825-3607-44EB-BA15-BC69F6C3CB58}" type="slidenum">
              <a:rPr lang="en-US" smtClean="0"/>
              <a:pPr algn="r">
                <a:defRPr/>
              </a:pPr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152400" y="6481718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Cambria" panose="02040503050406030204" pitchFamily="18" charset="0"/>
              </a:rPr>
              <a:t>Lecture 1</a:t>
            </a:r>
            <a:endParaRPr lang="en-US" sz="1400" b="1" dirty="0">
              <a:latin typeface="Cambria" panose="02040503050406030204" pitchFamily="18" charset="0"/>
            </a:endParaRP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76600" y="6412042"/>
            <a:ext cx="2590800" cy="365125"/>
          </a:xfrm>
          <a:prstGeom prst="rect">
            <a:avLst/>
          </a:prstGeom>
        </p:spPr>
        <p:txBody>
          <a:bodyPr/>
          <a:lstStyle>
            <a:lvl1pPr>
              <a:defRPr sz="1400" b="1">
                <a:latin typeface="Cambria" panose="02040503050406030204" pitchFamily="18" charset="0"/>
                <a:cs typeface="Arial" charset="0"/>
              </a:defRPr>
            </a:lvl1pPr>
          </a:lstStyle>
          <a:p>
            <a:pPr>
              <a:defRPr/>
            </a:pPr>
            <a:r>
              <a:rPr lang="en-US" dirty="0" smtClean="0"/>
              <a:t>Sajeeb Saha, Dept. of CSE, </a:t>
            </a:r>
            <a:r>
              <a:rPr lang="en-US" dirty="0" err="1" smtClean="0"/>
              <a:t>JnU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212725"/>
            <a:ext cx="8229600" cy="625475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Cambria" panose="020405030504060302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0"/>
          </p:nvPr>
        </p:nvSpPr>
        <p:spPr>
          <a:xfrm>
            <a:off x="457200" y="914400"/>
            <a:ext cx="8229600" cy="54102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091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308FB9-473D-425F-91BA-31AB478CD0C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76600" y="6412042"/>
            <a:ext cx="2590800" cy="365125"/>
          </a:xfrm>
          <a:prstGeom prst="rect">
            <a:avLst/>
          </a:prstGeom>
        </p:spPr>
        <p:txBody>
          <a:bodyPr/>
          <a:lstStyle>
            <a:lvl1pPr>
              <a:defRPr sz="1400" b="1">
                <a:latin typeface="Cambria" panose="02040503050406030204" pitchFamily="18" charset="0"/>
                <a:cs typeface="Arial" charset="0"/>
              </a:defRPr>
            </a:lvl1pPr>
          </a:lstStyle>
          <a:p>
            <a:pPr>
              <a:defRPr/>
            </a:pPr>
            <a:r>
              <a:rPr lang="en-US" dirty="0" smtClean="0"/>
              <a:t>Sajeeb Saha, Dept. of CSE, </a:t>
            </a:r>
            <a:r>
              <a:rPr lang="en-US" dirty="0" err="1" smtClean="0"/>
              <a:t>JnU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656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00206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Sajeeb Saha, Dept. of CSE, JnU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39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-1000"/>
                    </a14:imgEffect>
                    <a14:imgEffect>
                      <a14:brightnessContrast bright="13000" contrast="4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" y="152400"/>
            <a:ext cx="9142413" cy="655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081086"/>
            <a:ext cx="8229600" cy="5045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0"/>
            <a:ext cx="9144000" cy="619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6802438"/>
            <a:ext cx="9144000" cy="619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304800"/>
            <a:ext cx="3810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algn="r">
              <a:defRPr/>
            </a:pPr>
            <a:fld id="{F90C3825-3607-44EB-BA15-BC69F6C3CB58}" type="slidenum">
              <a:rPr lang="en-US" smtClean="0"/>
              <a:pPr algn="r">
                <a:defRPr/>
              </a:pPr>
              <a:t>‹#›</a:t>
            </a:fld>
            <a:endParaRPr lang="en-US" dirty="0"/>
          </a:p>
        </p:txBody>
      </p:sp>
      <p:pic>
        <p:nvPicPr>
          <p:cNvPr id="2" name="Picture 2" descr="https://seeklogo.com/images/J/jagannath-university-logo-91BCEFF258-seeklogo.com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508" y="6152391"/>
            <a:ext cx="679104" cy="624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76600" y="6412042"/>
            <a:ext cx="2590800" cy="365125"/>
          </a:xfrm>
          <a:prstGeom prst="rect">
            <a:avLst/>
          </a:prstGeom>
        </p:spPr>
        <p:txBody>
          <a:bodyPr/>
          <a:lstStyle>
            <a:lvl1pPr>
              <a:defRPr sz="1400" b="1">
                <a:latin typeface="Cambria" panose="02040503050406030204" pitchFamily="18" charset="0"/>
                <a:cs typeface="Arial" charset="0"/>
              </a:defRPr>
            </a:lvl1pPr>
          </a:lstStyle>
          <a:p>
            <a:pPr>
              <a:defRPr/>
            </a:pPr>
            <a:r>
              <a:rPr lang="en-US" dirty="0" smtClean="0"/>
              <a:t>Sajeeb Saha, Dept. of CSE, </a:t>
            </a:r>
            <a:r>
              <a:rPr lang="en-US" dirty="0" err="1" smtClean="0"/>
              <a:t>JnU</a:t>
            </a:r>
            <a:endParaRPr lang="en-US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52400" y="6481718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Cambria" panose="02040503050406030204" pitchFamily="18" charset="0"/>
              </a:rPr>
              <a:t>Lecture 10</a:t>
            </a:r>
            <a:endParaRPr lang="en-US" sz="1400" b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5533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6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32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4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772400" cy="1470025"/>
          </a:xfrm>
          <a:ln w="19050">
            <a:solidFill>
              <a:srgbClr val="0070C0"/>
            </a:solidFill>
          </a:ln>
        </p:spPr>
        <p:txBody>
          <a:bodyPr/>
          <a:lstStyle/>
          <a:p>
            <a:r>
              <a:rPr lang="en-US" dirty="0">
                <a:latin typeface="Cambria" panose="02040503050406030204" pitchFamily="18" charset="0"/>
              </a:rPr>
              <a:t>CSE1201: Object Oriented Programming-I (C++)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086100" y="3352800"/>
            <a:ext cx="2971800" cy="685800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rgbClr val="00206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Lecture 10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Sajeeb Saha, Dept. of CSE, JnU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76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" y="1905000"/>
            <a:ext cx="4038600" cy="365760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#include&lt;</a:t>
            </a:r>
            <a:r>
              <a:rPr lang="en-US" sz="1200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12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sz="1200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2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public: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class B 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private: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200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2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public: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void </a:t>
            </a:r>
            <a:r>
              <a:rPr lang="en-US" sz="1200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getdata</a:t>
            </a:r>
            <a:r>
              <a:rPr lang="en-US" sz="12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n) 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200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2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void </a:t>
            </a:r>
            <a:r>
              <a:rPr lang="en-US" sz="1200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putdata</a:t>
            </a:r>
            <a:r>
              <a:rPr lang="en-US" sz="12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200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2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&lt;&lt;"The number is "&lt;&lt;</a:t>
            </a:r>
            <a:r>
              <a:rPr lang="en-US" sz="1200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2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};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sz="1200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724400" y="2514600"/>
            <a:ext cx="4038600" cy="17526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ü"/>
              <a:defRPr sz="32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eaLnBrk="0" fontAlgn="base" hangingPunct="0">
              <a:spcAft>
                <a:spcPct val="0"/>
              </a:spcAft>
              <a:buNone/>
            </a:pPr>
            <a:r>
              <a:rPr lang="en-US" sz="1200" dirty="0" err="1">
                <a:solidFill>
                  <a:srgbClr val="0000CC"/>
                </a:solidFill>
                <a:latin typeface="Cambria" panose="02040503050406030204" pitchFamily="18" charset="0"/>
              </a:rPr>
              <a:t>int</a:t>
            </a:r>
            <a:r>
              <a:rPr lang="en-US" sz="1200" dirty="0">
                <a:solidFill>
                  <a:srgbClr val="0000CC"/>
                </a:solidFill>
                <a:latin typeface="Cambria" panose="02040503050406030204" pitchFamily="18" charset="0"/>
              </a:rPr>
              <a:t> main() {</a:t>
            </a:r>
          </a:p>
          <a:p>
            <a:pPr marL="0" lvl="0" indent="0" eaLnBrk="0" fontAlgn="base" hangingPunct="0">
              <a:spcAft>
                <a:spcPct val="0"/>
              </a:spcAft>
              <a:buNone/>
            </a:pPr>
            <a:r>
              <a:rPr lang="en-US" sz="1200" dirty="0">
                <a:solidFill>
                  <a:srgbClr val="0000CC"/>
                </a:solidFill>
                <a:latin typeface="Cambria" panose="02040503050406030204" pitchFamily="18" charset="0"/>
              </a:rPr>
              <a:t>   </a:t>
            </a:r>
            <a:r>
              <a:rPr lang="en-US" sz="1200" dirty="0" err="1">
                <a:solidFill>
                  <a:srgbClr val="0000CC"/>
                </a:solidFill>
                <a:latin typeface="Cambria" panose="02040503050406030204" pitchFamily="18" charset="0"/>
              </a:rPr>
              <a:t>cout</a:t>
            </a:r>
            <a:r>
              <a:rPr lang="en-US" sz="1200" dirty="0">
                <a:solidFill>
                  <a:srgbClr val="0000CC"/>
                </a:solidFill>
                <a:latin typeface="Cambria" panose="02040503050406030204" pitchFamily="18" charset="0"/>
              </a:rPr>
              <a:t>&lt;&lt;"Nested classes in C++"&lt;&lt; </a:t>
            </a:r>
            <a:r>
              <a:rPr lang="en-US" sz="1200" dirty="0" err="1">
                <a:solidFill>
                  <a:srgbClr val="0000CC"/>
                </a:solidFill>
                <a:latin typeface="Cambria" panose="02040503050406030204" pitchFamily="18" charset="0"/>
              </a:rPr>
              <a:t>endl</a:t>
            </a:r>
            <a:r>
              <a:rPr lang="en-US" sz="1200" dirty="0">
                <a:solidFill>
                  <a:srgbClr val="0000CC"/>
                </a:solidFill>
                <a:latin typeface="Cambria" panose="02040503050406030204" pitchFamily="18" charset="0"/>
              </a:rPr>
              <a:t>;</a:t>
            </a:r>
          </a:p>
          <a:p>
            <a:pPr marL="0" lvl="0" indent="0" eaLnBrk="0" fontAlgn="base" hangingPunct="0">
              <a:spcAft>
                <a:spcPct val="0"/>
              </a:spcAft>
              <a:buNone/>
            </a:pPr>
            <a:r>
              <a:rPr lang="en-US" sz="1200" dirty="0">
                <a:solidFill>
                  <a:srgbClr val="0000CC"/>
                </a:solidFill>
                <a:latin typeface="Cambria" panose="02040503050406030204" pitchFamily="18" charset="0"/>
              </a:rPr>
              <a:t>   A :: B </a:t>
            </a:r>
            <a:r>
              <a:rPr lang="en-US" sz="1200" dirty="0" err="1">
                <a:solidFill>
                  <a:srgbClr val="0000CC"/>
                </a:solidFill>
                <a:latin typeface="Cambria" panose="02040503050406030204" pitchFamily="18" charset="0"/>
              </a:rPr>
              <a:t>obj</a:t>
            </a:r>
            <a:r>
              <a:rPr lang="en-US" sz="1200" dirty="0">
                <a:solidFill>
                  <a:srgbClr val="0000CC"/>
                </a:solidFill>
                <a:latin typeface="Cambria" panose="02040503050406030204" pitchFamily="18" charset="0"/>
              </a:rPr>
              <a:t>;</a:t>
            </a:r>
          </a:p>
          <a:p>
            <a:pPr marL="0" lvl="0" indent="0" eaLnBrk="0" fontAlgn="base" hangingPunct="0">
              <a:spcAft>
                <a:spcPct val="0"/>
              </a:spcAft>
              <a:buNone/>
            </a:pPr>
            <a:r>
              <a:rPr lang="en-US" sz="1200" dirty="0">
                <a:solidFill>
                  <a:srgbClr val="0000CC"/>
                </a:solidFill>
                <a:latin typeface="Cambria" panose="02040503050406030204" pitchFamily="18" charset="0"/>
              </a:rPr>
              <a:t>   </a:t>
            </a:r>
            <a:r>
              <a:rPr lang="en-US" sz="1200" dirty="0" err="1">
                <a:solidFill>
                  <a:srgbClr val="0000CC"/>
                </a:solidFill>
                <a:latin typeface="Cambria" panose="02040503050406030204" pitchFamily="18" charset="0"/>
              </a:rPr>
              <a:t>obj.getdata</a:t>
            </a:r>
            <a:r>
              <a:rPr lang="en-US" sz="1200" dirty="0">
                <a:solidFill>
                  <a:srgbClr val="0000CC"/>
                </a:solidFill>
                <a:latin typeface="Cambria" panose="02040503050406030204" pitchFamily="18" charset="0"/>
              </a:rPr>
              <a:t>(9);</a:t>
            </a:r>
          </a:p>
          <a:p>
            <a:pPr marL="0" lvl="0" indent="0" eaLnBrk="0" fontAlgn="base" hangingPunct="0">
              <a:spcAft>
                <a:spcPct val="0"/>
              </a:spcAft>
              <a:buNone/>
            </a:pPr>
            <a:r>
              <a:rPr lang="en-US" sz="1200" dirty="0">
                <a:solidFill>
                  <a:srgbClr val="0000CC"/>
                </a:solidFill>
                <a:latin typeface="Cambria" panose="02040503050406030204" pitchFamily="18" charset="0"/>
              </a:rPr>
              <a:t>   </a:t>
            </a:r>
            <a:r>
              <a:rPr lang="en-US" sz="1200" dirty="0" err="1">
                <a:solidFill>
                  <a:srgbClr val="0000CC"/>
                </a:solidFill>
                <a:latin typeface="Cambria" panose="02040503050406030204" pitchFamily="18" charset="0"/>
              </a:rPr>
              <a:t>obj.putdata</a:t>
            </a:r>
            <a:r>
              <a:rPr lang="en-US" sz="1200" dirty="0">
                <a:solidFill>
                  <a:srgbClr val="0000CC"/>
                </a:solidFill>
                <a:latin typeface="Cambria" panose="02040503050406030204" pitchFamily="18" charset="0"/>
              </a:rPr>
              <a:t>();</a:t>
            </a:r>
          </a:p>
          <a:p>
            <a:pPr marL="0" lvl="0" indent="0" eaLnBrk="0" fontAlgn="base" hangingPunct="0">
              <a:spcAft>
                <a:spcPct val="0"/>
              </a:spcAft>
              <a:buNone/>
            </a:pPr>
            <a:r>
              <a:rPr lang="en-US" sz="1200" dirty="0">
                <a:solidFill>
                  <a:srgbClr val="0000CC"/>
                </a:solidFill>
                <a:latin typeface="Cambria" panose="02040503050406030204" pitchFamily="18" charset="0"/>
              </a:rPr>
              <a:t>   return 0;</a:t>
            </a:r>
          </a:p>
          <a:p>
            <a:pPr marL="0" lvl="0" indent="0" eaLnBrk="0" fontAlgn="base" hangingPunct="0">
              <a:spcAft>
                <a:spcPct val="0"/>
              </a:spcAft>
              <a:buNone/>
            </a:pPr>
            <a:r>
              <a:rPr lang="en-US" sz="1200" dirty="0" smtClean="0">
                <a:solidFill>
                  <a:srgbClr val="0000CC"/>
                </a:solidFill>
                <a:latin typeface="Cambria" panose="02040503050406030204" pitchFamily="18" charset="0"/>
              </a:rPr>
              <a:t>}</a:t>
            </a:r>
            <a:endParaRPr lang="en-US" sz="1200" dirty="0">
              <a:solidFill>
                <a:srgbClr val="0000CC"/>
              </a:solidFill>
              <a:latin typeface="Cambria" panose="02040503050406030204" pitchFamily="18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457200" y="212725"/>
            <a:ext cx="8229600" cy="7016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sz="4000" b="1" dirty="0" smtClean="0">
                <a:solidFill>
                  <a:srgbClr val="002060"/>
                </a:solidFill>
                <a:latin typeface="Cambria" panose="02040503050406030204" pitchFamily="18" charset="0"/>
              </a:rPr>
              <a:t>Nested Class</a:t>
            </a:r>
            <a:endParaRPr lang="en-US" sz="4000" b="1" dirty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5106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sz="2800" dirty="0" smtClean="0"/>
              <a:t>A class </a:t>
            </a:r>
            <a:r>
              <a:rPr lang="en-US" sz="2800" dirty="0"/>
              <a:t>may be defined within a function</a:t>
            </a:r>
            <a:r>
              <a:rPr lang="en-US" sz="2800" dirty="0" smtClean="0"/>
              <a:t>.</a:t>
            </a:r>
          </a:p>
          <a:p>
            <a:pPr algn="just"/>
            <a:r>
              <a:rPr lang="en-US" sz="2800" dirty="0"/>
              <a:t>When a class is declared within a function, it is known only to that function </a:t>
            </a:r>
            <a:r>
              <a:rPr lang="en-US" sz="2800" dirty="0" smtClean="0"/>
              <a:t>and unknown </a:t>
            </a:r>
            <a:r>
              <a:rPr lang="en-US" sz="2800" dirty="0"/>
              <a:t>outside of it.</a:t>
            </a:r>
          </a:p>
          <a:p>
            <a:pPr algn="just"/>
            <a:r>
              <a:rPr lang="en-US" sz="2800" dirty="0"/>
              <a:t>Several restrictions apply to local </a:t>
            </a:r>
            <a:r>
              <a:rPr lang="en-US" sz="2800" dirty="0" smtClean="0"/>
              <a:t>classes:</a:t>
            </a:r>
          </a:p>
          <a:p>
            <a:pPr lvl="1" algn="just"/>
            <a:r>
              <a:rPr lang="en-US" sz="2400" dirty="0" smtClean="0"/>
              <a:t>First</a:t>
            </a:r>
            <a:r>
              <a:rPr lang="en-US" sz="2400" dirty="0"/>
              <a:t>, all member functions must </a:t>
            </a:r>
            <a:r>
              <a:rPr lang="en-US" sz="2400" dirty="0" smtClean="0"/>
              <a:t>be defined </a:t>
            </a:r>
            <a:r>
              <a:rPr lang="en-US" sz="2400" dirty="0"/>
              <a:t>within the class declaration. </a:t>
            </a:r>
            <a:endParaRPr lang="en-US" sz="2400" dirty="0" smtClean="0"/>
          </a:p>
          <a:p>
            <a:pPr lvl="1" algn="just"/>
            <a:r>
              <a:rPr lang="en-US" sz="2400" dirty="0" smtClean="0"/>
              <a:t>The </a:t>
            </a:r>
            <a:r>
              <a:rPr lang="en-US" sz="2400" dirty="0"/>
              <a:t>local class may not use or access </a:t>
            </a:r>
            <a:r>
              <a:rPr lang="en-US" sz="2400" dirty="0" smtClean="0"/>
              <a:t>local variables </a:t>
            </a:r>
            <a:r>
              <a:rPr lang="en-US" sz="2400" dirty="0"/>
              <a:t>of the function in which it is </a:t>
            </a:r>
            <a:r>
              <a:rPr lang="en-US" sz="2400" dirty="0" smtClean="0"/>
              <a:t>declared</a:t>
            </a:r>
          </a:p>
          <a:p>
            <a:pPr lvl="1" algn="just"/>
            <a:r>
              <a:rPr lang="en-US" sz="2400" dirty="0"/>
              <a:t>A</a:t>
            </a:r>
            <a:r>
              <a:rPr lang="en-US" sz="2400" dirty="0" smtClean="0"/>
              <a:t> </a:t>
            </a:r>
            <a:r>
              <a:rPr lang="en-US" sz="2400" dirty="0"/>
              <a:t>local class has </a:t>
            </a:r>
            <a:r>
              <a:rPr lang="en-US" sz="2400" dirty="0" smtClean="0"/>
              <a:t>access to </a:t>
            </a:r>
            <a:r>
              <a:rPr lang="en-US" sz="2400" b="1" dirty="0"/>
              <a:t>static </a:t>
            </a:r>
            <a:r>
              <a:rPr lang="en-US" sz="2400" dirty="0"/>
              <a:t>local variables declared within the function or those declared as </a:t>
            </a:r>
            <a:r>
              <a:rPr lang="en-US" sz="2400" b="1" dirty="0" smtClean="0"/>
              <a:t>extern</a:t>
            </a:r>
            <a:endParaRPr lang="en-US" sz="2400" dirty="0"/>
          </a:p>
          <a:p>
            <a:pPr lvl="1" algn="just"/>
            <a:r>
              <a:rPr lang="en-US" sz="2400" dirty="0" smtClean="0"/>
              <a:t>No </a:t>
            </a:r>
            <a:r>
              <a:rPr lang="en-US" sz="2400" b="1" dirty="0"/>
              <a:t>static </a:t>
            </a:r>
            <a:r>
              <a:rPr lang="en-US" sz="2400" dirty="0"/>
              <a:t>variables may be declared inside a local class.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457200" y="212725"/>
            <a:ext cx="8229600" cy="7016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sz="4000" b="1" dirty="0" smtClean="0">
                <a:solidFill>
                  <a:srgbClr val="002060"/>
                </a:solidFill>
                <a:latin typeface="Cambria" panose="02040503050406030204" pitchFamily="18" charset="0"/>
              </a:rPr>
              <a:t>Local Class</a:t>
            </a:r>
            <a:endParaRPr lang="en-US" sz="4000" b="1" dirty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149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038600" cy="4449763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CC"/>
                </a:solidFill>
              </a:rPr>
              <a:t>#include &lt;</a:t>
            </a:r>
            <a:r>
              <a:rPr lang="en-US" sz="2000" dirty="0" err="1">
                <a:solidFill>
                  <a:srgbClr val="0000CC"/>
                </a:solidFill>
              </a:rPr>
              <a:t>iostream</a:t>
            </a:r>
            <a:r>
              <a:rPr lang="en-US" sz="2000" dirty="0">
                <a:solidFill>
                  <a:srgbClr val="0000CC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CC"/>
                </a:solidFill>
              </a:rPr>
              <a:t>using namespace </a:t>
            </a:r>
            <a:r>
              <a:rPr lang="en-US" sz="2000" dirty="0" err="1">
                <a:solidFill>
                  <a:srgbClr val="0000CC"/>
                </a:solidFill>
              </a:rPr>
              <a:t>std</a:t>
            </a:r>
            <a:r>
              <a:rPr lang="en-US" sz="2000" dirty="0" smtClean="0">
                <a:solidFill>
                  <a:srgbClr val="0000CC"/>
                </a:solidFill>
              </a:rPr>
              <a:t>;</a:t>
            </a:r>
          </a:p>
          <a:p>
            <a:pPr marL="0" indent="0">
              <a:buNone/>
            </a:pPr>
            <a:endParaRPr lang="en-US" sz="1100" dirty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CC"/>
                </a:solidFill>
              </a:rPr>
              <a:t>void f</a:t>
            </a:r>
            <a:r>
              <a:rPr lang="en-US" sz="2000" dirty="0" smtClean="0">
                <a:solidFill>
                  <a:srgbClr val="0000CC"/>
                </a:solidFill>
              </a:rPr>
              <a:t>();</a:t>
            </a:r>
          </a:p>
          <a:p>
            <a:pPr marL="0" indent="0">
              <a:buNone/>
            </a:pPr>
            <a:endParaRPr lang="en-US" sz="1100" dirty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0000CC"/>
                </a:solidFill>
              </a:rPr>
              <a:t>int</a:t>
            </a:r>
            <a:r>
              <a:rPr lang="en-US" sz="2000" dirty="0">
                <a:solidFill>
                  <a:srgbClr val="0000CC"/>
                </a:solidFill>
              </a:rPr>
              <a:t> main()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CC"/>
                </a:solidFill>
              </a:rPr>
              <a:t>{</a:t>
            </a:r>
          </a:p>
          <a:p>
            <a:pPr marL="400050" lvl="1" indent="0">
              <a:buNone/>
            </a:pPr>
            <a:r>
              <a:rPr lang="en-US" sz="1800" dirty="0">
                <a:solidFill>
                  <a:srgbClr val="0000CC"/>
                </a:solidFill>
              </a:rPr>
              <a:t>f();</a:t>
            </a:r>
          </a:p>
          <a:p>
            <a:pPr marL="400050" lvl="1" indent="0">
              <a:buNone/>
            </a:pPr>
            <a:r>
              <a:rPr lang="en-US" sz="1800" dirty="0">
                <a:solidFill>
                  <a:srgbClr val="0000CC"/>
                </a:solidFill>
              </a:rPr>
              <a:t>// </a:t>
            </a:r>
            <a:r>
              <a:rPr lang="en-US" sz="1800" dirty="0" err="1">
                <a:solidFill>
                  <a:srgbClr val="0000CC"/>
                </a:solidFill>
              </a:rPr>
              <a:t>myclass</a:t>
            </a:r>
            <a:r>
              <a:rPr lang="en-US" sz="1800" dirty="0">
                <a:solidFill>
                  <a:srgbClr val="0000CC"/>
                </a:solidFill>
              </a:rPr>
              <a:t> not known here</a:t>
            </a:r>
          </a:p>
          <a:p>
            <a:pPr marL="400050" lvl="1" indent="0">
              <a:buNone/>
            </a:pPr>
            <a:r>
              <a:rPr lang="en-US" sz="1800" dirty="0">
                <a:solidFill>
                  <a:srgbClr val="0000CC"/>
                </a:solidFill>
              </a:rPr>
              <a:t>return 0;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CC"/>
                </a:solidFill>
              </a:rPr>
              <a:t>}</a:t>
            </a:r>
            <a:endParaRPr lang="en-US" sz="2000" dirty="0">
              <a:solidFill>
                <a:srgbClr val="0000C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800600" y="1371600"/>
            <a:ext cx="4038600" cy="44497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ü"/>
              <a:defRPr sz="32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2400" dirty="0" smtClean="0">
                <a:solidFill>
                  <a:srgbClr val="0000CC"/>
                </a:solidFill>
                <a:latin typeface="Cambria" panose="02040503050406030204" pitchFamily="18" charset="0"/>
              </a:rPr>
              <a:t>void f()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 dirty="0" smtClean="0">
                <a:solidFill>
                  <a:srgbClr val="0000CC"/>
                </a:solidFill>
                <a:latin typeface="Cambria" panose="02040503050406030204" pitchFamily="18" charset="0"/>
              </a:rPr>
              <a:t>{</a:t>
            </a:r>
          </a:p>
          <a:p>
            <a:pPr marL="400050" lvl="1" indent="0">
              <a:buFont typeface="Wingdings" pitchFamily="2" charset="2"/>
              <a:buNone/>
            </a:pPr>
            <a:r>
              <a:rPr lang="en-US" sz="2000" dirty="0" smtClean="0">
                <a:solidFill>
                  <a:srgbClr val="0000CC"/>
                </a:solidFill>
                <a:latin typeface="Cambria" panose="02040503050406030204" pitchFamily="18" charset="0"/>
              </a:rPr>
              <a:t>class </a:t>
            </a:r>
            <a:r>
              <a:rPr lang="en-US" sz="2000" dirty="0" err="1" smtClean="0">
                <a:solidFill>
                  <a:srgbClr val="0000CC"/>
                </a:solidFill>
                <a:latin typeface="Cambria" panose="02040503050406030204" pitchFamily="18" charset="0"/>
              </a:rPr>
              <a:t>myclass</a:t>
            </a:r>
            <a:r>
              <a:rPr lang="en-US" sz="2000" dirty="0" smtClean="0">
                <a:solidFill>
                  <a:srgbClr val="0000CC"/>
                </a:solidFill>
                <a:latin typeface="Cambria" panose="02040503050406030204" pitchFamily="18" charset="0"/>
              </a:rPr>
              <a:t> {</a:t>
            </a:r>
          </a:p>
          <a:p>
            <a:pPr marL="800100" lvl="2" indent="0">
              <a:buFont typeface="Wingdings" pitchFamily="2" charset="2"/>
              <a:buNone/>
            </a:pPr>
            <a:r>
              <a:rPr lang="en-US" sz="1600" dirty="0" err="1" smtClean="0">
                <a:solidFill>
                  <a:srgbClr val="0000CC"/>
                </a:solidFill>
                <a:latin typeface="Cambria" panose="02040503050406030204" pitchFamily="18" charset="0"/>
              </a:rPr>
              <a:t>int</a:t>
            </a:r>
            <a:r>
              <a:rPr lang="en-US" sz="1600" dirty="0" smtClean="0">
                <a:solidFill>
                  <a:srgbClr val="0000CC"/>
                </a:solidFill>
                <a:latin typeface="Cambria" panose="02040503050406030204" pitchFamily="18" charset="0"/>
              </a:rPr>
              <a:t> i;</a:t>
            </a:r>
          </a:p>
          <a:p>
            <a:pPr marL="800100" lvl="2" indent="0">
              <a:buFont typeface="Wingdings" pitchFamily="2" charset="2"/>
              <a:buNone/>
            </a:pPr>
            <a:r>
              <a:rPr lang="en-US" sz="1600" dirty="0" smtClean="0">
                <a:solidFill>
                  <a:srgbClr val="0000CC"/>
                </a:solidFill>
                <a:latin typeface="Cambria" panose="02040503050406030204" pitchFamily="18" charset="0"/>
              </a:rPr>
              <a:t>public:</a:t>
            </a:r>
          </a:p>
          <a:p>
            <a:pPr marL="800100" lvl="2" indent="0">
              <a:buFont typeface="Wingdings" pitchFamily="2" charset="2"/>
              <a:buNone/>
            </a:pPr>
            <a:r>
              <a:rPr lang="en-US" sz="1600" dirty="0" smtClean="0">
                <a:solidFill>
                  <a:srgbClr val="0000CC"/>
                </a:solidFill>
                <a:latin typeface="Cambria" panose="02040503050406030204" pitchFamily="18" charset="0"/>
              </a:rPr>
              <a:t>void </a:t>
            </a:r>
            <a:r>
              <a:rPr lang="en-US" sz="1600" dirty="0" err="1" smtClean="0">
                <a:solidFill>
                  <a:srgbClr val="0000CC"/>
                </a:solidFill>
                <a:latin typeface="Cambria" panose="02040503050406030204" pitchFamily="18" charset="0"/>
              </a:rPr>
              <a:t>put_i</a:t>
            </a:r>
            <a:r>
              <a:rPr lang="en-US" sz="1600" dirty="0" smtClean="0">
                <a:solidFill>
                  <a:srgbClr val="0000CC"/>
                </a:solidFill>
                <a:latin typeface="Cambria" panose="02040503050406030204" pitchFamily="18" charset="0"/>
              </a:rPr>
              <a:t>(</a:t>
            </a:r>
            <a:r>
              <a:rPr lang="en-US" sz="1600" dirty="0" err="1" smtClean="0">
                <a:solidFill>
                  <a:srgbClr val="0000CC"/>
                </a:solidFill>
                <a:latin typeface="Cambria" panose="02040503050406030204" pitchFamily="18" charset="0"/>
              </a:rPr>
              <a:t>int</a:t>
            </a:r>
            <a:r>
              <a:rPr lang="en-US" sz="1600" dirty="0" smtClean="0">
                <a:solidFill>
                  <a:srgbClr val="0000CC"/>
                </a:solidFill>
                <a:latin typeface="Cambria" panose="02040503050406030204" pitchFamily="18" charset="0"/>
              </a:rPr>
              <a:t> n) </a:t>
            </a:r>
            <a:r>
              <a:rPr lang="en-US" sz="1600" dirty="0" smtClean="0">
                <a:solidFill>
                  <a:srgbClr val="0000CC"/>
                </a:solidFill>
                <a:latin typeface="Cambria" panose="02040503050406030204" pitchFamily="18" charset="0"/>
              </a:rPr>
              <a:t>{ </a:t>
            </a:r>
            <a:r>
              <a:rPr lang="en-US" sz="1600" dirty="0" err="1" smtClean="0">
                <a:solidFill>
                  <a:srgbClr val="0000CC"/>
                </a:solidFill>
                <a:latin typeface="Cambria" panose="02040503050406030204" pitchFamily="18" charset="0"/>
              </a:rPr>
              <a:t>i</a:t>
            </a:r>
            <a:r>
              <a:rPr lang="en-US" sz="1600" dirty="0" smtClean="0">
                <a:solidFill>
                  <a:srgbClr val="0000CC"/>
                </a:solidFill>
                <a:latin typeface="Cambria" panose="02040503050406030204" pitchFamily="18" charset="0"/>
              </a:rPr>
              <a:t>=n</a:t>
            </a:r>
            <a:r>
              <a:rPr lang="en-US" sz="1600" dirty="0" smtClean="0">
                <a:solidFill>
                  <a:srgbClr val="0000CC"/>
                </a:solidFill>
                <a:latin typeface="Cambria" panose="02040503050406030204" pitchFamily="18" charset="0"/>
              </a:rPr>
              <a:t>; }</a:t>
            </a:r>
          </a:p>
          <a:p>
            <a:pPr marL="800100" lvl="2" indent="0">
              <a:buFont typeface="Wingdings" pitchFamily="2" charset="2"/>
              <a:buNone/>
            </a:pPr>
            <a:r>
              <a:rPr lang="en-US" sz="1600" dirty="0" err="1" smtClean="0">
                <a:solidFill>
                  <a:srgbClr val="0000CC"/>
                </a:solidFill>
                <a:latin typeface="Cambria" panose="02040503050406030204" pitchFamily="18" charset="0"/>
              </a:rPr>
              <a:t>int</a:t>
            </a:r>
            <a:r>
              <a:rPr lang="en-US" sz="1600" dirty="0" smtClean="0">
                <a:solidFill>
                  <a:srgbClr val="0000CC"/>
                </a:solidFill>
                <a:latin typeface="Cambria" panose="02040503050406030204" pitchFamily="18" charset="0"/>
              </a:rPr>
              <a:t> </a:t>
            </a:r>
            <a:r>
              <a:rPr lang="en-US" sz="1600" dirty="0" err="1" smtClean="0">
                <a:solidFill>
                  <a:srgbClr val="0000CC"/>
                </a:solidFill>
                <a:latin typeface="Cambria" panose="02040503050406030204" pitchFamily="18" charset="0"/>
              </a:rPr>
              <a:t>get_i</a:t>
            </a:r>
            <a:r>
              <a:rPr lang="en-US" sz="1600" dirty="0" smtClean="0">
                <a:solidFill>
                  <a:srgbClr val="0000CC"/>
                </a:solidFill>
                <a:latin typeface="Cambria" panose="02040503050406030204" pitchFamily="18" charset="0"/>
              </a:rPr>
              <a:t>() { return </a:t>
            </a:r>
            <a:r>
              <a:rPr lang="en-US" sz="1600" dirty="0" err="1" smtClean="0">
                <a:solidFill>
                  <a:srgbClr val="0000CC"/>
                </a:solidFill>
                <a:latin typeface="Cambria" panose="02040503050406030204" pitchFamily="18" charset="0"/>
              </a:rPr>
              <a:t>i</a:t>
            </a:r>
            <a:r>
              <a:rPr lang="en-US" sz="1600" dirty="0" smtClean="0">
                <a:solidFill>
                  <a:srgbClr val="0000CC"/>
                </a:solidFill>
                <a:latin typeface="Cambria" panose="02040503050406030204" pitchFamily="18" charset="0"/>
              </a:rPr>
              <a:t>; }</a:t>
            </a:r>
          </a:p>
          <a:p>
            <a:pPr marL="400050" lvl="1" indent="0">
              <a:buFont typeface="Wingdings" pitchFamily="2" charset="2"/>
              <a:buNone/>
            </a:pPr>
            <a:r>
              <a:rPr lang="en-US" sz="2000" dirty="0" smtClean="0">
                <a:solidFill>
                  <a:srgbClr val="0000CC"/>
                </a:solidFill>
                <a:latin typeface="Cambria" panose="02040503050406030204" pitchFamily="18" charset="0"/>
              </a:rPr>
              <a:t>} </a:t>
            </a:r>
            <a:r>
              <a:rPr lang="en-US" sz="2000" dirty="0" smtClean="0">
                <a:solidFill>
                  <a:srgbClr val="0000CC"/>
                </a:solidFill>
                <a:latin typeface="Cambria" panose="02040503050406030204" pitchFamily="18" charset="0"/>
              </a:rPr>
              <a:t>ob1,ob2;</a:t>
            </a:r>
            <a:endParaRPr lang="en-US" sz="2000" dirty="0" smtClean="0">
              <a:solidFill>
                <a:srgbClr val="0000CC"/>
              </a:solidFill>
              <a:latin typeface="Cambria" panose="02040503050406030204" pitchFamily="18" charset="0"/>
            </a:endParaRPr>
          </a:p>
          <a:p>
            <a:pPr marL="400050" lvl="1" indent="0">
              <a:buFont typeface="Wingdings" pitchFamily="2" charset="2"/>
              <a:buNone/>
            </a:pPr>
            <a:endParaRPr lang="en-US" sz="2000" dirty="0" smtClean="0">
              <a:solidFill>
                <a:srgbClr val="0000CC"/>
              </a:solidFill>
              <a:latin typeface="Cambria" panose="02040503050406030204" pitchFamily="18" charset="0"/>
            </a:endParaRPr>
          </a:p>
          <a:p>
            <a:pPr marL="400050" lvl="1" indent="0">
              <a:buFont typeface="Wingdings" pitchFamily="2" charset="2"/>
              <a:buNone/>
            </a:pPr>
            <a:r>
              <a:rPr lang="en-US" sz="2000" dirty="0" err="1" smtClean="0">
                <a:solidFill>
                  <a:srgbClr val="0000CC"/>
                </a:solidFill>
                <a:latin typeface="Cambria" panose="02040503050406030204" pitchFamily="18" charset="0"/>
              </a:rPr>
              <a:t>ob.put_i</a:t>
            </a:r>
            <a:r>
              <a:rPr lang="en-US" sz="2000" dirty="0" smtClean="0">
                <a:solidFill>
                  <a:srgbClr val="0000CC"/>
                </a:solidFill>
                <a:latin typeface="Cambria" panose="02040503050406030204" pitchFamily="18" charset="0"/>
              </a:rPr>
              <a:t>(10);</a:t>
            </a:r>
          </a:p>
          <a:p>
            <a:pPr marL="400050" lvl="1" indent="0">
              <a:buFont typeface="Wingdings" pitchFamily="2" charset="2"/>
              <a:buNone/>
            </a:pPr>
            <a:r>
              <a:rPr lang="en-US" sz="2000" dirty="0" err="1" smtClean="0">
                <a:solidFill>
                  <a:srgbClr val="0000CC"/>
                </a:solidFill>
                <a:latin typeface="Cambria" panose="02040503050406030204" pitchFamily="18" charset="0"/>
              </a:rPr>
              <a:t>cout</a:t>
            </a:r>
            <a:r>
              <a:rPr lang="en-US" sz="2000" dirty="0" smtClean="0">
                <a:solidFill>
                  <a:srgbClr val="0000CC"/>
                </a:solidFill>
                <a:latin typeface="Cambria" panose="02040503050406030204" pitchFamily="18" charset="0"/>
              </a:rPr>
              <a:t> &lt;&lt; </a:t>
            </a:r>
            <a:r>
              <a:rPr lang="en-US" sz="2000" dirty="0" err="1" smtClean="0">
                <a:solidFill>
                  <a:srgbClr val="0000CC"/>
                </a:solidFill>
                <a:latin typeface="Cambria" panose="02040503050406030204" pitchFamily="18" charset="0"/>
              </a:rPr>
              <a:t>ob.get_i</a:t>
            </a:r>
            <a:r>
              <a:rPr lang="en-US" sz="2000" dirty="0" smtClean="0">
                <a:solidFill>
                  <a:srgbClr val="0000CC"/>
                </a:solidFill>
                <a:latin typeface="Cambria" panose="02040503050406030204" pitchFamily="18" charset="0"/>
              </a:rPr>
              <a:t>();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 dirty="0" smtClean="0">
                <a:solidFill>
                  <a:srgbClr val="0000CC"/>
                </a:solidFill>
                <a:latin typeface="Cambria" panose="02040503050406030204" pitchFamily="18" charset="0"/>
              </a:rPr>
              <a:t>}</a:t>
            </a:r>
            <a:endParaRPr lang="en-US" sz="2400" dirty="0">
              <a:solidFill>
                <a:srgbClr val="0000CC"/>
              </a:solidFill>
              <a:latin typeface="Cambria" panose="02040503050406030204" pitchFamily="18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457200" y="212725"/>
            <a:ext cx="8229600" cy="7016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sz="4000" b="1" dirty="0" smtClean="0">
                <a:solidFill>
                  <a:srgbClr val="002060"/>
                </a:solidFill>
                <a:latin typeface="Cambria" panose="02040503050406030204" pitchFamily="18" charset="0"/>
              </a:rPr>
              <a:t>Local Class</a:t>
            </a:r>
            <a:endParaRPr lang="en-US" sz="4000" b="1" dirty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576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sz="2800" dirty="0"/>
              <a:t>In C++, it is possible to have arrays of objects. </a:t>
            </a:r>
            <a:endParaRPr lang="en-US" sz="2800" dirty="0" smtClean="0"/>
          </a:p>
          <a:p>
            <a:pPr algn="just"/>
            <a:r>
              <a:rPr lang="en-US" sz="2800" dirty="0" smtClean="0"/>
              <a:t>The </a:t>
            </a:r>
            <a:r>
              <a:rPr lang="en-US" sz="2800" dirty="0"/>
              <a:t>syntax for declaring and using </a:t>
            </a:r>
            <a:r>
              <a:rPr lang="en-US" sz="2800" dirty="0" smtClean="0"/>
              <a:t>an object </a:t>
            </a:r>
            <a:r>
              <a:rPr lang="en-US" sz="2800" dirty="0"/>
              <a:t>array is exactly the same as it is for any other type of array</a:t>
            </a:r>
            <a:r>
              <a:rPr lang="en-US" sz="2800" dirty="0" smtClean="0"/>
              <a:t>.</a:t>
            </a:r>
          </a:p>
          <a:p>
            <a:pPr algn="just"/>
            <a:r>
              <a:rPr lang="en-US" sz="2800" dirty="0"/>
              <a:t>If a class defines a parameterized constructor, </a:t>
            </a:r>
            <a:r>
              <a:rPr lang="en-US" sz="2800" dirty="0" smtClean="0"/>
              <a:t>initialize </a:t>
            </a:r>
            <a:r>
              <a:rPr lang="en-US" sz="2800" dirty="0"/>
              <a:t>each object </a:t>
            </a:r>
            <a:r>
              <a:rPr lang="en-US" sz="2800" dirty="0" smtClean="0"/>
              <a:t>of that class in an </a:t>
            </a:r>
            <a:r>
              <a:rPr lang="en-US" sz="2800" dirty="0"/>
              <a:t>array by specifying an initialization list, just like </a:t>
            </a:r>
            <a:r>
              <a:rPr lang="en-US" sz="2800" dirty="0" smtClean="0"/>
              <a:t>other </a:t>
            </a:r>
            <a:r>
              <a:rPr lang="en-US" sz="2800" dirty="0"/>
              <a:t>types of arrays</a:t>
            </a:r>
            <a:r>
              <a:rPr lang="en-US" sz="2800" dirty="0" smtClean="0"/>
              <a:t>.</a:t>
            </a:r>
          </a:p>
          <a:p>
            <a:pPr lvl="1" algn="just"/>
            <a:r>
              <a:rPr lang="en-US" sz="2400" dirty="0"/>
              <a:t>For objects whose constructors </a:t>
            </a:r>
            <a:r>
              <a:rPr lang="en-US" sz="2400" dirty="0" smtClean="0"/>
              <a:t>have only </a:t>
            </a:r>
            <a:r>
              <a:rPr lang="en-US" sz="2400" dirty="0"/>
              <a:t>one parameter, you can simply specify a list of initial </a:t>
            </a:r>
            <a:r>
              <a:rPr lang="en-US" sz="2400" dirty="0" smtClean="0"/>
              <a:t>values  </a:t>
            </a:r>
            <a:r>
              <a:rPr lang="en-US" sz="2400" dirty="0"/>
              <a:t>using the </a:t>
            </a:r>
            <a:r>
              <a:rPr lang="en-US" sz="2400" dirty="0" smtClean="0"/>
              <a:t>normal array-initialization syntax</a:t>
            </a:r>
          </a:p>
          <a:p>
            <a:pPr lvl="1" algn="just"/>
            <a:r>
              <a:rPr lang="en-US" sz="2400" dirty="0"/>
              <a:t>As each element in the array is created, a value from </a:t>
            </a:r>
            <a:r>
              <a:rPr lang="en-US" sz="2400" dirty="0" smtClean="0"/>
              <a:t>the list </a:t>
            </a:r>
            <a:r>
              <a:rPr lang="en-US" sz="2400" dirty="0"/>
              <a:t>is passed to the constructor's parameter.</a:t>
            </a:r>
            <a:endParaRPr lang="en-US" sz="2400" dirty="0" smtClean="0"/>
          </a:p>
          <a:p>
            <a:pPr lvl="1" algn="just"/>
            <a:endParaRPr lang="en-US" sz="6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457200" y="212725"/>
            <a:ext cx="8229600" cy="7016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sz="4000" b="1" dirty="0">
                <a:solidFill>
                  <a:srgbClr val="002060"/>
                </a:solidFill>
                <a:latin typeface="Cambria" panose="02040503050406030204" pitchFamily="18" charset="0"/>
              </a:rPr>
              <a:t>Arrays of </a:t>
            </a:r>
            <a:r>
              <a:rPr lang="en-US" sz="4000" b="1" dirty="0" smtClean="0">
                <a:solidFill>
                  <a:srgbClr val="002060"/>
                </a:solidFill>
                <a:latin typeface="Cambria" panose="02040503050406030204" pitchFamily="18" charset="0"/>
              </a:rPr>
              <a:t>Objects</a:t>
            </a:r>
            <a:endParaRPr lang="en-US" sz="4000" b="1" dirty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641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4038600" cy="4525963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CC"/>
                </a:solidFill>
              </a:rPr>
              <a:t>#include &lt;</a:t>
            </a:r>
            <a:r>
              <a:rPr lang="en-US" sz="2400" dirty="0" err="1">
                <a:solidFill>
                  <a:srgbClr val="0000CC"/>
                </a:solidFill>
              </a:rPr>
              <a:t>iostream</a:t>
            </a:r>
            <a:r>
              <a:rPr lang="en-US" sz="2400" dirty="0">
                <a:solidFill>
                  <a:srgbClr val="0000CC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CC"/>
                </a:solidFill>
              </a:rPr>
              <a:t>using namespace </a:t>
            </a:r>
            <a:r>
              <a:rPr lang="en-US" sz="2400" dirty="0" err="1">
                <a:solidFill>
                  <a:srgbClr val="0000CC"/>
                </a:solidFill>
              </a:rPr>
              <a:t>std</a:t>
            </a:r>
            <a:r>
              <a:rPr lang="en-US" sz="2400" dirty="0">
                <a:solidFill>
                  <a:srgbClr val="0000CC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CC"/>
                </a:solidFill>
              </a:rPr>
              <a:t>class cl {</a:t>
            </a:r>
          </a:p>
          <a:p>
            <a:pPr marL="400050" lvl="1" indent="0">
              <a:buNone/>
            </a:pPr>
            <a:r>
              <a:rPr lang="en-US" sz="2000" dirty="0" err="1">
                <a:solidFill>
                  <a:srgbClr val="0000CC"/>
                </a:solidFill>
              </a:rPr>
              <a:t>int</a:t>
            </a:r>
            <a:r>
              <a:rPr lang="en-US" sz="2000" dirty="0">
                <a:solidFill>
                  <a:srgbClr val="0000CC"/>
                </a:solidFill>
              </a:rPr>
              <a:t> i;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rgbClr val="0000CC"/>
                </a:solidFill>
              </a:rPr>
              <a:t>public: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rgbClr val="0000CC"/>
                </a:solidFill>
              </a:rPr>
              <a:t>void </a:t>
            </a:r>
            <a:r>
              <a:rPr lang="en-US" sz="2000" dirty="0" err="1">
                <a:solidFill>
                  <a:srgbClr val="0000CC"/>
                </a:solidFill>
              </a:rPr>
              <a:t>set_i</a:t>
            </a:r>
            <a:r>
              <a:rPr lang="en-US" sz="2000" dirty="0">
                <a:solidFill>
                  <a:srgbClr val="0000CC"/>
                </a:solidFill>
              </a:rPr>
              <a:t>(</a:t>
            </a:r>
            <a:r>
              <a:rPr lang="en-US" sz="2000" dirty="0" err="1">
                <a:solidFill>
                  <a:srgbClr val="0000CC"/>
                </a:solidFill>
              </a:rPr>
              <a:t>int</a:t>
            </a:r>
            <a:r>
              <a:rPr lang="en-US" sz="2000" dirty="0">
                <a:solidFill>
                  <a:srgbClr val="0000CC"/>
                </a:solidFill>
              </a:rPr>
              <a:t> j) { i=j; }</a:t>
            </a:r>
          </a:p>
          <a:p>
            <a:pPr marL="400050" lvl="1" indent="0">
              <a:buNone/>
            </a:pPr>
            <a:r>
              <a:rPr lang="en-US" sz="2000" dirty="0" err="1">
                <a:solidFill>
                  <a:srgbClr val="0000CC"/>
                </a:solidFill>
              </a:rPr>
              <a:t>int</a:t>
            </a:r>
            <a:r>
              <a:rPr lang="en-US" sz="2000" dirty="0">
                <a:solidFill>
                  <a:srgbClr val="0000CC"/>
                </a:solidFill>
              </a:rPr>
              <a:t> </a:t>
            </a:r>
            <a:r>
              <a:rPr lang="en-US" sz="2000" dirty="0" err="1">
                <a:solidFill>
                  <a:srgbClr val="0000CC"/>
                </a:solidFill>
              </a:rPr>
              <a:t>get_i</a:t>
            </a:r>
            <a:r>
              <a:rPr lang="en-US" sz="2000" dirty="0">
                <a:solidFill>
                  <a:srgbClr val="0000CC"/>
                </a:solidFill>
              </a:rPr>
              <a:t>() { return i; }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CC"/>
                </a:solidFill>
              </a:rPr>
              <a:t>};</a:t>
            </a:r>
            <a:endParaRPr lang="en-US" sz="2400" dirty="0">
              <a:solidFill>
                <a:srgbClr val="0000C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648200" y="1447800"/>
            <a:ext cx="4038600" cy="45259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ü"/>
              <a:defRPr sz="32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2400" dirty="0" err="1" smtClean="0">
                <a:solidFill>
                  <a:srgbClr val="0000CC"/>
                </a:solidFill>
                <a:latin typeface="Cambria" panose="02040503050406030204" pitchFamily="18" charset="0"/>
              </a:rPr>
              <a:t>int</a:t>
            </a:r>
            <a:r>
              <a:rPr lang="en-US" sz="2400" dirty="0" smtClean="0">
                <a:solidFill>
                  <a:srgbClr val="0000CC"/>
                </a:solidFill>
                <a:latin typeface="Cambria" panose="02040503050406030204" pitchFamily="18" charset="0"/>
              </a:rPr>
              <a:t> main()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 dirty="0" smtClean="0">
                <a:solidFill>
                  <a:srgbClr val="0000CC"/>
                </a:solidFill>
                <a:latin typeface="Cambria" panose="02040503050406030204" pitchFamily="18" charset="0"/>
              </a:rPr>
              <a:t>{</a:t>
            </a:r>
          </a:p>
          <a:p>
            <a:pPr marL="400050" lvl="1" indent="0">
              <a:buFont typeface="Wingdings" pitchFamily="2" charset="2"/>
              <a:buNone/>
            </a:pPr>
            <a:r>
              <a:rPr lang="en-US" sz="2000" dirty="0" smtClean="0">
                <a:solidFill>
                  <a:srgbClr val="0000CC"/>
                </a:solidFill>
                <a:latin typeface="Cambria" panose="02040503050406030204" pitchFamily="18" charset="0"/>
              </a:rPr>
              <a:t>cl </a:t>
            </a:r>
            <a:r>
              <a:rPr lang="en-US" sz="2000" dirty="0" err="1" smtClean="0">
                <a:solidFill>
                  <a:srgbClr val="0000CC"/>
                </a:solidFill>
                <a:latin typeface="Cambria" panose="02040503050406030204" pitchFamily="18" charset="0"/>
              </a:rPr>
              <a:t>ob</a:t>
            </a:r>
            <a:r>
              <a:rPr lang="en-US" sz="2000" dirty="0" smtClean="0">
                <a:solidFill>
                  <a:srgbClr val="0000CC"/>
                </a:solidFill>
                <a:latin typeface="Cambria" panose="02040503050406030204" pitchFamily="18" charset="0"/>
              </a:rPr>
              <a:t>[3];</a:t>
            </a:r>
          </a:p>
          <a:p>
            <a:pPr marL="400050" lvl="1" indent="0">
              <a:buFont typeface="Wingdings" pitchFamily="2" charset="2"/>
              <a:buNone/>
            </a:pPr>
            <a:r>
              <a:rPr lang="en-US" sz="2000" dirty="0" err="1" smtClean="0">
                <a:solidFill>
                  <a:srgbClr val="0000CC"/>
                </a:solidFill>
                <a:latin typeface="Cambria" panose="02040503050406030204" pitchFamily="18" charset="0"/>
              </a:rPr>
              <a:t>int</a:t>
            </a:r>
            <a:r>
              <a:rPr lang="en-US" sz="2000" dirty="0" smtClean="0">
                <a:solidFill>
                  <a:srgbClr val="0000CC"/>
                </a:solidFill>
                <a:latin typeface="Cambria" panose="02040503050406030204" pitchFamily="18" charset="0"/>
              </a:rPr>
              <a:t> i;</a:t>
            </a:r>
          </a:p>
          <a:p>
            <a:pPr marL="400050" lvl="1" indent="0">
              <a:buFont typeface="Wingdings" pitchFamily="2" charset="2"/>
              <a:buNone/>
            </a:pPr>
            <a:r>
              <a:rPr lang="nn-NO" sz="2000" dirty="0" smtClean="0">
                <a:solidFill>
                  <a:srgbClr val="0000CC"/>
                </a:solidFill>
                <a:latin typeface="Cambria" panose="02040503050406030204" pitchFamily="18" charset="0"/>
              </a:rPr>
              <a:t>for(i=0; i&lt;3; i++) ob[i].set_i(i+1);</a:t>
            </a:r>
          </a:p>
          <a:p>
            <a:pPr marL="400050" lvl="1" indent="0">
              <a:buFont typeface="Wingdings" pitchFamily="2" charset="2"/>
              <a:buNone/>
            </a:pPr>
            <a:r>
              <a:rPr lang="en-US" sz="2000" dirty="0" smtClean="0">
                <a:solidFill>
                  <a:srgbClr val="0000CC"/>
                </a:solidFill>
                <a:latin typeface="Cambria" panose="02040503050406030204" pitchFamily="18" charset="0"/>
              </a:rPr>
              <a:t>for(i=0; i&lt;3; i++)</a:t>
            </a:r>
          </a:p>
          <a:p>
            <a:pPr marL="400050" lvl="1" indent="0">
              <a:buFont typeface="Wingdings" pitchFamily="2" charset="2"/>
              <a:buNone/>
            </a:pPr>
            <a:r>
              <a:rPr lang="en-US" sz="2000" dirty="0" err="1" smtClean="0">
                <a:solidFill>
                  <a:srgbClr val="0000CC"/>
                </a:solidFill>
                <a:latin typeface="Cambria" panose="02040503050406030204" pitchFamily="18" charset="0"/>
              </a:rPr>
              <a:t>cout</a:t>
            </a:r>
            <a:r>
              <a:rPr lang="en-US" sz="2000" dirty="0" smtClean="0">
                <a:solidFill>
                  <a:srgbClr val="0000CC"/>
                </a:solidFill>
                <a:latin typeface="Cambria" panose="02040503050406030204" pitchFamily="18" charset="0"/>
              </a:rPr>
              <a:t> &lt;&lt; </a:t>
            </a:r>
            <a:r>
              <a:rPr lang="en-US" sz="2000" dirty="0" err="1" smtClean="0">
                <a:solidFill>
                  <a:srgbClr val="0000CC"/>
                </a:solidFill>
                <a:latin typeface="Cambria" panose="02040503050406030204" pitchFamily="18" charset="0"/>
              </a:rPr>
              <a:t>ob</a:t>
            </a:r>
            <a:r>
              <a:rPr lang="en-US" sz="2000" dirty="0" smtClean="0">
                <a:solidFill>
                  <a:srgbClr val="0000CC"/>
                </a:solidFill>
                <a:latin typeface="Cambria" panose="02040503050406030204" pitchFamily="18" charset="0"/>
              </a:rPr>
              <a:t>[i].</a:t>
            </a:r>
            <a:r>
              <a:rPr lang="en-US" sz="2000" dirty="0" err="1" smtClean="0">
                <a:solidFill>
                  <a:srgbClr val="0000CC"/>
                </a:solidFill>
                <a:latin typeface="Cambria" panose="02040503050406030204" pitchFamily="18" charset="0"/>
              </a:rPr>
              <a:t>get_i</a:t>
            </a:r>
            <a:r>
              <a:rPr lang="en-US" sz="2000" dirty="0" smtClean="0">
                <a:solidFill>
                  <a:srgbClr val="0000CC"/>
                </a:solidFill>
                <a:latin typeface="Cambria" panose="02040503050406030204" pitchFamily="18" charset="0"/>
              </a:rPr>
              <a:t>() &lt;&lt; "\n";</a:t>
            </a:r>
          </a:p>
          <a:p>
            <a:pPr marL="400050" lvl="1" indent="0">
              <a:buFont typeface="Wingdings" pitchFamily="2" charset="2"/>
              <a:buNone/>
            </a:pPr>
            <a:r>
              <a:rPr lang="en-US" sz="2000" dirty="0" smtClean="0">
                <a:solidFill>
                  <a:srgbClr val="0000CC"/>
                </a:solidFill>
                <a:latin typeface="Cambria" panose="02040503050406030204" pitchFamily="18" charset="0"/>
              </a:rPr>
              <a:t>return 0;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 dirty="0" smtClean="0">
                <a:solidFill>
                  <a:srgbClr val="0000CC"/>
                </a:solidFill>
                <a:latin typeface="Cambria" panose="02040503050406030204" pitchFamily="18" charset="0"/>
              </a:rPr>
              <a:t>}</a:t>
            </a:r>
            <a:endParaRPr lang="en-US" sz="2400" dirty="0">
              <a:solidFill>
                <a:srgbClr val="0000CC"/>
              </a:solidFill>
              <a:latin typeface="Cambria" panose="02040503050406030204" pitchFamily="18" charset="0"/>
            </a:endParaRP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457200" y="212725"/>
            <a:ext cx="8229600" cy="7016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sz="4000" b="1" dirty="0">
                <a:solidFill>
                  <a:srgbClr val="002060"/>
                </a:solidFill>
                <a:latin typeface="Cambria" panose="02040503050406030204" pitchFamily="18" charset="0"/>
              </a:rPr>
              <a:t>Arrays of </a:t>
            </a:r>
            <a:r>
              <a:rPr lang="en-US" sz="4000" b="1" dirty="0" smtClean="0">
                <a:solidFill>
                  <a:srgbClr val="002060"/>
                </a:solidFill>
                <a:latin typeface="Cambria" panose="02040503050406030204" pitchFamily="18" charset="0"/>
              </a:rPr>
              <a:t>Objects</a:t>
            </a:r>
            <a:endParaRPr lang="en-US" sz="4000" b="1" dirty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13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4038600" cy="4525963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CC"/>
                </a:solidFill>
              </a:rPr>
              <a:t>#include &lt;</a:t>
            </a:r>
            <a:r>
              <a:rPr lang="en-US" sz="2400" dirty="0" err="1">
                <a:solidFill>
                  <a:srgbClr val="0000CC"/>
                </a:solidFill>
              </a:rPr>
              <a:t>iostream</a:t>
            </a:r>
            <a:r>
              <a:rPr lang="en-US" sz="2400" dirty="0">
                <a:solidFill>
                  <a:srgbClr val="0000CC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CC"/>
                </a:solidFill>
              </a:rPr>
              <a:t>using namespace </a:t>
            </a:r>
            <a:r>
              <a:rPr lang="en-US" sz="2400" dirty="0" err="1">
                <a:solidFill>
                  <a:srgbClr val="0000CC"/>
                </a:solidFill>
              </a:rPr>
              <a:t>std</a:t>
            </a:r>
            <a:r>
              <a:rPr lang="en-US" sz="2400" dirty="0">
                <a:solidFill>
                  <a:srgbClr val="0000CC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CC"/>
                </a:solidFill>
              </a:rPr>
              <a:t>class cl {</a:t>
            </a:r>
          </a:p>
          <a:p>
            <a:pPr marL="400050" lvl="1" indent="0">
              <a:buNone/>
            </a:pPr>
            <a:r>
              <a:rPr lang="en-US" sz="2000" dirty="0" err="1">
                <a:solidFill>
                  <a:srgbClr val="0000CC"/>
                </a:solidFill>
              </a:rPr>
              <a:t>int</a:t>
            </a:r>
            <a:r>
              <a:rPr lang="en-US" sz="2000" dirty="0">
                <a:solidFill>
                  <a:srgbClr val="0000CC"/>
                </a:solidFill>
              </a:rPr>
              <a:t> i;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rgbClr val="0000CC"/>
                </a:solidFill>
              </a:rPr>
              <a:t>public: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rgbClr val="0000CC"/>
                </a:solidFill>
              </a:rPr>
              <a:t>cl(</a:t>
            </a:r>
            <a:r>
              <a:rPr lang="en-US" sz="2000" dirty="0" err="1">
                <a:solidFill>
                  <a:srgbClr val="0000CC"/>
                </a:solidFill>
              </a:rPr>
              <a:t>int</a:t>
            </a:r>
            <a:r>
              <a:rPr lang="en-US" sz="2000" dirty="0">
                <a:solidFill>
                  <a:srgbClr val="0000CC"/>
                </a:solidFill>
              </a:rPr>
              <a:t> j) { i=j; } // constructor</a:t>
            </a:r>
          </a:p>
          <a:p>
            <a:pPr marL="400050" lvl="1" indent="0">
              <a:buNone/>
            </a:pPr>
            <a:r>
              <a:rPr lang="en-US" sz="2000" dirty="0" err="1">
                <a:solidFill>
                  <a:srgbClr val="0000CC"/>
                </a:solidFill>
              </a:rPr>
              <a:t>int</a:t>
            </a:r>
            <a:r>
              <a:rPr lang="en-US" sz="2000" dirty="0">
                <a:solidFill>
                  <a:srgbClr val="0000CC"/>
                </a:solidFill>
              </a:rPr>
              <a:t> </a:t>
            </a:r>
            <a:r>
              <a:rPr lang="en-US" sz="2000" dirty="0" err="1">
                <a:solidFill>
                  <a:srgbClr val="0000CC"/>
                </a:solidFill>
              </a:rPr>
              <a:t>get_i</a:t>
            </a:r>
            <a:r>
              <a:rPr lang="en-US" sz="2000" dirty="0">
                <a:solidFill>
                  <a:srgbClr val="0000CC"/>
                </a:solidFill>
              </a:rPr>
              <a:t>() { return i; }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CC"/>
                </a:solidFill>
              </a:rPr>
              <a:t>};</a:t>
            </a:r>
            <a:endParaRPr lang="en-US" sz="2400" dirty="0">
              <a:solidFill>
                <a:srgbClr val="0000C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648200" y="1447800"/>
            <a:ext cx="4038600" cy="452596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ü"/>
              <a:defRPr sz="32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err="1">
                <a:solidFill>
                  <a:srgbClr val="0000CC"/>
                </a:solidFill>
                <a:latin typeface="Cambria" panose="02040503050406030204" pitchFamily="18" charset="0"/>
              </a:rPr>
              <a:t>int</a:t>
            </a:r>
            <a:r>
              <a:rPr lang="en-US" sz="2400" dirty="0">
                <a:solidFill>
                  <a:srgbClr val="0000CC"/>
                </a:solidFill>
                <a:latin typeface="Cambria" panose="02040503050406030204" pitchFamily="18" charset="0"/>
              </a:rPr>
              <a:t> main()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CC"/>
                </a:solidFill>
                <a:latin typeface="Cambria" panose="02040503050406030204" pitchFamily="18" charset="0"/>
              </a:rPr>
              <a:t>{</a:t>
            </a:r>
          </a:p>
          <a:p>
            <a:pPr marL="400050" lvl="1" indent="0">
              <a:buNone/>
            </a:pPr>
            <a:r>
              <a:rPr lang="de-DE" sz="2000" dirty="0">
                <a:solidFill>
                  <a:srgbClr val="0000CC"/>
                </a:solidFill>
                <a:latin typeface="Cambria" panose="02040503050406030204" pitchFamily="18" charset="0"/>
              </a:rPr>
              <a:t>cl ob[3] = {1, 2, 3</a:t>
            </a:r>
            <a:r>
              <a:rPr lang="de-DE" sz="2000" dirty="0" smtClean="0">
                <a:solidFill>
                  <a:srgbClr val="0000CC"/>
                </a:solidFill>
                <a:latin typeface="Cambria" panose="02040503050406030204" pitchFamily="18" charset="0"/>
              </a:rPr>
              <a:t>};</a:t>
            </a:r>
          </a:p>
          <a:p>
            <a:pPr marL="400050" lvl="1" indent="0">
              <a:buNone/>
            </a:pPr>
            <a:r>
              <a:rPr lang="de-DE" sz="2000" dirty="0" smtClean="0">
                <a:solidFill>
                  <a:srgbClr val="0000CC"/>
                </a:solidFill>
                <a:latin typeface="Cambria" panose="02040503050406030204" pitchFamily="18" charset="0"/>
              </a:rPr>
              <a:t> </a:t>
            </a:r>
            <a:r>
              <a:rPr lang="de-DE" sz="2000" dirty="0">
                <a:solidFill>
                  <a:srgbClr val="0000CC"/>
                </a:solidFill>
                <a:latin typeface="Cambria" panose="02040503050406030204" pitchFamily="18" charset="0"/>
              </a:rPr>
              <a:t>// initializers</a:t>
            </a:r>
          </a:p>
          <a:p>
            <a:pPr marL="400050" lvl="1" indent="0">
              <a:buNone/>
            </a:pPr>
            <a:r>
              <a:rPr lang="en-US" sz="2000" dirty="0" err="1">
                <a:solidFill>
                  <a:srgbClr val="0000CC"/>
                </a:solidFill>
                <a:latin typeface="Cambria" panose="02040503050406030204" pitchFamily="18" charset="0"/>
              </a:rPr>
              <a:t>int</a:t>
            </a:r>
            <a:r>
              <a:rPr lang="en-US" sz="2000" dirty="0">
                <a:solidFill>
                  <a:srgbClr val="0000CC"/>
                </a:solidFill>
                <a:latin typeface="Cambria" panose="02040503050406030204" pitchFamily="18" charset="0"/>
              </a:rPr>
              <a:t> i;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rgbClr val="0000CC"/>
                </a:solidFill>
                <a:latin typeface="Cambria" panose="02040503050406030204" pitchFamily="18" charset="0"/>
              </a:rPr>
              <a:t>for(i=0; i&lt;3; i++)</a:t>
            </a:r>
          </a:p>
          <a:p>
            <a:pPr marL="400050" lvl="1" indent="0">
              <a:buNone/>
            </a:pPr>
            <a:r>
              <a:rPr lang="en-US" sz="2000" dirty="0" err="1">
                <a:solidFill>
                  <a:srgbClr val="0000CC"/>
                </a:solidFill>
                <a:latin typeface="Cambria" panose="02040503050406030204" pitchFamily="18" charset="0"/>
              </a:rPr>
              <a:t>cout</a:t>
            </a:r>
            <a:r>
              <a:rPr lang="en-US" sz="2000" dirty="0">
                <a:solidFill>
                  <a:srgbClr val="0000CC"/>
                </a:solidFill>
                <a:latin typeface="Cambria" panose="02040503050406030204" pitchFamily="18" charset="0"/>
              </a:rPr>
              <a:t> &lt;&lt; </a:t>
            </a:r>
            <a:r>
              <a:rPr lang="en-US" sz="2000" dirty="0" err="1">
                <a:solidFill>
                  <a:srgbClr val="0000CC"/>
                </a:solidFill>
                <a:latin typeface="Cambria" panose="02040503050406030204" pitchFamily="18" charset="0"/>
              </a:rPr>
              <a:t>ob</a:t>
            </a:r>
            <a:r>
              <a:rPr lang="en-US" sz="2000" dirty="0">
                <a:solidFill>
                  <a:srgbClr val="0000CC"/>
                </a:solidFill>
                <a:latin typeface="Cambria" panose="02040503050406030204" pitchFamily="18" charset="0"/>
              </a:rPr>
              <a:t>[i].</a:t>
            </a:r>
            <a:r>
              <a:rPr lang="en-US" sz="2000" dirty="0" err="1">
                <a:solidFill>
                  <a:srgbClr val="0000CC"/>
                </a:solidFill>
                <a:latin typeface="Cambria" panose="02040503050406030204" pitchFamily="18" charset="0"/>
              </a:rPr>
              <a:t>get_i</a:t>
            </a:r>
            <a:r>
              <a:rPr lang="en-US" sz="2000" dirty="0">
                <a:solidFill>
                  <a:srgbClr val="0000CC"/>
                </a:solidFill>
                <a:latin typeface="Cambria" panose="02040503050406030204" pitchFamily="18" charset="0"/>
              </a:rPr>
              <a:t>() &lt;&lt; "\n";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rgbClr val="0000CC"/>
                </a:solidFill>
                <a:latin typeface="Cambria" panose="02040503050406030204" pitchFamily="18" charset="0"/>
              </a:rPr>
              <a:t>return 0;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CC"/>
                </a:solidFill>
                <a:latin typeface="Cambria" panose="02040503050406030204" pitchFamily="18" charset="0"/>
              </a:rPr>
              <a:t>}</a:t>
            </a: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457200" y="212725"/>
            <a:ext cx="8229600" cy="7016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sz="4000" b="1" dirty="0">
                <a:solidFill>
                  <a:srgbClr val="002060"/>
                </a:solidFill>
                <a:latin typeface="Cambria" panose="02040503050406030204" pitchFamily="18" charset="0"/>
              </a:rPr>
              <a:t>Arrays of </a:t>
            </a:r>
            <a:r>
              <a:rPr lang="en-US" sz="4000" b="1" dirty="0" smtClean="0">
                <a:solidFill>
                  <a:srgbClr val="002060"/>
                </a:solidFill>
                <a:latin typeface="Cambria" panose="02040503050406030204" pitchFamily="18" charset="0"/>
              </a:rPr>
              <a:t>Objects</a:t>
            </a:r>
            <a:endParaRPr lang="en-US" sz="4000" b="1" dirty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999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1"/>
            <a:ext cx="8077200" cy="4267200"/>
          </a:xfrm>
        </p:spPr>
        <p:txBody>
          <a:bodyPr>
            <a:normAutofit/>
          </a:bodyPr>
          <a:lstStyle/>
          <a:p>
            <a:pPr algn="just"/>
            <a:r>
              <a:rPr lang="en-US" sz="2800" dirty="0"/>
              <a:t>Actually, the initialization syntax shown in the preceding program is shorthand </a:t>
            </a:r>
            <a:r>
              <a:rPr lang="en-US" sz="2800" dirty="0" smtClean="0"/>
              <a:t>for this </a:t>
            </a:r>
            <a:r>
              <a:rPr lang="en-US" sz="2800" dirty="0"/>
              <a:t>longer form:</a:t>
            </a:r>
          </a:p>
          <a:p>
            <a:pPr marL="0" indent="0" algn="just">
              <a:buNone/>
            </a:pPr>
            <a:endParaRPr lang="de-DE" sz="2400" dirty="0" smtClean="0"/>
          </a:p>
          <a:p>
            <a:pPr marL="0" indent="0" algn="just">
              <a:buNone/>
            </a:pPr>
            <a:r>
              <a:rPr lang="de-DE" sz="2800" dirty="0" smtClean="0"/>
              <a:t>	cl </a:t>
            </a:r>
            <a:r>
              <a:rPr lang="de-DE" sz="2800" dirty="0"/>
              <a:t>ob[3] = { cl(1), cl(2), cl(3) </a:t>
            </a:r>
            <a:r>
              <a:rPr lang="de-DE" sz="2800" dirty="0" smtClean="0"/>
              <a:t>};</a:t>
            </a:r>
          </a:p>
          <a:p>
            <a:pPr marL="0" indent="0" algn="just">
              <a:buNone/>
            </a:pPr>
            <a:endParaRPr lang="de-DE" sz="2800" dirty="0" smtClean="0"/>
          </a:p>
          <a:p>
            <a:pPr algn="just"/>
            <a:r>
              <a:rPr lang="en-US" sz="2800" dirty="0"/>
              <a:t>If an object's constructor requires two or more arguments, </a:t>
            </a:r>
            <a:r>
              <a:rPr lang="en-US" sz="2800" dirty="0" smtClean="0"/>
              <a:t>use the longer initialization form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457200" y="212725"/>
            <a:ext cx="8229600" cy="7016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sz="4000" b="1" dirty="0">
                <a:solidFill>
                  <a:srgbClr val="002060"/>
                </a:solidFill>
                <a:latin typeface="Cambria" panose="02040503050406030204" pitchFamily="18" charset="0"/>
              </a:rPr>
              <a:t>Arrays of </a:t>
            </a:r>
            <a:r>
              <a:rPr lang="en-US" sz="4000" b="1" dirty="0" smtClean="0">
                <a:solidFill>
                  <a:srgbClr val="002060"/>
                </a:solidFill>
                <a:latin typeface="Cambria" panose="02040503050406030204" pitchFamily="18" charset="0"/>
              </a:rPr>
              <a:t>Objects</a:t>
            </a:r>
            <a:endParaRPr lang="en-US" sz="4000" b="1" dirty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711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038600" cy="4525963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CC"/>
                </a:solidFill>
              </a:rPr>
              <a:t>#include &lt;</a:t>
            </a:r>
            <a:r>
              <a:rPr lang="en-US" sz="2400" dirty="0" err="1">
                <a:solidFill>
                  <a:srgbClr val="0000CC"/>
                </a:solidFill>
              </a:rPr>
              <a:t>iostream</a:t>
            </a:r>
            <a:r>
              <a:rPr lang="en-US" sz="2400" dirty="0">
                <a:solidFill>
                  <a:srgbClr val="0000CC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CC"/>
                </a:solidFill>
              </a:rPr>
              <a:t>using namespace </a:t>
            </a:r>
            <a:r>
              <a:rPr lang="en-US" sz="2400" dirty="0" err="1">
                <a:solidFill>
                  <a:srgbClr val="0000CC"/>
                </a:solidFill>
              </a:rPr>
              <a:t>std</a:t>
            </a:r>
            <a:r>
              <a:rPr lang="en-US" sz="2400" dirty="0">
                <a:solidFill>
                  <a:srgbClr val="0000CC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CC"/>
                </a:solidFill>
              </a:rPr>
              <a:t>class cl {</a:t>
            </a:r>
          </a:p>
          <a:p>
            <a:pPr marL="400050" lvl="1" indent="0">
              <a:buNone/>
            </a:pPr>
            <a:r>
              <a:rPr lang="en-US" sz="2000" dirty="0" err="1">
                <a:solidFill>
                  <a:srgbClr val="0000CC"/>
                </a:solidFill>
              </a:rPr>
              <a:t>int</a:t>
            </a:r>
            <a:r>
              <a:rPr lang="en-US" sz="2000" dirty="0">
                <a:solidFill>
                  <a:srgbClr val="0000CC"/>
                </a:solidFill>
              </a:rPr>
              <a:t> h;</a:t>
            </a:r>
          </a:p>
          <a:p>
            <a:pPr marL="400050" lvl="1" indent="0">
              <a:buNone/>
            </a:pPr>
            <a:r>
              <a:rPr lang="en-US" sz="2000" dirty="0" err="1">
                <a:solidFill>
                  <a:srgbClr val="0000CC"/>
                </a:solidFill>
              </a:rPr>
              <a:t>int</a:t>
            </a:r>
            <a:r>
              <a:rPr lang="en-US" sz="2000" dirty="0">
                <a:solidFill>
                  <a:srgbClr val="0000CC"/>
                </a:solidFill>
              </a:rPr>
              <a:t> i;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rgbClr val="0000CC"/>
                </a:solidFill>
              </a:rPr>
              <a:t>public: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rgbClr val="0000CC"/>
                </a:solidFill>
              </a:rPr>
              <a:t>cl(</a:t>
            </a:r>
            <a:r>
              <a:rPr lang="en-US" sz="2000" dirty="0" err="1">
                <a:solidFill>
                  <a:srgbClr val="0000CC"/>
                </a:solidFill>
              </a:rPr>
              <a:t>int</a:t>
            </a:r>
            <a:r>
              <a:rPr lang="en-US" sz="2000" dirty="0">
                <a:solidFill>
                  <a:srgbClr val="0000CC"/>
                </a:solidFill>
              </a:rPr>
              <a:t> j, </a:t>
            </a:r>
            <a:r>
              <a:rPr lang="en-US" sz="2000" dirty="0" err="1">
                <a:solidFill>
                  <a:srgbClr val="0000CC"/>
                </a:solidFill>
              </a:rPr>
              <a:t>int</a:t>
            </a:r>
            <a:r>
              <a:rPr lang="en-US" sz="2000" dirty="0">
                <a:solidFill>
                  <a:srgbClr val="0000CC"/>
                </a:solidFill>
              </a:rPr>
              <a:t> k) { h=j; i=k; } // constructor with 2 parameters</a:t>
            </a:r>
          </a:p>
          <a:p>
            <a:pPr marL="400050" lvl="1" indent="0">
              <a:buNone/>
            </a:pPr>
            <a:r>
              <a:rPr lang="en-US" sz="2000" dirty="0" err="1">
                <a:solidFill>
                  <a:srgbClr val="0000CC"/>
                </a:solidFill>
              </a:rPr>
              <a:t>int</a:t>
            </a:r>
            <a:r>
              <a:rPr lang="en-US" sz="2000" dirty="0">
                <a:solidFill>
                  <a:srgbClr val="0000CC"/>
                </a:solidFill>
              </a:rPr>
              <a:t> </a:t>
            </a:r>
            <a:r>
              <a:rPr lang="en-US" sz="2000" dirty="0" err="1">
                <a:solidFill>
                  <a:srgbClr val="0000CC"/>
                </a:solidFill>
              </a:rPr>
              <a:t>get_i</a:t>
            </a:r>
            <a:r>
              <a:rPr lang="en-US" sz="2000" dirty="0">
                <a:solidFill>
                  <a:srgbClr val="0000CC"/>
                </a:solidFill>
              </a:rPr>
              <a:t>() {return i;}</a:t>
            </a:r>
          </a:p>
          <a:p>
            <a:pPr marL="400050" lvl="1" indent="0">
              <a:buNone/>
            </a:pPr>
            <a:r>
              <a:rPr lang="en-US" sz="2000" dirty="0" err="1">
                <a:solidFill>
                  <a:srgbClr val="0000CC"/>
                </a:solidFill>
              </a:rPr>
              <a:t>int</a:t>
            </a:r>
            <a:r>
              <a:rPr lang="en-US" sz="2000" dirty="0">
                <a:solidFill>
                  <a:srgbClr val="0000CC"/>
                </a:solidFill>
              </a:rPr>
              <a:t> </a:t>
            </a:r>
            <a:r>
              <a:rPr lang="en-US" sz="2000" dirty="0" err="1">
                <a:solidFill>
                  <a:srgbClr val="0000CC"/>
                </a:solidFill>
              </a:rPr>
              <a:t>get_h</a:t>
            </a:r>
            <a:r>
              <a:rPr lang="en-US" sz="2000" dirty="0">
                <a:solidFill>
                  <a:srgbClr val="0000CC"/>
                </a:solidFill>
              </a:rPr>
              <a:t>() {return h;}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CC"/>
                </a:solidFill>
              </a:rPr>
              <a:t>};</a:t>
            </a:r>
            <a:endParaRPr lang="en-US" sz="2400" dirty="0">
              <a:solidFill>
                <a:srgbClr val="0000C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648200" y="1371600"/>
            <a:ext cx="4038600" cy="452596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ü"/>
              <a:defRPr sz="32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err="1">
                <a:solidFill>
                  <a:srgbClr val="0000CC"/>
                </a:solidFill>
                <a:latin typeface="Cambria" panose="02040503050406030204" pitchFamily="18" charset="0"/>
              </a:rPr>
              <a:t>int</a:t>
            </a:r>
            <a:r>
              <a:rPr lang="en-US" sz="2400" dirty="0">
                <a:solidFill>
                  <a:srgbClr val="0000CC"/>
                </a:solidFill>
                <a:latin typeface="Cambria" panose="02040503050406030204" pitchFamily="18" charset="0"/>
              </a:rPr>
              <a:t> main()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CC"/>
                </a:solidFill>
                <a:latin typeface="Cambria" panose="02040503050406030204" pitchFamily="18" charset="0"/>
              </a:rPr>
              <a:t>{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rgbClr val="0000CC"/>
                </a:solidFill>
                <a:latin typeface="Cambria" panose="02040503050406030204" pitchFamily="18" charset="0"/>
              </a:rPr>
              <a:t>cl </a:t>
            </a:r>
            <a:r>
              <a:rPr lang="en-US" sz="2000" dirty="0" err="1">
                <a:solidFill>
                  <a:srgbClr val="0000CC"/>
                </a:solidFill>
                <a:latin typeface="Cambria" panose="02040503050406030204" pitchFamily="18" charset="0"/>
              </a:rPr>
              <a:t>ob</a:t>
            </a:r>
            <a:r>
              <a:rPr lang="en-US" sz="2000" dirty="0">
                <a:solidFill>
                  <a:srgbClr val="0000CC"/>
                </a:solidFill>
                <a:latin typeface="Cambria" panose="02040503050406030204" pitchFamily="18" charset="0"/>
              </a:rPr>
              <a:t>[3] = </a:t>
            </a:r>
            <a:r>
              <a:rPr lang="en-US" sz="2000" dirty="0" smtClean="0">
                <a:solidFill>
                  <a:srgbClr val="0000CC"/>
                </a:solidFill>
                <a:latin typeface="Cambria" panose="02040503050406030204" pitchFamily="18" charset="0"/>
              </a:rPr>
              <a:t>{ cl(1</a:t>
            </a:r>
            <a:r>
              <a:rPr lang="en-US" sz="2000" dirty="0">
                <a:solidFill>
                  <a:srgbClr val="0000CC"/>
                </a:solidFill>
                <a:latin typeface="Cambria" panose="02040503050406030204" pitchFamily="18" charset="0"/>
              </a:rPr>
              <a:t>, 2), </a:t>
            </a:r>
            <a:r>
              <a:rPr lang="en-US" sz="2000" dirty="0" smtClean="0">
                <a:solidFill>
                  <a:srgbClr val="0000CC"/>
                </a:solidFill>
                <a:latin typeface="Cambria" panose="02040503050406030204" pitchFamily="18" charset="0"/>
              </a:rPr>
              <a:t>cl(3</a:t>
            </a:r>
            <a:r>
              <a:rPr lang="en-US" sz="2000" dirty="0">
                <a:solidFill>
                  <a:srgbClr val="0000CC"/>
                </a:solidFill>
                <a:latin typeface="Cambria" panose="02040503050406030204" pitchFamily="18" charset="0"/>
              </a:rPr>
              <a:t>, 4),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rgbClr val="0000CC"/>
                </a:solidFill>
                <a:latin typeface="Cambria" panose="02040503050406030204" pitchFamily="18" charset="0"/>
              </a:rPr>
              <a:t>cl(5, 6</a:t>
            </a:r>
            <a:r>
              <a:rPr lang="en-US" sz="2000" dirty="0" smtClean="0">
                <a:solidFill>
                  <a:srgbClr val="0000CC"/>
                </a:solidFill>
                <a:latin typeface="Cambria" panose="02040503050406030204" pitchFamily="18" charset="0"/>
              </a:rPr>
              <a:t>) </a:t>
            </a:r>
            <a:r>
              <a:rPr lang="en-US" sz="2000" dirty="0">
                <a:solidFill>
                  <a:srgbClr val="0000CC"/>
                </a:solidFill>
                <a:latin typeface="Cambria" panose="02040503050406030204" pitchFamily="18" charset="0"/>
              </a:rPr>
              <a:t>// </a:t>
            </a:r>
            <a:r>
              <a:rPr lang="en-US" sz="2000" dirty="0" smtClean="0">
                <a:solidFill>
                  <a:srgbClr val="0000CC"/>
                </a:solidFill>
                <a:latin typeface="Cambria" panose="02040503050406030204" pitchFamily="18" charset="0"/>
              </a:rPr>
              <a:t>initialize</a:t>
            </a:r>
            <a:endParaRPr lang="en-US" sz="2000" dirty="0">
              <a:solidFill>
                <a:srgbClr val="0000CC"/>
              </a:solidFill>
              <a:latin typeface="Cambria" panose="02040503050406030204" pitchFamily="18" charset="0"/>
            </a:endParaRPr>
          </a:p>
          <a:p>
            <a:pPr marL="400050" lvl="1" indent="0">
              <a:buNone/>
            </a:pPr>
            <a:r>
              <a:rPr lang="en-US" sz="2000" dirty="0" smtClean="0">
                <a:solidFill>
                  <a:srgbClr val="0000CC"/>
                </a:solidFill>
                <a:latin typeface="Cambria" panose="02040503050406030204" pitchFamily="18" charset="0"/>
              </a:rPr>
              <a:t>}; </a:t>
            </a:r>
            <a:endParaRPr lang="en-US" sz="2000" dirty="0">
              <a:solidFill>
                <a:srgbClr val="0000CC"/>
              </a:solidFill>
              <a:latin typeface="Cambria" panose="02040503050406030204" pitchFamily="18" charset="0"/>
            </a:endParaRPr>
          </a:p>
          <a:p>
            <a:pPr marL="400050" lvl="1" indent="0">
              <a:buNone/>
            </a:pPr>
            <a:r>
              <a:rPr lang="en-US" sz="2000" dirty="0" err="1">
                <a:solidFill>
                  <a:srgbClr val="0000CC"/>
                </a:solidFill>
                <a:latin typeface="Cambria" panose="02040503050406030204" pitchFamily="18" charset="0"/>
              </a:rPr>
              <a:t>int</a:t>
            </a:r>
            <a:r>
              <a:rPr lang="en-US" sz="2000" dirty="0">
                <a:solidFill>
                  <a:srgbClr val="0000CC"/>
                </a:solidFill>
                <a:latin typeface="Cambria" panose="02040503050406030204" pitchFamily="18" charset="0"/>
              </a:rPr>
              <a:t> i;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rgbClr val="0000CC"/>
                </a:solidFill>
                <a:latin typeface="Cambria" panose="02040503050406030204" pitchFamily="18" charset="0"/>
              </a:rPr>
              <a:t>for(i=0; i&lt;3; i++) {</a:t>
            </a:r>
          </a:p>
          <a:p>
            <a:pPr marL="400050" lvl="1" indent="0">
              <a:buNone/>
            </a:pPr>
            <a:r>
              <a:rPr lang="en-US" sz="2000" dirty="0" err="1">
                <a:solidFill>
                  <a:srgbClr val="0000CC"/>
                </a:solidFill>
                <a:latin typeface="Cambria" panose="02040503050406030204" pitchFamily="18" charset="0"/>
              </a:rPr>
              <a:t>cout</a:t>
            </a:r>
            <a:r>
              <a:rPr lang="en-US" sz="2000" dirty="0">
                <a:solidFill>
                  <a:srgbClr val="0000CC"/>
                </a:solidFill>
                <a:latin typeface="Cambria" panose="02040503050406030204" pitchFamily="18" charset="0"/>
              </a:rPr>
              <a:t> &lt;&lt; </a:t>
            </a:r>
            <a:r>
              <a:rPr lang="en-US" sz="2000" dirty="0" err="1">
                <a:solidFill>
                  <a:srgbClr val="0000CC"/>
                </a:solidFill>
                <a:latin typeface="Cambria" panose="02040503050406030204" pitchFamily="18" charset="0"/>
              </a:rPr>
              <a:t>ob</a:t>
            </a:r>
            <a:r>
              <a:rPr lang="en-US" sz="2000" dirty="0">
                <a:solidFill>
                  <a:srgbClr val="0000CC"/>
                </a:solidFill>
                <a:latin typeface="Cambria" panose="02040503050406030204" pitchFamily="18" charset="0"/>
              </a:rPr>
              <a:t>[i].</a:t>
            </a:r>
            <a:r>
              <a:rPr lang="en-US" sz="2000" dirty="0" err="1">
                <a:solidFill>
                  <a:srgbClr val="0000CC"/>
                </a:solidFill>
                <a:latin typeface="Cambria" panose="02040503050406030204" pitchFamily="18" charset="0"/>
              </a:rPr>
              <a:t>get_h</a:t>
            </a:r>
            <a:r>
              <a:rPr lang="en-US" sz="2000" dirty="0">
                <a:solidFill>
                  <a:srgbClr val="0000CC"/>
                </a:solidFill>
                <a:latin typeface="Cambria" panose="02040503050406030204" pitchFamily="18" charset="0"/>
              </a:rPr>
              <a:t>();</a:t>
            </a:r>
          </a:p>
          <a:p>
            <a:pPr marL="400050" lvl="1" indent="0">
              <a:buNone/>
            </a:pPr>
            <a:r>
              <a:rPr lang="en-US" sz="2000" dirty="0" err="1">
                <a:solidFill>
                  <a:srgbClr val="0000CC"/>
                </a:solidFill>
                <a:latin typeface="Cambria" panose="02040503050406030204" pitchFamily="18" charset="0"/>
              </a:rPr>
              <a:t>cout</a:t>
            </a:r>
            <a:r>
              <a:rPr lang="en-US" sz="2000" dirty="0">
                <a:solidFill>
                  <a:srgbClr val="0000CC"/>
                </a:solidFill>
                <a:latin typeface="Cambria" panose="02040503050406030204" pitchFamily="18" charset="0"/>
              </a:rPr>
              <a:t> &lt;&lt; ", ";</a:t>
            </a:r>
          </a:p>
          <a:p>
            <a:pPr marL="400050" lvl="1" indent="0">
              <a:buNone/>
            </a:pPr>
            <a:r>
              <a:rPr lang="en-US" sz="2000" dirty="0" err="1">
                <a:solidFill>
                  <a:srgbClr val="0000CC"/>
                </a:solidFill>
                <a:latin typeface="Cambria" panose="02040503050406030204" pitchFamily="18" charset="0"/>
              </a:rPr>
              <a:t>cout</a:t>
            </a:r>
            <a:r>
              <a:rPr lang="en-US" sz="2000" dirty="0">
                <a:solidFill>
                  <a:srgbClr val="0000CC"/>
                </a:solidFill>
                <a:latin typeface="Cambria" panose="02040503050406030204" pitchFamily="18" charset="0"/>
              </a:rPr>
              <a:t> &lt;&lt; </a:t>
            </a:r>
            <a:r>
              <a:rPr lang="en-US" sz="2000" dirty="0" err="1">
                <a:solidFill>
                  <a:srgbClr val="0000CC"/>
                </a:solidFill>
                <a:latin typeface="Cambria" panose="02040503050406030204" pitchFamily="18" charset="0"/>
              </a:rPr>
              <a:t>ob</a:t>
            </a:r>
            <a:r>
              <a:rPr lang="en-US" sz="2000" dirty="0">
                <a:solidFill>
                  <a:srgbClr val="0000CC"/>
                </a:solidFill>
                <a:latin typeface="Cambria" panose="02040503050406030204" pitchFamily="18" charset="0"/>
              </a:rPr>
              <a:t>[i].</a:t>
            </a:r>
            <a:r>
              <a:rPr lang="en-US" sz="2000" dirty="0" err="1">
                <a:solidFill>
                  <a:srgbClr val="0000CC"/>
                </a:solidFill>
                <a:latin typeface="Cambria" panose="02040503050406030204" pitchFamily="18" charset="0"/>
              </a:rPr>
              <a:t>get_i</a:t>
            </a:r>
            <a:r>
              <a:rPr lang="en-US" sz="2000" dirty="0">
                <a:solidFill>
                  <a:srgbClr val="0000CC"/>
                </a:solidFill>
                <a:latin typeface="Cambria" panose="02040503050406030204" pitchFamily="18" charset="0"/>
              </a:rPr>
              <a:t>() &lt;&lt; "\n";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rgbClr val="0000CC"/>
                </a:solidFill>
                <a:latin typeface="Cambria" panose="02040503050406030204" pitchFamily="18" charset="0"/>
              </a:rPr>
              <a:t>}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rgbClr val="0000CC"/>
                </a:solidFill>
                <a:latin typeface="Cambria" panose="02040503050406030204" pitchFamily="18" charset="0"/>
              </a:rPr>
              <a:t>return 0;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CC"/>
                </a:solidFill>
                <a:latin typeface="Cambria" panose="02040503050406030204" pitchFamily="18" charset="0"/>
              </a:rPr>
              <a:t>}</a:t>
            </a: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457200" y="212725"/>
            <a:ext cx="8229600" cy="7016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sz="4000" b="1" dirty="0">
                <a:solidFill>
                  <a:srgbClr val="002060"/>
                </a:solidFill>
                <a:latin typeface="Cambria" panose="02040503050406030204" pitchFamily="18" charset="0"/>
              </a:rPr>
              <a:t>Arrays of </a:t>
            </a:r>
            <a:r>
              <a:rPr lang="en-US" sz="4000" b="1" dirty="0" smtClean="0">
                <a:solidFill>
                  <a:srgbClr val="002060"/>
                </a:solidFill>
                <a:latin typeface="Cambria" panose="02040503050406030204" pitchFamily="18" charset="0"/>
              </a:rPr>
              <a:t>Objects</a:t>
            </a:r>
            <a:endParaRPr lang="en-US" sz="4000" b="1" dirty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673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0BBD6-5EB7-4138-ABCD-369426B9678A}" type="slidenum">
              <a:rPr lang="en-US">
                <a:latin typeface="Cambria" panose="02040503050406030204" pitchFamily="18" charset="0"/>
              </a:rPr>
              <a:pPr/>
              <a:t>18</a:t>
            </a:fld>
            <a:endParaRPr lang="en-US">
              <a:latin typeface="Cambria" panose="02040503050406030204" pitchFamily="18" charset="0"/>
            </a:endParaRPr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457200" y="3048000"/>
            <a:ext cx="3429000" cy="31083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pPr>
              <a:buFontTx/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5;</a:t>
            </a:r>
          </a:p>
          <a:p>
            <a:pPr>
              <a:buFontTx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>
              <a:buFontTx/>
              <a:buNone/>
            </a:pP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ptr1;</a:t>
            </a:r>
          </a:p>
          <a:p>
            <a:pPr>
              <a:buFontTx/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ptr1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&amp;x;</a:t>
            </a:r>
          </a:p>
          <a:p>
            <a:pPr>
              <a:buFontTx/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ptr2;</a:t>
            </a:r>
          </a:p>
          <a:p>
            <a:pPr>
              <a:buFontTx/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ptr2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ptr1;</a:t>
            </a:r>
          </a:p>
          <a:p>
            <a:pPr>
              <a:buFontTx/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ptr1 = 6;</a:t>
            </a:r>
          </a:p>
          <a:p>
            <a:pPr>
              <a:buFontTx/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 ptr1 &lt;&lt;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 *ptr2 &lt;&lt;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06476"/>
            <a:ext cx="8229600" cy="1720848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400" dirty="0"/>
              <a:t>A pointer variable is a </a:t>
            </a:r>
            <a:r>
              <a:rPr lang="en-US" sz="2400" dirty="0">
                <a:solidFill>
                  <a:schemeClr val="accent2"/>
                </a:solidFill>
              </a:rPr>
              <a:t>variable whose value is the address of a location in </a:t>
            </a:r>
            <a:r>
              <a:rPr lang="en-US" sz="2400" dirty="0" smtClean="0">
                <a:solidFill>
                  <a:schemeClr val="accent2"/>
                </a:solidFill>
              </a:rPr>
              <a:t>memory</a:t>
            </a:r>
          </a:p>
          <a:p>
            <a:pPr lvl="1">
              <a:spcBef>
                <a:spcPts val="600"/>
              </a:spcBef>
            </a:pPr>
            <a:r>
              <a:rPr lang="en-US" sz="2000" dirty="0"/>
              <a:t>Alias for another </a:t>
            </a:r>
            <a:r>
              <a:rPr lang="en-US" sz="2000" dirty="0" smtClean="0"/>
              <a:t>variable</a:t>
            </a:r>
          </a:p>
          <a:p>
            <a:pPr lvl="1"/>
            <a:r>
              <a:rPr lang="en-US" sz="2000" dirty="0"/>
              <a:t>Must be initialized when declared</a:t>
            </a:r>
          </a:p>
          <a:p>
            <a:pPr lvl="1"/>
            <a:r>
              <a:rPr lang="en-US" sz="2000" dirty="0"/>
              <a:t>Are primarily used as function parameters</a:t>
            </a:r>
          </a:p>
          <a:p>
            <a:pPr lvl="1">
              <a:spcBef>
                <a:spcPts val="600"/>
              </a:spcBef>
            </a:pPr>
            <a:endParaRPr lang="en-US" sz="2000" dirty="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1800" b="1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000" b="1" dirty="0"/>
              <a:t>  </a:t>
            </a:r>
          </a:p>
        </p:txBody>
      </p:sp>
      <p:sp>
        <p:nvSpPr>
          <p:cNvPr id="47111" name="Rectangle 7"/>
          <p:cNvSpPr>
            <a:spLocks noChangeArrowheads="1"/>
          </p:cNvSpPr>
          <p:nvPr/>
        </p:nvSpPr>
        <p:spPr bwMode="auto">
          <a:xfrm>
            <a:off x="4114800" y="3108326"/>
            <a:ext cx="4495800" cy="2971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#include&lt;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 = 100;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*a;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a = &amp;b;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&lt;&lt;"b= "&lt;&lt;b &lt;&lt;" &amp;b= "&lt;&lt;&amp;b&lt;&lt;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&lt;&lt;"a= " &lt;&lt; a &lt;&lt; " &amp;a=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&amp;a &lt;&lt;" *a= " &lt;&lt; *a&lt;&lt;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5562600" y="2743200"/>
            <a:ext cx="2514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>
              <a:latin typeface="Cambria" panose="020405030504060302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457200" y="212725"/>
            <a:ext cx="8229600" cy="7016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sz="4000" b="1" dirty="0">
                <a:solidFill>
                  <a:srgbClr val="002060"/>
                </a:solidFill>
                <a:latin typeface="Cambria" panose="02040503050406030204" pitchFamily="18" charset="0"/>
              </a:rPr>
              <a:t>Review: Pointers &amp; Dynamic Data</a:t>
            </a:r>
          </a:p>
        </p:txBody>
      </p:sp>
    </p:spTree>
    <p:extLst>
      <p:ext uri="{BB962C8B-B14F-4D97-AF65-F5344CB8AC3E}">
        <p14:creationId xmlns:p14="http://schemas.microsoft.com/office/powerpoint/2010/main" val="394053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/>
              <a:t>Just as you can have pointers to other types of variables, you can have pointers </a:t>
            </a:r>
            <a:r>
              <a:rPr lang="en-US" sz="2800" dirty="0" smtClean="0"/>
              <a:t>to objects. </a:t>
            </a:r>
          </a:p>
          <a:p>
            <a:pPr algn="just"/>
            <a:r>
              <a:rPr lang="en-US" sz="2800" dirty="0" smtClean="0"/>
              <a:t>When </a:t>
            </a:r>
            <a:r>
              <a:rPr lang="en-US" sz="2800" dirty="0"/>
              <a:t>accessing members of a class given a pointer to an object, use the </a:t>
            </a:r>
            <a:r>
              <a:rPr lang="en-US" sz="2800" dirty="0" smtClean="0"/>
              <a:t>arrow (–&gt;) </a:t>
            </a:r>
            <a:r>
              <a:rPr lang="en-US" sz="2800" dirty="0"/>
              <a:t>operator instead of the dot </a:t>
            </a:r>
            <a:r>
              <a:rPr lang="en-US" sz="2800" dirty="0" smtClean="0"/>
              <a:t>operator.</a:t>
            </a:r>
          </a:p>
          <a:p>
            <a:pPr algn="just"/>
            <a:r>
              <a:rPr lang="en-US" sz="2800" dirty="0"/>
              <a:t>W</a:t>
            </a:r>
            <a:r>
              <a:rPr lang="en-US" sz="2800" dirty="0" smtClean="0"/>
              <a:t>hen </a:t>
            </a:r>
            <a:r>
              <a:rPr lang="en-US" sz="2800" dirty="0"/>
              <a:t>a pointer is incremented, it points to the next element of its </a:t>
            </a:r>
            <a:r>
              <a:rPr lang="en-US" sz="2800" dirty="0" smtClean="0"/>
              <a:t>type. The </a:t>
            </a:r>
            <a:r>
              <a:rPr lang="en-US" sz="2800" dirty="0"/>
              <a:t>same is true of pointers to objects</a:t>
            </a:r>
            <a:r>
              <a:rPr lang="en-US" sz="2800" dirty="0" smtClean="0"/>
              <a:t>.</a:t>
            </a:r>
          </a:p>
          <a:p>
            <a:pPr algn="just"/>
            <a:r>
              <a:rPr lang="en-US" sz="2800" dirty="0"/>
              <a:t>You </a:t>
            </a:r>
            <a:r>
              <a:rPr lang="en-US" sz="2800" dirty="0" smtClean="0"/>
              <a:t>can also </a:t>
            </a:r>
            <a:r>
              <a:rPr lang="en-US" sz="2800" dirty="0"/>
              <a:t>assign the address of a public member of an object to a pointer and </a:t>
            </a:r>
            <a:r>
              <a:rPr lang="en-US" sz="2800" dirty="0" smtClean="0"/>
              <a:t>then access </a:t>
            </a:r>
            <a:r>
              <a:rPr lang="en-US" sz="2800" dirty="0"/>
              <a:t>that member by using the pointer.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457200" y="212725"/>
            <a:ext cx="8229600" cy="7016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sz="4000" b="1" dirty="0">
                <a:solidFill>
                  <a:srgbClr val="002060"/>
                </a:solidFill>
                <a:latin typeface="Cambria" panose="02040503050406030204" pitchFamily="18" charset="0"/>
              </a:rPr>
              <a:t>Pointer to </a:t>
            </a:r>
            <a:r>
              <a:rPr lang="en-US" sz="4000" b="1" dirty="0" smtClean="0">
                <a:solidFill>
                  <a:srgbClr val="002060"/>
                </a:solidFill>
                <a:latin typeface="Cambria" panose="02040503050406030204" pitchFamily="18" charset="0"/>
              </a:rPr>
              <a:t>Objects</a:t>
            </a:r>
            <a:endParaRPr lang="en-US" sz="4000" b="1" dirty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523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Friend function and  Friend class</a:t>
            </a:r>
          </a:p>
          <a:p>
            <a:r>
              <a:rPr lang="en-US" dirty="0" smtClean="0"/>
              <a:t>Nested class</a:t>
            </a:r>
          </a:p>
          <a:p>
            <a:r>
              <a:rPr lang="en-US" dirty="0" smtClean="0"/>
              <a:t>Local class</a:t>
            </a:r>
          </a:p>
          <a:p>
            <a:r>
              <a:rPr lang="en-US" dirty="0" smtClean="0"/>
              <a:t>Arrays of objects</a:t>
            </a:r>
          </a:p>
          <a:p>
            <a:r>
              <a:rPr lang="en-US" dirty="0" smtClean="0"/>
              <a:t>Pointers to objects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457200" y="212725"/>
            <a:ext cx="8229600" cy="7016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sz="4000" b="1" dirty="0" smtClean="0">
                <a:solidFill>
                  <a:srgbClr val="002060"/>
                </a:solidFill>
                <a:latin typeface="Cambria" panose="02040503050406030204" pitchFamily="18" charset="0"/>
              </a:rPr>
              <a:t>Outline</a:t>
            </a:r>
            <a:endParaRPr lang="en-US" sz="4000" b="1" dirty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972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62400" cy="4525963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CC"/>
                </a:solidFill>
              </a:rPr>
              <a:t>#include &lt;</a:t>
            </a:r>
            <a:r>
              <a:rPr lang="en-US" sz="2400" dirty="0" err="1">
                <a:solidFill>
                  <a:srgbClr val="0000CC"/>
                </a:solidFill>
              </a:rPr>
              <a:t>iostream</a:t>
            </a:r>
            <a:r>
              <a:rPr lang="en-US" sz="2400" dirty="0">
                <a:solidFill>
                  <a:srgbClr val="0000CC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CC"/>
                </a:solidFill>
              </a:rPr>
              <a:t>using namespace </a:t>
            </a:r>
            <a:r>
              <a:rPr lang="en-US" sz="2400" dirty="0" err="1">
                <a:solidFill>
                  <a:srgbClr val="0000CC"/>
                </a:solidFill>
              </a:rPr>
              <a:t>std</a:t>
            </a:r>
            <a:r>
              <a:rPr lang="en-US" sz="2400" dirty="0" smtClean="0">
                <a:solidFill>
                  <a:srgbClr val="0000CC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CC"/>
                </a:solidFill>
              </a:rPr>
              <a:t>class cl {</a:t>
            </a:r>
          </a:p>
          <a:p>
            <a:pPr marL="400050" lvl="1" indent="0">
              <a:buNone/>
            </a:pPr>
            <a:r>
              <a:rPr lang="en-US" sz="2000" dirty="0" err="1">
                <a:solidFill>
                  <a:srgbClr val="0000CC"/>
                </a:solidFill>
              </a:rPr>
              <a:t>int</a:t>
            </a:r>
            <a:r>
              <a:rPr lang="en-US" sz="2000" dirty="0">
                <a:solidFill>
                  <a:srgbClr val="0000CC"/>
                </a:solidFill>
              </a:rPr>
              <a:t> i;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rgbClr val="0000CC"/>
                </a:solidFill>
              </a:rPr>
              <a:t>public: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rgbClr val="0000CC"/>
                </a:solidFill>
              </a:rPr>
              <a:t>cl(</a:t>
            </a:r>
            <a:r>
              <a:rPr lang="en-US" sz="2000" dirty="0" err="1">
                <a:solidFill>
                  <a:srgbClr val="0000CC"/>
                </a:solidFill>
              </a:rPr>
              <a:t>int</a:t>
            </a:r>
            <a:r>
              <a:rPr lang="en-US" sz="2000" dirty="0">
                <a:solidFill>
                  <a:srgbClr val="0000CC"/>
                </a:solidFill>
              </a:rPr>
              <a:t> j) { i=j; }</a:t>
            </a:r>
          </a:p>
          <a:p>
            <a:pPr marL="400050" lvl="1" indent="0">
              <a:buNone/>
            </a:pPr>
            <a:r>
              <a:rPr lang="en-US" sz="2000" dirty="0" err="1">
                <a:solidFill>
                  <a:srgbClr val="0000CC"/>
                </a:solidFill>
              </a:rPr>
              <a:t>int</a:t>
            </a:r>
            <a:r>
              <a:rPr lang="en-US" sz="2000" dirty="0">
                <a:solidFill>
                  <a:srgbClr val="0000CC"/>
                </a:solidFill>
              </a:rPr>
              <a:t> </a:t>
            </a:r>
            <a:r>
              <a:rPr lang="en-US" sz="2000" dirty="0" err="1">
                <a:solidFill>
                  <a:srgbClr val="0000CC"/>
                </a:solidFill>
              </a:rPr>
              <a:t>get_i</a:t>
            </a:r>
            <a:r>
              <a:rPr lang="en-US" sz="2000" dirty="0">
                <a:solidFill>
                  <a:srgbClr val="0000CC"/>
                </a:solidFill>
              </a:rPr>
              <a:t>() { return i; }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CC"/>
                </a:solidFill>
              </a:rPr>
              <a:t>};</a:t>
            </a:r>
            <a:endParaRPr lang="en-US" sz="2400" dirty="0">
              <a:solidFill>
                <a:srgbClr val="0000C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800600" y="1600200"/>
            <a:ext cx="3962400" cy="452596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ü"/>
              <a:defRPr sz="32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2400" dirty="0" err="1" smtClean="0">
                <a:solidFill>
                  <a:srgbClr val="0000CC"/>
                </a:solidFill>
                <a:latin typeface="Cambria" panose="02040503050406030204" pitchFamily="18" charset="0"/>
              </a:rPr>
              <a:t>int</a:t>
            </a:r>
            <a:r>
              <a:rPr lang="en-US" sz="2400" dirty="0" smtClean="0">
                <a:solidFill>
                  <a:srgbClr val="0000CC"/>
                </a:solidFill>
                <a:latin typeface="Cambria" panose="02040503050406030204" pitchFamily="18" charset="0"/>
              </a:rPr>
              <a:t> main()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 dirty="0" smtClean="0">
                <a:solidFill>
                  <a:srgbClr val="0000CC"/>
                </a:solidFill>
                <a:latin typeface="Cambria" panose="02040503050406030204" pitchFamily="18" charset="0"/>
              </a:rPr>
              <a:t>{</a:t>
            </a:r>
          </a:p>
          <a:p>
            <a:pPr marL="400050" lvl="1" indent="0">
              <a:buFont typeface="Wingdings" pitchFamily="2" charset="2"/>
              <a:buNone/>
            </a:pPr>
            <a:r>
              <a:rPr lang="en-US" sz="2000" dirty="0" smtClean="0">
                <a:solidFill>
                  <a:srgbClr val="0000CC"/>
                </a:solidFill>
                <a:latin typeface="Cambria" panose="02040503050406030204" pitchFamily="18" charset="0"/>
              </a:rPr>
              <a:t>cl </a:t>
            </a:r>
            <a:r>
              <a:rPr lang="en-US" sz="2000" dirty="0" err="1" smtClean="0">
                <a:solidFill>
                  <a:srgbClr val="0000CC"/>
                </a:solidFill>
                <a:latin typeface="Cambria" panose="02040503050406030204" pitchFamily="18" charset="0"/>
              </a:rPr>
              <a:t>ob</a:t>
            </a:r>
            <a:r>
              <a:rPr lang="en-US" sz="2000" dirty="0" smtClean="0">
                <a:solidFill>
                  <a:srgbClr val="0000CC"/>
                </a:solidFill>
                <a:latin typeface="Cambria" panose="02040503050406030204" pitchFamily="18" charset="0"/>
              </a:rPr>
              <a:t>(88), *p;</a:t>
            </a:r>
          </a:p>
          <a:p>
            <a:pPr marL="400050" lvl="1" indent="0">
              <a:buFont typeface="Wingdings" pitchFamily="2" charset="2"/>
              <a:buNone/>
            </a:pPr>
            <a:r>
              <a:rPr lang="en-US" sz="2000" dirty="0" smtClean="0">
                <a:solidFill>
                  <a:srgbClr val="0000CC"/>
                </a:solidFill>
                <a:latin typeface="Cambria" panose="02040503050406030204" pitchFamily="18" charset="0"/>
              </a:rPr>
              <a:t>p = &amp;</a:t>
            </a:r>
            <a:r>
              <a:rPr lang="en-US" sz="2000" dirty="0" err="1" smtClean="0">
                <a:solidFill>
                  <a:srgbClr val="0000CC"/>
                </a:solidFill>
                <a:latin typeface="Cambria" panose="02040503050406030204" pitchFamily="18" charset="0"/>
              </a:rPr>
              <a:t>ob</a:t>
            </a:r>
            <a:r>
              <a:rPr lang="en-US" sz="2000" dirty="0" smtClean="0">
                <a:solidFill>
                  <a:srgbClr val="0000CC"/>
                </a:solidFill>
                <a:latin typeface="Cambria" panose="02040503050406030204" pitchFamily="18" charset="0"/>
              </a:rPr>
              <a:t>; // get address of </a:t>
            </a:r>
            <a:r>
              <a:rPr lang="en-US" sz="2000" dirty="0" err="1" smtClean="0">
                <a:solidFill>
                  <a:srgbClr val="0000CC"/>
                </a:solidFill>
                <a:latin typeface="Cambria" panose="02040503050406030204" pitchFamily="18" charset="0"/>
              </a:rPr>
              <a:t>ob</a:t>
            </a:r>
            <a:endParaRPr lang="en-US" sz="2000" dirty="0" smtClean="0">
              <a:solidFill>
                <a:srgbClr val="0000CC"/>
              </a:solidFill>
              <a:latin typeface="Cambria" panose="02040503050406030204" pitchFamily="18" charset="0"/>
            </a:endParaRPr>
          </a:p>
          <a:p>
            <a:pPr marL="400050" lvl="1" indent="0">
              <a:buFont typeface="Wingdings" pitchFamily="2" charset="2"/>
              <a:buNone/>
            </a:pPr>
            <a:r>
              <a:rPr lang="en-US" sz="2000" dirty="0" err="1" smtClean="0">
                <a:solidFill>
                  <a:srgbClr val="0000CC"/>
                </a:solidFill>
                <a:latin typeface="Cambria" panose="02040503050406030204" pitchFamily="18" charset="0"/>
              </a:rPr>
              <a:t>cout</a:t>
            </a:r>
            <a:r>
              <a:rPr lang="en-US" sz="2000" dirty="0" smtClean="0">
                <a:solidFill>
                  <a:srgbClr val="0000CC"/>
                </a:solidFill>
                <a:latin typeface="Cambria" panose="02040503050406030204" pitchFamily="18" charset="0"/>
              </a:rPr>
              <a:t> &lt;&lt; p-&gt;</a:t>
            </a:r>
            <a:r>
              <a:rPr lang="en-US" sz="2000" dirty="0" err="1" smtClean="0">
                <a:solidFill>
                  <a:srgbClr val="0000CC"/>
                </a:solidFill>
                <a:latin typeface="Cambria" panose="02040503050406030204" pitchFamily="18" charset="0"/>
              </a:rPr>
              <a:t>get_i</a:t>
            </a:r>
            <a:r>
              <a:rPr lang="en-US" sz="2000" dirty="0" smtClean="0">
                <a:solidFill>
                  <a:srgbClr val="0000CC"/>
                </a:solidFill>
                <a:latin typeface="Cambria" panose="02040503050406030204" pitchFamily="18" charset="0"/>
              </a:rPr>
              <a:t>(); </a:t>
            </a:r>
          </a:p>
          <a:p>
            <a:pPr marL="400050" lvl="1" indent="0">
              <a:buFont typeface="Wingdings" pitchFamily="2" charset="2"/>
              <a:buNone/>
            </a:pPr>
            <a:r>
              <a:rPr lang="en-US" sz="2000" dirty="0" smtClean="0">
                <a:solidFill>
                  <a:srgbClr val="0000CC"/>
                </a:solidFill>
                <a:latin typeface="Cambria" panose="02040503050406030204" pitchFamily="18" charset="0"/>
              </a:rPr>
              <a:t>// use -&gt; to call </a:t>
            </a:r>
            <a:r>
              <a:rPr lang="en-US" sz="2000" dirty="0" err="1" smtClean="0">
                <a:solidFill>
                  <a:srgbClr val="0000CC"/>
                </a:solidFill>
                <a:latin typeface="Cambria" panose="02040503050406030204" pitchFamily="18" charset="0"/>
              </a:rPr>
              <a:t>get_i</a:t>
            </a:r>
            <a:r>
              <a:rPr lang="en-US" sz="2000" dirty="0" smtClean="0">
                <a:solidFill>
                  <a:srgbClr val="0000CC"/>
                </a:solidFill>
                <a:latin typeface="Cambria" panose="02040503050406030204" pitchFamily="18" charset="0"/>
              </a:rPr>
              <a:t>()</a:t>
            </a:r>
          </a:p>
          <a:p>
            <a:pPr marL="400050" lvl="1" indent="0">
              <a:buFont typeface="Wingdings" pitchFamily="2" charset="2"/>
              <a:buNone/>
            </a:pPr>
            <a:r>
              <a:rPr lang="en-US" sz="2000" dirty="0" smtClean="0">
                <a:solidFill>
                  <a:srgbClr val="0000CC"/>
                </a:solidFill>
                <a:latin typeface="Cambria" panose="02040503050406030204" pitchFamily="18" charset="0"/>
              </a:rPr>
              <a:t>return 0;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 dirty="0" smtClean="0">
                <a:solidFill>
                  <a:srgbClr val="0000CC"/>
                </a:solidFill>
                <a:latin typeface="Cambria" panose="02040503050406030204" pitchFamily="18" charset="0"/>
              </a:rPr>
              <a:t>}</a:t>
            </a:r>
            <a:endParaRPr lang="en-US" sz="2400" dirty="0">
              <a:solidFill>
                <a:srgbClr val="0000CC"/>
              </a:solidFill>
              <a:latin typeface="Cambria" panose="02040503050406030204" pitchFamily="18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457200" y="212725"/>
            <a:ext cx="8229600" cy="7016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sz="4000" b="1" dirty="0">
                <a:solidFill>
                  <a:srgbClr val="002060"/>
                </a:solidFill>
                <a:latin typeface="Cambria" panose="02040503050406030204" pitchFamily="18" charset="0"/>
              </a:rPr>
              <a:t>Pointer to </a:t>
            </a:r>
            <a:r>
              <a:rPr lang="en-US" sz="4000" b="1" dirty="0" smtClean="0">
                <a:solidFill>
                  <a:srgbClr val="002060"/>
                </a:solidFill>
                <a:latin typeface="Cambria" panose="02040503050406030204" pitchFamily="18" charset="0"/>
              </a:rPr>
              <a:t>Objects</a:t>
            </a:r>
            <a:endParaRPr lang="en-US" sz="4000" b="1" dirty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502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3962400" cy="4525963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CC"/>
                </a:solidFill>
              </a:rPr>
              <a:t>#include &lt;</a:t>
            </a:r>
            <a:r>
              <a:rPr lang="en-US" sz="2400" dirty="0" err="1">
                <a:solidFill>
                  <a:srgbClr val="0000CC"/>
                </a:solidFill>
              </a:rPr>
              <a:t>iostream</a:t>
            </a:r>
            <a:r>
              <a:rPr lang="en-US" sz="2400" dirty="0">
                <a:solidFill>
                  <a:srgbClr val="0000CC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CC"/>
                </a:solidFill>
              </a:rPr>
              <a:t>using namespace </a:t>
            </a:r>
            <a:r>
              <a:rPr lang="en-US" sz="2400" dirty="0" err="1">
                <a:solidFill>
                  <a:srgbClr val="0000CC"/>
                </a:solidFill>
              </a:rPr>
              <a:t>std</a:t>
            </a:r>
            <a:r>
              <a:rPr lang="en-US" sz="2400" dirty="0">
                <a:solidFill>
                  <a:srgbClr val="0000CC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CC"/>
                </a:solidFill>
              </a:rPr>
              <a:t>class cl {</a:t>
            </a:r>
          </a:p>
          <a:p>
            <a:pPr marL="400050" lvl="1" indent="0">
              <a:buNone/>
            </a:pPr>
            <a:r>
              <a:rPr lang="en-US" sz="2000" dirty="0" err="1">
                <a:solidFill>
                  <a:srgbClr val="0000CC"/>
                </a:solidFill>
              </a:rPr>
              <a:t>int</a:t>
            </a:r>
            <a:r>
              <a:rPr lang="en-US" sz="2000" dirty="0">
                <a:solidFill>
                  <a:srgbClr val="0000CC"/>
                </a:solidFill>
              </a:rPr>
              <a:t> i;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rgbClr val="0000CC"/>
                </a:solidFill>
              </a:rPr>
              <a:t>public: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rgbClr val="0000CC"/>
                </a:solidFill>
              </a:rPr>
              <a:t>cl() { i=0; }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rgbClr val="0000CC"/>
                </a:solidFill>
              </a:rPr>
              <a:t>cl(</a:t>
            </a:r>
            <a:r>
              <a:rPr lang="en-US" sz="2000" dirty="0" err="1">
                <a:solidFill>
                  <a:srgbClr val="0000CC"/>
                </a:solidFill>
              </a:rPr>
              <a:t>int</a:t>
            </a:r>
            <a:r>
              <a:rPr lang="en-US" sz="2000" dirty="0">
                <a:solidFill>
                  <a:srgbClr val="0000CC"/>
                </a:solidFill>
              </a:rPr>
              <a:t> j) { i=j; }</a:t>
            </a:r>
          </a:p>
          <a:p>
            <a:pPr marL="400050" lvl="1" indent="0">
              <a:buNone/>
            </a:pPr>
            <a:r>
              <a:rPr lang="en-US" sz="2000" dirty="0" err="1">
                <a:solidFill>
                  <a:srgbClr val="0000CC"/>
                </a:solidFill>
              </a:rPr>
              <a:t>int</a:t>
            </a:r>
            <a:r>
              <a:rPr lang="en-US" sz="2000" dirty="0">
                <a:solidFill>
                  <a:srgbClr val="0000CC"/>
                </a:solidFill>
              </a:rPr>
              <a:t> </a:t>
            </a:r>
            <a:r>
              <a:rPr lang="en-US" sz="2000" dirty="0" err="1">
                <a:solidFill>
                  <a:srgbClr val="0000CC"/>
                </a:solidFill>
              </a:rPr>
              <a:t>get_i</a:t>
            </a:r>
            <a:r>
              <a:rPr lang="en-US" sz="2000" dirty="0">
                <a:solidFill>
                  <a:srgbClr val="0000CC"/>
                </a:solidFill>
              </a:rPr>
              <a:t>() { return i; }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CC"/>
                </a:solidFill>
              </a:rPr>
              <a:t>};</a:t>
            </a:r>
            <a:endParaRPr lang="en-US" sz="2400" dirty="0">
              <a:solidFill>
                <a:srgbClr val="0000C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724400" y="1371600"/>
            <a:ext cx="3962400" cy="452596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ü"/>
              <a:defRPr sz="32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err="1">
                <a:solidFill>
                  <a:srgbClr val="0000CC"/>
                </a:solidFill>
                <a:latin typeface="Cambria" panose="02040503050406030204" pitchFamily="18" charset="0"/>
              </a:rPr>
              <a:t>int</a:t>
            </a:r>
            <a:r>
              <a:rPr lang="en-US" sz="2400" dirty="0">
                <a:solidFill>
                  <a:srgbClr val="0000CC"/>
                </a:solidFill>
                <a:latin typeface="Cambria" panose="02040503050406030204" pitchFamily="18" charset="0"/>
              </a:rPr>
              <a:t> main()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CC"/>
                </a:solidFill>
                <a:latin typeface="Cambria" panose="02040503050406030204" pitchFamily="18" charset="0"/>
              </a:rPr>
              <a:t>{</a:t>
            </a:r>
          </a:p>
          <a:p>
            <a:pPr marL="400050" lvl="1" indent="0">
              <a:buNone/>
            </a:pPr>
            <a:r>
              <a:rPr lang="de-DE" sz="2000" dirty="0">
                <a:solidFill>
                  <a:srgbClr val="0000CC"/>
                </a:solidFill>
                <a:latin typeface="Cambria" panose="02040503050406030204" pitchFamily="18" charset="0"/>
              </a:rPr>
              <a:t>cl ob[3] = {1, 2, 3};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rgbClr val="0000CC"/>
                </a:solidFill>
                <a:latin typeface="Cambria" panose="02040503050406030204" pitchFamily="18" charset="0"/>
              </a:rPr>
              <a:t>cl *p;</a:t>
            </a:r>
          </a:p>
          <a:p>
            <a:pPr marL="400050" lvl="1" indent="0">
              <a:buNone/>
            </a:pPr>
            <a:r>
              <a:rPr lang="en-US" sz="2000" dirty="0" err="1">
                <a:solidFill>
                  <a:srgbClr val="0000CC"/>
                </a:solidFill>
                <a:latin typeface="Cambria" panose="02040503050406030204" pitchFamily="18" charset="0"/>
              </a:rPr>
              <a:t>int</a:t>
            </a:r>
            <a:r>
              <a:rPr lang="en-US" sz="2000" dirty="0">
                <a:solidFill>
                  <a:srgbClr val="0000CC"/>
                </a:solidFill>
                <a:latin typeface="Cambria" panose="02040503050406030204" pitchFamily="18" charset="0"/>
              </a:rPr>
              <a:t> i;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rgbClr val="0000CC"/>
                </a:solidFill>
                <a:latin typeface="Cambria" panose="02040503050406030204" pitchFamily="18" charset="0"/>
              </a:rPr>
              <a:t>p = </a:t>
            </a:r>
            <a:r>
              <a:rPr lang="en-US" sz="2000" dirty="0" err="1" smtClean="0">
                <a:solidFill>
                  <a:srgbClr val="0000CC"/>
                </a:solidFill>
                <a:latin typeface="Cambria" panose="02040503050406030204" pitchFamily="18" charset="0"/>
              </a:rPr>
              <a:t>ob</a:t>
            </a:r>
            <a:r>
              <a:rPr lang="en-US" sz="2000" dirty="0">
                <a:solidFill>
                  <a:srgbClr val="0000CC"/>
                </a:solidFill>
                <a:latin typeface="Cambria" panose="02040503050406030204" pitchFamily="18" charset="0"/>
              </a:rPr>
              <a:t>; // get start of array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rgbClr val="0000CC"/>
                </a:solidFill>
                <a:latin typeface="Cambria" panose="02040503050406030204" pitchFamily="18" charset="0"/>
              </a:rPr>
              <a:t>for(i=0; i&lt;3; i++) {</a:t>
            </a:r>
          </a:p>
          <a:p>
            <a:pPr marL="400050" lvl="1" indent="0">
              <a:buNone/>
            </a:pPr>
            <a:r>
              <a:rPr lang="en-US" sz="2000" dirty="0" err="1">
                <a:solidFill>
                  <a:srgbClr val="0000CC"/>
                </a:solidFill>
                <a:latin typeface="Cambria" panose="02040503050406030204" pitchFamily="18" charset="0"/>
              </a:rPr>
              <a:t>cout</a:t>
            </a:r>
            <a:r>
              <a:rPr lang="en-US" sz="2000" dirty="0">
                <a:solidFill>
                  <a:srgbClr val="0000CC"/>
                </a:solidFill>
                <a:latin typeface="Cambria" panose="02040503050406030204" pitchFamily="18" charset="0"/>
              </a:rPr>
              <a:t> &lt;&lt; p-&gt;</a:t>
            </a:r>
            <a:r>
              <a:rPr lang="en-US" sz="2000" dirty="0" err="1">
                <a:solidFill>
                  <a:srgbClr val="0000CC"/>
                </a:solidFill>
                <a:latin typeface="Cambria" panose="02040503050406030204" pitchFamily="18" charset="0"/>
              </a:rPr>
              <a:t>get_i</a:t>
            </a:r>
            <a:r>
              <a:rPr lang="en-US" sz="2000" dirty="0">
                <a:solidFill>
                  <a:srgbClr val="0000CC"/>
                </a:solidFill>
                <a:latin typeface="Cambria" panose="02040503050406030204" pitchFamily="18" charset="0"/>
              </a:rPr>
              <a:t>() &lt;&lt; "\n";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rgbClr val="0000CC"/>
                </a:solidFill>
                <a:latin typeface="Cambria" panose="02040503050406030204" pitchFamily="18" charset="0"/>
              </a:rPr>
              <a:t>p++; // point to next object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rgbClr val="0000CC"/>
                </a:solidFill>
                <a:latin typeface="Cambria" panose="02040503050406030204" pitchFamily="18" charset="0"/>
              </a:rPr>
              <a:t>}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rgbClr val="0000CC"/>
                </a:solidFill>
                <a:latin typeface="Cambria" panose="02040503050406030204" pitchFamily="18" charset="0"/>
              </a:rPr>
              <a:t>return 0;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CC"/>
                </a:solidFill>
                <a:latin typeface="Cambria" panose="02040503050406030204" pitchFamily="18" charset="0"/>
              </a:rPr>
              <a:t>}</a:t>
            </a: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457200" y="212725"/>
            <a:ext cx="8229600" cy="7016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sz="4000" b="1" dirty="0">
                <a:solidFill>
                  <a:srgbClr val="002060"/>
                </a:solidFill>
                <a:latin typeface="Cambria" panose="02040503050406030204" pitchFamily="18" charset="0"/>
              </a:rPr>
              <a:t>Pointer to </a:t>
            </a:r>
            <a:r>
              <a:rPr lang="en-US" sz="4000" b="1" dirty="0" smtClean="0">
                <a:solidFill>
                  <a:srgbClr val="002060"/>
                </a:solidFill>
                <a:latin typeface="Cambria" panose="02040503050406030204" pitchFamily="18" charset="0"/>
              </a:rPr>
              <a:t>Objects</a:t>
            </a:r>
            <a:endParaRPr lang="en-US" sz="4000" b="1" dirty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85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9300" y="1143000"/>
            <a:ext cx="5524500" cy="51816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000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sz="2000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cl {</a:t>
            </a:r>
          </a:p>
          <a:p>
            <a:pPr marL="400050" lvl="1" indent="0">
              <a:buNone/>
            </a:pPr>
            <a:r>
              <a:rPr lang="en-US" sz="18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marL="400050" lvl="1" indent="0">
              <a:buNone/>
            </a:pPr>
            <a:r>
              <a:rPr lang="en-US" sz="1800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i;</a:t>
            </a:r>
          </a:p>
          <a:p>
            <a:pPr marL="400050" lvl="1" indent="0">
              <a:buNone/>
            </a:pPr>
            <a:r>
              <a:rPr lang="en-US" sz="18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cl(</a:t>
            </a:r>
            <a:r>
              <a:rPr lang="en-US" sz="1800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j) { i=j; }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sz="18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 </a:t>
            </a:r>
            <a:r>
              <a:rPr lang="en-US" sz="1800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</a:t>
            </a:r>
            <a:r>
              <a:rPr lang="en-US" sz="18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(1);</a:t>
            </a:r>
          </a:p>
          <a:p>
            <a:pPr marL="400050" lvl="1" indent="0">
              <a:buNone/>
            </a:pPr>
            <a:r>
              <a:rPr lang="en-US" sz="1800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*p;</a:t>
            </a:r>
          </a:p>
          <a:p>
            <a:pPr marL="400050" lvl="1" indent="0">
              <a:buNone/>
            </a:pPr>
            <a:r>
              <a:rPr lang="en-US" sz="18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= &amp;</a:t>
            </a:r>
            <a:r>
              <a:rPr lang="en-US" sz="1800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ob.i</a:t>
            </a:r>
            <a:r>
              <a:rPr lang="en-US" sz="18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 // get address of </a:t>
            </a:r>
            <a:r>
              <a:rPr lang="en-US" sz="1800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ob.i</a:t>
            </a:r>
            <a:endParaRPr lang="en-US" sz="1800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1800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8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*p; // access </a:t>
            </a:r>
            <a:r>
              <a:rPr lang="en-US" sz="1800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ob.i</a:t>
            </a:r>
            <a:r>
              <a:rPr lang="en-US" sz="18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via p</a:t>
            </a:r>
          </a:p>
          <a:p>
            <a:pPr marL="400050" lvl="1" indent="0">
              <a:buNone/>
            </a:pPr>
            <a:r>
              <a:rPr lang="en-US" sz="18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0;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457200" y="212725"/>
            <a:ext cx="8229600" cy="7016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sz="4000" b="1" dirty="0">
                <a:solidFill>
                  <a:srgbClr val="002060"/>
                </a:solidFill>
                <a:latin typeface="Cambria" panose="02040503050406030204" pitchFamily="18" charset="0"/>
              </a:rPr>
              <a:t>Pointer to </a:t>
            </a:r>
            <a:r>
              <a:rPr lang="en-US" sz="4000" b="1" dirty="0" smtClean="0">
                <a:solidFill>
                  <a:srgbClr val="002060"/>
                </a:solidFill>
                <a:latin typeface="Cambria" panose="02040503050406030204" pitchFamily="18" charset="0"/>
              </a:rPr>
              <a:t>Objects</a:t>
            </a:r>
            <a:endParaRPr lang="en-US" sz="4000" b="1" dirty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436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Chapter 12, 13</a:t>
            </a:r>
          </a:p>
          <a:p>
            <a:pPr marL="457200" lvl="1" indent="0">
              <a:buNone/>
            </a:pPr>
            <a:r>
              <a:rPr lang="en-US" dirty="0" smtClean="0"/>
              <a:t>[ C++ : </a:t>
            </a:r>
            <a:r>
              <a:rPr lang="en-US" dirty="0"/>
              <a:t>The complete </a:t>
            </a:r>
            <a:r>
              <a:rPr lang="en-US" dirty="0" smtClean="0"/>
              <a:t>reference 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457200" y="212725"/>
            <a:ext cx="8229600" cy="7016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sz="4000" b="1" dirty="0">
                <a:solidFill>
                  <a:srgbClr val="002060"/>
                </a:solidFill>
                <a:latin typeface="Cambria" panose="02040503050406030204" pitchFamily="18" charset="0"/>
              </a:rPr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246060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6936D-5988-401F-847C-043FC26F755E}" type="slidenum">
              <a:rPr lang="en-US"/>
              <a:pPr/>
              <a:t>24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Sajeeb Saha, Dept. of CSE, JnU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76250" y="2667000"/>
            <a:ext cx="8229600" cy="1204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6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32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4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Arial" charset="0"/>
              <a:buNone/>
            </a:pPr>
            <a:r>
              <a:rPr lang="en-US" sz="6600" smtClean="0"/>
              <a:t>Thank you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625549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724400"/>
          </a:xfrm>
        </p:spPr>
        <p:txBody>
          <a:bodyPr>
            <a:noAutofit/>
          </a:bodyPr>
          <a:lstStyle/>
          <a:p>
            <a:pPr algn="just"/>
            <a:r>
              <a:rPr lang="en-US" sz="2800" dirty="0" smtClean="0"/>
              <a:t>A friend function is not a member of a class but can access </a:t>
            </a:r>
            <a:r>
              <a:rPr lang="en-US" sz="2800" dirty="0"/>
              <a:t>to all </a:t>
            </a:r>
            <a:r>
              <a:rPr lang="en-US" sz="2800" dirty="0">
                <a:solidFill>
                  <a:srgbClr val="0000FF"/>
                </a:solidFill>
              </a:rPr>
              <a:t>'private</a:t>
            </a:r>
            <a:r>
              <a:rPr lang="en-US" sz="2800" dirty="0"/>
              <a:t>' members of the </a:t>
            </a:r>
            <a:r>
              <a:rPr lang="en-US" sz="2800" dirty="0" smtClean="0"/>
              <a:t>class.</a:t>
            </a:r>
          </a:p>
          <a:p>
            <a:pPr algn="just"/>
            <a:endParaRPr lang="en-US" sz="1200" dirty="0" smtClean="0"/>
          </a:p>
          <a:p>
            <a:pPr algn="just"/>
            <a:r>
              <a:rPr lang="en-US" sz="2800" dirty="0" smtClean="0"/>
              <a:t>A friend function can be </a:t>
            </a:r>
          </a:p>
          <a:p>
            <a:pPr lvl="1" algn="just"/>
            <a:r>
              <a:rPr lang="en-US" sz="2400" dirty="0" smtClean="0"/>
              <a:t>A global function not related to any particular class</a:t>
            </a:r>
          </a:p>
          <a:p>
            <a:pPr lvl="1" algn="just"/>
            <a:r>
              <a:rPr lang="en-US" sz="2400" dirty="0" smtClean="0"/>
              <a:t>A member function of another class</a:t>
            </a:r>
          </a:p>
          <a:p>
            <a:pPr algn="just"/>
            <a:endParaRPr lang="en-US" sz="1200" dirty="0" smtClean="0"/>
          </a:p>
          <a:p>
            <a:pPr algn="just"/>
            <a:r>
              <a:rPr lang="en-US" sz="2800" dirty="0"/>
              <a:t>To declare a 'friend' function, include its </a:t>
            </a:r>
            <a:r>
              <a:rPr lang="en-US" sz="2800" dirty="0">
                <a:solidFill>
                  <a:srgbClr val="0000FF"/>
                </a:solidFill>
              </a:rPr>
              <a:t>prototype</a:t>
            </a:r>
            <a:r>
              <a:rPr lang="en-US" sz="2800" dirty="0"/>
              <a:t> within the class, preceding it with the C++ keyword </a:t>
            </a:r>
            <a:r>
              <a:rPr lang="en-US" sz="2800" dirty="0">
                <a:solidFill>
                  <a:srgbClr val="0000FF"/>
                </a:solidFill>
              </a:rPr>
              <a:t>'friend</a:t>
            </a:r>
            <a:r>
              <a:rPr lang="en-US" sz="2800" dirty="0"/>
              <a:t>'.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457200" y="212725"/>
            <a:ext cx="8229600" cy="7016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sz="4000" b="1" dirty="0">
                <a:solidFill>
                  <a:srgbClr val="002060"/>
                </a:solidFill>
                <a:latin typeface="Cambria" panose="02040503050406030204" pitchFamily="18" charset="0"/>
              </a:rPr>
              <a:t>Friend </a:t>
            </a:r>
            <a:r>
              <a:rPr lang="en-US" sz="4000" b="1" dirty="0" smtClean="0">
                <a:solidFill>
                  <a:srgbClr val="002060"/>
                </a:solidFill>
                <a:latin typeface="Cambria" panose="02040503050406030204" pitchFamily="18" charset="0"/>
              </a:rPr>
              <a:t>Function</a:t>
            </a:r>
            <a:endParaRPr lang="en-US" sz="4000" b="1" dirty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841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" y="1295400"/>
            <a:ext cx="8229600" cy="47244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Why friend functions?</a:t>
            </a:r>
          </a:p>
          <a:p>
            <a:pPr lvl="1" algn="just"/>
            <a:r>
              <a:rPr lang="en-US" sz="2400" dirty="0" smtClean="0"/>
              <a:t>Permitting one function to have access to the private members of one or more different classes</a:t>
            </a:r>
          </a:p>
          <a:p>
            <a:pPr lvl="1" algn="just"/>
            <a:r>
              <a:rPr lang="en-US" sz="2400" dirty="0" smtClean="0"/>
              <a:t>Used </a:t>
            </a:r>
            <a:r>
              <a:rPr lang="en-US" sz="2400" dirty="0"/>
              <a:t>in Operator overloading</a:t>
            </a:r>
          </a:p>
          <a:p>
            <a:pPr lvl="1" algn="just"/>
            <a:r>
              <a:rPr lang="en-US" sz="2400" dirty="0"/>
              <a:t>Certain types of I/O operations</a:t>
            </a:r>
          </a:p>
          <a:p>
            <a:pPr lvl="1" algn="just"/>
            <a:endParaRPr lang="en-US" sz="2400" dirty="0" smtClean="0"/>
          </a:p>
          <a:p>
            <a:pPr algn="just"/>
            <a:endParaRPr lang="en-US" sz="3800" dirty="0" smtClean="0"/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457200" y="212725"/>
            <a:ext cx="8229600" cy="7016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sz="4000" b="1" dirty="0">
                <a:solidFill>
                  <a:srgbClr val="002060"/>
                </a:solidFill>
                <a:latin typeface="Cambria" panose="02040503050406030204" pitchFamily="18" charset="0"/>
              </a:rPr>
              <a:t>Friend </a:t>
            </a:r>
            <a:r>
              <a:rPr lang="en-US" sz="4000" b="1" dirty="0" smtClean="0">
                <a:solidFill>
                  <a:srgbClr val="002060"/>
                </a:solidFill>
                <a:latin typeface="Cambria" panose="02040503050406030204" pitchFamily="18" charset="0"/>
              </a:rPr>
              <a:t>Function</a:t>
            </a:r>
            <a:endParaRPr lang="en-US" sz="4000" b="1" dirty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616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/>
              <a:t>A friend function is not a member of the class for which it is a friend</a:t>
            </a:r>
            <a:endParaRPr lang="en-US" sz="2800" dirty="0"/>
          </a:p>
          <a:p>
            <a:pPr algn="just"/>
            <a:r>
              <a:rPr lang="en-US" sz="2800" dirty="0" smtClean="0"/>
              <a:t>Friend functions need to access the members (private, public or protected)  of a class through an object of that class.</a:t>
            </a:r>
          </a:p>
          <a:p>
            <a:pPr algn="just"/>
            <a:r>
              <a:rPr lang="en-US" sz="2800" dirty="0" smtClean="0"/>
              <a:t>The object can be declared within or passed to the friend function</a:t>
            </a:r>
            <a:r>
              <a:rPr lang="en-US" sz="2800" dirty="0"/>
              <a:t>.</a:t>
            </a:r>
          </a:p>
          <a:p>
            <a:pPr algn="just"/>
            <a:r>
              <a:rPr lang="en-US" sz="2800" dirty="0" smtClean="0"/>
              <a:t>A member function can directly access class members.</a:t>
            </a:r>
          </a:p>
          <a:p>
            <a:pPr algn="just"/>
            <a:r>
              <a:rPr lang="en-US" sz="2800" dirty="0" smtClean="0"/>
              <a:t>A function can be a member of one class and a friend of another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457200" y="212725"/>
            <a:ext cx="8229600" cy="7016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sz="4000" b="1" dirty="0">
                <a:solidFill>
                  <a:srgbClr val="002060"/>
                </a:solidFill>
                <a:latin typeface="Cambria" panose="02040503050406030204" pitchFamily="18" charset="0"/>
              </a:rPr>
              <a:t>Friend </a:t>
            </a:r>
            <a:r>
              <a:rPr lang="en-US" sz="4000" b="1" dirty="0" smtClean="0">
                <a:solidFill>
                  <a:srgbClr val="002060"/>
                </a:solidFill>
                <a:latin typeface="Cambria" panose="02040503050406030204" pitchFamily="18" charset="0"/>
              </a:rPr>
              <a:t>Function</a:t>
            </a:r>
            <a:endParaRPr lang="en-US" sz="4000" b="1" dirty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020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4038600" cy="518160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>
                <a:solidFill>
                  <a:srgbClr val="0000CC"/>
                </a:solidFill>
              </a:rPr>
              <a:t>#include &lt;</a:t>
            </a:r>
            <a:r>
              <a:rPr lang="en-US" sz="2000" dirty="0" err="1" smtClean="0">
                <a:solidFill>
                  <a:srgbClr val="0000CC"/>
                </a:solidFill>
              </a:rPr>
              <a:t>iostream</a:t>
            </a:r>
            <a:r>
              <a:rPr lang="en-US" sz="2000" dirty="0" smtClean="0">
                <a:solidFill>
                  <a:srgbClr val="0000CC"/>
                </a:solidFill>
              </a:rPr>
              <a:t>&gt;</a:t>
            </a:r>
          </a:p>
          <a:p>
            <a:pPr>
              <a:buNone/>
            </a:pPr>
            <a:r>
              <a:rPr lang="en-US" sz="2000" dirty="0" smtClean="0">
                <a:solidFill>
                  <a:srgbClr val="0000CC"/>
                </a:solidFill>
              </a:rPr>
              <a:t>using namespace std;</a:t>
            </a:r>
          </a:p>
          <a:p>
            <a:pPr>
              <a:buNone/>
            </a:pPr>
            <a:r>
              <a:rPr lang="en-US" sz="2000" dirty="0" smtClean="0">
                <a:solidFill>
                  <a:srgbClr val="0000CC"/>
                </a:solidFill>
              </a:rPr>
              <a:t>class </a:t>
            </a:r>
            <a:r>
              <a:rPr lang="en-US" sz="2000" dirty="0" err="1" smtClean="0">
                <a:solidFill>
                  <a:srgbClr val="0000CC"/>
                </a:solidFill>
              </a:rPr>
              <a:t>myclass</a:t>
            </a:r>
            <a:r>
              <a:rPr lang="en-US" sz="2000" dirty="0" smtClean="0">
                <a:solidFill>
                  <a:srgbClr val="0000CC"/>
                </a:solidFill>
              </a:rPr>
              <a:t> {</a:t>
            </a:r>
          </a:p>
          <a:p>
            <a:pPr lvl="1">
              <a:buNone/>
            </a:pPr>
            <a:r>
              <a:rPr lang="en-US" sz="1600" dirty="0" err="1" smtClean="0">
                <a:solidFill>
                  <a:srgbClr val="0000CC"/>
                </a:solidFill>
              </a:rPr>
              <a:t>int</a:t>
            </a:r>
            <a:r>
              <a:rPr lang="en-US" sz="1600" dirty="0" smtClean="0">
                <a:solidFill>
                  <a:srgbClr val="0000CC"/>
                </a:solidFill>
              </a:rPr>
              <a:t> a, b;</a:t>
            </a:r>
          </a:p>
          <a:p>
            <a:pPr lvl="1">
              <a:buNone/>
            </a:pPr>
            <a:r>
              <a:rPr lang="en-US" sz="1600" dirty="0" smtClean="0">
                <a:solidFill>
                  <a:srgbClr val="0000CC"/>
                </a:solidFill>
              </a:rPr>
              <a:t>public:</a:t>
            </a:r>
          </a:p>
          <a:p>
            <a:pPr lvl="1">
              <a:buNone/>
            </a:pPr>
            <a:r>
              <a:rPr lang="en-US" sz="1600" dirty="0" smtClean="0">
                <a:solidFill>
                  <a:srgbClr val="0000CC"/>
                </a:solidFill>
              </a:rPr>
              <a:t>friend </a:t>
            </a:r>
            <a:r>
              <a:rPr lang="en-US" sz="1600" dirty="0" err="1" smtClean="0">
                <a:solidFill>
                  <a:srgbClr val="0000CC"/>
                </a:solidFill>
              </a:rPr>
              <a:t>int</a:t>
            </a:r>
            <a:r>
              <a:rPr lang="en-US" sz="1600" dirty="0" smtClean="0">
                <a:solidFill>
                  <a:srgbClr val="0000CC"/>
                </a:solidFill>
              </a:rPr>
              <a:t> sum(</a:t>
            </a:r>
            <a:r>
              <a:rPr lang="en-US" sz="1600" dirty="0" err="1" smtClean="0">
                <a:solidFill>
                  <a:srgbClr val="0000CC"/>
                </a:solidFill>
              </a:rPr>
              <a:t>myclass</a:t>
            </a:r>
            <a:r>
              <a:rPr lang="en-US" sz="1600" dirty="0" smtClean="0">
                <a:solidFill>
                  <a:srgbClr val="0000CC"/>
                </a:solidFill>
              </a:rPr>
              <a:t> x);</a:t>
            </a:r>
          </a:p>
          <a:p>
            <a:pPr lvl="1">
              <a:buNone/>
            </a:pPr>
            <a:r>
              <a:rPr lang="en-US" sz="1600" dirty="0" smtClean="0">
                <a:solidFill>
                  <a:srgbClr val="0000CC"/>
                </a:solidFill>
              </a:rPr>
              <a:t>void </a:t>
            </a:r>
            <a:r>
              <a:rPr lang="en-US" sz="1600" dirty="0" err="1" smtClean="0">
                <a:solidFill>
                  <a:srgbClr val="0000CC"/>
                </a:solidFill>
              </a:rPr>
              <a:t>set_ab</a:t>
            </a:r>
            <a:r>
              <a:rPr lang="en-US" sz="1600" dirty="0" smtClean="0">
                <a:solidFill>
                  <a:srgbClr val="0000CC"/>
                </a:solidFill>
              </a:rPr>
              <a:t>(</a:t>
            </a:r>
            <a:r>
              <a:rPr lang="en-US" sz="1600" dirty="0" err="1" smtClean="0">
                <a:solidFill>
                  <a:srgbClr val="0000CC"/>
                </a:solidFill>
              </a:rPr>
              <a:t>int</a:t>
            </a:r>
            <a:r>
              <a:rPr lang="en-US" sz="1600" dirty="0" smtClean="0">
                <a:solidFill>
                  <a:srgbClr val="0000CC"/>
                </a:solidFill>
              </a:rPr>
              <a:t> </a:t>
            </a:r>
            <a:r>
              <a:rPr lang="en-US" sz="1600" dirty="0" err="1" smtClean="0">
                <a:solidFill>
                  <a:srgbClr val="0000CC"/>
                </a:solidFill>
              </a:rPr>
              <a:t>i</a:t>
            </a:r>
            <a:r>
              <a:rPr lang="en-US" sz="1600" dirty="0" smtClean="0">
                <a:solidFill>
                  <a:srgbClr val="0000CC"/>
                </a:solidFill>
              </a:rPr>
              <a:t>, </a:t>
            </a:r>
            <a:r>
              <a:rPr lang="en-US" sz="1600" dirty="0" err="1" smtClean="0">
                <a:solidFill>
                  <a:srgbClr val="0000CC"/>
                </a:solidFill>
              </a:rPr>
              <a:t>int</a:t>
            </a:r>
            <a:r>
              <a:rPr lang="en-US" sz="1600" dirty="0" smtClean="0">
                <a:solidFill>
                  <a:srgbClr val="0000CC"/>
                </a:solidFill>
              </a:rPr>
              <a:t> j);</a:t>
            </a:r>
          </a:p>
          <a:p>
            <a:pPr>
              <a:buNone/>
            </a:pPr>
            <a:r>
              <a:rPr lang="en-US" sz="2000" dirty="0" smtClean="0">
                <a:solidFill>
                  <a:srgbClr val="0000CC"/>
                </a:solidFill>
              </a:rPr>
              <a:t>};</a:t>
            </a:r>
          </a:p>
          <a:p>
            <a:pPr>
              <a:buNone/>
            </a:pPr>
            <a:r>
              <a:rPr lang="en-US" sz="2000" dirty="0" smtClean="0">
                <a:solidFill>
                  <a:srgbClr val="0000CC"/>
                </a:solidFill>
              </a:rPr>
              <a:t>void </a:t>
            </a:r>
            <a:r>
              <a:rPr lang="en-US" sz="2000" dirty="0" err="1" smtClean="0">
                <a:solidFill>
                  <a:srgbClr val="0000CC"/>
                </a:solidFill>
              </a:rPr>
              <a:t>myclass</a:t>
            </a:r>
            <a:r>
              <a:rPr lang="en-US" sz="2000" dirty="0" smtClean="0">
                <a:solidFill>
                  <a:srgbClr val="0000CC"/>
                </a:solidFill>
              </a:rPr>
              <a:t>::</a:t>
            </a:r>
            <a:r>
              <a:rPr lang="en-US" sz="2000" dirty="0" err="1" smtClean="0">
                <a:solidFill>
                  <a:srgbClr val="0000CC"/>
                </a:solidFill>
              </a:rPr>
              <a:t>set_ab</a:t>
            </a:r>
            <a:r>
              <a:rPr lang="en-US" sz="2000" dirty="0" smtClean="0">
                <a:solidFill>
                  <a:srgbClr val="0000CC"/>
                </a:solidFill>
              </a:rPr>
              <a:t>(</a:t>
            </a:r>
            <a:r>
              <a:rPr lang="en-US" sz="2000" dirty="0" err="1" smtClean="0">
                <a:solidFill>
                  <a:srgbClr val="0000CC"/>
                </a:solidFill>
              </a:rPr>
              <a:t>int</a:t>
            </a:r>
            <a:r>
              <a:rPr lang="en-US" sz="2000" dirty="0" smtClean="0">
                <a:solidFill>
                  <a:srgbClr val="0000CC"/>
                </a:solidFill>
              </a:rPr>
              <a:t> </a:t>
            </a:r>
            <a:r>
              <a:rPr lang="en-US" sz="2000" dirty="0" err="1" smtClean="0">
                <a:solidFill>
                  <a:srgbClr val="0000CC"/>
                </a:solidFill>
              </a:rPr>
              <a:t>i</a:t>
            </a:r>
            <a:r>
              <a:rPr lang="en-US" sz="2000" dirty="0" smtClean="0">
                <a:solidFill>
                  <a:srgbClr val="0000CC"/>
                </a:solidFill>
              </a:rPr>
              <a:t>, </a:t>
            </a:r>
            <a:r>
              <a:rPr lang="en-US" sz="2000" dirty="0" err="1" smtClean="0">
                <a:solidFill>
                  <a:srgbClr val="0000CC"/>
                </a:solidFill>
              </a:rPr>
              <a:t>int</a:t>
            </a:r>
            <a:r>
              <a:rPr lang="en-US" sz="2000" dirty="0" smtClean="0">
                <a:solidFill>
                  <a:srgbClr val="0000CC"/>
                </a:solidFill>
              </a:rPr>
              <a:t> j)</a:t>
            </a:r>
          </a:p>
          <a:p>
            <a:pPr>
              <a:buNone/>
            </a:pPr>
            <a:r>
              <a:rPr lang="en-US" sz="2000" dirty="0" smtClean="0">
                <a:solidFill>
                  <a:srgbClr val="0000CC"/>
                </a:solidFill>
              </a:rPr>
              <a:t>{</a:t>
            </a:r>
          </a:p>
          <a:p>
            <a:pPr lvl="1">
              <a:buNone/>
            </a:pPr>
            <a:r>
              <a:rPr lang="en-US" sz="1600" dirty="0" smtClean="0">
                <a:solidFill>
                  <a:srgbClr val="0000CC"/>
                </a:solidFill>
              </a:rPr>
              <a:t>a = </a:t>
            </a:r>
            <a:r>
              <a:rPr lang="en-US" sz="1600" dirty="0" err="1" smtClean="0">
                <a:solidFill>
                  <a:srgbClr val="0000CC"/>
                </a:solidFill>
              </a:rPr>
              <a:t>i</a:t>
            </a:r>
            <a:r>
              <a:rPr lang="en-US" sz="1600" dirty="0" smtClean="0">
                <a:solidFill>
                  <a:srgbClr val="0000CC"/>
                </a:solidFill>
              </a:rPr>
              <a:t>;</a:t>
            </a:r>
          </a:p>
          <a:p>
            <a:pPr lvl="1">
              <a:buNone/>
            </a:pPr>
            <a:r>
              <a:rPr lang="en-US" sz="1600" dirty="0" smtClean="0">
                <a:solidFill>
                  <a:srgbClr val="0000CC"/>
                </a:solidFill>
              </a:rPr>
              <a:t>b = j;</a:t>
            </a:r>
          </a:p>
          <a:p>
            <a:pPr>
              <a:buNone/>
            </a:pPr>
            <a:r>
              <a:rPr lang="en-US" sz="2000" dirty="0" smtClean="0">
                <a:solidFill>
                  <a:srgbClr val="0000CC"/>
                </a:solidFill>
              </a:rPr>
              <a:t>}</a:t>
            </a:r>
          </a:p>
          <a:p>
            <a:endParaRPr lang="en-US" dirty="0">
              <a:solidFill>
                <a:srgbClr val="0000C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724400" y="1143000"/>
            <a:ext cx="4038600" cy="51816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mbria" panose="02040503050406030204" pitchFamily="18" charset="0"/>
                <a:cs typeface="Times New Roman" pitchFamily="18" charset="0"/>
              </a:rPr>
              <a:t>// Note: sum() is not a member function of any class.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mbria" panose="02040503050406030204" pitchFamily="18" charset="0"/>
                <a:cs typeface="Times New Roman" pitchFamily="18" charset="0"/>
              </a:rPr>
              <a:t>int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mbria" panose="02040503050406030204" pitchFamily="18" charset="0"/>
                <a:cs typeface="Times New Roman" pitchFamily="18" charset="0"/>
              </a:rPr>
              <a:t> sum(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mbria" panose="02040503050406030204" pitchFamily="18" charset="0"/>
                <a:cs typeface="Times New Roman" pitchFamily="18" charset="0"/>
              </a:rPr>
              <a:t>myclass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mbria" panose="02040503050406030204" pitchFamily="18" charset="0"/>
                <a:cs typeface="Times New Roman" pitchFamily="18" charset="0"/>
              </a:rPr>
              <a:t> x)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mbria" panose="02040503050406030204" pitchFamily="18" charset="0"/>
                <a:cs typeface="Times New Roman" pitchFamily="18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sz="1600" dirty="0">
                <a:solidFill>
                  <a:srgbClr val="0000CC"/>
                </a:solidFill>
                <a:latin typeface="Cambria" panose="02040503050406030204" pitchFamily="18" charset="0"/>
                <a:cs typeface="Times New Roman" pitchFamily="18" charset="0"/>
              </a:rPr>
              <a:t>	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mbria" panose="02040503050406030204" pitchFamily="18" charset="0"/>
                <a:cs typeface="Times New Roman" pitchFamily="18" charset="0"/>
              </a:rPr>
              <a:t>/* Because sum() is a friend of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mbria" panose="02040503050406030204" pitchFamily="18" charset="0"/>
                <a:cs typeface="Times New Roman" pitchFamily="18" charset="0"/>
              </a:rPr>
              <a:t>myclass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mbria" panose="02040503050406030204" pitchFamily="18" charset="0"/>
                <a:cs typeface="Times New Roman" pitchFamily="18" charset="0"/>
              </a:rPr>
              <a:t>, it can</a:t>
            </a:r>
            <a:r>
              <a:rPr kumimoji="0" lang="en-US" sz="1600" b="0" i="0" u="none" strike="noStrike" kern="1200" cap="none" spc="0" normalizeH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mbria" panose="02040503050406030204" pitchFamily="18" charset="0"/>
                <a:cs typeface="Times New Roman" pitchFamily="18" charset="0"/>
              </a:rPr>
              <a:t>directly access a and b. */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Cambria" panose="02040503050406030204" pitchFamily="18" charset="0"/>
              <a:cs typeface="Times New Roman" pitchFamily="18" charset="0"/>
            </a:endParaRPr>
          </a:p>
          <a:p>
            <a:pPr marL="800100" lvl="1" indent="-342900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mbria" panose="02040503050406030204" pitchFamily="18" charset="0"/>
                <a:cs typeface="Times New Roman" pitchFamily="18" charset="0"/>
              </a:rPr>
              <a:t>return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mbria" panose="02040503050406030204" pitchFamily="18" charset="0"/>
                <a:cs typeface="Times New Roman" pitchFamily="18" charset="0"/>
              </a:rPr>
              <a:t>x.a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mbria" panose="02040503050406030204" pitchFamily="18" charset="0"/>
                <a:cs typeface="Times New Roman" pitchFamily="18" charset="0"/>
              </a:rPr>
              <a:t> +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mbria" panose="02040503050406030204" pitchFamily="18" charset="0"/>
                <a:cs typeface="Times New Roman" pitchFamily="18" charset="0"/>
              </a:rPr>
              <a:t>x.b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mbria" panose="02040503050406030204" pitchFamily="18" charset="0"/>
                <a:cs typeface="Times New Roman" pitchFamily="18" charset="0"/>
              </a:rPr>
              <a:t>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mbria" panose="02040503050406030204" pitchFamily="18" charset="0"/>
                <a:cs typeface="Times New Roman" pitchFamily="18" charset="0"/>
              </a:rPr>
              <a:t>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sz="1600" dirty="0" smtClean="0">
                <a:solidFill>
                  <a:srgbClr val="0000CC"/>
                </a:solidFill>
                <a:latin typeface="Cambria" panose="02040503050406030204" pitchFamily="18" charset="0"/>
                <a:cs typeface="Times New Roman" pitchFamily="18" charset="0"/>
              </a:rPr>
              <a:t>Class test 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sz="1600" dirty="0" smtClean="0">
                <a:solidFill>
                  <a:srgbClr val="0000CC"/>
                </a:solidFill>
                <a:latin typeface="Cambria" panose="02040503050406030204" pitchFamily="18" charset="0"/>
                <a:cs typeface="Times New Roman" pitchFamily="18" charset="0"/>
              </a:rPr>
              <a:t>…..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sz="1600" dirty="0" smtClean="0">
                <a:solidFill>
                  <a:srgbClr val="0000CC"/>
                </a:solidFill>
                <a:latin typeface="Cambria" panose="02040503050406030204" pitchFamily="18" charset="0"/>
                <a:cs typeface="Times New Roman" pitchFamily="18" charset="0"/>
              </a:rPr>
              <a:t> friend void </a:t>
            </a:r>
            <a:r>
              <a:rPr lang="en-US" sz="1600" dirty="0" err="1" smtClean="0">
                <a:solidFill>
                  <a:srgbClr val="0000CC"/>
                </a:solidFill>
                <a:latin typeface="Cambria" panose="02040503050406030204" pitchFamily="18" charset="0"/>
                <a:cs typeface="Times New Roman" pitchFamily="18" charset="0"/>
              </a:rPr>
              <a:t>set_ab</a:t>
            </a:r>
            <a:r>
              <a:rPr lang="en-US" sz="1600" dirty="0" smtClean="0">
                <a:solidFill>
                  <a:srgbClr val="0000CC"/>
                </a:solidFill>
                <a:latin typeface="Cambria" panose="02040503050406030204" pitchFamily="18" charset="0"/>
                <a:cs typeface="Times New Roman" pitchFamily="18" charset="0"/>
              </a:rPr>
              <a:t>(</a:t>
            </a:r>
            <a:r>
              <a:rPr lang="en-US" sz="1600" dirty="0" err="1" smtClean="0">
                <a:solidFill>
                  <a:srgbClr val="0000CC"/>
                </a:solidFill>
                <a:latin typeface="Cambria" panose="02040503050406030204" pitchFamily="18" charset="0"/>
                <a:cs typeface="Times New Roman" pitchFamily="18" charset="0"/>
              </a:rPr>
              <a:t>int</a:t>
            </a:r>
            <a:r>
              <a:rPr lang="en-US" sz="1600" dirty="0" smtClean="0">
                <a:solidFill>
                  <a:srgbClr val="0000CC"/>
                </a:solidFill>
                <a:latin typeface="Cambria" panose="02040503050406030204" pitchFamily="18" charset="0"/>
                <a:cs typeface="Times New Roman" pitchFamily="18" charset="0"/>
              </a:rPr>
              <a:t> I, </a:t>
            </a:r>
            <a:r>
              <a:rPr lang="en-US" sz="1600" dirty="0" err="1" smtClean="0">
                <a:solidFill>
                  <a:srgbClr val="0000CC"/>
                </a:solidFill>
                <a:latin typeface="Cambria" panose="02040503050406030204" pitchFamily="18" charset="0"/>
                <a:cs typeface="Times New Roman" pitchFamily="18" charset="0"/>
              </a:rPr>
              <a:t>int</a:t>
            </a:r>
            <a:r>
              <a:rPr lang="en-US" sz="1600" dirty="0" smtClean="0">
                <a:solidFill>
                  <a:srgbClr val="0000CC"/>
                </a:solidFill>
                <a:latin typeface="Cambria" panose="02040503050406030204" pitchFamily="18" charset="0"/>
                <a:cs typeface="Times New Roman" pitchFamily="18" charset="0"/>
              </a:rPr>
              <a:t> j);</a:t>
            </a:r>
            <a:endParaRPr lang="en-US" sz="1600" dirty="0">
              <a:solidFill>
                <a:srgbClr val="0000CC"/>
              </a:solidFill>
              <a:latin typeface="Cambria" panose="02040503050406030204" pitchFamily="18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sz="1600" dirty="0" smtClean="0">
                <a:solidFill>
                  <a:srgbClr val="0000CC"/>
                </a:solidFill>
                <a:latin typeface="Cambria" panose="02040503050406030204" pitchFamily="18" charset="0"/>
                <a:cs typeface="Times New Roman" pitchFamily="18" charset="0"/>
              </a:rPr>
              <a:t>}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Cambria" panose="02040503050406030204" pitchFamily="18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Cambria" panose="02040503050406030204" pitchFamily="18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mbria" panose="02040503050406030204" pitchFamily="18" charset="0"/>
                <a:cs typeface="Times New Roman" pitchFamily="18" charset="0"/>
              </a:rPr>
              <a:t>int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mbria" panose="02040503050406030204" pitchFamily="18" charset="0"/>
                <a:cs typeface="Times New Roman" pitchFamily="18" charset="0"/>
              </a:rPr>
              <a:t> main()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mbria" panose="02040503050406030204" pitchFamily="18" charset="0"/>
                <a:cs typeface="Times New Roman" pitchFamily="18" charset="0"/>
              </a:rPr>
              <a:t>{</a:t>
            </a:r>
          </a:p>
          <a:p>
            <a:pPr marL="800100" lvl="1" indent="-342900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mbria" panose="02040503050406030204" pitchFamily="18" charset="0"/>
                <a:cs typeface="Times New Roman" pitchFamily="18" charset="0"/>
              </a:rPr>
              <a:t>myclass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mbria" panose="02040503050406030204" pitchFamily="18" charset="0"/>
                <a:cs typeface="Times New Roman" pitchFamily="18" charset="0"/>
              </a:rPr>
              <a:t> n;</a:t>
            </a:r>
          </a:p>
          <a:p>
            <a:pPr marL="800100" lvl="1" indent="-342900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mbria" panose="02040503050406030204" pitchFamily="18" charset="0"/>
                <a:cs typeface="Times New Roman" pitchFamily="18" charset="0"/>
              </a:rPr>
              <a:t>n.set_ab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mbria" panose="02040503050406030204" pitchFamily="18" charset="0"/>
                <a:cs typeface="Times New Roman" pitchFamily="18" charset="0"/>
              </a:rPr>
              <a:t>(3, 4);</a:t>
            </a:r>
          </a:p>
          <a:p>
            <a:pPr marL="800100" lvl="1" indent="-342900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mbria" panose="02040503050406030204" pitchFamily="18" charset="0"/>
                <a:cs typeface="Times New Roman" pitchFamily="18" charset="0"/>
              </a:rPr>
              <a:t>cout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mbria" panose="02040503050406030204" pitchFamily="18" charset="0"/>
                <a:cs typeface="Times New Roman" pitchFamily="18" charset="0"/>
              </a:rPr>
              <a:t> &lt;&lt; sum(n);</a:t>
            </a:r>
          </a:p>
          <a:p>
            <a:pPr marL="800100" lvl="1" indent="-342900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mbria" panose="02040503050406030204" pitchFamily="18" charset="0"/>
                <a:cs typeface="Times New Roman" pitchFamily="18" charset="0"/>
              </a:rPr>
              <a:t>return 0;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mbria" panose="02040503050406030204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457200" y="212725"/>
            <a:ext cx="8229600" cy="7016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sz="4000" b="1" dirty="0">
                <a:solidFill>
                  <a:srgbClr val="002060"/>
                </a:solidFill>
                <a:latin typeface="Cambria" panose="02040503050406030204" pitchFamily="18" charset="0"/>
              </a:rPr>
              <a:t>Friend </a:t>
            </a:r>
            <a:r>
              <a:rPr lang="en-US" sz="4000" b="1" dirty="0" smtClean="0">
                <a:solidFill>
                  <a:srgbClr val="002060"/>
                </a:solidFill>
                <a:latin typeface="Cambria" panose="02040503050406030204" pitchFamily="18" charset="0"/>
              </a:rPr>
              <a:t>Function</a:t>
            </a:r>
            <a:endParaRPr lang="en-US" sz="4000" b="1" dirty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07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6475"/>
            <a:ext cx="8229600" cy="5318125"/>
          </a:xfrm>
        </p:spPr>
        <p:txBody>
          <a:bodyPr>
            <a:normAutofit/>
          </a:bodyPr>
          <a:lstStyle/>
          <a:p>
            <a:pPr algn="just"/>
            <a:r>
              <a:rPr lang="en-US" sz="2800" dirty="0"/>
              <a:t>It is possible for one class to be a friend of another class. </a:t>
            </a:r>
            <a:endParaRPr lang="en-US" sz="2800" dirty="0" smtClean="0"/>
          </a:p>
          <a:p>
            <a:pPr algn="just"/>
            <a:r>
              <a:rPr lang="en-US" sz="2800" dirty="0" smtClean="0"/>
              <a:t>The friend </a:t>
            </a:r>
            <a:r>
              <a:rPr lang="en-US" sz="2800" dirty="0"/>
              <a:t>class and all of its member functions </a:t>
            </a:r>
            <a:r>
              <a:rPr lang="en-US" sz="2800" dirty="0" smtClean="0"/>
              <a:t>will have </a:t>
            </a:r>
            <a:r>
              <a:rPr lang="en-US" sz="2800" dirty="0"/>
              <a:t>access to the private </a:t>
            </a:r>
            <a:r>
              <a:rPr lang="en-US" sz="2800" dirty="0" smtClean="0"/>
              <a:t>members defined </a:t>
            </a:r>
            <a:r>
              <a:rPr lang="en-US" sz="2800" dirty="0"/>
              <a:t>within the other class. </a:t>
            </a:r>
            <a:endParaRPr lang="en-US" sz="2800" dirty="0" smtClean="0"/>
          </a:p>
          <a:p>
            <a:pPr algn="just"/>
            <a:r>
              <a:rPr lang="en-US" sz="2800" dirty="0" smtClean="0"/>
              <a:t>When </a:t>
            </a:r>
            <a:r>
              <a:rPr lang="en-US" sz="2800" dirty="0"/>
              <a:t>one class is a </a:t>
            </a:r>
            <a:r>
              <a:rPr lang="en-US" sz="2800" b="1" dirty="0"/>
              <a:t>friend </a:t>
            </a:r>
            <a:r>
              <a:rPr lang="en-US" sz="2800" dirty="0"/>
              <a:t>of another, it only </a:t>
            </a:r>
            <a:r>
              <a:rPr lang="en-US" sz="2800" dirty="0" smtClean="0"/>
              <a:t>has access </a:t>
            </a:r>
            <a:r>
              <a:rPr lang="en-US" sz="2800" dirty="0"/>
              <a:t>to names defined within the other class</a:t>
            </a:r>
            <a:r>
              <a:rPr lang="en-US" sz="2800" dirty="0" smtClean="0"/>
              <a:t>.</a:t>
            </a:r>
          </a:p>
          <a:p>
            <a:pPr algn="just"/>
            <a:r>
              <a:rPr lang="en-US" sz="2800" dirty="0" smtClean="0"/>
              <a:t> </a:t>
            </a:r>
            <a:r>
              <a:rPr lang="en-US" sz="2800" dirty="0"/>
              <a:t>It does not inherit the other class.</a:t>
            </a:r>
          </a:p>
          <a:p>
            <a:pPr algn="just"/>
            <a:r>
              <a:rPr lang="en-US" sz="2800" dirty="0"/>
              <a:t>Specifically, the members of the first class do not become members of the </a:t>
            </a:r>
            <a:r>
              <a:rPr lang="en-US" sz="2800" b="1" dirty="0"/>
              <a:t>friend </a:t>
            </a:r>
            <a:r>
              <a:rPr lang="en-US" sz="2800" dirty="0"/>
              <a:t>class.</a:t>
            </a:r>
            <a:endParaRPr lang="en-US" sz="2800" dirty="0" smtClean="0"/>
          </a:p>
          <a:p>
            <a:pPr marL="0" indent="0" algn="just">
              <a:buNone/>
            </a:pPr>
            <a:endParaRPr lang="en-US" sz="2800" dirty="0"/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457200" y="212725"/>
            <a:ext cx="8229600" cy="7016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sz="4000" b="1" dirty="0">
                <a:solidFill>
                  <a:srgbClr val="002060"/>
                </a:solidFill>
                <a:latin typeface="Cambria" panose="02040503050406030204" pitchFamily="18" charset="0"/>
              </a:rPr>
              <a:t>Friend </a:t>
            </a:r>
            <a:r>
              <a:rPr lang="en-US" sz="4000" b="1" dirty="0" smtClean="0">
                <a:solidFill>
                  <a:srgbClr val="002060"/>
                </a:solidFill>
                <a:latin typeface="Cambria" panose="02040503050406030204" pitchFamily="18" charset="0"/>
              </a:rPr>
              <a:t>Class</a:t>
            </a:r>
            <a:endParaRPr lang="en-US" sz="4000" b="1" dirty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770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4038600" cy="502920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CC"/>
                </a:solidFill>
              </a:rPr>
              <a:t>// Using a friend class.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CC"/>
                </a:solidFill>
              </a:rPr>
              <a:t>#include &lt;</a:t>
            </a:r>
            <a:r>
              <a:rPr lang="en-US" sz="1800" dirty="0" err="1">
                <a:solidFill>
                  <a:srgbClr val="0000CC"/>
                </a:solidFill>
              </a:rPr>
              <a:t>iostream</a:t>
            </a:r>
            <a:r>
              <a:rPr lang="en-US" sz="1800" dirty="0">
                <a:solidFill>
                  <a:srgbClr val="0000CC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CC"/>
                </a:solidFill>
              </a:rPr>
              <a:t>using namespace </a:t>
            </a:r>
            <a:r>
              <a:rPr lang="en-US" sz="1800" dirty="0" err="1">
                <a:solidFill>
                  <a:srgbClr val="0000CC"/>
                </a:solidFill>
              </a:rPr>
              <a:t>std</a:t>
            </a:r>
            <a:r>
              <a:rPr lang="en-US" sz="1800" dirty="0" smtClean="0">
                <a:solidFill>
                  <a:srgbClr val="0000CC"/>
                </a:solidFill>
              </a:rPr>
              <a:t>;</a:t>
            </a:r>
          </a:p>
          <a:p>
            <a:pPr marL="0" indent="0">
              <a:buNone/>
            </a:pPr>
            <a:endParaRPr lang="en-US" sz="1800" dirty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CC"/>
                </a:solidFill>
              </a:rPr>
              <a:t>class </a:t>
            </a:r>
            <a:r>
              <a:rPr lang="en-US" sz="1800" dirty="0" err="1">
                <a:solidFill>
                  <a:srgbClr val="0000CC"/>
                </a:solidFill>
              </a:rPr>
              <a:t>TwoValues</a:t>
            </a:r>
            <a:r>
              <a:rPr lang="en-US" sz="1800" dirty="0">
                <a:solidFill>
                  <a:srgbClr val="0000CC"/>
                </a:solidFill>
              </a:rPr>
              <a:t> {</a:t>
            </a:r>
          </a:p>
          <a:p>
            <a:pPr marL="400050" lvl="1" indent="0">
              <a:buNone/>
            </a:pPr>
            <a:r>
              <a:rPr lang="en-US" sz="1600" dirty="0" err="1">
                <a:solidFill>
                  <a:srgbClr val="0000CC"/>
                </a:solidFill>
              </a:rPr>
              <a:t>int</a:t>
            </a:r>
            <a:r>
              <a:rPr lang="en-US" sz="1600" dirty="0">
                <a:solidFill>
                  <a:srgbClr val="0000CC"/>
                </a:solidFill>
              </a:rPr>
              <a:t> a;</a:t>
            </a:r>
          </a:p>
          <a:p>
            <a:pPr marL="400050" lvl="1" indent="0">
              <a:buNone/>
            </a:pPr>
            <a:r>
              <a:rPr lang="en-US" sz="1600" dirty="0" err="1">
                <a:solidFill>
                  <a:srgbClr val="0000CC"/>
                </a:solidFill>
              </a:rPr>
              <a:t>int</a:t>
            </a:r>
            <a:r>
              <a:rPr lang="en-US" sz="1600" dirty="0">
                <a:solidFill>
                  <a:srgbClr val="0000CC"/>
                </a:solidFill>
              </a:rPr>
              <a:t> b;</a:t>
            </a:r>
          </a:p>
          <a:p>
            <a:pPr marL="400050" lvl="1" indent="0">
              <a:buNone/>
            </a:pPr>
            <a:r>
              <a:rPr lang="en-US" sz="1600" dirty="0">
                <a:solidFill>
                  <a:srgbClr val="0000CC"/>
                </a:solidFill>
              </a:rPr>
              <a:t>public:</a:t>
            </a:r>
          </a:p>
          <a:p>
            <a:pPr marL="400050" lvl="1" indent="0">
              <a:buNone/>
            </a:pPr>
            <a:r>
              <a:rPr lang="en-US" sz="1600" dirty="0" err="1" smtClean="0">
                <a:solidFill>
                  <a:srgbClr val="0000CC"/>
                </a:solidFill>
              </a:rPr>
              <a:t>TwoValues</a:t>
            </a:r>
            <a:r>
              <a:rPr lang="en-US" sz="1600" dirty="0" smtClean="0">
                <a:solidFill>
                  <a:srgbClr val="0000CC"/>
                </a:solidFill>
              </a:rPr>
              <a:t>(</a:t>
            </a:r>
            <a:r>
              <a:rPr lang="en-US" sz="1600" dirty="0" err="1" smtClean="0">
                <a:solidFill>
                  <a:srgbClr val="0000CC"/>
                </a:solidFill>
              </a:rPr>
              <a:t>int</a:t>
            </a:r>
            <a:r>
              <a:rPr lang="en-US" sz="1600" dirty="0" smtClean="0">
                <a:solidFill>
                  <a:srgbClr val="0000CC"/>
                </a:solidFill>
              </a:rPr>
              <a:t> </a:t>
            </a:r>
            <a:r>
              <a:rPr lang="en-US" sz="1600" dirty="0">
                <a:solidFill>
                  <a:srgbClr val="0000CC"/>
                </a:solidFill>
              </a:rPr>
              <a:t>i, </a:t>
            </a:r>
            <a:r>
              <a:rPr lang="en-US" sz="1600" dirty="0" err="1">
                <a:solidFill>
                  <a:srgbClr val="0000CC"/>
                </a:solidFill>
              </a:rPr>
              <a:t>int</a:t>
            </a:r>
            <a:r>
              <a:rPr lang="en-US" sz="1600" dirty="0">
                <a:solidFill>
                  <a:srgbClr val="0000CC"/>
                </a:solidFill>
              </a:rPr>
              <a:t> j) { a = i; b = j; }</a:t>
            </a:r>
          </a:p>
          <a:p>
            <a:pPr marL="400050" lvl="1" indent="0">
              <a:buNone/>
            </a:pPr>
            <a:r>
              <a:rPr lang="en-US" sz="1600" dirty="0">
                <a:solidFill>
                  <a:srgbClr val="0000CC"/>
                </a:solidFill>
              </a:rPr>
              <a:t>friend class Min;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CC"/>
                </a:solidFill>
              </a:rPr>
              <a:t>};</a:t>
            </a:r>
            <a:endParaRPr lang="en-US" sz="1800" dirty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CC"/>
                </a:solidFill>
              </a:rPr>
              <a:t>class Min </a:t>
            </a:r>
            <a:r>
              <a:rPr lang="en-US" sz="1800" dirty="0" smtClean="0">
                <a:solidFill>
                  <a:srgbClr val="0000CC"/>
                </a:solidFill>
              </a:rPr>
              <a:t>{</a:t>
            </a:r>
          </a:p>
          <a:p>
            <a:pPr marL="400050" lvl="1" indent="0">
              <a:buNone/>
            </a:pPr>
            <a:r>
              <a:rPr lang="en-US" sz="1600" dirty="0">
                <a:solidFill>
                  <a:srgbClr val="0000CC"/>
                </a:solidFill>
              </a:rPr>
              <a:t>public:</a:t>
            </a:r>
          </a:p>
          <a:p>
            <a:pPr marL="400050" lvl="1" indent="0">
              <a:buNone/>
            </a:pPr>
            <a:r>
              <a:rPr lang="en-US" sz="1600" dirty="0" err="1">
                <a:solidFill>
                  <a:srgbClr val="0000CC"/>
                </a:solidFill>
              </a:rPr>
              <a:t>int</a:t>
            </a:r>
            <a:r>
              <a:rPr lang="en-US" sz="1600" dirty="0">
                <a:solidFill>
                  <a:srgbClr val="0000CC"/>
                </a:solidFill>
              </a:rPr>
              <a:t> min(</a:t>
            </a:r>
            <a:r>
              <a:rPr lang="en-US" sz="1600" dirty="0" err="1">
                <a:solidFill>
                  <a:srgbClr val="0000CC"/>
                </a:solidFill>
              </a:rPr>
              <a:t>TwoValues</a:t>
            </a:r>
            <a:r>
              <a:rPr lang="en-US" sz="1600" dirty="0">
                <a:solidFill>
                  <a:srgbClr val="0000CC"/>
                </a:solidFill>
              </a:rPr>
              <a:t> x);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CC"/>
                </a:solidFill>
              </a:rPr>
              <a:t>};</a:t>
            </a:r>
          </a:p>
          <a:p>
            <a:endParaRPr lang="en-US" sz="1000" dirty="0">
              <a:solidFill>
                <a:srgbClr val="0000C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648200" y="1219200"/>
            <a:ext cx="4038600" cy="50292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ü"/>
              <a:defRPr sz="32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2200" dirty="0" err="1" smtClean="0">
                <a:solidFill>
                  <a:srgbClr val="0000CC"/>
                </a:solidFill>
                <a:latin typeface="Cambria" panose="02040503050406030204" pitchFamily="18" charset="0"/>
              </a:rPr>
              <a:t>int</a:t>
            </a:r>
            <a:r>
              <a:rPr lang="en-US" sz="2200" dirty="0" smtClean="0">
                <a:solidFill>
                  <a:srgbClr val="0000CC"/>
                </a:solidFill>
                <a:latin typeface="Cambria" panose="02040503050406030204" pitchFamily="18" charset="0"/>
              </a:rPr>
              <a:t> Min::min(</a:t>
            </a:r>
            <a:r>
              <a:rPr lang="en-US" sz="2200" dirty="0" err="1" smtClean="0">
                <a:solidFill>
                  <a:srgbClr val="0000CC"/>
                </a:solidFill>
                <a:latin typeface="Cambria" panose="02040503050406030204" pitchFamily="18" charset="0"/>
              </a:rPr>
              <a:t>TwoValues</a:t>
            </a:r>
            <a:r>
              <a:rPr lang="en-US" sz="2200" dirty="0" smtClean="0">
                <a:solidFill>
                  <a:srgbClr val="0000CC"/>
                </a:solidFill>
                <a:latin typeface="Cambria" panose="02040503050406030204" pitchFamily="18" charset="0"/>
              </a:rPr>
              <a:t> x)</a:t>
            </a:r>
          </a:p>
          <a:p>
            <a:pPr marL="0" indent="0">
              <a:buFont typeface="Wingdings" pitchFamily="2" charset="2"/>
              <a:buNone/>
            </a:pPr>
            <a:r>
              <a:rPr lang="en-US" sz="2200" dirty="0" smtClean="0">
                <a:solidFill>
                  <a:srgbClr val="0000CC"/>
                </a:solidFill>
                <a:latin typeface="Cambria" panose="02040503050406030204" pitchFamily="18" charset="0"/>
              </a:rPr>
              <a:t>{</a:t>
            </a:r>
          </a:p>
          <a:p>
            <a:pPr marL="400050" lvl="1" indent="0">
              <a:buFont typeface="Wingdings" pitchFamily="2" charset="2"/>
              <a:buNone/>
            </a:pPr>
            <a:r>
              <a:rPr lang="en-US" sz="1800" dirty="0" smtClean="0">
                <a:solidFill>
                  <a:srgbClr val="0000CC"/>
                </a:solidFill>
                <a:latin typeface="Cambria" panose="02040503050406030204" pitchFamily="18" charset="0"/>
              </a:rPr>
              <a:t>return </a:t>
            </a:r>
            <a:r>
              <a:rPr lang="en-US" sz="1800" dirty="0" err="1" smtClean="0">
                <a:solidFill>
                  <a:srgbClr val="0000CC"/>
                </a:solidFill>
                <a:latin typeface="Cambria" panose="02040503050406030204" pitchFamily="18" charset="0"/>
              </a:rPr>
              <a:t>x.a</a:t>
            </a:r>
            <a:r>
              <a:rPr lang="en-US" sz="1800" dirty="0" smtClean="0">
                <a:solidFill>
                  <a:srgbClr val="0000CC"/>
                </a:solidFill>
                <a:latin typeface="Cambria" panose="02040503050406030204" pitchFamily="18" charset="0"/>
              </a:rPr>
              <a:t> &lt; </a:t>
            </a:r>
            <a:r>
              <a:rPr lang="en-US" sz="1800" dirty="0" err="1" smtClean="0">
                <a:solidFill>
                  <a:srgbClr val="0000CC"/>
                </a:solidFill>
                <a:latin typeface="Cambria" panose="02040503050406030204" pitchFamily="18" charset="0"/>
              </a:rPr>
              <a:t>x.b</a:t>
            </a:r>
            <a:r>
              <a:rPr lang="en-US" sz="1800" dirty="0" smtClean="0">
                <a:solidFill>
                  <a:srgbClr val="0000CC"/>
                </a:solidFill>
                <a:latin typeface="Cambria" panose="02040503050406030204" pitchFamily="18" charset="0"/>
              </a:rPr>
              <a:t> ? </a:t>
            </a:r>
            <a:r>
              <a:rPr lang="en-US" sz="1800" dirty="0" err="1" smtClean="0">
                <a:solidFill>
                  <a:srgbClr val="0000CC"/>
                </a:solidFill>
                <a:latin typeface="Cambria" panose="02040503050406030204" pitchFamily="18" charset="0"/>
              </a:rPr>
              <a:t>x.a</a:t>
            </a:r>
            <a:r>
              <a:rPr lang="en-US" sz="1800" dirty="0" smtClean="0">
                <a:solidFill>
                  <a:srgbClr val="0000CC"/>
                </a:solidFill>
                <a:latin typeface="Cambria" panose="02040503050406030204" pitchFamily="18" charset="0"/>
              </a:rPr>
              <a:t> : </a:t>
            </a:r>
            <a:r>
              <a:rPr lang="en-US" sz="1800" dirty="0" err="1" smtClean="0">
                <a:solidFill>
                  <a:srgbClr val="0000CC"/>
                </a:solidFill>
                <a:latin typeface="Cambria" panose="02040503050406030204" pitchFamily="18" charset="0"/>
              </a:rPr>
              <a:t>x.b</a:t>
            </a:r>
            <a:r>
              <a:rPr lang="en-US" sz="1800" dirty="0" smtClean="0">
                <a:solidFill>
                  <a:srgbClr val="0000CC"/>
                </a:solidFill>
                <a:latin typeface="Cambria" panose="02040503050406030204" pitchFamily="18" charset="0"/>
              </a:rPr>
              <a:t>;</a:t>
            </a:r>
          </a:p>
          <a:p>
            <a:pPr marL="0" indent="0">
              <a:buFont typeface="Wingdings" pitchFamily="2" charset="2"/>
              <a:buNone/>
            </a:pPr>
            <a:r>
              <a:rPr lang="en-US" sz="2200" dirty="0" smtClean="0">
                <a:solidFill>
                  <a:srgbClr val="0000CC"/>
                </a:solidFill>
                <a:latin typeface="Cambria" panose="02040503050406030204" pitchFamily="18" charset="0"/>
              </a:rPr>
              <a:t>}</a:t>
            </a:r>
          </a:p>
          <a:p>
            <a:pPr marL="0" indent="0">
              <a:buFont typeface="Wingdings" pitchFamily="2" charset="2"/>
              <a:buNone/>
            </a:pPr>
            <a:r>
              <a:rPr lang="en-US" sz="2200" dirty="0" err="1" smtClean="0">
                <a:solidFill>
                  <a:srgbClr val="0000CC"/>
                </a:solidFill>
                <a:latin typeface="Cambria" panose="02040503050406030204" pitchFamily="18" charset="0"/>
              </a:rPr>
              <a:t>int</a:t>
            </a:r>
            <a:r>
              <a:rPr lang="en-US" sz="2200" dirty="0" smtClean="0">
                <a:solidFill>
                  <a:srgbClr val="0000CC"/>
                </a:solidFill>
                <a:latin typeface="Cambria" panose="02040503050406030204" pitchFamily="18" charset="0"/>
              </a:rPr>
              <a:t> main()</a:t>
            </a:r>
          </a:p>
          <a:p>
            <a:pPr marL="0" indent="0">
              <a:buFont typeface="Wingdings" pitchFamily="2" charset="2"/>
              <a:buNone/>
            </a:pPr>
            <a:r>
              <a:rPr lang="en-US" sz="2200" dirty="0" smtClean="0">
                <a:solidFill>
                  <a:srgbClr val="0000CC"/>
                </a:solidFill>
                <a:latin typeface="Cambria" panose="02040503050406030204" pitchFamily="18" charset="0"/>
              </a:rPr>
              <a:t>{</a:t>
            </a:r>
          </a:p>
          <a:p>
            <a:pPr marL="400050" lvl="1" indent="0">
              <a:buFont typeface="Wingdings" pitchFamily="2" charset="2"/>
              <a:buNone/>
            </a:pPr>
            <a:r>
              <a:rPr lang="en-US" sz="1800" dirty="0" err="1" smtClean="0">
                <a:solidFill>
                  <a:srgbClr val="0000CC"/>
                </a:solidFill>
                <a:latin typeface="Cambria" panose="02040503050406030204" pitchFamily="18" charset="0"/>
              </a:rPr>
              <a:t>TwoValues</a:t>
            </a:r>
            <a:r>
              <a:rPr lang="en-US" sz="1800" dirty="0" smtClean="0">
                <a:solidFill>
                  <a:srgbClr val="0000CC"/>
                </a:solidFill>
                <a:latin typeface="Cambria" panose="02040503050406030204" pitchFamily="18" charset="0"/>
              </a:rPr>
              <a:t> </a:t>
            </a:r>
            <a:r>
              <a:rPr lang="en-US" sz="1800" dirty="0" err="1" smtClean="0">
                <a:solidFill>
                  <a:srgbClr val="0000CC"/>
                </a:solidFill>
                <a:latin typeface="Cambria" panose="02040503050406030204" pitchFamily="18" charset="0"/>
              </a:rPr>
              <a:t>ob</a:t>
            </a:r>
            <a:r>
              <a:rPr lang="en-US" sz="1800" dirty="0" smtClean="0">
                <a:solidFill>
                  <a:srgbClr val="0000CC"/>
                </a:solidFill>
                <a:latin typeface="Cambria" panose="02040503050406030204" pitchFamily="18" charset="0"/>
              </a:rPr>
              <a:t>(10, 20);</a:t>
            </a:r>
          </a:p>
          <a:p>
            <a:pPr marL="400050" lvl="1" indent="0">
              <a:buFont typeface="Wingdings" pitchFamily="2" charset="2"/>
              <a:buNone/>
            </a:pPr>
            <a:r>
              <a:rPr lang="en-US" sz="1800" dirty="0" smtClean="0">
                <a:solidFill>
                  <a:srgbClr val="0000CC"/>
                </a:solidFill>
                <a:latin typeface="Cambria" panose="02040503050406030204" pitchFamily="18" charset="0"/>
              </a:rPr>
              <a:t>Min m;</a:t>
            </a:r>
          </a:p>
          <a:p>
            <a:pPr marL="400050" lvl="1" indent="0">
              <a:buFont typeface="Wingdings" pitchFamily="2" charset="2"/>
              <a:buNone/>
            </a:pPr>
            <a:r>
              <a:rPr lang="en-US" sz="1800" dirty="0" err="1" smtClean="0">
                <a:solidFill>
                  <a:srgbClr val="0000CC"/>
                </a:solidFill>
                <a:latin typeface="Cambria" panose="02040503050406030204" pitchFamily="18" charset="0"/>
              </a:rPr>
              <a:t>cout</a:t>
            </a:r>
            <a:r>
              <a:rPr lang="en-US" sz="1800" dirty="0" smtClean="0">
                <a:solidFill>
                  <a:srgbClr val="0000CC"/>
                </a:solidFill>
                <a:latin typeface="Cambria" panose="02040503050406030204" pitchFamily="18" charset="0"/>
              </a:rPr>
              <a:t> &lt;&lt; </a:t>
            </a:r>
            <a:r>
              <a:rPr lang="en-US" sz="1800" dirty="0" err="1" smtClean="0">
                <a:solidFill>
                  <a:srgbClr val="0000CC"/>
                </a:solidFill>
                <a:latin typeface="Cambria" panose="02040503050406030204" pitchFamily="18" charset="0"/>
              </a:rPr>
              <a:t>m.min</a:t>
            </a:r>
            <a:r>
              <a:rPr lang="en-US" sz="1800" dirty="0" smtClean="0">
                <a:solidFill>
                  <a:srgbClr val="0000CC"/>
                </a:solidFill>
                <a:latin typeface="Cambria" panose="02040503050406030204" pitchFamily="18" charset="0"/>
              </a:rPr>
              <a:t>(</a:t>
            </a:r>
            <a:r>
              <a:rPr lang="en-US" sz="1800" dirty="0" err="1" smtClean="0">
                <a:solidFill>
                  <a:srgbClr val="0000CC"/>
                </a:solidFill>
                <a:latin typeface="Cambria" panose="02040503050406030204" pitchFamily="18" charset="0"/>
              </a:rPr>
              <a:t>ob</a:t>
            </a:r>
            <a:r>
              <a:rPr lang="en-US" sz="1800" dirty="0" smtClean="0">
                <a:solidFill>
                  <a:srgbClr val="0000CC"/>
                </a:solidFill>
                <a:latin typeface="Cambria" panose="02040503050406030204" pitchFamily="18" charset="0"/>
              </a:rPr>
              <a:t>);</a:t>
            </a:r>
          </a:p>
          <a:p>
            <a:pPr marL="400050" lvl="1" indent="0">
              <a:buFont typeface="Wingdings" pitchFamily="2" charset="2"/>
              <a:buNone/>
            </a:pPr>
            <a:r>
              <a:rPr lang="en-US" sz="1800" dirty="0" smtClean="0">
                <a:solidFill>
                  <a:srgbClr val="0000CC"/>
                </a:solidFill>
                <a:latin typeface="Cambria" panose="02040503050406030204" pitchFamily="18" charset="0"/>
              </a:rPr>
              <a:t>return 0;</a:t>
            </a:r>
          </a:p>
          <a:p>
            <a:pPr marL="0" indent="0">
              <a:buFont typeface="Wingdings" pitchFamily="2" charset="2"/>
              <a:buNone/>
            </a:pPr>
            <a:r>
              <a:rPr lang="en-US" sz="2200" dirty="0" smtClean="0">
                <a:solidFill>
                  <a:srgbClr val="0000CC"/>
                </a:solidFill>
                <a:latin typeface="Cambria" panose="02040503050406030204" pitchFamily="18" charset="0"/>
              </a:rPr>
              <a:t>}</a:t>
            </a:r>
          </a:p>
          <a:p>
            <a:endParaRPr lang="en-US" dirty="0">
              <a:solidFill>
                <a:srgbClr val="0000CC"/>
              </a:solidFill>
              <a:latin typeface="Cambria" panose="02040503050406030204" pitchFamily="18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457200" y="212725"/>
            <a:ext cx="8229600" cy="7016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sz="4000" b="1" dirty="0">
                <a:solidFill>
                  <a:srgbClr val="002060"/>
                </a:solidFill>
                <a:latin typeface="Cambria" panose="02040503050406030204" pitchFamily="18" charset="0"/>
              </a:rPr>
              <a:t>Friend </a:t>
            </a:r>
            <a:r>
              <a:rPr lang="en-US" sz="4000" b="1" dirty="0" smtClean="0">
                <a:solidFill>
                  <a:srgbClr val="002060"/>
                </a:solidFill>
                <a:latin typeface="Cambria" panose="02040503050406030204" pitchFamily="18" charset="0"/>
              </a:rPr>
              <a:t>Class</a:t>
            </a:r>
            <a:endParaRPr lang="en-US" sz="4000" b="1" dirty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673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3200" dirty="0"/>
              <a:t>It is possible to define one class within another. </a:t>
            </a:r>
            <a:endParaRPr lang="en-US" sz="3200" dirty="0" smtClean="0"/>
          </a:p>
          <a:p>
            <a:pPr algn="just"/>
            <a:r>
              <a:rPr lang="en-US" sz="3200" dirty="0" smtClean="0"/>
              <a:t>Doing </a:t>
            </a:r>
            <a:r>
              <a:rPr lang="en-US" sz="3200" dirty="0"/>
              <a:t>so creates a </a:t>
            </a:r>
            <a:r>
              <a:rPr lang="en-US" sz="3200" i="1" dirty="0"/>
              <a:t>nested </a:t>
            </a:r>
            <a:r>
              <a:rPr lang="en-US" sz="3200" dirty="0"/>
              <a:t>class. </a:t>
            </a:r>
            <a:endParaRPr lang="en-US" sz="3200" dirty="0" smtClean="0"/>
          </a:p>
          <a:p>
            <a:pPr algn="just"/>
            <a:r>
              <a:rPr lang="en-US" sz="3200" dirty="0" smtClean="0"/>
              <a:t>Since</a:t>
            </a:r>
            <a:r>
              <a:rPr lang="en-US" sz="3200" dirty="0"/>
              <a:t> </a:t>
            </a:r>
            <a:r>
              <a:rPr lang="en-US" sz="3200" dirty="0" smtClean="0"/>
              <a:t>a </a:t>
            </a:r>
            <a:r>
              <a:rPr lang="en-US" sz="3200" b="1" dirty="0"/>
              <a:t>class </a:t>
            </a:r>
            <a:r>
              <a:rPr lang="en-US" sz="3200" dirty="0"/>
              <a:t>declaration </a:t>
            </a:r>
            <a:r>
              <a:rPr lang="en-US" sz="3200" dirty="0" smtClean="0"/>
              <a:t>defines </a:t>
            </a:r>
            <a:r>
              <a:rPr lang="en-US" sz="3200" dirty="0"/>
              <a:t>a scope, a nested class is valid only </a:t>
            </a:r>
            <a:r>
              <a:rPr lang="en-US" sz="3200" dirty="0" smtClean="0"/>
              <a:t>within the </a:t>
            </a:r>
            <a:r>
              <a:rPr lang="en-US" sz="3200" dirty="0"/>
              <a:t>scope of the enclosing class. </a:t>
            </a:r>
            <a:endParaRPr lang="en-US" sz="3200" dirty="0" smtClean="0"/>
          </a:p>
          <a:p>
            <a:pPr algn="just"/>
            <a:r>
              <a:rPr lang="en-US" sz="3200" dirty="0"/>
              <a:t>N</a:t>
            </a:r>
            <a:r>
              <a:rPr lang="en-US" sz="3200" dirty="0" smtClean="0"/>
              <a:t>ested </a:t>
            </a:r>
            <a:r>
              <a:rPr lang="en-US" sz="3200" dirty="0"/>
              <a:t>classes are seldom used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457200" y="212725"/>
            <a:ext cx="8229600" cy="7016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sz="4000" b="1" dirty="0" smtClean="0">
                <a:solidFill>
                  <a:srgbClr val="002060"/>
                </a:solidFill>
                <a:latin typeface="Cambria" panose="02040503050406030204" pitchFamily="18" charset="0"/>
              </a:rPr>
              <a:t>Nested Class</a:t>
            </a:r>
            <a:endParaRPr lang="en-US" sz="4000" b="1" dirty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990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NR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6114</TotalTime>
  <Words>1715</Words>
  <Application>Microsoft Office PowerPoint</Application>
  <PresentationFormat>On-screen Show (4:3)</PresentationFormat>
  <Paragraphs>351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Cambria</vt:lpstr>
      <vt:lpstr>Courier New</vt:lpstr>
      <vt:lpstr>Times New Roman</vt:lpstr>
      <vt:lpstr>Trebuchet MS</vt:lpstr>
      <vt:lpstr>Wingdings</vt:lpstr>
      <vt:lpstr>GNR</vt:lpstr>
      <vt:lpstr>CSE1201: Object Oriented Programming-I (C++)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Sajeeb</dc:creator>
  <cp:lastModifiedBy>Sajeeb Saha</cp:lastModifiedBy>
  <cp:revision>275</cp:revision>
  <cp:lastPrinted>2016-04-24T18:47:01Z</cp:lastPrinted>
  <dcterms:created xsi:type="dcterms:W3CDTF">2015-12-02T19:12:51Z</dcterms:created>
  <dcterms:modified xsi:type="dcterms:W3CDTF">2020-12-31T11:28:28Z</dcterms:modified>
</cp:coreProperties>
</file>