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9" r:id="rId21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1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08FB9-473D-425F-91BA-31AB478CD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Sajeeb Saha, Dept. of CSE, </a:t>
            </a:r>
            <a:r>
              <a:rPr lang="en-US" dirty="0" err="1" smtClean="0"/>
              <a:t>JnU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</a:t>
            </a:r>
            <a:r>
              <a:rPr lang="en-US" sz="1400" b="1" dirty="0" smtClean="0">
                <a:latin typeface="Cambria" panose="02040503050406030204" pitchFamily="18" charset="0"/>
              </a:rPr>
              <a:t>11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CSE1201: Object Oriented Programming-I (C++)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</a:t>
            </a:r>
            <a:r>
              <a:rPr lang="en-US" dirty="0" smtClean="0">
                <a:latin typeface="Cambria" panose="02040503050406030204" pitchFamily="18" charset="0"/>
              </a:rPr>
              <a:t>11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Sajeeb Saha, Dept. of CSE, JnU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62400" cy="5181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#include &lt;</a:t>
            </a:r>
            <a:r>
              <a:rPr lang="en-US" sz="1800" dirty="0" err="1" smtClean="0">
                <a:solidFill>
                  <a:srgbClr val="0000CC"/>
                </a:solidFill>
              </a:rPr>
              <a:t>iostream</a:t>
            </a:r>
            <a:r>
              <a:rPr lang="en-US" sz="1800" dirty="0" smtClean="0">
                <a:solidFill>
                  <a:srgbClr val="0000CC"/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using namespace std;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base {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virtual void </a:t>
            </a:r>
            <a:r>
              <a:rPr lang="en-US" sz="1100" dirty="0" err="1" smtClean="0">
                <a:solidFill>
                  <a:srgbClr val="0000CC"/>
                </a:solidFill>
              </a:rPr>
              <a:t>vfunc</a:t>
            </a:r>
            <a:r>
              <a:rPr lang="en-US" sz="11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100" dirty="0" err="1" smtClean="0">
                <a:solidFill>
                  <a:srgbClr val="0000CC"/>
                </a:solidFill>
              </a:rPr>
              <a:t>cout</a:t>
            </a:r>
            <a:r>
              <a:rPr lang="en-US" sz="1100" dirty="0" smtClean="0">
                <a:solidFill>
                  <a:srgbClr val="0000CC"/>
                </a:solidFill>
              </a:rPr>
              <a:t> &lt;&lt; "This is base's </a:t>
            </a:r>
            <a:r>
              <a:rPr lang="en-US" sz="1100" dirty="0" err="1" smtClean="0">
                <a:solidFill>
                  <a:srgbClr val="0000CC"/>
                </a:solidFill>
              </a:rPr>
              <a:t>vfunc</a:t>
            </a:r>
            <a:r>
              <a:rPr lang="en-US" sz="11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derived1 : public base {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void </a:t>
            </a:r>
            <a:r>
              <a:rPr lang="en-US" sz="1100" dirty="0" err="1" smtClean="0">
                <a:solidFill>
                  <a:srgbClr val="0000CC"/>
                </a:solidFill>
              </a:rPr>
              <a:t>vfunc</a:t>
            </a:r>
            <a:r>
              <a:rPr lang="en-US" sz="11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100" dirty="0" err="1" smtClean="0">
                <a:solidFill>
                  <a:srgbClr val="0000CC"/>
                </a:solidFill>
              </a:rPr>
              <a:t>cout</a:t>
            </a:r>
            <a:r>
              <a:rPr lang="en-US" sz="1100" dirty="0" smtClean="0">
                <a:solidFill>
                  <a:srgbClr val="0000CC"/>
                </a:solidFill>
              </a:rPr>
              <a:t> &lt;&lt; "This is derived1's </a:t>
            </a:r>
            <a:r>
              <a:rPr lang="en-US" sz="1100" dirty="0" err="1" smtClean="0">
                <a:solidFill>
                  <a:srgbClr val="0000CC"/>
                </a:solidFill>
              </a:rPr>
              <a:t>vfunc</a:t>
            </a:r>
            <a:r>
              <a:rPr lang="en-US" sz="11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derived2 : public derived1 {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void </a:t>
            </a:r>
            <a:r>
              <a:rPr lang="en-US" sz="1100" dirty="0" err="1" smtClean="0">
                <a:solidFill>
                  <a:srgbClr val="0000CC"/>
                </a:solidFill>
              </a:rPr>
              <a:t>vfunc</a:t>
            </a:r>
            <a:r>
              <a:rPr lang="en-US" sz="11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100" dirty="0" err="1" smtClean="0">
                <a:solidFill>
                  <a:srgbClr val="0000CC"/>
                </a:solidFill>
              </a:rPr>
              <a:t>cout</a:t>
            </a:r>
            <a:r>
              <a:rPr lang="en-US" sz="1100" dirty="0" smtClean="0">
                <a:solidFill>
                  <a:srgbClr val="0000CC"/>
                </a:solidFill>
              </a:rPr>
              <a:t> &lt;&lt; "This is derived2's </a:t>
            </a:r>
            <a:r>
              <a:rPr lang="en-US" sz="1100" dirty="0" err="1" smtClean="0">
                <a:solidFill>
                  <a:srgbClr val="0000CC"/>
                </a:solidFill>
              </a:rPr>
              <a:t>vfunc</a:t>
            </a:r>
            <a:r>
              <a:rPr lang="en-US" sz="11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066800"/>
            <a:ext cx="3962400" cy="5059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base *p, b;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derived1 d1;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derived2 d2;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&amp;b;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base's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&amp;d1;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derived1's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&amp;d2;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derived2's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  <a:endParaRPr lang="en-US" sz="2000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11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When a function is declared as </a:t>
            </a:r>
            <a:r>
              <a:rPr lang="en-US" sz="2800" b="1" dirty="0" smtClean="0">
                <a:solidFill>
                  <a:srgbClr val="0000CC"/>
                </a:solidFill>
              </a:rPr>
              <a:t>virtual </a:t>
            </a:r>
            <a:r>
              <a:rPr lang="en-US" sz="2800" dirty="0" smtClean="0"/>
              <a:t>by a base class, it may be overridden by a derived class. 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800" dirty="0" smtClean="0"/>
              <a:t>However, the function does not have to be overridden.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800" dirty="0" smtClean="0"/>
              <a:t>When a derived class fails to override a virtual function, then when an object of that derived class accesses that function, the function defined by the base class is used.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800" dirty="0" smtClean="0"/>
              <a:t>When a derived class fails to override a virtual function, the first redefinition found in reverse order of derivation is used.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Functions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are </a:t>
            </a:r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65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80"/>
            <a:ext cx="4114800" cy="492588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#include &lt;</a:t>
            </a:r>
            <a:r>
              <a:rPr lang="en-US" sz="1800" dirty="0" err="1" smtClean="0">
                <a:solidFill>
                  <a:srgbClr val="0000CC"/>
                </a:solidFill>
              </a:rPr>
              <a:t>iostream</a:t>
            </a:r>
            <a:r>
              <a:rPr lang="en-US" sz="1800" dirty="0" smtClean="0">
                <a:solidFill>
                  <a:srgbClr val="0000CC"/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using namespace std;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base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virtual void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00CC"/>
                </a:solidFill>
              </a:rPr>
              <a:t>cout</a:t>
            </a:r>
            <a:r>
              <a:rPr lang="en-US" sz="1400" dirty="0" smtClean="0">
                <a:solidFill>
                  <a:srgbClr val="0000CC"/>
                </a:solidFill>
              </a:rPr>
              <a:t> &lt;&lt; "This is base's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derived1 : public base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void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00CC"/>
                </a:solidFill>
              </a:rPr>
              <a:t>cout</a:t>
            </a:r>
            <a:r>
              <a:rPr lang="en-US" sz="1400" dirty="0" smtClean="0">
                <a:solidFill>
                  <a:srgbClr val="0000CC"/>
                </a:solidFill>
              </a:rPr>
              <a:t> &lt;&lt; "This is derived1's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derived2 : public base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//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 not overridden by derived2, base's is used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endParaRPr lang="en-US" sz="16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00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200278"/>
            <a:ext cx="3962400" cy="49258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base *p, b;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derived1 d1;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derived2 d2;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// point to base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&amp;b;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base's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// point to derived1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&amp;d1;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derived1's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// point to derived2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&amp;d2;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use base's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  <a:endParaRPr lang="en-US" sz="1800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962400" cy="49831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#include &lt;</a:t>
            </a:r>
            <a:r>
              <a:rPr lang="en-US" sz="2000" dirty="0" err="1" smtClean="0">
                <a:solidFill>
                  <a:srgbClr val="0000CC"/>
                </a:solidFill>
              </a:rPr>
              <a:t>iostream</a:t>
            </a:r>
            <a:r>
              <a:rPr lang="en-US" sz="2000" dirty="0" smtClean="0">
                <a:solidFill>
                  <a:srgbClr val="0000CC"/>
                </a:solidFill>
              </a:rPr>
              <a:t>&gt;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using namespace std;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class base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virtual void </a:t>
            </a:r>
            <a:r>
              <a:rPr lang="en-US" sz="1600" dirty="0" err="1" smtClean="0">
                <a:solidFill>
                  <a:srgbClr val="0000CC"/>
                </a:solidFill>
              </a:rPr>
              <a:t>vfunc</a:t>
            </a:r>
            <a:r>
              <a:rPr lang="en-US" sz="16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CC"/>
                </a:solidFill>
              </a:rPr>
              <a:t>cout</a:t>
            </a:r>
            <a:r>
              <a:rPr lang="en-US" sz="1600" dirty="0" smtClean="0">
                <a:solidFill>
                  <a:srgbClr val="0000CC"/>
                </a:solidFill>
              </a:rPr>
              <a:t> &lt;&lt; "This is base's </a:t>
            </a:r>
            <a:r>
              <a:rPr lang="en-US" sz="1600" dirty="0" err="1" smtClean="0">
                <a:solidFill>
                  <a:srgbClr val="0000CC"/>
                </a:solidFill>
              </a:rPr>
              <a:t>vfunc</a:t>
            </a:r>
            <a:r>
              <a:rPr lang="en-US" sz="16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class derived1 : public base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void </a:t>
            </a:r>
            <a:r>
              <a:rPr lang="en-US" sz="1600" dirty="0" err="1" smtClean="0">
                <a:solidFill>
                  <a:srgbClr val="0000CC"/>
                </a:solidFill>
              </a:rPr>
              <a:t>vfunc</a:t>
            </a:r>
            <a:r>
              <a:rPr lang="en-US" sz="16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rgbClr val="0000CC"/>
                </a:solidFill>
              </a:rPr>
              <a:t>cout</a:t>
            </a:r>
            <a:r>
              <a:rPr lang="en-US" sz="1600" dirty="0" smtClean="0">
                <a:solidFill>
                  <a:srgbClr val="0000CC"/>
                </a:solidFill>
              </a:rPr>
              <a:t> &lt;&lt; "This is derived1's </a:t>
            </a:r>
            <a:r>
              <a:rPr lang="en-US" sz="1600" dirty="0" err="1" smtClean="0">
                <a:solidFill>
                  <a:srgbClr val="0000CC"/>
                </a:solidFill>
              </a:rPr>
              <a:t>vfunc</a:t>
            </a:r>
            <a:r>
              <a:rPr lang="en-US" sz="16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143000"/>
            <a:ext cx="3962400" cy="49831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class derived2 : public derived1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/*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 not overridden by derived2. In this case, since derived2 is derived from derived1, derived1's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 is used. */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};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main(){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base *p, b;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derived1 d1;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derived2 d2;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&amp;b;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base's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&amp;d1;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derived1's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&amp;d2;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use derived1's </a:t>
            </a:r>
            <a:r>
              <a:rPr lang="en-US" sz="14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>
              <a:buNone/>
            </a:pPr>
            <a:r>
              <a:rPr lang="en-US" sz="20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9037"/>
            <a:ext cx="8382000" cy="467836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/>
              <a:t>A</a:t>
            </a:r>
            <a:r>
              <a:rPr lang="en-US" sz="2800" dirty="0" smtClean="0"/>
              <a:t> base class may not be able to define an object sufficiently to allow a base-class virtual function to be created. </a:t>
            </a:r>
          </a:p>
          <a:p>
            <a:pPr algn="just">
              <a:lnSpc>
                <a:spcPct val="120000"/>
              </a:lnSpc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Also, in some situations you will want to ensure that all derived classes override a virtual function. </a:t>
            </a:r>
          </a:p>
          <a:p>
            <a:pPr algn="just">
              <a:lnSpc>
                <a:spcPct val="120000"/>
              </a:lnSpc>
            </a:pPr>
            <a:endParaRPr lang="en-US" sz="10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To handle these two cases, C++ supports the </a:t>
            </a:r>
            <a:r>
              <a:rPr lang="en-US" sz="2800" b="1" dirty="0" smtClean="0">
                <a:solidFill>
                  <a:srgbClr val="0000CC"/>
                </a:solidFill>
              </a:rPr>
              <a:t>pure virtual function.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Pure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18174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0000CC"/>
                </a:solidFill>
              </a:rPr>
              <a:t>pure virtual function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smtClean="0"/>
              <a:t>is a virtual function that has no definition within the base class. </a:t>
            </a:r>
          </a:p>
          <a:p>
            <a:pPr algn="just">
              <a:lnSpc>
                <a:spcPct val="120000"/>
              </a:lnSpc>
            </a:pPr>
            <a:endParaRPr lang="en-US" sz="12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To declare a pure virtual function, use this general form: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       </a:t>
            </a:r>
            <a:r>
              <a:rPr lang="en-US" sz="2800" b="1" dirty="0" smtClean="0">
                <a:solidFill>
                  <a:srgbClr val="0000CC"/>
                </a:solidFill>
              </a:rPr>
              <a:t>virtual type </a:t>
            </a:r>
            <a:r>
              <a:rPr lang="en-US" sz="2800" b="1" dirty="0" err="1" smtClean="0">
                <a:solidFill>
                  <a:srgbClr val="0000CC"/>
                </a:solidFill>
              </a:rPr>
              <a:t>func</a:t>
            </a:r>
            <a:r>
              <a:rPr lang="en-US" sz="2800" b="1" dirty="0" smtClean="0">
                <a:solidFill>
                  <a:srgbClr val="0000CC"/>
                </a:solidFill>
              </a:rPr>
              <a:t>-name(parameter-list) = 0;</a:t>
            </a:r>
          </a:p>
          <a:p>
            <a:pPr algn="just">
              <a:lnSpc>
                <a:spcPct val="120000"/>
              </a:lnSpc>
              <a:buNone/>
            </a:pPr>
            <a:endParaRPr lang="en-US" sz="1200" b="1" dirty="0" smtClean="0">
              <a:solidFill>
                <a:srgbClr val="0000CC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When a virtual function is made pure, any derived class must provide its own definition. </a:t>
            </a:r>
          </a:p>
          <a:p>
            <a:pPr algn="just">
              <a:lnSpc>
                <a:spcPct val="120000"/>
              </a:lnSpc>
            </a:pPr>
            <a:endParaRPr lang="en-US" sz="11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If the derived class fails to override the pure virtual function, a compile-time error will result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Pure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7521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/>
              <a:t>A class that contains at least one pure virtual function is said to be  an </a:t>
            </a:r>
            <a:r>
              <a:rPr lang="en-US" sz="2800" b="1" dirty="0" smtClean="0">
                <a:solidFill>
                  <a:srgbClr val="0000CC"/>
                </a:solidFill>
              </a:rPr>
              <a:t>abstract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 smtClean="0"/>
              <a:t>class.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Because an abstract class contains one or more functions for which there is no definition (that is, a pure virtual function</a:t>
            </a:r>
            <a:r>
              <a:rPr lang="en-US" sz="2800" dirty="0" smtClean="0">
                <a:solidFill>
                  <a:srgbClr val="0000CC"/>
                </a:solidFill>
              </a:rPr>
              <a:t>), </a:t>
            </a:r>
            <a:r>
              <a:rPr lang="en-US" sz="2800" b="1" dirty="0" smtClean="0">
                <a:solidFill>
                  <a:srgbClr val="0000CC"/>
                </a:solidFill>
              </a:rPr>
              <a:t>no objects of an abstract class may be created</a:t>
            </a:r>
            <a:r>
              <a:rPr lang="en-US" sz="2800" dirty="0" smtClean="0">
                <a:solidFill>
                  <a:srgbClr val="0000CC"/>
                </a:solidFill>
              </a:rPr>
              <a:t>.</a:t>
            </a:r>
          </a:p>
          <a:p>
            <a:pPr algn="just"/>
            <a:endParaRPr lang="en-US" sz="1200" dirty="0" smtClean="0">
              <a:solidFill>
                <a:srgbClr val="0000CC"/>
              </a:solidFill>
            </a:endParaRPr>
          </a:p>
          <a:p>
            <a:pPr algn="just"/>
            <a:r>
              <a:rPr lang="en-US" sz="2800" dirty="0" smtClean="0"/>
              <a:t> Instead, an abstract class constitutes an incomplete type that is used as a foundation for derived classes.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800" dirty="0" smtClean="0"/>
              <a:t>Although you cannot create objects of an abstract class, you can create pointers and references to an abstract class.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800" dirty="0" smtClean="0"/>
              <a:t>This allows abstract classes to support run-time polymorphism, which relies upon base-class pointers and references to select the proper virtual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40059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19200"/>
            <a:ext cx="8153400" cy="4873625"/>
          </a:xfrm>
        </p:spPr>
        <p:txBody>
          <a:bodyPr/>
          <a:lstStyle/>
          <a:p>
            <a:pPr algn="just"/>
            <a:r>
              <a:rPr lang="en-US" sz="3200" dirty="0" smtClean="0"/>
              <a:t>2 types:</a:t>
            </a:r>
          </a:p>
          <a:p>
            <a:pPr lvl="1" algn="just"/>
            <a:r>
              <a:rPr lang="en-US" sz="2800" dirty="0" smtClean="0"/>
              <a:t>Compile time polymorphism</a:t>
            </a:r>
          </a:p>
          <a:p>
            <a:pPr lvl="2" algn="just"/>
            <a:r>
              <a:rPr lang="en-US" sz="2400" dirty="0" smtClean="0"/>
              <a:t>Uses static or early binding</a:t>
            </a:r>
          </a:p>
          <a:p>
            <a:pPr lvl="2" algn="just"/>
            <a:r>
              <a:rPr lang="en-US" sz="2400" dirty="0" smtClean="0"/>
              <a:t>Example: Function and operator overloading</a:t>
            </a:r>
          </a:p>
          <a:p>
            <a:pPr marL="914400" lvl="2" indent="0" algn="just">
              <a:buNone/>
            </a:pPr>
            <a:endParaRPr lang="en-US" sz="2400" dirty="0" smtClean="0"/>
          </a:p>
          <a:p>
            <a:pPr lvl="1" algn="just"/>
            <a:r>
              <a:rPr lang="en-US" sz="2800" dirty="0" smtClean="0"/>
              <a:t>Run time polymorphism</a:t>
            </a:r>
          </a:p>
          <a:p>
            <a:pPr lvl="2" algn="just"/>
            <a:r>
              <a:rPr lang="en-US" sz="2400" dirty="0" smtClean="0"/>
              <a:t>Uses dynamic or late binding</a:t>
            </a:r>
          </a:p>
          <a:p>
            <a:pPr lvl="2" algn="just"/>
            <a:r>
              <a:rPr lang="en-US" sz="2400" dirty="0" smtClean="0"/>
              <a:t>Example: Virtual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Polymorphism in C++</a:t>
            </a:r>
          </a:p>
        </p:txBody>
      </p:sp>
    </p:spTree>
    <p:extLst>
      <p:ext uri="{BB962C8B-B14F-4D97-AF65-F5344CB8AC3E}">
        <p14:creationId xmlns:p14="http://schemas.microsoft.com/office/powerpoint/2010/main" val="33011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8077200" cy="48736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Early binding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Normal functions, overloaded functions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Non virtual member and friend functions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Resolved at compile time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Very efficient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US" sz="10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Late binding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Virtual functions accessed via a base class pointer/ reference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Resolved at run-time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But has run-time overhead; slows down program execution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Applying Polymorphism</a:t>
            </a:r>
          </a:p>
        </p:txBody>
      </p:sp>
    </p:spTree>
    <p:extLst>
      <p:ext uri="{BB962C8B-B14F-4D97-AF65-F5344CB8AC3E}">
        <p14:creationId xmlns:p14="http://schemas.microsoft.com/office/powerpoint/2010/main" val="15434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Chapter 17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 C++ : </a:t>
            </a:r>
            <a:r>
              <a:rPr lang="en-US" dirty="0"/>
              <a:t>The complete </a:t>
            </a:r>
            <a:r>
              <a:rPr lang="en-US" dirty="0" smtClean="0"/>
              <a:t>reference 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Reference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5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</a:p>
          <a:p>
            <a:r>
              <a:rPr lang="en-US" dirty="0" smtClean="0"/>
              <a:t>Pure virtual function</a:t>
            </a:r>
          </a:p>
          <a:p>
            <a:r>
              <a:rPr lang="en-US" dirty="0" smtClean="0"/>
              <a:t>Abstract class</a:t>
            </a:r>
          </a:p>
          <a:p>
            <a:r>
              <a:rPr lang="en-US" dirty="0" smtClean="0"/>
              <a:t>Early vs. Late binding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Outline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6250" y="2667000"/>
            <a:ext cx="8229600" cy="12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6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</a:pPr>
            <a:r>
              <a:rPr lang="en-US" sz="6600" smtClean="0"/>
              <a:t>Thank you</a:t>
            </a:r>
            <a:endParaRPr lang="en-US" sz="6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4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/>
              <a:t>A virtual function is a member function that is declared within a base class and redefined (called </a:t>
            </a:r>
            <a:r>
              <a:rPr lang="en-US" sz="2800" b="1" dirty="0" smtClean="0">
                <a:solidFill>
                  <a:srgbClr val="0000CC"/>
                </a:solidFill>
              </a:rPr>
              <a:t>overriding</a:t>
            </a:r>
            <a:r>
              <a:rPr lang="en-US" sz="2800" dirty="0" smtClean="0"/>
              <a:t>) by a derived class.</a:t>
            </a:r>
          </a:p>
          <a:p>
            <a:pPr algn="just">
              <a:lnSpc>
                <a:spcPct val="110000"/>
              </a:lnSpc>
            </a:pPr>
            <a:endParaRPr lang="en-US" sz="1100" dirty="0" smtClean="0"/>
          </a:p>
          <a:p>
            <a:pPr algn="just">
              <a:lnSpc>
                <a:spcPct val="110000"/>
              </a:lnSpc>
            </a:pPr>
            <a:r>
              <a:rPr lang="en-US" sz="2700" dirty="0" smtClean="0"/>
              <a:t>It implements the “one interface, multiple methods” philosophy that underlies polymorphism.</a:t>
            </a:r>
          </a:p>
          <a:p>
            <a:pPr algn="just">
              <a:lnSpc>
                <a:spcPct val="110000"/>
              </a:lnSpc>
            </a:pPr>
            <a:endParaRPr lang="en-US" sz="1100" dirty="0" smtClean="0"/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The keyword </a:t>
            </a:r>
            <a:r>
              <a:rPr lang="en-US" sz="2800" dirty="0">
                <a:solidFill>
                  <a:srgbClr val="0000CC"/>
                </a:solidFill>
              </a:rPr>
              <a:t>virtual </a:t>
            </a:r>
            <a:r>
              <a:rPr lang="en-US" sz="2800" dirty="0" smtClean="0"/>
              <a:t>is used to designate a member function as virtual.</a:t>
            </a:r>
          </a:p>
          <a:p>
            <a:pPr algn="just">
              <a:lnSpc>
                <a:spcPct val="110000"/>
              </a:lnSpc>
            </a:pPr>
            <a:endParaRPr lang="en-US" sz="1000" dirty="0" smtClean="0"/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Supports run-time polymorphism with the help of base class pointers/ references.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Introduction To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36341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dirty="0" smtClean="0"/>
              <a:t>While redefining a virtual function in a derived class, the function signature </a:t>
            </a:r>
            <a:r>
              <a:rPr lang="en-US" sz="2800" b="1" dirty="0" smtClean="0">
                <a:solidFill>
                  <a:srgbClr val="0000CC"/>
                </a:solidFill>
              </a:rPr>
              <a:t>must match </a:t>
            </a:r>
            <a:r>
              <a:rPr lang="en-US" sz="2800" dirty="0" smtClean="0"/>
              <a:t>the original function present in the base class.</a:t>
            </a:r>
          </a:p>
          <a:p>
            <a:pPr algn="just">
              <a:lnSpc>
                <a:spcPct val="110000"/>
              </a:lnSpc>
            </a:pPr>
            <a:endParaRPr lang="en-US" sz="1100" dirty="0" smtClean="0"/>
          </a:p>
          <a:p>
            <a:pPr algn="just">
              <a:lnSpc>
                <a:spcPct val="110000"/>
              </a:lnSpc>
            </a:pPr>
            <a:r>
              <a:rPr lang="en-US" sz="2800" dirty="0" smtClean="0"/>
              <a:t>It is called </a:t>
            </a:r>
            <a:r>
              <a:rPr lang="en-US" sz="2800" b="1" dirty="0" smtClean="0">
                <a:solidFill>
                  <a:srgbClr val="0000CC"/>
                </a:solidFill>
              </a:rPr>
              <a:t>overriding</a:t>
            </a:r>
            <a:r>
              <a:rPr lang="en-US" sz="2800" dirty="0" smtClean="0"/>
              <a:t>, not overloading.</a:t>
            </a:r>
          </a:p>
          <a:p>
            <a:pPr algn="just">
              <a:lnSpc>
                <a:spcPct val="110000"/>
              </a:lnSpc>
            </a:pPr>
            <a:endParaRPr lang="en-US" sz="11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When accessed "normally," virtual functions behave just like any other type of class member function. </a:t>
            </a:r>
          </a:p>
          <a:p>
            <a:pPr algn="just">
              <a:lnSpc>
                <a:spcPct val="120000"/>
              </a:lnSpc>
            </a:pPr>
            <a:endParaRPr lang="en-US" sz="11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However, what makes virtual functions important and capable of supporting run-time polymorphism, is how they behave when accessed via a pointer.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Introduction To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14567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 smtClean="0"/>
              <a:t>A base-class pointer can be used to point to an object of any class derived from that base. 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3200" dirty="0" smtClean="0"/>
              <a:t>When a base pointer points to a derived object that contains a virtual function, C++ determines which version of that function to call based upon </a:t>
            </a:r>
            <a:r>
              <a:rPr lang="en-US" sz="3200" b="1" dirty="0" smtClean="0">
                <a:solidFill>
                  <a:srgbClr val="0000CC"/>
                </a:solidFill>
              </a:rPr>
              <a:t>the type of object pointed to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smtClean="0"/>
              <a:t>by the pointer. 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3200" dirty="0" smtClean="0"/>
              <a:t>This determination is made at run time. 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3200" dirty="0" smtClean="0"/>
              <a:t>The same effect applies to base-class references.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33655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62400" cy="5059364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#include &lt;</a:t>
            </a:r>
            <a:r>
              <a:rPr lang="en-US" sz="1800" dirty="0" err="1" smtClean="0">
                <a:solidFill>
                  <a:srgbClr val="0000CC"/>
                </a:solidFill>
              </a:rPr>
              <a:t>iostream</a:t>
            </a:r>
            <a:r>
              <a:rPr lang="en-US" sz="1800" dirty="0" smtClean="0">
                <a:solidFill>
                  <a:srgbClr val="0000CC"/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using namespace std;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base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virtual void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00CC"/>
                </a:solidFill>
              </a:rPr>
              <a:t>cout</a:t>
            </a:r>
            <a:r>
              <a:rPr lang="en-US" sz="1400" dirty="0" smtClean="0">
                <a:solidFill>
                  <a:srgbClr val="0000CC"/>
                </a:solidFill>
              </a:rPr>
              <a:t> &lt;&lt; "This is base's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derived1 : public base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void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00CC"/>
                </a:solidFill>
              </a:rPr>
              <a:t>cout</a:t>
            </a:r>
            <a:r>
              <a:rPr lang="en-US" sz="1400" dirty="0" smtClean="0">
                <a:solidFill>
                  <a:srgbClr val="0000CC"/>
                </a:solidFill>
              </a:rPr>
              <a:t> &lt;&lt; "This is derived1's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derived2 : public base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void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00CC"/>
                </a:solidFill>
              </a:rPr>
              <a:t>cout</a:t>
            </a:r>
            <a:r>
              <a:rPr lang="en-US" sz="1400" dirty="0" smtClean="0">
                <a:solidFill>
                  <a:srgbClr val="0000CC"/>
                </a:solidFill>
              </a:rPr>
              <a:t> &lt;&lt; "This is derived2's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066800"/>
            <a:ext cx="3962400" cy="5059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base *p, b;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derived1 d1;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derived2 d2;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// point to base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&amp;b;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5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base's </a:t>
            </a:r>
            <a:r>
              <a:rPr lang="en-US" sz="15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// point to derived1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&amp;d1;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5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derived1's </a:t>
            </a:r>
            <a:r>
              <a:rPr lang="en-US" sz="15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// point to derived2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 = &amp;d2;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p-&gt;</a:t>
            </a:r>
            <a:r>
              <a:rPr lang="en-US" sz="15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 // access derived2's </a:t>
            </a:r>
            <a:r>
              <a:rPr lang="en-US" sz="15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vfunc</a:t>
            </a: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</a:t>
            </a:r>
          </a:p>
          <a:p>
            <a:pPr lvl="1">
              <a:buNone/>
            </a:pPr>
            <a:r>
              <a:rPr lang="en-US" sz="15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  <a:endParaRPr lang="en-US" sz="1800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13408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11968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When a virtual function is called through a base-class reference, the version of the function executed is determined by the object being referred to at the time of the call.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most common situation in which a virtual function is invoked through a base class reference, is when the reference is a function parameter.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Function (With Base Class Reference)</a:t>
            </a:r>
          </a:p>
        </p:txBody>
      </p:sp>
    </p:spTree>
    <p:extLst>
      <p:ext uri="{BB962C8B-B14F-4D97-AF65-F5344CB8AC3E}">
        <p14:creationId xmlns:p14="http://schemas.microsoft.com/office/powerpoint/2010/main" val="36409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962400" cy="53340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#include &lt;</a:t>
            </a:r>
            <a:r>
              <a:rPr lang="en-US" sz="1800" dirty="0" err="1" smtClean="0">
                <a:solidFill>
                  <a:srgbClr val="0000CC"/>
                </a:solidFill>
              </a:rPr>
              <a:t>iostream</a:t>
            </a:r>
            <a:r>
              <a:rPr lang="en-US" sz="1800" dirty="0" smtClean="0">
                <a:solidFill>
                  <a:srgbClr val="0000CC"/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using namespace std;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class base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virtual void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00CC"/>
                </a:solidFill>
              </a:rPr>
              <a:t>cout</a:t>
            </a:r>
            <a:r>
              <a:rPr lang="en-US" sz="1400" dirty="0" smtClean="0">
                <a:solidFill>
                  <a:srgbClr val="0000CC"/>
                </a:solidFill>
              </a:rPr>
              <a:t> &lt;&lt; "This is base's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class derived1 : public base {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void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400" dirty="0" err="1" smtClean="0">
                <a:solidFill>
                  <a:srgbClr val="0000CC"/>
                </a:solidFill>
              </a:rPr>
              <a:t>cout</a:t>
            </a:r>
            <a:r>
              <a:rPr lang="en-US" sz="1400" dirty="0" smtClean="0">
                <a:solidFill>
                  <a:srgbClr val="0000CC"/>
                </a:solidFill>
              </a:rPr>
              <a:t> &lt;&lt; "This is derived1's </a:t>
            </a:r>
            <a:r>
              <a:rPr lang="en-US" sz="1400" dirty="0" err="1" smtClean="0">
                <a:solidFill>
                  <a:srgbClr val="0000CC"/>
                </a:solidFill>
              </a:rPr>
              <a:t>vfunc</a:t>
            </a:r>
            <a:r>
              <a:rPr lang="en-US" sz="1400" dirty="0" smtClean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</a:rPr>
              <a:t>};</a:t>
            </a:r>
            <a:endParaRPr lang="en-US" sz="28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</a:rPr>
              <a:t>class derived2 : public base {</a:t>
            </a:r>
          </a:p>
          <a:p>
            <a:pPr lvl="1">
              <a:buNone/>
            </a:pPr>
            <a:r>
              <a:rPr lang="en-US" sz="1400" dirty="0">
                <a:solidFill>
                  <a:srgbClr val="0000CC"/>
                </a:solidFill>
              </a:rPr>
              <a:t>public:</a:t>
            </a:r>
          </a:p>
          <a:p>
            <a:pPr lvl="1">
              <a:buNone/>
            </a:pPr>
            <a:r>
              <a:rPr lang="en-US" sz="1400" dirty="0">
                <a:solidFill>
                  <a:srgbClr val="0000CC"/>
                </a:solidFill>
              </a:rPr>
              <a:t>void </a:t>
            </a:r>
            <a:r>
              <a:rPr lang="en-US" sz="1400" dirty="0" err="1">
                <a:solidFill>
                  <a:srgbClr val="0000CC"/>
                </a:solidFill>
              </a:rPr>
              <a:t>vfunc</a:t>
            </a:r>
            <a:r>
              <a:rPr lang="en-US" sz="1400" dirty="0">
                <a:solidFill>
                  <a:srgbClr val="0000CC"/>
                </a:solidFill>
              </a:rPr>
              <a:t>() {</a:t>
            </a:r>
          </a:p>
          <a:p>
            <a:pPr lvl="1">
              <a:buNone/>
            </a:pPr>
            <a:r>
              <a:rPr lang="en-US" sz="1400" dirty="0" err="1">
                <a:solidFill>
                  <a:srgbClr val="0000CC"/>
                </a:solidFill>
              </a:rPr>
              <a:t>cout</a:t>
            </a:r>
            <a:r>
              <a:rPr lang="en-US" sz="1400" dirty="0">
                <a:solidFill>
                  <a:srgbClr val="0000CC"/>
                </a:solidFill>
              </a:rPr>
              <a:t> &lt;&lt; "This is derived2's </a:t>
            </a:r>
            <a:r>
              <a:rPr lang="en-US" sz="1400" dirty="0" err="1">
                <a:solidFill>
                  <a:srgbClr val="0000CC"/>
                </a:solidFill>
              </a:rPr>
              <a:t>vfunc</a:t>
            </a:r>
            <a:r>
              <a:rPr lang="en-US" sz="1400" dirty="0">
                <a:solidFill>
                  <a:srgbClr val="0000CC"/>
                </a:solidFill>
              </a:rPr>
              <a:t>().\n";</a:t>
            </a:r>
          </a:p>
          <a:p>
            <a:pPr lvl="1">
              <a:buNone/>
            </a:pPr>
            <a:r>
              <a:rPr lang="en-US" sz="1400" dirty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en-US" sz="1800" dirty="0">
                <a:solidFill>
                  <a:srgbClr val="0000CC"/>
                </a:solidFill>
              </a:rPr>
              <a:t>};</a:t>
            </a:r>
          </a:p>
          <a:p>
            <a:pPr>
              <a:buNone/>
            </a:pPr>
            <a:endParaRPr lang="en-US" sz="1800" dirty="0" smtClean="0">
              <a:solidFill>
                <a:srgbClr val="0000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066800"/>
            <a:ext cx="3962400" cy="50593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// Use a base class reference parameter.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void f(base &amp;r) {</a:t>
            </a:r>
          </a:p>
          <a:p>
            <a:pPr lvl="1">
              <a:buNone/>
            </a:pPr>
            <a:r>
              <a:rPr lang="en-US" sz="11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r.vfunc</a:t>
            </a:r>
            <a:r>
              <a:rPr lang="en-US" sz="11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</a:p>
          <a:p>
            <a:pPr>
              <a:buNone/>
            </a:pPr>
            <a:r>
              <a:rPr lang="en-US" sz="1800" dirty="0" err="1" smtClean="0">
                <a:solidFill>
                  <a:srgbClr val="0000CC"/>
                </a:solidFill>
                <a:latin typeface="Cambria" panose="02040503050406030204" pitchFamily="18" charset="0"/>
              </a:rPr>
              <a:t>int</a:t>
            </a: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 main()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{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base b;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derived1 d1;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derived2 d2;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f(b); // pass a base object to f()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f(d1); // pass a derived1 object to f()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f(d2); // pass a derived2 object to f()</a:t>
            </a:r>
          </a:p>
          <a:p>
            <a:pPr lvl="1">
              <a:buNone/>
            </a:pPr>
            <a:r>
              <a:rPr lang="en-US" sz="11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return 0;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CC"/>
                </a:solidFill>
                <a:latin typeface="Cambria" panose="02040503050406030204" pitchFamily="18" charset="0"/>
              </a:rPr>
              <a:t>}</a:t>
            </a:r>
            <a:endParaRPr lang="en-US" sz="1800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Function (With Base Class Reference)</a:t>
            </a:r>
          </a:p>
        </p:txBody>
      </p:sp>
    </p:spTree>
    <p:extLst>
      <p:ext uri="{BB962C8B-B14F-4D97-AF65-F5344CB8AC3E}">
        <p14:creationId xmlns:p14="http://schemas.microsoft.com/office/powerpoint/2010/main" val="5659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When a virtual function is inherited, its virtual nature is also inherited. 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800" dirty="0" smtClean="0"/>
              <a:t>When a derived class that has inherited a virtual function is itself used as a base class for another derived class, the virtual function can still be </a:t>
            </a:r>
            <a:r>
              <a:rPr lang="en-US" sz="2800" b="1" dirty="0" smtClean="0">
                <a:solidFill>
                  <a:srgbClr val="0000CC"/>
                </a:solidFill>
              </a:rPr>
              <a:t>overridden</a:t>
            </a:r>
            <a:r>
              <a:rPr lang="en-US" sz="2800" dirty="0" smtClean="0">
                <a:solidFill>
                  <a:srgbClr val="0000CC"/>
                </a:solidFill>
              </a:rPr>
              <a:t>.</a:t>
            </a:r>
          </a:p>
          <a:p>
            <a:pPr algn="just"/>
            <a:endParaRPr lang="en-US" sz="1000" dirty="0" smtClean="0">
              <a:solidFill>
                <a:srgbClr val="0000CC"/>
              </a:solidFill>
            </a:endParaRPr>
          </a:p>
          <a:p>
            <a:pPr algn="just"/>
            <a:r>
              <a:rPr lang="en-US" sz="2800" dirty="0" smtClean="0"/>
              <a:t> Put differently, no matter how many times a virtual function is inherited, it remains virtual.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Sajeeb Saha, Dept. of CSE, JnU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8FB9-473D-425F-91BA-31AB478CD0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7016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3600" b="1" dirty="0">
                <a:solidFill>
                  <a:srgbClr val="002060"/>
                </a:solidFill>
                <a:latin typeface="Cambria" panose="02040503050406030204" pitchFamily="18" charset="0"/>
              </a:rPr>
              <a:t>Virtual </a:t>
            </a:r>
            <a:r>
              <a:rPr lang="en-US" sz="3600" b="1" dirty="0" smtClean="0">
                <a:solidFill>
                  <a:srgbClr val="002060"/>
                </a:solidFill>
                <a:latin typeface="Cambria" panose="02040503050406030204" pitchFamily="18" charset="0"/>
              </a:rPr>
              <a:t>Function</a:t>
            </a:r>
            <a:endParaRPr lang="en-US" sz="36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1762</Words>
  <Application>Microsoft Office PowerPoint</Application>
  <PresentationFormat>On-screen Show (4:3)</PresentationFormat>
  <Paragraphs>311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Trebuchet MS</vt:lpstr>
      <vt:lpstr>Wingdings</vt:lpstr>
      <vt:lpstr>GNR</vt:lpstr>
      <vt:lpstr>CSE1201: Object Oriented Programming-I (C++)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250</cp:revision>
  <cp:lastPrinted>2016-04-24T18:47:01Z</cp:lastPrinted>
  <dcterms:created xsi:type="dcterms:W3CDTF">2015-12-02T19:12:51Z</dcterms:created>
  <dcterms:modified xsi:type="dcterms:W3CDTF">2021-01-08T19:56:53Z</dcterms:modified>
</cp:coreProperties>
</file>